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notesSlides/notesSlide18.xml" ContentType="application/vnd.openxmlformats-officedocument.presentationml.notes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18"/>
  </p:notesMasterIdLst>
  <p:sldIdLst>
    <p:sldId id="280" r:id="rId2"/>
    <p:sldId id="420" r:id="rId3"/>
    <p:sldId id="421" r:id="rId4"/>
    <p:sldId id="422" r:id="rId5"/>
    <p:sldId id="423" r:id="rId6"/>
    <p:sldId id="424" r:id="rId7"/>
    <p:sldId id="425" r:id="rId8"/>
    <p:sldId id="426" r:id="rId9"/>
    <p:sldId id="427" r:id="rId10"/>
    <p:sldId id="428" r:id="rId11"/>
    <p:sldId id="429" r:id="rId12"/>
    <p:sldId id="430" r:id="rId13"/>
    <p:sldId id="431" r:id="rId14"/>
    <p:sldId id="432" r:id="rId15"/>
    <p:sldId id="433" r:id="rId16"/>
    <p:sldId id="434" r:id="rId17"/>
    <p:sldId id="435" r:id="rId18"/>
    <p:sldId id="436" r:id="rId19"/>
    <p:sldId id="437" r:id="rId20"/>
    <p:sldId id="438" r:id="rId21"/>
    <p:sldId id="439" r:id="rId22"/>
    <p:sldId id="440" r:id="rId23"/>
    <p:sldId id="441" r:id="rId24"/>
    <p:sldId id="442" r:id="rId25"/>
    <p:sldId id="443" r:id="rId26"/>
    <p:sldId id="444" r:id="rId27"/>
    <p:sldId id="445" r:id="rId28"/>
    <p:sldId id="446" r:id="rId29"/>
    <p:sldId id="447" r:id="rId30"/>
    <p:sldId id="448" r:id="rId31"/>
    <p:sldId id="449" r:id="rId32"/>
    <p:sldId id="450" r:id="rId33"/>
    <p:sldId id="451" r:id="rId34"/>
    <p:sldId id="452" r:id="rId35"/>
    <p:sldId id="453" r:id="rId36"/>
    <p:sldId id="454" r:id="rId37"/>
    <p:sldId id="455" r:id="rId38"/>
    <p:sldId id="456" r:id="rId39"/>
    <p:sldId id="457" r:id="rId40"/>
    <p:sldId id="458" r:id="rId41"/>
    <p:sldId id="459" r:id="rId42"/>
    <p:sldId id="460" r:id="rId43"/>
    <p:sldId id="461" r:id="rId44"/>
    <p:sldId id="462" r:id="rId45"/>
    <p:sldId id="463" r:id="rId46"/>
    <p:sldId id="464" r:id="rId47"/>
    <p:sldId id="465" r:id="rId48"/>
    <p:sldId id="466" r:id="rId49"/>
    <p:sldId id="467" r:id="rId50"/>
    <p:sldId id="468" r:id="rId51"/>
    <p:sldId id="469" r:id="rId52"/>
    <p:sldId id="470" r:id="rId53"/>
    <p:sldId id="471" r:id="rId54"/>
    <p:sldId id="472" r:id="rId55"/>
    <p:sldId id="473" r:id="rId56"/>
    <p:sldId id="474" r:id="rId57"/>
    <p:sldId id="475" r:id="rId58"/>
    <p:sldId id="476" r:id="rId59"/>
    <p:sldId id="477" r:id="rId60"/>
    <p:sldId id="478" r:id="rId61"/>
    <p:sldId id="479" r:id="rId62"/>
    <p:sldId id="480" r:id="rId63"/>
    <p:sldId id="481" r:id="rId64"/>
    <p:sldId id="482" r:id="rId65"/>
    <p:sldId id="483" r:id="rId66"/>
    <p:sldId id="484" r:id="rId67"/>
    <p:sldId id="485" r:id="rId68"/>
    <p:sldId id="486" r:id="rId69"/>
    <p:sldId id="487" r:id="rId70"/>
    <p:sldId id="488" r:id="rId71"/>
    <p:sldId id="489" r:id="rId72"/>
    <p:sldId id="490" r:id="rId73"/>
    <p:sldId id="491" r:id="rId74"/>
    <p:sldId id="492" r:id="rId75"/>
    <p:sldId id="493" r:id="rId76"/>
    <p:sldId id="494" r:id="rId77"/>
    <p:sldId id="495" r:id="rId78"/>
    <p:sldId id="496" r:id="rId79"/>
    <p:sldId id="497" r:id="rId80"/>
    <p:sldId id="498" r:id="rId81"/>
    <p:sldId id="499" r:id="rId82"/>
    <p:sldId id="500" r:id="rId83"/>
    <p:sldId id="501" r:id="rId84"/>
    <p:sldId id="502" r:id="rId85"/>
    <p:sldId id="503" r:id="rId86"/>
    <p:sldId id="504" r:id="rId87"/>
    <p:sldId id="505" r:id="rId88"/>
    <p:sldId id="506" r:id="rId89"/>
    <p:sldId id="507" r:id="rId90"/>
    <p:sldId id="508" r:id="rId91"/>
    <p:sldId id="509" r:id="rId92"/>
    <p:sldId id="510" r:id="rId93"/>
    <p:sldId id="511" r:id="rId94"/>
    <p:sldId id="512" r:id="rId95"/>
    <p:sldId id="513" r:id="rId96"/>
    <p:sldId id="514" r:id="rId97"/>
    <p:sldId id="515" r:id="rId98"/>
    <p:sldId id="516" r:id="rId99"/>
    <p:sldId id="517" r:id="rId100"/>
    <p:sldId id="518" r:id="rId101"/>
    <p:sldId id="519" r:id="rId102"/>
    <p:sldId id="520" r:id="rId103"/>
    <p:sldId id="521" r:id="rId104"/>
    <p:sldId id="522" r:id="rId105"/>
    <p:sldId id="523" r:id="rId106"/>
    <p:sldId id="524" r:id="rId107"/>
    <p:sldId id="525" r:id="rId108"/>
    <p:sldId id="526" r:id="rId109"/>
    <p:sldId id="527" r:id="rId110"/>
    <p:sldId id="528" r:id="rId111"/>
    <p:sldId id="529" r:id="rId112"/>
    <p:sldId id="530" r:id="rId113"/>
    <p:sldId id="531" r:id="rId114"/>
    <p:sldId id="532" r:id="rId115"/>
    <p:sldId id="533" r:id="rId116"/>
    <p:sldId id="534" r:id="rId117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8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8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8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8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8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00FF"/>
    <a:srgbClr val="3333FF"/>
    <a:srgbClr val="CC00CC"/>
    <a:srgbClr val="9900FF"/>
    <a:srgbClr val="A9B3FD"/>
    <a:srgbClr val="F8C5AE"/>
    <a:srgbClr val="05050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5936" autoAdjust="0"/>
  </p:normalViewPr>
  <p:slideViewPr>
    <p:cSldViewPr>
      <p:cViewPr varScale="1">
        <p:scale>
          <a:sx n="102" d="100"/>
          <a:sy n="102" d="100"/>
        </p:scale>
        <p:origin x="-43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04"/>
    </p:cViewPr>
  </p:sorterViewPr>
  <p:notesViewPr>
    <p:cSldViewPr>
      <p:cViewPr varScale="1">
        <p:scale>
          <a:sx n="58" d="100"/>
          <a:sy n="58" d="100"/>
        </p:scale>
        <p:origin x="-1758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2E1D26B-CE3A-4ED3-8FA9-CC216B35A0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E1D26B-CE3A-4ED3-8FA9-CC216B35A030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E1D26B-CE3A-4ED3-8FA9-CC216B35A030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E1D26B-CE3A-4ED3-8FA9-CC216B35A030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E1D26B-CE3A-4ED3-8FA9-CC216B35A030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E1D26B-CE3A-4ED3-8FA9-CC216B35A030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E1D26B-CE3A-4ED3-8FA9-CC216B35A030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E1D26B-CE3A-4ED3-8FA9-CC216B35A030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E1D26B-CE3A-4ED3-8FA9-CC216B35A030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E1D26B-CE3A-4ED3-8FA9-CC216B35A030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E1D26B-CE3A-4ED3-8FA9-CC216B35A030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E1D26B-CE3A-4ED3-8FA9-CC216B35A030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E1D26B-CE3A-4ED3-8FA9-CC216B35A030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E1D26B-CE3A-4ED3-8FA9-CC216B35A030}" type="slidenum">
              <a:rPr lang="en-US" altLang="zh-CN" smtClean="0"/>
              <a:pPr>
                <a:defRPr/>
              </a:pPr>
              <a:t>80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E1D26B-CE3A-4ED3-8FA9-CC216B35A030}" type="slidenum">
              <a:rPr lang="en-US" altLang="zh-CN" smtClean="0"/>
              <a:pPr>
                <a:defRPr/>
              </a:pPr>
              <a:t>81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E1D26B-CE3A-4ED3-8FA9-CC216B35A030}" type="slidenum">
              <a:rPr lang="en-US" altLang="zh-CN" smtClean="0"/>
              <a:pPr>
                <a:defRPr/>
              </a:pPr>
              <a:t>82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E1D26B-CE3A-4ED3-8FA9-CC216B35A030}" type="slidenum">
              <a:rPr lang="en-US" altLang="zh-CN" smtClean="0"/>
              <a:pPr>
                <a:defRPr/>
              </a:pPr>
              <a:t>96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E1D26B-CE3A-4ED3-8FA9-CC216B35A030}" type="slidenum">
              <a:rPr lang="en-US" altLang="zh-CN" smtClean="0"/>
              <a:pPr>
                <a:defRPr/>
              </a:pPr>
              <a:t>97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E1D26B-CE3A-4ED3-8FA9-CC216B35A030}" type="slidenum">
              <a:rPr lang="en-US" altLang="zh-CN" smtClean="0"/>
              <a:pPr>
                <a:defRPr/>
              </a:pPr>
              <a:t>98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E1D26B-CE3A-4ED3-8FA9-CC216B35A030}" type="slidenum">
              <a:rPr lang="en-US" altLang="zh-CN" smtClean="0"/>
              <a:pPr>
                <a:defRPr/>
              </a:pPr>
              <a:t>108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E1D26B-CE3A-4ED3-8FA9-CC216B35A030}" type="slidenum">
              <a:rPr lang="en-US" altLang="zh-CN" smtClean="0"/>
              <a:pPr>
                <a:defRPr/>
              </a:pPr>
              <a:t>109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E1D26B-CE3A-4ED3-8FA9-CC216B35A030}" type="slidenum">
              <a:rPr lang="en-US" altLang="zh-CN" smtClean="0"/>
              <a:pPr>
                <a:defRPr/>
              </a:pPr>
              <a:t>110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E1D26B-CE3A-4ED3-8FA9-CC216B35A030}" type="slidenum">
              <a:rPr lang="en-US" altLang="zh-CN" smtClean="0"/>
              <a:pPr>
                <a:defRPr/>
              </a:pPr>
              <a:t>111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E1D26B-CE3A-4ED3-8FA9-CC216B35A030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E1D26B-CE3A-4ED3-8FA9-CC216B35A030}" type="slidenum">
              <a:rPr lang="en-US" altLang="zh-CN" smtClean="0"/>
              <a:pPr>
                <a:defRPr/>
              </a:pPr>
              <a:t>112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E1D26B-CE3A-4ED3-8FA9-CC216B35A030}" type="slidenum">
              <a:rPr lang="en-US" altLang="zh-CN" smtClean="0"/>
              <a:pPr>
                <a:defRPr/>
              </a:pPr>
              <a:t>113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E1D26B-CE3A-4ED3-8FA9-CC216B35A030}" type="slidenum">
              <a:rPr lang="en-US" altLang="zh-CN" smtClean="0"/>
              <a:pPr>
                <a:defRPr/>
              </a:pPr>
              <a:t>114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E1D26B-CE3A-4ED3-8FA9-CC216B35A030}" type="slidenum">
              <a:rPr lang="en-US" altLang="zh-CN" smtClean="0"/>
              <a:pPr>
                <a:defRPr/>
              </a:pPr>
              <a:t>115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E1D26B-CE3A-4ED3-8FA9-CC216B35A030}" type="slidenum">
              <a:rPr lang="en-US" altLang="zh-CN" smtClean="0"/>
              <a:pPr>
                <a:defRPr/>
              </a:pPr>
              <a:t>116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E1D26B-CE3A-4ED3-8FA9-CC216B35A030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E1D26B-CE3A-4ED3-8FA9-CC216B35A030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E1D26B-CE3A-4ED3-8FA9-CC216B35A030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E1D26B-CE3A-4ED3-8FA9-CC216B35A030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E1D26B-CE3A-4ED3-8FA9-CC216B35A030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E1D26B-CE3A-4ED3-8FA9-CC216B35A030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>
              <a:defRPr/>
            </a:pPr>
            <a:fld id="{85C37865-4BAB-43D9-BEB9-24164CECE4B1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/116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9DB5FF-E2FE-4207-8EBF-017C38C9A8E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785786" y="1928802"/>
            <a:ext cx="7643866" cy="1824703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marL="457200" indent="-457200" algn="l">
              <a:lnSpc>
                <a:spcPct val="120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以</a:t>
            </a: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二叉</a:t>
            </a:r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树</a:t>
            </a:r>
            <a:r>
              <a:rPr lang="zh-CN" altLang="en-US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或其他树</a:t>
            </a:r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作</a:t>
            </a:r>
            <a:r>
              <a:rPr lang="zh-CN" altLang="en-US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为查找表</a:t>
            </a:r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组织形式，称为</a:t>
            </a:r>
            <a:r>
              <a:rPr lang="zh-CN" altLang="en-US" sz="1800" b="1"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树</a:t>
            </a:r>
            <a:r>
              <a:rPr lang="zh-CN" altLang="en-US" sz="1800" b="1" smtClean="0"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表</a:t>
            </a:r>
            <a:r>
              <a:rPr lang="zh-CN" altLang="en-US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 b="1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20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树表主要采用</a:t>
            </a:r>
            <a:r>
              <a:rPr lang="zh-CN" altLang="en-US" sz="1800" b="1" smtClean="0"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链式存储结构</a:t>
            </a:r>
            <a:r>
              <a:rPr lang="zh-CN" altLang="en-US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 b="1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20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这类存储结构不仅</a:t>
            </a: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适</a:t>
            </a:r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合</a:t>
            </a:r>
            <a:r>
              <a:rPr lang="zh-CN" altLang="en-US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于查找，也</a:t>
            </a: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适</a:t>
            </a:r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合</a:t>
            </a:r>
            <a:r>
              <a:rPr lang="zh-CN" altLang="en-US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于插</a:t>
            </a: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入和删除操</a:t>
            </a:r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作</a:t>
            </a:r>
            <a:r>
              <a:rPr lang="zh-CN" altLang="en-US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。属于动态查找表。</a:t>
            </a:r>
            <a:endParaRPr lang="zh-CN" altLang="en-US" sz="1800" b="1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 Box 8" descr="信纸"/>
          <p:cNvSpPr txBox="1">
            <a:spLocks noChangeArrowheads="1"/>
          </p:cNvSpPr>
          <p:nvPr/>
        </p:nvSpPr>
        <p:spPr bwMode="auto">
          <a:xfrm>
            <a:off x="2071670" y="714356"/>
            <a:ext cx="4152900" cy="579438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2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9.3 </a:t>
            </a:r>
            <a:r>
              <a:rPr lang="zh-CN" altLang="en-US" sz="3200" b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树</a:t>
            </a:r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表的查找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1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直接连接符 47"/>
          <p:cNvCxnSpPr>
            <a:endCxn id="47" idx="1"/>
          </p:cNvCxnSpPr>
          <p:nvPr/>
        </p:nvCxnSpPr>
        <p:spPr>
          <a:xfrm flipV="1">
            <a:off x="1428728" y="3879322"/>
            <a:ext cx="6143668" cy="0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prstDash val="dash"/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endCxn id="45" idx="1"/>
          </p:cNvCxnSpPr>
          <p:nvPr/>
        </p:nvCxnSpPr>
        <p:spPr>
          <a:xfrm>
            <a:off x="785786" y="3123152"/>
            <a:ext cx="6786610" cy="0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prstDash val="dash"/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endCxn id="43" idx="1"/>
          </p:cNvCxnSpPr>
          <p:nvPr/>
        </p:nvCxnSpPr>
        <p:spPr>
          <a:xfrm flipV="1">
            <a:off x="1071538" y="2327782"/>
            <a:ext cx="6500858" cy="0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prstDash val="dash"/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endCxn id="37" idx="1"/>
          </p:cNvCxnSpPr>
          <p:nvPr/>
        </p:nvCxnSpPr>
        <p:spPr>
          <a:xfrm>
            <a:off x="4643438" y="734452"/>
            <a:ext cx="2928958" cy="0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prstDash val="dash"/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endCxn id="41" idx="1"/>
          </p:cNvCxnSpPr>
          <p:nvPr/>
        </p:nvCxnSpPr>
        <p:spPr>
          <a:xfrm flipV="1">
            <a:off x="2143108" y="1490732"/>
            <a:ext cx="5429288" cy="0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prstDash val="dash"/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28596" y="171370"/>
            <a:ext cx="2714644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2000" b="1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  <a:sym typeface="Wingdings"/>
              </a:rPr>
              <a:t> </a:t>
            </a:r>
            <a:r>
              <a:rPr lang="zh-CN" altLang="en-US" sz="2000" b="1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查找成功的情况</a:t>
            </a:r>
            <a:endParaRPr lang="zh-CN" altLang="en-US" sz="2000" b="1" dirty="0" smtClean="0">
              <a:solidFill>
                <a:srgbClr val="FF0000"/>
              </a:solidFill>
              <a:latin typeface="华文中宋" pitchFamily="2" charset="-122"/>
              <a:ea typeface="华文中宋" pitchFamily="2" charset="-122"/>
              <a:cs typeface="Times New Roman" pitchFamily="18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929058" y="500042"/>
            <a:ext cx="504000" cy="54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50</a:t>
            </a:r>
            <a:endParaRPr lang="zh-CN" altLang="en-US" sz="1800" b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714612" y="1245926"/>
            <a:ext cx="504000" cy="54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30</a:t>
            </a:r>
            <a:endParaRPr lang="zh-CN" altLang="en-US" sz="1800" b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996694" y="1245926"/>
            <a:ext cx="504000" cy="54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80</a:t>
            </a:r>
            <a:endParaRPr lang="zh-CN" altLang="en-US" sz="1800" b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直接连接符 7"/>
          <p:cNvCxnSpPr>
            <a:endCxn id="6" idx="7"/>
          </p:cNvCxnSpPr>
          <p:nvPr/>
        </p:nvCxnSpPr>
        <p:spPr>
          <a:xfrm rot="10800000" flipV="1">
            <a:off x="3144803" y="880577"/>
            <a:ext cx="797776" cy="444430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7" idx="1"/>
          </p:cNvCxnSpPr>
          <p:nvPr/>
        </p:nvCxnSpPr>
        <p:spPr>
          <a:xfrm>
            <a:off x="4429585" y="870529"/>
            <a:ext cx="640918" cy="454478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1714480" y="2031744"/>
            <a:ext cx="504000" cy="54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20</a:t>
            </a:r>
            <a:endParaRPr lang="zh-CN" altLang="en-US" sz="1800" b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071538" y="2857496"/>
            <a:ext cx="504000" cy="54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zh-CN" altLang="en-US" sz="1800" b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353488" y="2857496"/>
            <a:ext cx="504000" cy="54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25</a:t>
            </a:r>
            <a:endParaRPr lang="zh-CN" altLang="en-US" sz="1800" b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714480" y="3603380"/>
            <a:ext cx="504000" cy="54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23</a:t>
            </a:r>
            <a:endParaRPr lang="zh-CN" altLang="en-US" sz="1800" b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直接连接符 13"/>
          <p:cNvCxnSpPr>
            <a:stCxn id="10" idx="3"/>
            <a:endCxn id="11" idx="7"/>
          </p:cNvCxnSpPr>
          <p:nvPr/>
        </p:nvCxnSpPr>
        <p:spPr>
          <a:xfrm rot="5400000">
            <a:off x="1423052" y="2571340"/>
            <a:ext cx="443914" cy="286560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0" idx="5"/>
            <a:endCxn id="12" idx="1"/>
          </p:cNvCxnSpPr>
          <p:nvPr/>
        </p:nvCxnSpPr>
        <p:spPr>
          <a:xfrm rot="16200000" flipH="1">
            <a:off x="2064027" y="2573307"/>
            <a:ext cx="443914" cy="282626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2" idx="3"/>
            <a:endCxn id="13" idx="7"/>
          </p:cNvCxnSpPr>
          <p:nvPr/>
        </p:nvCxnSpPr>
        <p:spPr>
          <a:xfrm rot="5400000">
            <a:off x="2103961" y="3359125"/>
            <a:ext cx="364046" cy="282626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endCxn id="10" idx="7"/>
          </p:cNvCxnSpPr>
          <p:nvPr/>
        </p:nvCxnSpPr>
        <p:spPr>
          <a:xfrm rot="10800000" flipV="1">
            <a:off x="2144671" y="1626461"/>
            <a:ext cx="593510" cy="484364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3710810" y="2031744"/>
            <a:ext cx="504000" cy="54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40</a:t>
            </a:r>
            <a:endParaRPr lang="zh-CN" altLang="en-US" sz="1800" b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000364" y="2857496"/>
            <a:ext cx="504000" cy="54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35</a:t>
            </a:r>
            <a:endParaRPr lang="zh-CN" altLang="en-US" sz="1800" b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直接连接符 19"/>
          <p:cNvCxnSpPr>
            <a:endCxn id="18" idx="1"/>
          </p:cNvCxnSpPr>
          <p:nvPr/>
        </p:nvCxnSpPr>
        <p:spPr>
          <a:xfrm>
            <a:off x="3215139" y="1626461"/>
            <a:ext cx="569480" cy="484364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8" idx="3"/>
            <a:endCxn id="19" idx="7"/>
          </p:cNvCxnSpPr>
          <p:nvPr/>
        </p:nvCxnSpPr>
        <p:spPr>
          <a:xfrm rot="5400000">
            <a:off x="3385630" y="2537588"/>
            <a:ext cx="443914" cy="354064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5853950" y="2031744"/>
            <a:ext cx="504000" cy="54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90</a:t>
            </a:r>
            <a:endParaRPr lang="zh-CN" altLang="en-US" sz="1800" b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5214942" y="2857496"/>
            <a:ext cx="504000" cy="54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85</a:t>
            </a:r>
            <a:endParaRPr lang="zh-CN" altLang="en-US" sz="1800" b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925388" y="3603380"/>
            <a:ext cx="504000" cy="54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88</a:t>
            </a:r>
            <a:endParaRPr lang="zh-CN" altLang="en-US" sz="1800" b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" name="直接连接符 24"/>
          <p:cNvCxnSpPr>
            <a:stCxn id="7" idx="5"/>
            <a:endCxn id="22" idx="1"/>
          </p:cNvCxnSpPr>
          <p:nvPr/>
        </p:nvCxnSpPr>
        <p:spPr>
          <a:xfrm rot="16200000" flipH="1">
            <a:off x="5475332" y="1658398"/>
            <a:ext cx="403980" cy="500874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22" idx="3"/>
            <a:endCxn id="23" idx="7"/>
          </p:cNvCxnSpPr>
          <p:nvPr/>
        </p:nvCxnSpPr>
        <p:spPr>
          <a:xfrm rot="5400000">
            <a:off x="5564489" y="2573307"/>
            <a:ext cx="443914" cy="282626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3" idx="5"/>
            <a:endCxn id="24" idx="1"/>
          </p:cNvCxnSpPr>
          <p:nvPr/>
        </p:nvCxnSpPr>
        <p:spPr>
          <a:xfrm rot="16200000" flipH="1">
            <a:off x="5640142" y="3323406"/>
            <a:ext cx="364046" cy="354064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14348" y="785794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查找：</a:t>
            </a:r>
            <a:r>
              <a:rPr lang="en-US" altLang="zh-CN" sz="18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35</a:t>
            </a:r>
            <a:endParaRPr lang="zh-CN" altLang="en-US" sz="1800" b="1" dirty="0" smtClean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3929058" y="501402"/>
            <a:ext cx="504000" cy="5400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b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50</a:t>
            </a:r>
            <a:endParaRPr lang="zh-CN" altLang="en-US" sz="18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2714612" y="1247286"/>
            <a:ext cx="504000" cy="5400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b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30</a:t>
            </a:r>
            <a:endParaRPr lang="zh-CN" altLang="en-US" sz="18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1" name="直接连接符 30"/>
          <p:cNvCxnSpPr>
            <a:endCxn id="30" idx="7"/>
          </p:cNvCxnSpPr>
          <p:nvPr/>
        </p:nvCxnSpPr>
        <p:spPr>
          <a:xfrm rot="10800000" flipV="1">
            <a:off x="3144803" y="881937"/>
            <a:ext cx="797776" cy="444430"/>
          </a:xfrm>
          <a:prstGeom prst="line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3710810" y="2033104"/>
            <a:ext cx="504000" cy="5400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b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40</a:t>
            </a:r>
            <a:endParaRPr lang="zh-CN" altLang="en-US" sz="18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000364" y="2858856"/>
            <a:ext cx="504000" cy="5400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b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35</a:t>
            </a:r>
            <a:endParaRPr lang="zh-CN" altLang="en-US" sz="18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直接连接符 33"/>
          <p:cNvCxnSpPr>
            <a:endCxn id="32" idx="1"/>
          </p:cNvCxnSpPr>
          <p:nvPr/>
        </p:nvCxnSpPr>
        <p:spPr>
          <a:xfrm>
            <a:off x="3215139" y="1627821"/>
            <a:ext cx="569480" cy="484364"/>
          </a:xfrm>
          <a:prstGeom prst="line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32" idx="3"/>
            <a:endCxn id="33" idx="7"/>
          </p:cNvCxnSpPr>
          <p:nvPr/>
        </p:nvCxnSpPr>
        <p:spPr>
          <a:xfrm rot="5400000">
            <a:off x="3385630" y="2538948"/>
            <a:ext cx="443914" cy="354064"/>
          </a:xfrm>
          <a:prstGeom prst="line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214414" y="4500570"/>
            <a:ext cx="6643734" cy="144921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从根结点开始，查找最后落在某个</a:t>
            </a:r>
            <a:r>
              <a:rPr lang="zh-CN" altLang="en-US" sz="1800" b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内部结点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endParaRPr lang="en-US" altLang="zh-CN" sz="1800" b="1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比较次数为该内部结点的层次</a:t>
            </a:r>
            <a:endParaRPr lang="en-US" altLang="zh-CN" sz="1800" b="1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查找路径是二叉排序树的一部分，本身也是一棵二叉排序树</a:t>
            </a:r>
            <a:endParaRPr lang="zh-CN" altLang="en-US" sz="1800" b="1" dirty="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72396" y="57943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b="1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lang="zh-CN" altLang="en-US" sz="1800" b="1" dirty="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429520" y="13071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b="1" smtClean="0">
                <a:solidFill>
                  <a:srgbClr val="3333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层次</a:t>
            </a:r>
            <a:endParaRPr lang="zh-CN" altLang="en-US" sz="1800" b="1" dirty="0" smtClean="0">
              <a:solidFill>
                <a:srgbClr val="3333FF"/>
              </a:solidFill>
              <a:latin typeface="仿宋" pitchFamily="49" charset="-122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572396" y="130606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b="1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endParaRPr lang="zh-CN" altLang="en-US" sz="1800" b="1" dirty="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572396" y="214311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b="1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endParaRPr lang="zh-CN" altLang="en-US" sz="1800" b="1" dirty="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572396" y="298027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b="1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endParaRPr lang="zh-CN" altLang="en-US" sz="1800" b="1" dirty="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572396" y="369465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b="1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endParaRPr lang="zh-CN" altLang="en-US" sz="1800" b="1" dirty="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9" name="灯片编号占位符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10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  <p:bldP spid="30" grpId="0" animBg="1"/>
      <p:bldP spid="32" grpId="0" animBg="1"/>
      <p:bldP spid="33" grpId="0" animBg="1"/>
      <p:bldP spid="36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166718" y="571480"/>
            <a:ext cx="8763000" cy="859311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44000" tIns="108000" bIns="108000">
            <a:spAutoFit/>
          </a:bodyPr>
          <a:lstStyle/>
          <a:p>
            <a:pPr algn="just" fontAlgn="ctr">
              <a:lnSpc>
                <a:spcPts val="2500"/>
              </a:lnSpc>
              <a:spcBef>
                <a:spcPts val="0"/>
              </a:spcBef>
            </a:pP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zh-CN" altLang="en-US" sz="18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 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假如</a:t>
            </a:r>
            <a:r>
              <a:rPr lang="en-US" altLang="zh-CN" sz="1800" b="1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结点的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关键字个数</a:t>
            </a:r>
            <a:r>
              <a:rPr lang="zh-CN" altLang="en-US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等于</a:t>
            </a:r>
            <a:r>
              <a:rPr lang="en-US" altLang="zh-CN" sz="1800" b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，说明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删去关键字</a:t>
            </a:r>
            <a:r>
              <a:rPr lang="zh-CN" altLang="en-US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该结点将</a:t>
            </a:r>
            <a:r>
              <a:rPr lang="zh-CN" altLang="en-US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满足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树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的定义</a:t>
            </a:r>
            <a:r>
              <a:rPr lang="zh-CN" altLang="en-US" sz="18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。若</a:t>
            </a:r>
            <a:r>
              <a:rPr lang="zh-CN" altLang="en-US" sz="1800" b="1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可以</a:t>
            </a:r>
            <a:r>
              <a:rPr lang="zh-CN" altLang="en-US" sz="1800" b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从兄弟结点借</a:t>
            </a:r>
            <a:r>
              <a:rPr lang="zh-CN" altLang="en-US" sz="18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971550" y="3435353"/>
            <a:ext cx="1152525" cy="5032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0" lang="en-US" altLang="zh-CN" sz="2000" b="1" dirty="0" smtClean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14  </a:t>
            </a:r>
            <a:r>
              <a:rPr kumimoji="0" lang="en-US" altLang="zh-CN" sz="2000" b="1" dirty="0">
                <a:solidFill>
                  <a:srgbClr val="FF0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15</a:t>
            </a:r>
          </a:p>
        </p:txBody>
      </p:sp>
      <p:sp>
        <p:nvSpPr>
          <p:cNvPr id="69636" name="Text Box 5"/>
          <p:cNvSpPr txBox="1">
            <a:spLocks noChangeArrowheads="1"/>
          </p:cNvSpPr>
          <p:nvPr/>
        </p:nvSpPr>
        <p:spPr bwMode="auto">
          <a:xfrm>
            <a:off x="395288" y="3492503"/>
            <a:ext cx="647700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400" b="1" i="1">
                <a:latin typeface="Consolas" pitchFamily="49" charset="0"/>
                <a:ea typeface="楷体_GB2312" pitchFamily="49" charset="-122"/>
                <a:cs typeface="Consolas" pitchFamily="49" charset="0"/>
              </a:rPr>
              <a:t>b</a:t>
            </a:r>
          </a:p>
        </p:txBody>
      </p:sp>
      <p:sp>
        <p:nvSpPr>
          <p:cNvPr id="69638" name="Text Box 7"/>
          <p:cNvSpPr txBox="1">
            <a:spLocks noChangeArrowheads="1"/>
          </p:cNvSpPr>
          <p:nvPr/>
        </p:nvSpPr>
        <p:spPr bwMode="auto">
          <a:xfrm>
            <a:off x="1071538" y="4286256"/>
            <a:ext cx="1223963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0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删除</a:t>
            </a:r>
            <a:r>
              <a:rPr kumimoji="0" lang="en-US" altLang="zh-CN" sz="20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15</a:t>
            </a:r>
          </a:p>
        </p:txBody>
      </p:sp>
      <p:sp>
        <p:nvSpPr>
          <p:cNvPr id="69639" name="Rectangle 9"/>
          <p:cNvSpPr>
            <a:spLocks noChangeArrowheads="1"/>
          </p:cNvSpPr>
          <p:nvPr/>
        </p:nvSpPr>
        <p:spPr bwMode="auto">
          <a:xfrm>
            <a:off x="1562087" y="2489203"/>
            <a:ext cx="1152525" cy="5032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0" lang="en-US" altLang="zh-CN" sz="2000" b="1" smtClean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  13       </a:t>
            </a:r>
            <a:endParaRPr kumimoji="0" lang="en-US" altLang="zh-CN" sz="2000" b="1" dirty="0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69640" name="Rectangle 10"/>
          <p:cNvSpPr>
            <a:spLocks noChangeArrowheads="1"/>
          </p:cNvSpPr>
          <p:nvPr/>
        </p:nvSpPr>
        <p:spPr bwMode="auto">
          <a:xfrm>
            <a:off x="2285984" y="3438528"/>
            <a:ext cx="1643074" cy="5032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0" lang="en-US" altLang="zh-CN" sz="2000" b="1" smtClean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     19 </a:t>
            </a:r>
            <a:r>
              <a:rPr kumimoji="0" lang="en-US" altLang="zh-CN" sz="20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20</a:t>
            </a:r>
          </a:p>
        </p:txBody>
      </p:sp>
      <p:sp>
        <p:nvSpPr>
          <p:cNvPr id="69641" name="Line 11"/>
          <p:cNvSpPr>
            <a:spLocks noChangeShapeType="1"/>
          </p:cNvSpPr>
          <p:nvPr/>
        </p:nvSpPr>
        <p:spPr bwMode="auto">
          <a:xfrm flipH="1">
            <a:off x="1789113" y="2849566"/>
            <a:ext cx="360362" cy="576262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651" name="Text Box 23"/>
          <p:cNvSpPr txBox="1">
            <a:spLocks noChangeArrowheads="1"/>
          </p:cNvSpPr>
          <p:nvPr/>
        </p:nvSpPr>
        <p:spPr bwMode="auto">
          <a:xfrm>
            <a:off x="714348" y="1857364"/>
            <a:ext cx="1152525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FF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Min=2</a:t>
            </a:r>
          </a:p>
        </p:txBody>
      </p:sp>
      <p:sp>
        <p:nvSpPr>
          <p:cNvPr id="69652" name="Line 24"/>
          <p:cNvSpPr>
            <a:spLocks noChangeShapeType="1"/>
          </p:cNvSpPr>
          <p:nvPr/>
        </p:nvSpPr>
        <p:spPr bwMode="auto">
          <a:xfrm flipH="1">
            <a:off x="1211242" y="2824166"/>
            <a:ext cx="431800" cy="142875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97070" y="2538406"/>
            <a:ext cx="468000" cy="40011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17</a:t>
            </a:r>
            <a:endParaRPr lang="zh-CN" altLang="en-US" sz="2000" b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90760" y="3495618"/>
            <a:ext cx="500066" cy="40011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18</a:t>
            </a:r>
            <a:endParaRPr lang="zh-CN" altLang="en-US" sz="2000" b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9642" name="Line 12"/>
          <p:cNvSpPr>
            <a:spLocks noChangeShapeType="1"/>
          </p:cNvSpPr>
          <p:nvPr/>
        </p:nvSpPr>
        <p:spPr bwMode="auto">
          <a:xfrm>
            <a:off x="2428860" y="2857496"/>
            <a:ext cx="342915" cy="568332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rot="16200000" flipV="1">
            <a:off x="1589066" y="4143380"/>
            <a:ext cx="285752" cy="0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27"/>
          <p:cNvGrpSpPr/>
          <p:nvPr/>
        </p:nvGrpSpPr>
        <p:grpSpPr>
          <a:xfrm>
            <a:off x="4286248" y="2489203"/>
            <a:ext cx="4286280" cy="1439863"/>
            <a:chOff x="4286248" y="2489203"/>
            <a:chExt cx="4286280" cy="1439863"/>
          </a:xfrm>
        </p:grpSpPr>
        <p:sp>
          <p:nvSpPr>
            <p:cNvPr id="69645" name="Rectangle 15"/>
            <p:cNvSpPr>
              <a:spLocks noChangeArrowheads="1"/>
            </p:cNvSpPr>
            <p:nvPr/>
          </p:nvSpPr>
          <p:spPr bwMode="auto">
            <a:xfrm>
              <a:off x="6011863" y="3422653"/>
              <a:ext cx="1152525" cy="5032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kumimoji="0" lang="en-US" altLang="zh-CN" sz="20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14 17</a:t>
              </a:r>
            </a:p>
          </p:txBody>
        </p:sp>
        <p:sp>
          <p:nvSpPr>
            <p:cNvPr id="69646" name="Text Box 16"/>
            <p:cNvSpPr txBox="1">
              <a:spLocks noChangeArrowheads="1"/>
            </p:cNvSpPr>
            <p:nvPr/>
          </p:nvSpPr>
          <p:spPr bwMode="auto">
            <a:xfrm>
              <a:off x="5435600" y="3497266"/>
              <a:ext cx="647700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2400" b="1" i="1"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b</a:t>
              </a:r>
            </a:p>
          </p:txBody>
        </p:sp>
        <p:sp>
          <p:nvSpPr>
            <p:cNvPr id="69647" name="Rectangle 17"/>
            <p:cNvSpPr>
              <a:spLocks noChangeArrowheads="1"/>
            </p:cNvSpPr>
            <p:nvPr/>
          </p:nvSpPr>
          <p:spPr bwMode="auto">
            <a:xfrm>
              <a:off x="6589713" y="2489203"/>
              <a:ext cx="1152525" cy="5032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kumimoji="0" lang="en-US" altLang="zh-CN" sz="2000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13 18</a:t>
              </a:r>
            </a:p>
          </p:txBody>
        </p:sp>
        <p:sp>
          <p:nvSpPr>
            <p:cNvPr id="69648" name="Rectangle 18"/>
            <p:cNvSpPr>
              <a:spLocks noChangeArrowheads="1"/>
            </p:cNvSpPr>
            <p:nvPr/>
          </p:nvSpPr>
          <p:spPr bwMode="auto">
            <a:xfrm>
              <a:off x="7456488" y="3425828"/>
              <a:ext cx="1116040" cy="5032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kumimoji="0" lang="en-US" altLang="zh-CN" sz="2000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19 20</a:t>
              </a:r>
            </a:p>
          </p:txBody>
        </p:sp>
        <p:sp>
          <p:nvSpPr>
            <p:cNvPr id="69649" name="Line 19"/>
            <p:cNvSpPr>
              <a:spLocks noChangeShapeType="1"/>
            </p:cNvSpPr>
            <p:nvPr/>
          </p:nvSpPr>
          <p:spPr bwMode="auto">
            <a:xfrm flipH="1">
              <a:off x="6804025" y="2849566"/>
              <a:ext cx="360363" cy="576262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650" name="Line 20"/>
            <p:cNvSpPr>
              <a:spLocks noChangeShapeType="1"/>
            </p:cNvSpPr>
            <p:nvPr/>
          </p:nvSpPr>
          <p:spPr bwMode="auto">
            <a:xfrm>
              <a:off x="7491412" y="2849566"/>
              <a:ext cx="328635" cy="579434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653" name="Line 25"/>
            <p:cNvSpPr>
              <a:spLocks noChangeShapeType="1"/>
            </p:cNvSpPr>
            <p:nvPr/>
          </p:nvSpPr>
          <p:spPr bwMode="auto">
            <a:xfrm flipH="1">
              <a:off x="6376988" y="2836866"/>
              <a:ext cx="431800" cy="142875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右箭头 26"/>
            <p:cNvSpPr/>
            <p:nvPr/>
          </p:nvSpPr>
          <p:spPr>
            <a:xfrm>
              <a:off x="4286248" y="3000372"/>
              <a:ext cx="928694" cy="357190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786182" y="4714884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删除完成</a:t>
            </a:r>
            <a:endParaRPr lang="zh-CN" altLang="en-US" sz="2000" b="1" dirty="0" smtClean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100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0.00047 C -0.00173 -0.0044 -0.0033 -0.00834 -0.01215 -0.00047 C -0.02101 0.0074 -0.04583 0.02361 -0.05382 0.04699 C -0.0618 0.07037 -0.05903 0.12037 -0.06042 0.13958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" y="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6 C -0.00139 -0.03935 -0.00278 -0.0787 -0.00834 -0.10185 C -0.01389 -0.125 -0.02362 -0.13194 -0.03334 -0.13889 " pathEditMode="relative" ptsTypes="aaA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0"/>
          <p:cNvSpPr>
            <a:spLocks noChangeArrowheads="1"/>
          </p:cNvSpPr>
          <p:nvPr/>
        </p:nvSpPr>
        <p:spPr bwMode="auto">
          <a:xfrm>
            <a:off x="1297015" y="3186118"/>
            <a:ext cx="1152525" cy="5032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0" lang="en-US" altLang="zh-CN" sz="2000" b="1" smtClean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14  </a:t>
            </a:r>
            <a:r>
              <a:rPr kumimoji="0" lang="en-US" altLang="zh-CN" sz="2000" b="1" smtClean="0">
                <a:solidFill>
                  <a:srgbClr val="FF0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15</a:t>
            </a:r>
            <a:endParaRPr kumimoji="0" lang="en-US" altLang="zh-CN" sz="2000" b="1" dirty="0">
              <a:solidFill>
                <a:srgbClr val="FF0000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70660" name="Text Box 21"/>
          <p:cNvSpPr txBox="1">
            <a:spLocks noChangeArrowheads="1"/>
          </p:cNvSpPr>
          <p:nvPr/>
        </p:nvSpPr>
        <p:spPr bwMode="auto">
          <a:xfrm>
            <a:off x="720753" y="3255968"/>
            <a:ext cx="647700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400" b="1" i="1">
                <a:latin typeface="Consolas" pitchFamily="49" charset="0"/>
                <a:ea typeface="楷体_GB2312" pitchFamily="49" charset="-122"/>
                <a:cs typeface="Consolas" pitchFamily="49" charset="0"/>
              </a:rPr>
              <a:t>b</a:t>
            </a:r>
          </a:p>
        </p:txBody>
      </p:sp>
      <p:sp>
        <p:nvSpPr>
          <p:cNvPr id="70663" name="Rectangle 24"/>
          <p:cNvSpPr>
            <a:spLocks noChangeArrowheads="1"/>
          </p:cNvSpPr>
          <p:nvPr/>
        </p:nvSpPr>
        <p:spPr bwMode="auto">
          <a:xfrm>
            <a:off x="2004989" y="2243129"/>
            <a:ext cx="1152525" cy="5032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0" lang="en-US" altLang="zh-CN" sz="2000" b="1" smtClean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13 </a:t>
            </a:r>
            <a:r>
              <a:rPr kumimoji="0" lang="en-US" altLang="zh-CN" sz="20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17</a:t>
            </a:r>
          </a:p>
        </p:txBody>
      </p:sp>
      <p:sp>
        <p:nvSpPr>
          <p:cNvPr id="70664" name="Rectangle 25"/>
          <p:cNvSpPr>
            <a:spLocks noChangeArrowheads="1"/>
          </p:cNvSpPr>
          <p:nvPr/>
        </p:nvSpPr>
        <p:spPr bwMode="auto">
          <a:xfrm>
            <a:off x="2736878" y="3189293"/>
            <a:ext cx="1152525" cy="5032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0" lang="en-US" altLang="zh-CN" sz="20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18 19</a:t>
            </a:r>
          </a:p>
        </p:txBody>
      </p:sp>
      <p:sp>
        <p:nvSpPr>
          <p:cNvPr id="70665" name="Line 26"/>
          <p:cNvSpPr>
            <a:spLocks noChangeShapeType="1"/>
          </p:cNvSpPr>
          <p:nvPr/>
        </p:nvSpPr>
        <p:spPr bwMode="auto">
          <a:xfrm flipH="1">
            <a:off x="2178078" y="2613031"/>
            <a:ext cx="360362" cy="576262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666" name="Line 27"/>
          <p:cNvSpPr>
            <a:spLocks noChangeShapeType="1"/>
          </p:cNvSpPr>
          <p:nvPr/>
        </p:nvSpPr>
        <p:spPr bwMode="auto">
          <a:xfrm>
            <a:off x="2881340" y="2613031"/>
            <a:ext cx="215900" cy="576262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671" name="Text Box 36"/>
          <p:cNvSpPr txBox="1">
            <a:spLocks noChangeArrowheads="1"/>
          </p:cNvSpPr>
          <p:nvPr/>
        </p:nvSpPr>
        <p:spPr bwMode="auto">
          <a:xfrm>
            <a:off x="720753" y="1892306"/>
            <a:ext cx="1152525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Min=2</a:t>
            </a:r>
          </a:p>
        </p:txBody>
      </p:sp>
      <p:sp>
        <p:nvSpPr>
          <p:cNvPr id="70672" name="Line 37"/>
          <p:cNvSpPr>
            <a:spLocks noChangeShapeType="1"/>
          </p:cNvSpPr>
          <p:nvPr/>
        </p:nvSpPr>
        <p:spPr bwMode="auto">
          <a:xfrm flipH="1">
            <a:off x="1657378" y="2571745"/>
            <a:ext cx="557168" cy="184162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27"/>
          <p:cNvGrpSpPr/>
          <p:nvPr/>
        </p:nvGrpSpPr>
        <p:grpSpPr>
          <a:xfrm>
            <a:off x="1214414" y="2252132"/>
            <a:ext cx="3538589" cy="1649412"/>
            <a:chOff x="1214414" y="3136910"/>
            <a:chExt cx="3538589" cy="1649412"/>
          </a:xfrm>
        </p:grpSpPr>
        <p:sp>
          <p:nvSpPr>
            <p:cNvPr id="70674" name="Freeform 40"/>
            <p:cNvSpPr>
              <a:spLocks/>
            </p:cNvSpPr>
            <p:nvPr/>
          </p:nvSpPr>
          <p:spPr bwMode="auto">
            <a:xfrm>
              <a:off x="1214414" y="3136910"/>
              <a:ext cx="3019425" cy="1649412"/>
            </a:xfrm>
            <a:custGeom>
              <a:avLst/>
              <a:gdLst>
                <a:gd name="T0" fmla="*/ 427 w 1902"/>
                <a:gd name="T1" fmla="*/ 1013 h 1039"/>
                <a:gd name="T2" fmla="*/ 1418 w 1902"/>
                <a:gd name="T3" fmla="*/ 1017 h 1039"/>
                <a:gd name="T4" fmla="*/ 1827 w 1902"/>
                <a:gd name="T5" fmla="*/ 880 h 1039"/>
                <a:gd name="T6" fmla="*/ 1871 w 1902"/>
                <a:gd name="T7" fmla="*/ 833 h 1039"/>
                <a:gd name="T8" fmla="*/ 1895 w 1902"/>
                <a:gd name="T9" fmla="*/ 761 h 1039"/>
                <a:gd name="T10" fmla="*/ 1879 w 1902"/>
                <a:gd name="T11" fmla="*/ 681 h 1039"/>
                <a:gd name="T12" fmla="*/ 1771 w 1902"/>
                <a:gd name="T13" fmla="*/ 541 h 1039"/>
                <a:gd name="T14" fmla="*/ 1835 w 1902"/>
                <a:gd name="T15" fmla="*/ 589 h 1039"/>
                <a:gd name="T16" fmla="*/ 1667 w 1902"/>
                <a:gd name="T17" fmla="*/ 453 h 1039"/>
                <a:gd name="T18" fmla="*/ 1831 w 1902"/>
                <a:gd name="T19" fmla="*/ 577 h 1039"/>
                <a:gd name="T20" fmla="*/ 1328 w 1902"/>
                <a:gd name="T21" fmla="*/ 200 h 1039"/>
                <a:gd name="T22" fmla="*/ 1056 w 1902"/>
                <a:gd name="T23" fmla="*/ 19 h 1039"/>
                <a:gd name="T24" fmla="*/ 891 w 1902"/>
                <a:gd name="T25" fmla="*/ 85 h 1039"/>
                <a:gd name="T26" fmla="*/ 691 w 1902"/>
                <a:gd name="T27" fmla="*/ 345 h 1039"/>
                <a:gd name="T28" fmla="*/ 239 w 1902"/>
                <a:gd name="T29" fmla="*/ 472 h 1039"/>
                <a:gd name="T30" fmla="*/ 55 w 1902"/>
                <a:gd name="T31" fmla="*/ 573 h 1039"/>
                <a:gd name="T32" fmla="*/ 3 w 1902"/>
                <a:gd name="T33" fmla="*/ 785 h 1039"/>
                <a:gd name="T34" fmla="*/ 71 w 1902"/>
                <a:gd name="T35" fmla="*/ 969 h 1039"/>
                <a:gd name="T36" fmla="*/ 247 w 1902"/>
                <a:gd name="T37" fmla="*/ 989 h 1039"/>
                <a:gd name="T38" fmla="*/ 427 w 1902"/>
                <a:gd name="T39" fmla="*/ 1013 h 103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902"/>
                <a:gd name="T61" fmla="*/ 0 h 1039"/>
                <a:gd name="T62" fmla="*/ 1902 w 1902"/>
                <a:gd name="T63" fmla="*/ 1039 h 103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902" h="1039">
                  <a:moveTo>
                    <a:pt x="427" y="1013"/>
                  </a:moveTo>
                  <a:cubicBezTo>
                    <a:pt x="622" y="1018"/>
                    <a:pt x="1185" y="1039"/>
                    <a:pt x="1418" y="1017"/>
                  </a:cubicBezTo>
                  <a:cubicBezTo>
                    <a:pt x="1651" y="995"/>
                    <a:pt x="1752" y="911"/>
                    <a:pt x="1827" y="880"/>
                  </a:cubicBezTo>
                  <a:cubicBezTo>
                    <a:pt x="1902" y="849"/>
                    <a:pt x="1860" y="853"/>
                    <a:pt x="1871" y="833"/>
                  </a:cubicBezTo>
                  <a:cubicBezTo>
                    <a:pt x="1882" y="813"/>
                    <a:pt x="1894" y="786"/>
                    <a:pt x="1895" y="761"/>
                  </a:cubicBezTo>
                  <a:cubicBezTo>
                    <a:pt x="1896" y="736"/>
                    <a:pt x="1900" y="718"/>
                    <a:pt x="1879" y="681"/>
                  </a:cubicBezTo>
                  <a:cubicBezTo>
                    <a:pt x="1858" y="644"/>
                    <a:pt x="1859" y="645"/>
                    <a:pt x="1771" y="541"/>
                  </a:cubicBezTo>
                  <a:cubicBezTo>
                    <a:pt x="1683" y="437"/>
                    <a:pt x="1852" y="604"/>
                    <a:pt x="1835" y="589"/>
                  </a:cubicBezTo>
                  <a:cubicBezTo>
                    <a:pt x="1818" y="574"/>
                    <a:pt x="1668" y="455"/>
                    <a:pt x="1667" y="453"/>
                  </a:cubicBezTo>
                  <a:cubicBezTo>
                    <a:pt x="1666" y="451"/>
                    <a:pt x="1888" y="619"/>
                    <a:pt x="1831" y="577"/>
                  </a:cubicBezTo>
                  <a:cubicBezTo>
                    <a:pt x="1774" y="535"/>
                    <a:pt x="1457" y="293"/>
                    <a:pt x="1328" y="200"/>
                  </a:cubicBezTo>
                  <a:cubicBezTo>
                    <a:pt x="1199" y="107"/>
                    <a:pt x="1129" y="38"/>
                    <a:pt x="1056" y="19"/>
                  </a:cubicBezTo>
                  <a:cubicBezTo>
                    <a:pt x="983" y="0"/>
                    <a:pt x="952" y="31"/>
                    <a:pt x="891" y="85"/>
                  </a:cubicBezTo>
                  <a:cubicBezTo>
                    <a:pt x="830" y="139"/>
                    <a:pt x="800" y="281"/>
                    <a:pt x="691" y="345"/>
                  </a:cubicBezTo>
                  <a:cubicBezTo>
                    <a:pt x="582" y="409"/>
                    <a:pt x="345" y="434"/>
                    <a:pt x="239" y="472"/>
                  </a:cubicBezTo>
                  <a:cubicBezTo>
                    <a:pt x="133" y="510"/>
                    <a:pt x="94" y="521"/>
                    <a:pt x="55" y="573"/>
                  </a:cubicBezTo>
                  <a:cubicBezTo>
                    <a:pt x="16" y="625"/>
                    <a:pt x="0" y="719"/>
                    <a:pt x="3" y="785"/>
                  </a:cubicBezTo>
                  <a:cubicBezTo>
                    <a:pt x="6" y="851"/>
                    <a:pt x="30" y="935"/>
                    <a:pt x="71" y="969"/>
                  </a:cubicBezTo>
                  <a:cubicBezTo>
                    <a:pt x="112" y="1003"/>
                    <a:pt x="188" y="982"/>
                    <a:pt x="247" y="989"/>
                  </a:cubicBezTo>
                  <a:cubicBezTo>
                    <a:pt x="306" y="996"/>
                    <a:pt x="232" y="1008"/>
                    <a:pt x="427" y="1013"/>
                  </a:cubicBez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28575">
              <a:solidFill>
                <a:srgbClr val="9900FF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675" name="Line 41"/>
            <p:cNvSpPr>
              <a:spLocks noChangeShapeType="1"/>
            </p:cNvSpPr>
            <p:nvPr/>
          </p:nvSpPr>
          <p:spPr bwMode="auto">
            <a:xfrm flipH="1">
              <a:off x="3889402" y="3599398"/>
              <a:ext cx="182531" cy="16615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676" name="Text Box 42"/>
            <p:cNvSpPr txBox="1">
              <a:spLocks noChangeArrowheads="1"/>
            </p:cNvSpPr>
            <p:nvPr/>
          </p:nvSpPr>
          <p:spPr bwMode="auto">
            <a:xfrm>
              <a:off x="3960840" y="3313646"/>
              <a:ext cx="792163" cy="30480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2000" b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合并</a:t>
              </a:r>
            </a:p>
          </p:txBody>
        </p:sp>
      </p:grp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214282" y="571480"/>
            <a:ext cx="8763000" cy="859311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44000" tIns="108000" bIns="108000">
            <a:spAutoFit/>
          </a:bodyPr>
          <a:lstStyle/>
          <a:p>
            <a:pPr algn="just" fontAlgn="ctr">
              <a:lnSpc>
                <a:spcPts val="2500"/>
              </a:lnSpc>
              <a:spcBef>
                <a:spcPts val="0"/>
              </a:spcBef>
            </a:pP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zh-CN" altLang="en-US" sz="18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</a:t>
            </a:r>
            <a:r>
              <a:rPr lang="zh-CN" altLang="en-US" sz="18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假如</a:t>
            </a:r>
            <a:r>
              <a:rPr lang="en-US" altLang="zh-CN" sz="1800" b="1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结点的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关键字个数</a:t>
            </a:r>
            <a:r>
              <a:rPr lang="zh-CN" altLang="en-US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等于</a:t>
            </a:r>
            <a:r>
              <a:rPr lang="en-US" altLang="zh-CN" sz="1800" b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，说明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删去关键字</a:t>
            </a:r>
            <a:r>
              <a:rPr lang="zh-CN" altLang="en-US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该结点将</a:t>
            </a:r>
            <a:r>
              <a:rPr lang="zh-CN" altLang="en-US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满足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树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的定义</a:t>
            </a:r>
            <a:r>
              <a:rPr lang="zh-CN" altLang="en-US" sz="18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。若</a:t>
            </a:r>
            <a:r>
              <a:rPr lang="zh-CN" altLang="en-US" sz="1800" b="1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不能</a:t>
            </a:r>
            <a:r>
              <a:rPr lang="zh-CN" altLang="en-US" sz="1800" b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从兄弟结点借</a:t>
            </a:r>
            <a:r>
              <a:rPr lang="zh-CN" altLang="en-US" sz="18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1482711" y="4000504"/>
            <a:ext cx="1223963" cy="27699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删除</a:t>
            </a:r>
            <a:r>
              <a:rPr kumimoji="0"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15</a:t>
            </a:r>
          </a:p>
        </p:txBody>
      </p:sp>
      <p:cxnSp>
        <p:nvCxnSpPr>
          <p:cNvPr id="24" name="直接箭头连接符 23"/>
          <p:cNvCxnSpPr/>
          <p:nvPr/>
        </p:nvCxnSpPr>
        <p:spPr>
          <a:xfrm rot="16200000" flipV="1">
            <a:off x="2000239" y="3857628"/>
            <a:ext cx="285752" cy="0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9"/>
          <p:cNvGrpSpPr/>
          <p:nvPr/>
        </p:nvGrpSpPr>
        <p:grpSpPr>
          <a:xfrm>
            <a:off x="5857884" y="2093898"/>
            <a:ext cx="2786082" cy="2049482"/>
            <a:chOff x="5857884" y="2093898"/>
            <a:chExt cx="2786082" cy="2049482"/>
          </a:xfrm>
        </p:grpSpPr>
        <p:sp>
          <p:nvSpPr>
            <p:cNvPr id="70667" name="Text Box 31"/>
            <p:cNvSpPr txBox="1">
              <a:spLocks noChangeArrowheads="1"/>
            </p:cNvSpPr>
            <p:nvPr/>
          </p:nvSpPr>
          <p:spPr bwMode="auto">
            <a:xfrm>
              <a:off x="6289684" y="3711580"/>
              <a:ext cx="647700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2400" b="1" i="1"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b</a:t>
              </a:r>
            </a:p>
          </p:txBody>
        </p:sp>
        <p:sp>
          <p:nvSpPr>
            <p:cNvPr id="70668" name="Rectangle 32"/>
            <p:cNvSpPr>
              <a:spLocks noChangeArrowheads="1"/>
            </p:cNvSpPr>
            <p:nvPr/>
          </p:nvSpPr>
          <p:spPr bwMode="auto">
            <a:xfrm>
              <a:off x="6146809" y="2703517"/>
              <a:ext cx="1152525" cy="5032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kumimoji="0" lang="en-US" altLang="zh-CN" sz="2000" b="1" smtClean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13  </a:t>
              </a:r>
              <a:endParaRPr kumimoji="0" lang="en-US" altLang="zh-CN" sz="20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70669" name="Rectangle 33"/>
            <p:cNvSpPr>
              <a:spLocks noChangeArrowheads="1"/>
            </p:cNvSpPr>
            <p:nvPr/>
          </p:nvSpPr>
          <p:spPr bwMode="auto">
            <a:xfrm>
              <a:off x="6865946" y="3640142"/>
              <a:ext cx="1778020" cy="5032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kumimoji="0" lang="en-US" altLang="zh-CN" sz="2000" b="1" dirty="0" smtClean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14 17 </a:t>
              </a:r>
              <a:r>
                <a:rPr kumimoji="0" lang="en-US" altLang="zh-CN" sz="2000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19 20</a:t>
              </a:r>
            </a:p>
          </p:txBody>
        </p:sp>
        <p:sp>
          <p:nvSpPr>
            <p:cNvPr id="70670" name="Line 35"/>
            <p:cNvSpPr>
              <a:spLocks noChangeShapeType="1"/>
            </p:cNvSpPr>
            <p:nvPr/>
          </p:nvSpPr>
          <p:spPr bwMode="auto">
            <a:xfrm>
              <a:off x="6881810" y="3094030"/>
              <a:ext cx="420699" cy="546112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673" name="Line 38"/>
            <p:cNvSpPr>
              <a:spLocks noChangeShapeType="1"/>
            </p:cNvSpPr>
            <p:nvPr/>
          </p:nvSpPr>
          <p:spPr bwMode="auto">
            <a:xfrm flipH="1">
              <a:off x="5857884" y="3000372"/>
              <a:ext cx="571504" cy="231783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96058" y="2093898"/>
              <a:ext cx="2000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减少</a:t>
              </a:r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800" b="1" dirty="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个关键字</a:t>
              </a:r>
            </a:p>
          </p:txBody>
        </p:sp>
        <p:cxnSp>
          <p:nvCxnSpPr>
            <p:cNvPr id="27" name="直接箭头连接符 26"/>
            <p:cNvCxnSpPr>
              <a:stCxn id="25" idx="2"/>
            </p:cNvCxnSpPr>
            <p:nvPr/>
          </p:nvCxnSpPr>
          <p:spPr>
            <a:xfrm rot="5400000">
              <a:off x="7352228" y="2421440"/>
              <a:ext cx="202172" cy="285752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右箭头 28"/>
          <p:cNvSpPr/>
          <p:nvPr/>
        </p:nvSpPr>
        <p:spPr>
          <a:xfrm>
            <a:off x="4857752" y="3000372"/>
            <a:ext cx="714380" cy="28575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86182" y="4714884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删除完成</a:t>
            </a:r>
            <a:endParaRPr lang="zh-CN" altLang="en-US" sz="2000" b="1" dirty="0" smtClean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101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6" name="Text Box 47"/>
          <p:cNvSpPr txBox="1">
            <a:spLocks noChangeArrowheads="1"/>
          </p:cNvSpPr>
          <p:nvPr/>
        </p:nvSpPr>
        <p:spPr bwMode="auto">
          <a:xfrm>
            <a:off x="357158" y="571480"/>
            <a:ext cx="8675688" cy="45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ctr">
              <a:lnSpc>
                <a:spcPct val="130000"/>
              </a:lnSpc>
              <a:spcBef>
                <a:spcPct val="50000"/>
              </a:spcBef>
            </a:pPr>
            <a:r>
              <a:rPr lang="en-US" altLang="zh-CN" sz="1800" b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1800" b="1"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1800" b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9-8】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对于前例</a:t>
            </a:r>
            <a:r>
              <a:rPr lang="zh-CN" altLang="en-US" sz="18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生成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树，给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</a:t>
            </a:r>
            <a:r>
              <a:rPr lang="zh-CN" altLang="en-US" sz="18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删除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16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15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1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等</a:t>
            </a:r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1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关键字的过程。</a:t>
            </a:r>
          </a:p>
        </p:txBody>
      </p:sp>
      <p:sp>
        <p:nvSpPr>
          <p:cNvPr id="71727" name="Text Box 48"/>
          <p:cNvSpPr txBox="1">
            <a:spLocks noChangeArrowheads="1"/>
          </p:cNvSpPr>
          <p:nvPr/>
        </p:nvSpPr>
        <p:spPr bwMode="auto">
          <a:xfrm>
            <a:off x="785786" y="1500174"/>
            <a:ext cx="1152525" cy="30777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FF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Min=2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428860" y="1500174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删除：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500430" y="1499380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24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0" name="直接箭头连接符 69"/>
          <p:cNvCxnSpPr/>
          <p:nvPr/>
        </p:nvCxnSpPr>
        <p:spPr>
          <a:xfrm rot="5400000" flipH="1" flipV="1">
            <a:off x="3548849" y="2047865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2428860" y="3500438"/>
            <a:ext cx="785818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3  6</a:t>
            </a:r>
            <a:endParaRPr lang="zh-CN" altLang="en-US" sz="2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rot="10800000" flipV="1">
            <a:off x="1119958" y="3844928"/>
            <a:ext cx="1464479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30" idx="0"/>
          </p:cNvCxnSpPr>
          <p:nvPr/>
        </p:nvCxnSpPr>
        <p:spPr>
          <a:xfrm rot="16200000" flipH="1">
            <a:off x="2801528" y="4123139"/>
            <a:ext cx="790580" cy="250034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714480" y="4643446"/>
            <a:ext cx="85725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4  5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786050" y="4643446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 </a:t>
            </a:r>
            <a:r>
              <a:rPr lang="en-US" altLang="zh-CN" sz="20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42910" y="4643446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1  2 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直接箭头连接符 31"/>
          <p:cNvCxnSpPr>
            <a:endCxn id="29" idx="0"/>
          </p:cNvCxnSpPr>
          <p:nvPr/>
        </p:nvCxnSpPr>
        <p:spPr>
          <a:xfrm rot="5400000">
            <a:off x="2091119" y="3912794"/>
            <a:ext cx="782641" cy="678662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214810" y="4643446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11 12 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29256" y="4643446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14 15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643702" y="4643446"/>
            <a:ext cx="164307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17 18 19 20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857620" y="2571744"/>
            <a:ext cx="85725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143504" y="3500438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13  16</a:t>
            </a:r>
            <a:endParaRPr lang="zh-CN" altLang="en-US" sz="2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 rot="5400000">
            <a:off x="4625610" y="3931876"/>
            <a:ext cx="785818" cy="637322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34" idx="0"/>
          </p:cNvCxnSpPr>
          <p:nvPr/>
        </p:nvCxnSpPr>
        <p:spPr>
          <a:xfrm rot="16200000" flipH="1">
            <a:off x="5385996" y="4135839"/>
            <a:ext cx="785818" cy="22939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endCxn id="35" idx="0"/>
          </p:cNvCxnSpPr>
          <p:nvPr/>
        </p:nvCxnSpPr>
        <p:spPr>
          <a:xfrm>
            <a:off x="6000760" y="3857628"/>
            <a:ext cx="1464479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26" idx="0"/>
          </p:cNvCxnSpPr>
          <p:nvPr/>
        </p:nvCxnSpPr>
        <p:spPr>
          <a:xfrm rot="10800000" flipV="1">
            <a:off x="2821770" y="2928934"/>
            <a:ext cx="1178727" cy="571504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endCxn id="37" idx="0"/>
          </p:cNvCxnSpPr>
          <p:nvPr/>
        </p:nvCxnSpPr>
        <p:spPr>
          <a:xfrm>
            <a:off x="4508500" y="2908296"/>
            <a:ext cx="1170789" cy="592142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2786050" y="4643446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7   9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灯片编号占位符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102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30" grpId="0" animBg="1"/>
      <p:bldP spid="43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7" name="Text Box 48"/>
          <p:cNvSpPr txBox="1">
            <a:spLocks noChangeArrowheads="1"/>
          </p:cNvSpPr>
          <p:nvPr/>
        </p:nvSpPr>
        <p:spPr bwMode="auto">
          <a:xfrm>
            <a:off x="642910" y="785794"/>
            <a:ext cx="1152525" cy="30777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FF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Min=2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285984" y="77365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删除：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57554" y="785000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16</a:t>
            </a:r>
            <a:endParaRPr lang="zh-CN" altLang="en-US" sz="24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0" name="直接箭头连接符 69"/>
          <p:cNvCxnSpPr/>
          <p:nvPr/>
        </p:nvCxnSpPr>
        <p:spPr>
          <a:xfrm rot="5400000" flipH="1" flipV="1">
            <a:off x="3405973" y="1333485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428860" y="2571744"/>
            <a:ext cx="785818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3  6</a:t>
            </a:r>
            <a:endParaRPr lang="zh-CN" altLang="en-US" sz="2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rot="10800000" flipV="1">
            <a:off x="1119960" y="2928934"/>
            <a:ext cx="1380339" cy="7731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rot="16200000" flipH="1">
            <a:off x="2801528" y="3194445"/>
            <a:ext cx="790580" cy="250034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714480" y="3714752"/>
            <a:ext cx="85725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4  5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42910" y="3714752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1  2 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直接箭头连接符 29"/>
          <p:cNvCxnSpPr>
            <a:endCxn id="27" idx="0"/>
          </p:cNvCxnSpPr>
          <p:nvPr/>
        </p:nvCxnSpPr>
        <p:spPr>
          <a:xfrm rot="5400000">
            <a:off x="2091119" y="2984100"/>
            <a:ext cx="782642" cy="678663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4214810" y="3714752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11 12 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429256" y="3714752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14 15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643702" y="3714752"/>
            <a:ext cx="192882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  18 </a:t>
            </a:r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19 20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857620" y="1643050"/>
            <a:ext cx="85725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143504" y="2571744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13  </a:t>
            </a:r>
            <a:r>
              <a:rPr lang="en-US" altLang="zh-CN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16</a:t>
            </a:r>
            <a:endParaRPr lang="zh-CN" altLang="en-US" sz="2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9" name="直接箭头连接符 38"/>
          <p:cNvCxnSpPr>
            <a:endCxn id="24" idx="0"/>
          </p:cNvCxnSpPr>
          <p:nvPr/>
        </p:nvCxnSpPr>
        <p:spPr>
          <a:xfrm rot="10800000" flipV="1">
            <a:off x="2821770" y="2000240"/>
            <a:ext cx="1178727" cy="571504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endCxn id="35" idx="0"/>
          </p:cNvCxnSpPr>
          <p:nvPr/>
        </p:nvCxnSpPr>
        <p:spPr>
          <a:xfrm>
            <a:off x="4508500" y="1979602"/>
            <a:ext cx="1170789" cy="592142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2786050" y="3714752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7   9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656402" y="3776608"/>
            <a:ext cx="468000" cy="40011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17</a:t>
            </a:r>
            <a:endParaRPr lang="zh-CN" altLang="en-US" sz="2000" b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143504" y="2571744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13  </a:t>
            </a:r>
            <a:r>
              <a:rPr lang="en-US" altLang="zh-CN" sz="20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17</a:t>
            </a:r>
            <a:endParaRPr lang="zh-CN" altLang="en-US" sz="2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44"/>
          <p:cNvGrpSpPr/>
          <p:nvPr/>
        </p:nvGrpSpPr>
        <p:grpSpPr>
          <a:xfrm>
            <a:off x="6500826" y="3214686"/>
            <a:ext cx="2214578" cy="2295899"/>
            <a:chOff x="6429388" y="1000108"/>
            <a:chExt cx="2214578" cy="2295899"/>
          </a:xfrm>
        </p:grpSpPr>
        <p:sp>
          <p:nvSpPr>
            <p:cNvPr id="43" name="椭圆 42"/>
            <p:cNvSpPr/>
            <p:nvPr/>
          </p:nvSpPr>
          <p:spPr>
            <a:xfrm>
              <a:off x="6429388" y="1000108"/>
              <a:ext cx="2214578" cy="157163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000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715140" y="2649676"/>
              <a:ext cx="17859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右边子树找最小关键字</a:t>
              </a:r>
              <a:endParaRPr lang="zh-CN" altLang="en-US" sz="18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cxnSp>
        <p:nvCxnSpPr>
          <p:cNvPr id="37" name="直接箭头连接符 36"/>
          <p:cNvCxnSpPr>
            <a:endCxn id="32" idx="0"/>
          </p:cNvCxnSpPr>
          <p:nvPr/>
        </p:nvCxnSpPr>
        <p:spPr>
          <a:xfrm rot="16200000" flipH="1">
            <a:off x="5385996" y="3207145"/>
            <a:ext cx="785818" cy="22939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rot="5400000">
            <a:off x="4564491" y="3064301"/>
            <a:ext cx="785818" cy="515084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endCxn id="33" idx="0"/>
          </p:cNvCxnSpPr>
          <p:nvPr/>
        </p:nvCxnSpPr>
        <p:spPr>
          <a:xfrm>
            <a:off x="6072198" y="2928934"/>
            <a:ext cx="1535917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灯片编号占位符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103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35" grpId="0" animBg="1"/>
      <p:bldP spid="42" grpId="0" animBg="1"/>
      <p:bldP spid="42" grpId="1" animBg="1"/>
      <p:bldP spid="28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7" name="Text Box 48"/>
          <p:cNvSpPr txBox="1">
            <a:spLocks noChangeArrowheads="1"/>
          </p:cNvSpPr>
          <p:nvPr/>
        </p:nvSpPr>
        <p:spPr bwMode="auto">
          <a:xfrm>
            <a:off x="571472" y="285728"/>
            <a:ext cx="1152525" cy="30777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FF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Min=2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223877" y="295059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删除：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286116" y="284934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15</a:t>
            </a:r>
            <a:endParaRPr lang="zh-CN" altLang="en-US" sz="24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0" name="直接箭头连接符 69"/>
          <p:cNvCxnSpPr/>
          <p:nvPr/>
        </p:nvCxnSpPr>
        <p:spPr>
          <a:xfrm rot="5400000" flipH="1" flipV="1">
            <a:off x="3334535" y="833419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643174" y="1643050"/>
            <a:ext cx="785818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3  6</a:t>
            </a:r>
            <a:endParaRPr lang="zh-CN" altLang="en-US" sz="2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rot="10800000" flipV="1">
            <a:off x="1334272" y="1987540"/>
            <a:ext cx="1464479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rot="16200000" flipH="1">
            <a:off x="3015842" y="2265751"/>
            <a:ext cx="790580" cy="250034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928794" y="2786058"/>
            <a:ext cx="85725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4  5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57224" y="2786058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1  2 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直接箭头连接符 29"/>
          <p:cNvCxnSpPr>
            <a:endCxn id="27" idx="0"/>
          </p:cNvCxnSpPr>
          <p:nvPr/>
        </p:nvCxnSpPr>
        <p:spPr>
          <a:xfrm rot="5400000">
            <a:off x="2305433" y="2055406"/>
            <a:ext cx="782642" cy="678663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4429124" y="2786058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11 12 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547080" y="2786058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14  </a:t>
            </a:r>
            <a:r>
              <a:rPr lang="en-US" altLang="zh-CN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15</a:t>
            </a:r>
            <a:endParaRPr lang="zh-CN" altLang="en-US" sz="2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858016" y="2786058"/>
            <a:ext cx="157163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  19 </a:t>
            </a:r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20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071934" y="714356"/>
            <a:ext cx="85725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357818" y="1643050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13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 rot="5400000">
            <a:off x="4839924" y="2074488"/>
            <a:ext cx="785818" cy="637322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32" idx="0"/>
          </p:cNvCxnSpPr>
          <p:nvPr/>
        </p:nvCxnSpPr>
        <p:spPr>
          <a:xfrm rot="16200000" flipH="1">
            <a:off x="5575257" y="2278450"/>
            <a:ext cx="785818" cy="22939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endCxn id="33" idx="0"/>
          </p:cNvCxnSpPr>
          <p:nvPr/>
        </p:nvCxnSpPr>
        <p:spPr>
          <a:xfrm>
            <a:off x="6357950" y="2000240"/>
            <a:ext cx="1285884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24" idx="0"/>
          </p:cNvCxnSpPr>
          <p:nvPr/>
        </p:nvCxnSpPr>
        <p:spPr>
          <a:xfrm rot="10800000" flipV="1">
            <a:off x="3036084" y="1071546"/>
            <a:ext cx="1178727" cy="571504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endCxn id="35" idx="0"/>
          </p:cNvCxnSpPr>
          <p:nvPr/>
        </p:nvCxnSpPr>
        <p:spPr>
          <a:xfrm>
            <a:off x="4722814" y="1050908"/>
            <a:ext cx="1170789" cy="592142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000364" y="2786058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7   9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02782" y="2839976"/>
            <a:ext cx="468000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18</a:t>
            </a:r>
            <a:endParaRPr lang="zh-CN" altLang="en-US" sz="2000" b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935988" y="1696968"/>
            <a:ext cx="468000" cy="40011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17</a:t>
            </a:r>
            <a:endParaRPr lang="zh-CN" altLang="en-US" sz="2000" b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104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82 -0.00995 C -0.00347 -0.00625 -0.00538 -0.01481 -0.00139 0.01482 C 0.00261 0.04444 0.01545 0.13588 0.01979 0.16782 " pathEditMode="relative" rAng="0" ptsTypes="aaa">
                                      <p:cBhvr>
                                        <p:cTn id="17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" y="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15 -0.0132 C -0.01493 -0.03542 -0.01823 -0.05764 -0.03437 -0.08357 C -0.05052 -0.10949 -0.09392 -0.15139 -0.10955 -0.16922 " pathEditMode="relative" rAng="0" ptsTypes="aaa">
                                      <p:cBhvr>
                                        <p:cTn id="2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" y="-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32" grpId="0" animBg="1"/>
      <p:bldP spid="28" grpId="0"/>
      <p:bldP spid="43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7" name="Text Box 48"/>
          <p:cNvSpPr txBox="1">
            <a:spLocks noChangeArrowheads="1"/>
          </p:cNvSpPr>
          <p:nvPr/>
        </p:nvSpPr>
        <p:spPr bwMode="auto">
          <a:xfrm>
            <a:off x="428596" y="142852"/>
            <a:ext cx="1152525" cy="30777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FF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Min=2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143108" y="142852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删除：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143240" y="14205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4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0" name="直接箭头连接符 69"/>
          <p:cNvCxnSpPr/>
          <p:nvPr/>
        </p:nvCxnSpPr>
        <p:spPr>
          <a:xfrm rot="5400000" flipH="1" flipV="1">
            <a:off x="3191659" y="690543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500298" y="1500174"/>
            <a:ext cx="785818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3  6</a:t>
            </a:r>
            <a:endParaRPr lang="zh-CN" altLang="en-US" sz="2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rot="10800000" flipV="1">
            <a:off x="1191396" y="1844664"/>
            <a:ext cx="1464479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rot="16200000" flipH="1">
            <a:off x="2872966" y="2122875"/>
            <a:ext cx="790580" cy="250034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785918" y="2643182"/>
            <a:ext cx="85725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 5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14348" y="2643182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1  2 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直接箭头连接符 29"/>
          <p:cNvCxnSpPr>
            <a:endCxn id="27" idx="0"/>
          </p:cNvCxnSpPr>
          <p:nvPr/>
        </p:nvCxnSpPr>
        <p:spPr>
          <a:xfrm rot="5400000">
            <a:off x="2162557" y="1912530"/>
            <a:ext cx="782642" cy="678663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4286248" y="2643182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11 12 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500694" y="2643182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14 17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786578" y="2643182"/>
            <a:ext cx="121444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19 20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929058" y="571480"/>
            <a:ext cx="85725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214942" y="1500174"/>
            <a:ext cx="1143008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l"/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 13 </a:t>
            </a:r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18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 rot="5400000">
            <a:off x="4697048" y="1931612"/>
            <a:ext cx="785818" cy="637322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rot="16200000" flipH="1">
            <a:off x="5520064" y="2135575"/>
            <a:ext cx="785818" cy="22939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endCxn id="33" idx="0"/>
          </p:cNvCxnSpPr>
          <p:nvPr/>
        </p:nvCxnSpPr>
        <p:spPr>
          <a:xfrm>
            <a:off x="6286512" y="1857364"/>
            <a:ext cx="1107289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24" idx="0"/>
          </p:cNvCxnSpPr>
          <p:nvPr/>
        </p:nvCxnSpPr>
        <p:spPr>
          <a:xfrm rot="10800000" flipV="1">
            <a:off x="2893208" y="928670"/>
            <a:ext cx="1178727" cy="571504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endCxn id="35" idx="0"/>
          </p:cNvCxnSpPr>
          <p:nvPr/>
        </p:nvCxnSpPr>
        <p:spPr>
          <a:xfrm>
            <a:off x="4579938" y="908032"/>
            <a:ext cx="1206508" cy="592142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2857488" y="2643182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7   9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45"/>
          <p:cNvGrpSpPr/>
          <p:nvPr/>
        </p:nvGrpSpPr>
        <p:grpSpPr>
          <a:xfrm>
            <a:off x="214282" y="1428736"/>
            <a:ext cx="3435368" cy="2357454"/>
            <a:chOff x="357158" y="1571612"/>
            <a:chExt cx="3435368" cy="2357454"/>
          </a:xfrm>
        </p:grpSpPr>
        <p:sp>
          <p:nvSpPr>
            <p:cNvPr id="42" name="任意多边形 41"/>
            <p:cNvSpPr/>
            <p:nvPr/>
          </p:nvSpPr>
          <p:spPr>
            <a:xfrm>
              <a:off x="357158" y="1571612"/>
              <a:ext cx="2719916" cy="2048934"/>
            </a:xfrm>
            <a:custGeom>
              <a:avLst/>
              <a:gdLst>
                <a:gd name="connsiteX0" fmla="*/ 1693333 w 2719916"/>
                <a:gd name="connsiteY0" fmla="*/ 294217 h 2048934"/>
                <a:gd name="connsiteX1" fmla="*/ 1883833 w 2719916"/>
                <a:gd name="connsiteY1" fmla="*/ 205317 h 2048934"/>
                <a:gd name="connsiteX2" fmla="*/ 2531533 w 2719916"/>
                <a:gd name="connsiteY2" fmla="*/ 40217 h 2048934"/>
                <a:gd name="connsiteX3" fmla="*/ 2633133 w 2719916"/>
                <a:gd name="connsiteY3" fmla="*/ 446617 h 2048934"/>
                <a:gd name="connsiteX4" fmla="*/ 2429933 w 2719916"/>
                <a:gd name="connsiteY4" fmla="*/ 1221317 h 2048934"/>
                <a:gd name="connsiteX5" fmla="*/ 2468033 w 2719916"/>
                <a:gd name="connsiteY5" fmla="*/ 1919817 h 2048934"/>
                <a:gd name="connsiteX6" fmla="*/ 918633 w 2719916"/>
                <a:gd name="connsiteY6" fmla="*/ 1996017 h 2048934"/>
                <a:gd name="connsiteX7" fmla="*/ 105833 w 2719916"/>
                <a:gd name="connsiteY7" fmla="*/ 1869017 h 2048934"/>
                <a:gd name="connsiteX8" fmla="*/ 283633 w 2719916"/>
                <a:gd name="connsiteY8" fmla="*/ 1107017 h 2048934"/>
                <a:gd name="connsiteX9" fmla="*/ 1693333 w 2719916"/>
                <a:gd name="connsiteY9" fmla="*/ 294217 h 2048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19916" h="2048934">
                  <a:moveTo>
                    <a:pt x="1693333" y="294217"/>
                  </a:moveTo>
                  <a:cubicBezTo>
                    <a:pt x="1960033" y="143934"/>
                    <a:pt x="1744133" y="247650"/>
                    <a:pt x="1883833" y="205317"/>
                  </a:cubicBezTo>
                  <a:cubicBezTo>
                    <a:pt x="2023533" y="162984"/>
                    <a:pt x="2406650" y="0"/>
                    <a:pt x="2531533" y="40217"/>
                  </a:cubicBezTo>
                  <a:cubicBezTo>
                    <a:pt x="2656416" y="80434"/>
                    <a:pt x="2650066" y="249767"/>
                    <a:pt x="2633133" y="446617"/>
                  </a:cubicBezTo>
                  <a:cubicBezTo>
                    <a:pt x="2616200" y="643467"/>
                    <a:pt x="2457450" y="975784"/>
                    <a:pt x="2429933" y="1221317"/>
                  </a:cubicBezTo>
                  <a:cubicBezTo>
                    <a:pt x="2402416" y="1466850"/>
                    <a:pt x="2719916" y="1790700"/>
                    <a:pt x="2468033" y="1919817"/>
                  </a:cubicBezTo>
                  <a:cubicBezTo>
                    <a:pt x="2216150" y="2048934"/>
                    <a:pt x="1312333" y="2004484"/>
                    <a:pt x="918633" y="1996017"/>
                  </a:cubicBezTo>
                  <a:cubicBezTo>
                    <a:pt x="524933" y="1987550"/>
                    <a:pt x="211666" y="2017184"/>
                    <a:pt x="105833" y="1869017"/>
                  </a:cubicBezTo>
                  <a:cubicBezTo>
                    <a:pt x="0" y="1720850"/>
                    <a:pt x="19050" y="1371600"/>
                    <a:pt x="283633" y="1107017"/>
                  </a:cubicBezTo>
                  <a:cubicBezTo>
                    <a:pt x="548216" y="842434"/>
                    <a:pt x="1426633" y="444500"/>
                    <a:pt x="1693333" y="294217"/>
                  </a:cubicBezTo>
                  <a:close/>
                </a:path>
              </a:pathLst>
            </a:custGeom>
            <a:solidFill>
              <a:schemeClr val="accent1">
                <a:alpha val="0"/>
              </a:schemeClr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Line 41"/>
            <p:cNvSpPr>
              <a:spLocks noChangeShapeType="1"/>
            </p:cNvSpPr>
            <p:nvPr/>
          </p:nvSpPr>
          <p:spPr bwMode="auto">
            <a:xfrm flipH="1" flipV="1">
              <a:off x="2928926" y="3408366"/>
              <a:ext cx="287337" cy="2873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Text Box 42"/>
            <p:cNvSpPr txBox="1">
              <a:spLocks noChangeArrowheads="1"/>
            </p:cNvSpPr>
            <p:nvPr/>
          </p:nvSpPr>
          <p:spPr bwMode="auto">
            <a:xfrm>
              <a:off x="3000363" y="3624266"/>
              <a:ext cx="792163" cy="30480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2000" b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合并</a:t>
              </a:r>
            </a:p>
          </p:txBody>
        </p:sp>
      </p:grpSp>
      <p:sp>
        <p:nvSpPr>
          <p:cNvPr id="48" name="矩形 47"/>
          <p:cNvSpPr/>
          <p:nvPr/>
        </p:nvSpPr>
        <p:spPr>
          <a:xfrm>
            <a:off x="2857488" y="4714884"/>
            <a:ext cx="785818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6</a:t>
            </a:r>
            <a:endParaRPr lang="zh-CN" altLang="en-US" sz="2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 rot="16200000" flipH="1">
            <a:off x="3230156" y="5337585"/>
            <a:ext cx="790580" cy="250034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1571604" y="5857892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1 2 3  5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 rot="5400000">
            <a:off x="2376871" y="5127240"/>
            <a:ext cx="782642" cy="678663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4643438" y="5857892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11 12 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857884" y="5857892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14 </a:t>
            </a:r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17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072330" y="5857892"/>
            <a:ext cx="121444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19 20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286248" y="3786190"/>
            <a:ext cx="85725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572132" y="4714884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13 18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9" name="直接箭头连接符 58"/>
          <p:cNvCxnSpPr/>
          <p:nvPr/>
        </p:nvCxnSpPr>
        <p:spPr>
          <a:xfrm rot="5400000">
            <a:off x="5054238" y="5146322"/>
            <a:ext cx="785818" cy="637322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endCxn id="55" idx="0"/>
          </p:cNvCxnSpPr>
          <p:nvPr/>
        </p:nvCxnSpPr>
        <p:spPr>
          <a:xfrm rot="16200000" flipH="1">
            <a:off x="5814624" y="5350285"/>
            <a:ext cx="785818" cy="22939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endCxn id="56" idx="0"/>
          </p:cNvCxnSpPr>
          <p:nvPr/>
        </p:nvCxnSpPr>
        <p:spPr>
          <a:xfrm>
            <a:off x="6429388" y="5072074"/>
            <a:ext cx="1250165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endCxn id="48" idx="0"/>
          </p:cNvCxnSpPr>
          <p:nvPr/>
        </p:nvCxnSpPr>
        <p:spPr>
          <a:xfrm rot="10800000" flipV="1">
            <a:off x="3250398" y="4143380"/>
            <a:ext cx="1178727" cy="571504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endCxn id="58" idx="0"/>
          </p:cNvCxnSpPr>
          <p:nvPr/>
        </p:nvCxnSpPr>
        <p:spPr>
          <a:xfrm>
            <a:off x="4937128" y="4122742"/>
            <a:ext cx="1170789" cy="592142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3214678" y="5857892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7  9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下箭头 72"/>
          <p:cNvSpPr/>
          <p:nvPr/>
        </p:nvSpPr>
        <p:spPr>
          <a:xfrm>
            <a:off x="4429124" y="3286124"/>
            <a:ext cx="285752" cy="357190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105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48" grpId="0" animBg="1"/>
      <p:bldP spid="48" grpId="1" animBg="1"/>
      <p:bldP spid="51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4" grpId="0" animBg="1"/>
      <p:bldP spid="73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2500298" y="1214422"/>
            <a:ext cx="785818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6</a:t>
            </a:r>
            <a:endParaRPr lang="zh-CN" altLang="en-US" sz="2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 rot="16200000" flipH="1">
            <a:off x="2872966" y="1837123"/>
            <a:ext cx="790580" cy="250034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1357290" y="2357430"/>
            <a:ext cx="1357322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 </a:t>
            </a:r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2 3 </a:t>
            </a:r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 rot="5400000">
            <a:off x="2019681" y="1626778"/>
            <a:ext cx="782642" cy="678663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4286248" y="2357430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11 12 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500694" y="2357430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14 17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715140" y="2357430"/>
            <a:ext cx="128588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19  </a:t>
            </a:r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20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929058" y="285728"/>
            <a:ext cx="85725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214942" y="1214422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13 18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9" name="直接箭头连接符 58"/>
          <p:cNvCxnSpPr/>
          <p:nvPr/>
        </p:nvCxnSpPr>
        <p:spPr>
          <a:xfrm rot="5400000">
            <a:off x="4697048" y="1645860"/>
            <a:ext cx="785818" cy="637322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endCxn id="55" idx="0"/>
          </p:cNvCxnSpPr>
          <p:nvPr/>
        </p:nvCxnSpPr>
        <p:spPr>
          <a:xfrm rot="16200000" flipH="1">
            <a:off x="5493153" y="1814104"/>
            <a:ext cx="785818" cy="300834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endCxn id="56" idx="0"/>
          </p:cNvCxnSpPr>
          <p:nvPr/>
        </p:nvCxnSpPr>
        <p:spPr>
          <a:xfrm>
            <a:off x="6072198" y="1571612"/>
            <a:ext cx="1285884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endCxn id="48" idx="0"/>
          </p:cNvCxnSpPr>
          <p:nvPr/>
        </p:nvCxnSpPr>
        <p:spPr>
          <a:xfrm rot="10800000" flipV="1">
            <a:off x="2893208" y="642918"/>
            <a:ext cx="1178727" cy="571504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endCxn id="58" idx="0"/>
          </p:cNvCxnSpPr>
          <p:nvPr/>
        </p:nvCxnSpPr>
        <p:spPr>
          <a:xfrm>
            <a:off x="4579938" y="622280"/>
            <a:ext cx="1170789" cy="592142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2857488" y="2357430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7   9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00034" y="1285860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rgbClr val="FF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关键字个数</a:t>
            </a:r>
            <a:r>
              <a:rPr lang="en-US" altLang="zh-CN" sz="1800" b="1" dirty="0" smtClean="0">
                <a:solidFill>
                  <a:srgbClr val="FF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&lt;2</a:t>
            </a:r>
            <a:endParaRPr lang="zh-CN" altLang="en-US" sz="1800" b="1" dirty="0" smtClean="0">
              <a:solidFill>
                <a:srgbClr val="FF00FF"/>
              </a:solidFill>
              <a:latin typeface="Consolas" pitchFamily="49" charset="0"/>
              <a:ea typeface="方正启体简体" pitchFamily="65" charset="-122"/>
              <a:cs typeface="Consolas" pitchFamily="49" charset="0"/>
            </a:endParaRPr>
          </a:p>
        </p:txBody>
      </p:sp>
      <p:grpSp>
        <p:nvGrpSpPr>
          <p:cNvPr id="2" name="组合 51"/>
          <p:cNvGrpSpPr/>
          <p:nvPr/>
        </p:nvGrpSpPr>
        <p:grpSpPr>
          <a:xfrm>
            <a:off x="2285984" y="71414"/>
            <a:ext cx="5054600" cy="2023534"/>
            <a:chOff x="2305050" y="-1214470"/>
            <a:chExt cx="5054600" cy="2023534"/>
          </a:xfrm>
        </p:grpSpPr>
        <p:sp>
          <p:nvSpPr>
            <p:cNvPr id="46" name="任意多边形 45"/>
            <p:cNvSpPr/>
            <p:nvPr/>
          </p:nvSpPr>
          <p:spPr>
            <a:xfrm>
              <a:off x="2305050" y="-1214470"/>
              <a:ext cx="5054600" cy="2023534"/>
            </a:xfrm>
            <a:custGeom>
              <a:avLst/>
              <a:gdLst>
                <a:gd name="connsiteX0" fmla="*/ 1238250 w 5054600"/>
                <a:gd name="connsiteY0" fmla="*/ 249767 h 2023534"/>
                <a:gd name="connsiteX1" fmla="*/ 755650 w 5054600"/>
                <a:gd name="connsiteY1" fmla="*/ 440267 h 2023534"/>
                <a:gd name="connsiteX2" fmla="*/ 184150 w 5054600"/>
                <a:gd name="connsiteY2" fmla="*/ 922867 h 2023534"/>
                <a:gd name="connsiteX3" fmla="*/ 6350 w 5054600"/>
                <a:gd name="connsiteY3" fmla="*/ 1316567 h 2023534"/>
                <a:gd name="connsiteX4" fmla="*/ 222250 w 5054600"/>
                <a:gd name="connsiteY4" fmla="*/ 1799167 h 2023534"/>
                <a:gd name="connsiteX5" fmla="*/ 1098550 w 5054600"/>
                <a:gd name="connsiteY5" fmla="*/ 1875367 h 2023534"/>
                <a:gd name="connsiteX6" fmla="*/ 4578350 w 5054600"/>
                <a:gd name="connsiteY6" fmla="*/ 1837267 h 2023534"/>
                <a:gd name="connsiteX7" fmla="*/ 3956050 w 5054600"/>
                <a:gd name="connsiteY7" fmla="*/ 757767 h 2023534"/>
                <a:gd name="connsiteX8" fmla="*/ 2609850 w 5054600"/>
                <a:gd name="connsiteY8" fmla="*/ 84667 h 2023534"/>
                <a:gd name="connsiteX9" fmla="*/ 1238250 w 5054600"/>
                <a:gd name="connsiteY9" fmla="*/ 249767 h 202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54600" h="2023534">
                  <a:moveTo>
                    <a:pt x="1238250" y="249767"/>
                  </a:moveTo>
                  <a:cubicBezTo>
                    <a:pt x="929217" y="309034"/>
                    <a:pt x="931333" y="328084"/>
                    <a:pt x="755650" y="440267"/>
                  </a:cubicBezTo>
                  <a:cubicBezTo>
                    <a:pt x="579967" y="552450"/>
                    <a:pt x="309033" y="776817"/>
                    <a:pt x="184150" y="922867"/>
                  </a:cubicBezTo>
                  <a:cubicBezTo>
                    <a:pt x="59267" y="1068917"/>
                    <a:pt x="0" y="1170517"/>
                    <a:pt x="6350" y="1316567"/>
                  </a:cubicBezTo>
                  <a:cubicBezTo>
                    <a:pt x="12700" y="1462617"/>
                    <a:pt x="40217" y="1706034"/>
                    <a:pt x="222250" y="1799167"/>
                  </a:cubicBezTo>
                  <a:cubicBezTo>
                    <a:pt x="404283" y="1892300"/>
                    <a:pt x="1098550" y="1875367"/>
                    <a:pt x="1098550" y="1875367"/>
                  </a:cubicBezTo>
                  <a:cubicBezTo>
                    <a:pt x="1824567" y="1881717"/>
                    <a:pt x="4102100" y="2023534"/>
                    <a:pt x="4578350" y="1837267"/>
                  </a:cubicBezTo>
                  <a:cubicBezTo>
                    <a:pt x="5054600" y="1651000"/>
                    <a:pt x="4284133" y="1049867"/>
                    <a:pt x="3956050" y="757767"/>
                  </a:cubicBezTo>
                  <a:cubicBezTo>
                    <a:pt x="3627967" y="465667"/>
                    <a:pt x="3062817" y="169334"/>
                    <a:pt x="2609850" y="84667"/>
                  </a:cubicBezTo>
                  <a:cubicBezTo>
                    <a:pt x="2156883" y="0"/>
                    <a:pt x="1547283" y="190500"/>
                    <a:pt x="1238250" y="249767"/>
                  </a:cubicBezTo>
                  <a:close/>
                </a:path>
              </a:pathLst>
            </a:custGeom>
            <a:solidFill>
              <a:schemeClr val="accent1">
                <a:alpha val="0"/>
              </a:schemeClr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41"/>
            <p:cNvSpPr>
              <a:spLocks noChangeShapeType="1"/>
            </p:cNvSpPr>
            <p:nvPr/>
          </p:nvSpPr>
          <p:spPr bwMode="auto">
            <a:xfrm flipH="1">
              <a:off x="6591330" y="-428652"/>
              <a:ext cx="285752" cy="212729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Text Box 42"/>
            <p:cNvSpPr txBox="1">
              <a:spLocks noChangeArrowheads="1"/>
            </p:cNvSpPr>
            <p:nvPr/>
          </p:nvSpPr>
          <p:spPr bwMode="auto">
            <a:xfrm>
              <a:off x="6519892" y="-785842"/>
              <a:ext cx="792163" cy="30480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2000" b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合并</a:t>
              </a:r>
            </a:p>
          </p:txBody>
        </p:sp>
      </p:grpSp>
      <p:grpSp>
        <p:nvGrpSpPr>
          <p:cNvPr id="3" name="组合 91"/>
          <p:cNvGrpSpPr/>
          <p:nvPr/>
        </p:nvGrpSpPr>
        <p:grpSpPr>
          <a:xfrm>
            <a:off x="1285852" y="3857628"/>
            <a:ext cx="6500858" cy="2000264"/>
            <a:chOff x="1285852" y="3857628"/>
            <a:chExt cx="6500858" cy="2000264"/>
          </a:xfrm>
        </p:grpSpPr>
        <p:sp>
          <p:nvSpPr>
            <p:cNvPr id="65" name="矩形 64"/>
            <p:cNvSpPr/>
            <p:nvPr/>
          </p:nvSpPr>
          <p:spPr>
            <a:xfrm>
              <a:off x="3571868" y="3857628"/>
              <a:ext cx="2071702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 6 10 13 18</a:t>
              </a:r>
              <a:endParaRPr lang="zh-CN" alt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6" name="直接箭头连接符 65"/>
            <p:cNvCxnSpPr/>
            <p:nvPr/>
          </p:nvCxnSpPr>
          <p:spPr>
            <a:xfrm rot="5400000">
              <a:off x="3125381" y="4339835"/>
              <a:ext cx="1143008" cy="892975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66"/>
            <p:cNvSpPr/>
            <p:nvPr/>
          </p:nvSpPr>
          <p:spPr>
            <a:xfrm>
              <a:off x="1285852" y="5357826"/>
              <a:ext cx="1214446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 </a:t>
              </a:r>
              <a:r>
                <a:rPr lang="en-US" altLang="zh-CN" sz="20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2 3 </a:t>
              </a:r>
              <a:r>
                <a:rPr lang="en-US" altLang="zh-CN" sz="20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1" name="直接箭头连接符 70"/>
            <p:cNvCxnSpPr/>
            <p:nvPr/>
          </p:nvCxnSpPr>
          <p:spPr>
            <a:xfrm rot="10800000" flipV="1">
              <a:off x="1928796" y="4214819"/>
              <a:ext cx="1928825" cy="1143007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矩形 73"/>
            <p:cNvSpPr/>
            <p:nvPr/>
          </p:nvSpPr>
          <p:spPr>
            <a:xfrm>
              <a:off x="4143372" y="5357826"/>
              <a:ext cx="928694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11 12 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5357818" y="5357826"/>
              <a:ext cx="928694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14 </a:t>
              </a:r>
              <a:r>
                <a:rPr lang="en-US" altLang="zh-CN" sz="20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17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6643702" y="5357826"/>
              <a:ext cx="1143008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19 20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9" name="直接箭头连接符 78"/>
            <p:cNvCxnSpPr/>
            <p:nvPr/>
          </p:nvCxnSpPr>
          <p:spPr>
            <a:xfrm rot="16200000" flipH="1">
              <a:off x="4028707" y="4758114"/>
              <a:ext cx="1143006" cy="56417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/>
            <p:nvPr/>
          </p:nvCxnSpPr>
          <p:spPr>
            <a:xfrm rot="16200000" flipH="1">
              <a:off x="4812983" y="4386222"/>
              <a:ext cx="1143006" cy="750097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>
              <a:endCxn id="76" idx="0"/>
            </p:cNvCxnSpPr>
            <p:nvPr/>
          </p:nvCxnSpPr>
          <p:spPr>
            <a:xfrm>
              <a:off x="5357818" y="4214818"/>
              <a:ext cx="1857388" cy="114300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矩形 83"/>
            <p:cNvSpPr/>
            <p:nvPr/>
          </p:nvSpPr>
          <p:spPr>
            <a:xfrm>
              <a:off x="2714612" y="5357826"/>
              <a:ext cx="1071570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7  9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91" name="下箭头 90"/>
          <p:cNvSpPr/>
          <p:nvPr/>
        </p:nvSpPr>
        <p:spPr>
          <a:xfrm>
            <a:off x="4357686" y="3286124"/>
            <a:ext cx="285752" cy="428628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643306" y="6143644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删除完毕</a:t>
            </a:r>
          </a:p>
        </p:txBody>
      </p: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106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395288" y="2492375"/>
            <a:ext cx="7921625" cy="1289753"/>
          </a:xfrm>
          <a:prstGeom prst="rect">
            <a:avLst/>
          </a:prstGeom>
          <a:ln>
            <a:headEnd/>
            <a:tailEnd/>
          </a:ln>
          <a:scene3d>
            <a:camera prst="perspectiveAbove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72000" bIns="10800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sz="1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</a:t>
            </a:r>
          </a:p>
          <a:p>
            <a:pPr algn="l">
              <a:spcBef>
                <a:spcPct val="50000"/>
              </a:spcBef>
            </a:pPr>
            <a:r>
              <a:rPr kumimoji="0"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0"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 </a:t>
            </a:r>
            <a:r>
              <a:rPr kumimoji="0"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kumimoji="0"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0"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kumimoji="0" lang="zh-CN" altLang="en-US" sz="1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中每删除一</a:t>
            </a:r>
            <a:r>
              <a:rPr kumimoji="0" lang="zh-CN" altLang="en-US" sz="18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kumimoji="0"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关键字，都</a:t>
            </a:r>
            <a:r>
              <a:rPr kumimoji="0" lang="zh-CN" altLang="en-US" sz="1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要删除</a:t>
            </a:r>
            <a:r>
              <a:rPr kumimoji="0" lang="zh-CN" altLang="en-US" sz="18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</a:t>
            </a:r>
            <a:r>
              <a:rPr kumimoji="0"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个结点吗</a:t>
            </a:r>
            <a:r>
              <a:rPr kumimoji="0" lang="zh-CN" altLang="en-US" sz="1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？</a:t>
            </a:r>
          </a:p>
          <a:p>
            <a:pPr algn="l">
              <a:spcBef>
                <a:spcPct val="50000"/>
              </a:spcBef>
            </a:pPr>
            <a:r>
              <a:rPr kumimoji="0"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0"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 </a:t>
            </a:r>
            <a:r>
              <a:rPr kumimoji="0"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kumimoji="0"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0"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kumimoji="0" lang="zh-CN" altLang="en-US" sz="1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中删除一</a:t>
            </a:r>
            <a:r>
              <a:rPr kumimoji="0" lang="zh-CN" altLang="en-US" sz="18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kumimoji="0"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关键字，若</a:t>
            </a:r>
            <a:r>
              <a:rPr kumimoji="0" lang="zh-CN" altLang="en-US" sz="18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引起</a:t>
            </a:r>
            <a:r>
              <a:rPr kumimoji="0"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合并，树高</a:t>
            </a:r>
            <a:r>
              <a:rPr kumimoji="0" lang="zh-CN" altLang="en-US" sz="1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一定会降低一层吗？</a:t>
            </a:r>
          </a:p>
        </p:txBody>
      </p:sp>
      <p:pic>
        <p:nvPicPr>
          <p:cNvPr id="72707" name="Picture 7" descr="200991485835655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213" y="981075"/>
            <a:ext cx="1512887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107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285720" y="783535"/>
            <a:ext cx="6858048" cy="39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defTabSz="212725" fontAlgn="ctr">
              <a:lnSpc>
                <a:spcPct val="110000"/>
              </a:lnSpc>
              <a:spcBef>
                <a:spcPct val="50000"/>
              </a:spcBef>
            </a:pP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B+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树是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lang="zh-CN" altLang="en-US" sz="18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一种</a:t>
            </a:r>
            <a:r>
              <a:rPr lang="zh-CN" altLang="en-US" sz="18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变形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。一棵</a:t>
            </a:r>
            <a:r>
              <a:rPr lang="en-US" altLang="zh-CN" sz="18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18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B+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树示例：</a:t>
            </a:r>
            <a:r>
              <a:rPr kumimoji="0" lang="zh-CN" altLang="en-US" sz="1800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endParaRPr lang="zh-CN" altLang="en-US" sz="1800" b="1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3731" name="Text Box 3" descr="粉色面巾纸"/>
          <p:cNvSpPr txBox="1">
            <a:spLocks noChangeArrowheads="1"/>
          </p:cNvSpPr>
          <p:nvPr/>
        </p:nvSpPr>
        <p:spPr bwMode="auto">
          <a:xfrm>
            <a:off x="214282" y="142852"/>
            <a:ext cx="2500330" cy="514738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28575" algn="ctr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</a:bodyPr>
          <a:lstStyle/>
          <a:p>
            <a:pPr fontAlgn="ctr">
              <a:spcBef>
                <a:spcPct val="50000"/>
              </a:spcBef>
            </a:pPr>
            <a:r>
              <a:rPr lang="en-US" altLang="zh-CN" sz="2400" b="1" dirty="0"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9.3.4  B+</a:t>
            </a:r>
            <a:r>
              <a:rPr lang="zh-CN" altLang="en-US" sz="2400" b="1" dirty="0"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树</a:t>
            </a:r>
            <a:endParaRPr kumimoji="0" lang="zh-CN" altLang="en-US" sz="2400" b="1" i="1" dirty="0">
              <a:solidFill>
                <a:srgbClr val="3333FF"/>
              </a:solidFill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grpSp>
        <p:nvGrpSpPr>
          <p:cNvPr id="2" name="组合 66"/>
          <p:cNvGrpSpPr/>
          <p:nvPr/>
        </p:nvGrpSpPr>
        <p:grpSpPr>
          <a:xfrm>
            <a:off x="285720" y="1500173"/>
            <a:ext cx="8704421" cy="4714909"/>
            <a:chOff x="215436" y="1500173"/>
            <a:chExt cx="8774705" cy="4714909"/>
          </a:xfrm>
        </p:grpSpPr>
        <p:sp>
          <p:nvSpPr>
            <p:cNvPr id="6" name="矩形 5"/>
            <p:cNvSpPr/>
            <p:nvPr/>
          </p:nvSpPr>
          <p:spPr>
            <a:xfrm>
              <a:off x="3992628" y="1658331"/>
              <a:ext cx="1008000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31 </a:t>
              </a:r>
              <a:r>
                <a:rPr lang="en-US" altLang="zh-CN" sz="20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52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143108" y="2804711"/>
              <a:ext cx="1285884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15 22 31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000760" y="2804711"/>
              <a:ext cx="1008000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47  52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14348" y="4019157"/>
              <a:ext cx="1143008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10 12 </a:t>
              </a:r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15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071670" y="4019157"/>
              <a:ext cx="1500198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18 19 20 22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786182" y="4019157"/>
              <a:ext cx="121444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23 30 </a:t>
              </a:r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31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214942" y="4019157"/>
              <a:ext cx="121444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33 45 47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643702" y="4019157"/>
              <a:ext cx="1143008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48 50 52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4" name="直接箭头连接符 13"/>
            <p:cNvCxnSpPr>
              <a:stCxn id="9" idx="3"/>
              <a:endCxn id="10" idx="1"/>
            </p:cNvCxnSpPr>
            <p:nvPr/>
          </p:nvCxnSpPr>
          <p:spPr>
            <a:xfrm>
              <a:off x="1857356" y="4235157"/>
              <a:ext cx="214314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3567106" y="4233471"/>
              <a:ext cx="214314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5026028" y="4233471"/>
              <a:ext cx="214314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6429388" y="4233471"/>
              <a:ext cx="214314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endCxn id="9" idx="0"/>
            </p:cNvCxnSpPr>
            <p:nvPr/>
          </p:nvCxnSpPr>
          <p:spPr>
            <a:xfrm rot="10800000" flipV="1">
              <a:off x="1285852" y="3161901"/>
              <a:ext cx="1071570" cy="85725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rot="16200000" flipH="1">
              <a:off x="2366609" y="3565388"/>
              <a:ext cx="900000" cy="35719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endCxn id="11" idx="0"/>
            </p:cNvCxnSpPr>
            <p:nvPr/>
          </p:nvCxnSpPr>
          <p:spPr>
            <a:xfrm>
              <a:off x="3143240" y="3161901"/>
              <a:ext cx="1250165" cy="85725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endCxn id="12" idx="0"/>
            </p:cNvCxnSpPr>
            <p:nvPr/>
          </p:nvCxnSpPr>
          <p:spPr>
            <a:xfrm rot="5400000">
              <a:off x="5625712" y="3358357"/>
              <a:ext cx="857254" cy="464347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endCxn id="13" idx="0"/>
            </p:cNvCxnSpPr>
            <p:nvPr/>
          </p:nvCxnSpPr>
          <p:spPr>
            <a:xfrm rot="16200000" flipH="1">
              <a:off x="6536545" y="3340496"/>
              <a:ext cx="857256" cy="50006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endCxn id="7" idx="0"/>
            </p:cNvCxnSpPr>
            <p:nvPr/>
          </p:nvCxnSpPr>
          <p:spPr>
            <a:xfrm rot="10800000" flipV="1">
              <a:off x="2786050" y="2018893"/>
              <a:ext cx="1500198" cy="78581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endCxn id="8" idx="0"/>
            </p:cNvCxnSpPr>
            <p:nvPr/>
          </p:nvCxnSpPr>
          <p:spPr>
            <a:xfrm>
              <a:off x="4714876" y="2018893"/>
              <a:ext cx="1789884" cy="78581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rot="5400000">
              <a:off x="663548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750046" y="4841685"/>
              <a:ext cx="321499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张三</a:t>
              </a:r>
            </a:p>
          </p:txBody>
        </p:sp>
        <p:cxnSp>
          <p:nvCxnSpPr>
            <p:cNvPr id="27" name="直接箭头连接符 26"/>
            <p:cNvCxnSpPr/>
            <p:nvPr/>
          </p:nvCxnSpPr>
          <p:spPr>
            <a:xfrm rot="5400000">
              <a:off x="1064043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122338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9" name="直接箭头连接符 28"/>
            <p:cNvCxnSpPr/>
            <p:nvPr/>
          </p:nvCxnSpPr>
          <p:spPr>
            <a:xfrm rot="5400000">
              <a:off x="1462059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520354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31" name="直接箭头连接符 30"/>
            <p:cNvCxnSpPr/>
            <p:nvPr/>
          </p:nvCxnSpPr>
          <p:spPr>
            <a:xfrm rot="5400000">
              <a:off x="3748525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806820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33" name="直接箭头连接符 32"/>
            <p:cNvCxnSpPr/>
            <p:nvPr/>
          </p:nvCxnSpPr>
          <p:spPr>
            <a:xfrm rot="5400000">
              <a:off x="4149020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207315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35" name="直接箭头连接符 34"/>
            <p:cNvCxnSpPr/>
            <p:nvPr/>
          </p:nvCxnSpPr>
          <p:spPr>
            <a:xfrm rot="5400000">
              <a:off x="4547036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605331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37" name="直接箭头连接符 36"/>
            <p:cNvCxnSpPr/>
            <p:nvPr/>
          </p:nvCxnSpPr>
          <p:spPr>
            <a:xfrm rot="5400000">
              <a:off x="5222880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281175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39" name="直接箭头连接符 38"/>
            <p:cNvCxnSpPr/>
            <p:nvPr/>
          </p:nvCxnSpPr>
          <p:spPr>
            <a:xfrm rot="5400000">
              <a:off x="5623375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681670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41" name="直接箭头连接符 40"/>
            <p:cNvCxnSpPr/>
            <p:nvPr/>
          </p:nvCxnSpPr>
          <p:spPr>
            <a:xfrm rot="5400000">
              <a:off x="6021391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079686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43" name="直接箭头连接符 42"/>
            <p:cNvCxnSpPr/>
            <p:nvPr/>
          </p:nvCxnSpPr>
          <p:spPr>
            <a:xfrm rot="5400000">
              <a:off x="6580202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6638497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45" name="直接箭头连接符 44"/>
            <p:cNvCxnSpPr/>
            <p:nvPr/>
          </p:nvCxnSpPr>
          <p:spPr>
            <a:xfrm rot="5400000">
              <a:off x="6980697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7038992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47" name="直接箭头连接符 46"/>
            <p:cNvCxnSpPr/>
            <p:nvPr/>
          </p:nvCxnSpPr>
          <p:spPr>
            <a:xfrm rot="5400000">
              <a:off x="7378713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7437008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49" name="直接箭头连接符 48"/>
            <p:cNvCxnSpPr/>
            <p:nvPr/>
          </p:nvCxnSpPr>
          <p:spPr>
            <a:xfrm rot="5400000">
              <a:off x="2008613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2066908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51" name="直接箭头连接符 50"/>
            <p:cNvCxnSpPr/>
            <p:nvPr/>
          </p:nvCxnSpPr>
          <p:spPr>
            <a:xfrm rot="5400000">
              <a:off x="2409108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2467403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53" name="直接箭头连接符 52"/>
            <p:cNvCxnSpPr/>
            <p:nvPr/>
          </p:nvCxnSpPr>
          <p:spPr>
            <a:xfrm rot="5400000">
              <a:off x="2807124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2865419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55" name="直接箭头连接符 54"/>
            <p:cNvCxnSpPr/>
            <p:nvPr/>
          </p:nvCxnSpPr>
          <p:spPr>
            <a:xfrm rot="5400000">
              <a:off x="3189271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3247566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8" name="Line 6"/>
            <p:cNvSpPr>
              <a:spLocks noChangeShapeType="1"/>
            </p:cNvSpPr>
            <p:nvPr/>
          </p:nvSpPr>
          <p:spPr bwMode="auto">
            <a:xfrm flipH="1" flipV="1">
              <a:off x="947728" y="5572140"/>
              <a:ext cx="0" cy="288925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" name="Text Box 7"/>
            <p:cNvSpPr txBox="1">
              <a:spLocks noChangeArrowheads="1"/>
            </p:cNvSpPr>
            <p:nvPr/>
          </p:nvSpPr>
          <p:spPr bwMode="auto">
            <a:xfrm>
              <a:off x="477828" y="5845750"/>
              <a:ext cx="266541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1800" b="1" dirty="0" smtClean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</a:rPr>
                <a:t>关键字</a:t>
              </a:r>
              <a:r>
                <a:rPr kumimoji="0" lang="zh-CN" altLang="en-US" sz="1800" b="1" dirty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</a:rPr>
                <a:t>指向的记录。</a:t>
              </a:r>
            </a:p>
          </p:txBody>
        </p:sp>
        <p:grpSp>
          <p:nvGrpSpPr>
            <p:cNvPr id="3" name="组合 59"/>
            <p:cNvGrpSpPr/>
            <p:nvPr/>
          </p:nvGrpSpPr>
          <p:grpSpPr>
            <a:xfrm>
              <a:off x="1643042" y="1500173"/>
              <a:ext cx="6154803" cy="2001109"/>
              <a:chOff x="1857356" y="-1023027"/>
              <a:chExt cx="6154803" cy="2001109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1857356" y="-1023027"/>
                <a:ext cx="5715040" cy="2001109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rgbClr val="FF00FF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2" name="Text Box 9"/>
              <p:cNvSpPr txBox="1">
                <a:spLocks noChangeArrowheads="1"/>
              </p:cNvSpPr>
              <p:nvPr/>
            </p:nvSpPr>
            <p:spPr bwMode="auto">
              <a:xfrm>
                <a:off x="7643834" y="-808712"/>
                <a:ext cx="368325" cy="14773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l">
                  <a:lnSpc>
                    <a:spcPts val="1800"/>
                  </a:lnSpc>
                  <a:spcBef>
                    <a:spcPct val="50000"/>
                  </a:spcBef>
                </a:pPr>
                <a:r>
                  <a:rPr kumimoji="0" lang="zh-CN" altLang="en-US" sz="1800" b="1" dirty="0" smtClean="0">
                    <a:solidFill>
                      <a:srgbClr val="3333FF"/>
                    </a:solidFill>
                    <a:latin typeface="仿宋" pitchFamily="49" charset="-122"/>
                    <a:ea typeface="仿宋" pitchFamily="49" charset="-122"/>
                  </a:rPr>
                  <a:t>索</a:t>
                </a:r>
                <a:endParaRPr kumimoji="0" lang="en-US" altLang="zh-CN" sz="1800" b="1" dirty="0" smtClean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</a:endParaRPr>
              </a:p>
              <a:p>
                <a:pPr algn="l">
                  <a:lnSpc>
                    <a:spcPts val="1800"/>
                  </a:lnSpc>
                  <a:spcBef>
                    <a:spcPct val="50000"/>
                  </a:spcBef>
                </a:pPr>
                <a:r>
                  <a:rPr kumimoji="0" lang="zh-CN" altLang="en-US" sz="1800" b="1" dirty="0" smtClean="0">
                    <a:solidFill>
                      <a:srgbClr val="3333FF"/>
                    </a:solidFill>
                    <a:latin typeface="仿宋" pitchFamily="49" charset="-122"/>
                    <a:ea typeface="仿宋" pitchFamily="49" charset="-122"/>
                  </a:rPr>
                  <a:t>引</a:t>
                </a:r>
                <a:endParaRPr kumimoji="0" lang="en-US" altLang="zh-CN" sz="1800" b="1" dirty="0" smtClean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</a:endParaRPr>
              </a:p>
              <a:p>
                <a:pPr algn="l">
                  <a:lnSpc>
                    <a:spcPts val="1800"/>
                  </a:lnSpc>
                  <a:spcBef>
                    <a:spcPct val="50000"/>
                  </a:spcBef>
                </a:pPr>
                <a:r>
                  <a:rPr kumimoji="0" lang="zh-CN" altLang="en-US" sz="1800" b="1" dirty="0" smtClean="0">
                    <a:solidFill>
                      <a:srgbClr val="3333FF"/>
                    </a:solidFill>
                    <a:latin typeface="仿宋" pitchFamily="49" charset="-122"/>
                    <a:ea typeface="仿宋" pitchFamily="49" charset="-122"/>
                  </a:rPr>
                  <a:t>部</a:t>
                </a:r>
                <a:endParaRPr kumimoji="0" lang="en-US" altLang="zh-CN" sz="1800" b="1" dirty="0" smtClean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</a:endParaRPr>
              </a:p>
              <a:p>
                <a:pPr algn="l">
                  <a:lnSpc>
                    <a:spcPts val="1800"/>
                  </a:lnSpc>
                  <a:spcBef>
                    <a:spcPct val="50000"/>
                  </a:spcBef>
                </a:pPr>
                <a:r>
                  <a:rPr kumimoji="0" lang="zh-CN" altLang="en-US" sz="1800" b="1" dirty="0" smtClean="0">
                    <a:solidFill>
                      <a:srgbClr val="3333FF"/>
                    </a:solidFill>
                    <a:latin typeface="仿宋" pitchFamily="49" charset="-122"/>
                    <a:ea typeface="仿宋" pitchFamily="49" charset="-122"/>
                  </a:rPr>
                  <a:t>分</a:t>
                </a:r>
                <a:endParaRPr kumimoji="0" lang="zh-CN" altLang="en-US" sz="1800" b="1" dirty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</a:endParaRPr>
              </a:p>
            </p:txBody>
          </p:sp>
        </p:grpSp>
        <p:cxnSp>
          <p:nvCxnSpPr>
            <p:cNvPr id="64" name="直接箭头连接符 63"/>
            <p:cNvCxnSpPr/>
            <p:nvPr/>
          </p:nvCxnSpPr>
          <p:spPr>
            <a:xfrm rot="5400000">
              <a:off x="5108628" y="1749364"/>
              <a:ext cx="0" cy="216000"/>
            </a:xfrm>
            <a:prstGeom prst="straightConnector1">
              <a:avLst/>
            </a:prstGeom>
            <a:ln w="28575">
              <a:solidFill>
                <a:srgbClr val="99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5214942" y="1643050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b="1" smtClean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根结点</a:t>
              </a:r>
              <a:endParaRPr lang="zh-CN" altLang="en-US" sz="1800" b="1" dirty="0" smtClean="0">
                <a:solidFill>
                  <a:srgbClr val="3333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endParaRPr>
            </a:p>
          </p:txBody>
        </p:sp>
        <p:cxnSp>
          <p:nvCxnSpPr>
            <p:cNvPr id="68" name="直接箭头连接符 67"/>
            <p:cNvCxnSpPr/>
            <p:nvPr/>
          </p:nvCxnSpPr>
          <p:spPr>
            <a:xfrm>
              <a:off x="323540" y="4157271"/>
              <a:ext cx="396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215436" y="3690485"/>
              <a:ext cx="576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sqt</a:t>
              </a:r>
              <a:endParaRPr lang="zh-CN" altLang="en-US" sz="1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001024" y="3665339"/>
              <a:ext cx="989117" cy="119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0" lang="zh-CN" altLang="en-US" sz="1800" b="1" smtClean="0">
                  <a:solidFill>
                    <a:srgbClr val="FF00FF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叶子结点层：</a:t>
              </a:r>
              <a:r>
                <a:rPr lang="zh-CN" altLang="en-US" sz="1800" b="1" dirty="0" smtClean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</a:rPr>
                <a:t>全部的关键字</a:t>
              </a:r>
            </a:p>
          </p:txBody>
        </p:sp>
        <p:sp>
          <p:nvSpPr>
            <p:cNvPr id="73" name="右大括号 72"/>
            <p:cNvSpPr/>
            <p:nvPr/>
          </p:nvSpPr>
          <p:spPr>
            <a:xfrm>
              <a:off x="7786710" y="3879653"/>
              <a:ext cx="296735" cy="714380"/>
            </a:xfrm>
            <a:prstGeom prst="righ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0" name="灯片编号占位符 6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108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0"/>
          <p:cNvGrpSpPr/>
          <p:nvPr/>
        </p:nvGrpSpPr>
        <p:grpSpPr>
          <a:xfrm>
            <a:off x="642910" y="5355567"/>
            <a:ext cx="6429420" cy="985291"/>
            <a:chOff x="500034" y="5224833"/>
            <a:chExt cx="6429420" cy="985291"/>
          </a:xfrm>
        </p:grpSpPr>
        <p:sp>
          <p:nvSpPr>
            <p:cNvPr id="67" name="Text Box 2"/>
            <p:cNvSpPr txBox="1">
              <a:spLocks noChangeArrowheads="1"/>
            </p:cNvSpPr>
            <p:nvPr/>
          </p:nvSpPr>
          <p:spPr bwMode="auto">
            <a:xfrm>
              <a:off x="500034" y="5224833"/>
              <a:ext cx="6429420" cy="397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just" defTabSz="212725" fontAlgn="ctr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B+</a:t>
              </a:r>
              <a:r>
                <a:rPr lang="zh-CN" altLang="en-US" sz="1800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树的定义：一</a:t>
              </a:r>
              <a:r>
                <a:rPr lang="zh-CN" altLang="en-US" sz="18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棵</a:t>
              </a:r>
              <a:r>
                <a:rPr lang="en-US" altLang="zh-CN" sz="1800" b="1" i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</a:t>
              </a:r>
              <a:r>
                <a:rPr lang="zh-CN" altLang="en-US" sz="18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阶</a:t>
              </a:r>
              <a:r>
                <a:rPr lang="en-US" altLang="zh-CN" sz="18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B+</a:t>
              </a:r>
              <a:r>
                <a:rPr lang="zh-CN" altLang="en-US" sz="18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树</a:t>
              </a:r>
              <a:r>
                <a:rPr lang="zh-CN" altLang="en-US" sz="18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满足</a:t>
              </a:r>
              <a:r>
                <a:rPr lang="zh-CN" altLang="en-US" sz="1800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下列要求：</a:t>
              </a:r>
              <a:r>
                <a:rPr kumimoji="0" lang="zh-CN" altLang="en-US" sz="1800" b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　　</a:t>
              </a:r>
              <a:endParaRPr lang="zh-CN" altLang="en-US" sz="1800" b="1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00034" y="5715016"/>
              <a:ext cx="5143536" cy="495108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144000" tIns="108000" bIns="108000" rtlCol="0">
              <a:spAutoFit/>
            </a:bodyPr>
            <a:lstStyle/>
            <a:p>
              <a:pPr algn="l"/>
              <a:r>
                <a:rPr kumimoji="0" lang="zh-CN" altLang="en-US" sz="1800" b="1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  </a:t>
              </a:r>
              <a:r>
                <a:rPr kumimoji="0" lang="zh-CN" altLang="en-US" sz="1800" b="1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每个分支结点至多有</a:t>
              </a:r>
              <a:r>
                <a:rPr kumimoji="0" lang="en-US" altLang="zh-CN" sz="1800" b="1" i="1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</a:t>
              </a:r>
              <a:r>
                <a:rPr kumimoji="0" lang="zh-CN" altLang="en-US" sz="1800" b="1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棵子树。这里</a:t>
              </a:r>
              <a:r>
                <a:rPr kumimoji="0" lang="en-US" altLang="zh-CN" sz="1800" b="1" i="1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</a:t>
              </a:r>
              <a:r>
                <a:rPr kumimoji="0" lang="en-US" altLang="zh-CN" sz="1800" b="1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=4</a:t>
              </a:r>
              <a:r>
                <a:rPr kumimoji="0" lang="zh-CN" altLang="en-US" sz="1800" b="1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。</a:t>
              </a:r>
              <a:endParaRPr lang="zh-CN" altLang="en-US" sz="1800" b="1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3" name="组合 197"/>
          <p:cNvGrpSpPr/>
          <p:nvPr/>
        </p:nvGrpSpPr>
        <p:grpSpPr>
          <a:xfrm>
            <a:off x="285720" y="285728"/>
            <a:ext cx="8704421" cy="4714909"/>
            <a:chOff x="215436" y="1500173"/>
            <a:chExt cx="8774705" cy="4714909"/>
          </a:xfrm>
        </p:grpSpPr>
        <p:sp>
          <p:nvSpPr>
            <p:cNvPr id="199" name="矩形 198"/>
            <p:cNvSpPr/>
            <p:nvPr/>
          </p:nvSpPr>
          <p:spPr>
            <a:xfrm>
              <a:off x="3992628" y="1658331"/>
              <a:ext cx="1008000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31 </a:t>
              </a:r>
              <a:r>
                <a:rPr lang="en-US" altLang="zh-CN" sz="20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52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0" name="矩形 199"/>
            <p:cNvSpPr/>
            <p:nvPr/>
          </p:nvSpPr>
          <p:spPr>
            <a:xfrm>
              <a:off x="2143108" y="2804711"/>
              <a:ext cx="1285884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15 22 31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1" name="矩形 200"/>
            <p:cNvSpPr/>
            <p:nvPr/>
          </p:nvSpPr>
          <p:spPr>
            <a:xfrm>
              <a:off x="6000760" y="2804711"/>
              <a:ext cx="1008000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47  52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2" name="矩形 201"/>
            <p:cNvSpPr/>
            <p:nvPr/>
          </p:nvSpPr>
          <p:spPr>
            <a:xfrm>
              <a:off x="714348" y="4019157"/>
              <a:ext cx="1143008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10 12 </a:t>
              </a:r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15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3" name="矩形 202"/>
            <p:cNvSpPr/>
            <p:nvPr/>
          </p:nvSpPr>
          <p:spPr>
            <a:xfrm>
              <a:off x="2071670" y="4019157"/>
              <a:ext cx="1500198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18 19 20 22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4" name="矩形 203"/>
            <p:cNvSpPr/>
            <p:nvPr/>
          </p:nvSpPr>
          <p:spPr>
            <a:xfrm>
              <a:off x="3786182" y="4019157"/>
              <a:ext cx="121444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23 30 </a:t>
              </a:r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31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" name="矩形 204"/>
            <p:cNvSpPr/>
            <p:nvPr/>
          </p:nvSpPr>
          <p:spPr>
            <a:xfrm>
              <a:off x="5214942" y="4019157"/>
              <a:ext cx="121444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33 45 47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6" name="矩形 205"/>
            <p:cNvSpPr/>
            <p:nvPr/>
          </p:nvSpPr>
          <p:spPr>
            <a:xfrm>
              <a:off x="6643702" y="4019157"/>
              <a:ext cx="1143008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48 50 52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07" name="直接箭头连接符 206"/>
            <p:cNvCxnSpPr>
              <a:stCxn id="202" idx="3"/>
              <a:endCxn id="203" idx="1"/>
            </p:cNvCxnSpPr>
            <p:nvPr/>
          </p:nvCxnSpPr>
          <p:spPr>
            <a:xfrm>
              <a:off x="1857356" y="4235157"/>
              <a:ext cx="214314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箭头连接符 207"/>
            <p:cNvCxnSpPr/>
            <p:nvPr/>
          </p:nvCxnSpPr>
          <p:spPr>
            <a:xfrm>
              <a:off x="3567106" y="4233471"/>
              <a:ext cx="214314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箭头连接符 208"/>
            <p:cNvCxnSpPr/>
            <p:nvPr/>
          </p:nvCxnSpPr>
          <p:spPr>
            <a:xfrm>
              <a:off x="5026028" y="4233471"/>
              <a:ext cx="214314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箭头连接符 209"/>
            <p:cNvCxnSpPr/>
            <p:nvPr/>
          </p:nvCxnSpPr>
          <p:spPr>
            <a:xfrm>
              <a:off x="6429388" y="4233471"/>
              <a:ext cx="214314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箭头连接符 210"/>
            <p:cNvCxnSpPr>
              <a:endCxn id="202" idx="0"/>
            </p:cNvCxnSpPr>
            <p:nvPr/>
          </p:nvCxnSpPr>
          <p:spPr>
            <a:xfrm rot="10800000" flipV="1">
              <a:off x="1285852" y="3161901"/>
              <a:ext cx="1071570" cy="85725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箭头连接符 211"/>
            <p:cNvCxnSpPr/>
            <p:nvPr/>
          </p:nvCxnSpPr>
          <p:spPr>
            <a:xfrm rot="16200000" flipH="1">
              <a:off x="2366609" y="3565388"/>
              <a:ext cx="900000" cy="35719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箭头连接符 212"/>
            <p:cNvCxnSpPr>
              <a:endCxn id="204" idx="0"/>
            </p:cNvCxnSpPr>
            <p:nvPr/>
          </p:nvCxnSpPr>
          <p:spPr>
            <a:xfrm>
              <a:off x="3143240" y="3161901"/>
              <a:ext cx="1250165" cy="85725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箭头连接符 213"/>
            <p:cNvCxnSpPr>
              <a:endCxn id="205" idx="0"/>
            </p:cNvCxnSpPr>
            <p:nvPr/>
          </p:nvCxnSpPr>
          <p:spPr>
            <a:xfrm rot="5400000">
              <a:off x="5625712" y="3358357"/>
              <a:ext cx="857254" cy="464347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箭头连接符 214"/>
            <p:cNvCxnSpPr>
              <a:endCxn id="206" idx="0"/>
            </p:cNvCxnSpPr>
            <p:nvPr/>
          </p:nvCxnSpPr>
          <p:spPr>
            <a:xfrm rot="16200000" flipH="1">
              <a:off x="6536545" y="3340496"/>
              <a:ext cx="857256" cy="50006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箭头连接符 215"/>
            <p:cNvCxnSpPr>
              <a:endCxn id="200" idx="0"/>
            </p:cNvCxnSpPr>
            <p:nvPr/>
          </p:nvCxnSpPr>
          <p:spPr>
            <a:xfrm rot="10800000" flipV="1">
              <a:off x="2786050" y="2018893"/>
              <a:ext cx="1500198" cy="78581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箭头连接符 216"/>
            <p:cNvCxnSpPr>
              <a:endCxn id="201" idx="0"/>
            </p:cNvCxnSpPr>
            <p:nvPr/>
          </p:nvCxnSpPr>
          <p:spPr>
            <a:xfrm>
              <a:off x="4714876" y="2018893"/>
              <a:ext cx="1789884" cy="78581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箭头连接符 217"/>
            <p:cNvCxnSpPr/>
            <p:nvPr/>
          </p:nvCxnSpPr>
          <p:spPr>
            <a:xfrm rot="5400000">
              <a:off x="663548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TextBox 218"/>
            <p:cNvSpPr txBox="1"/>
            <p:nvPr/>
          </p:nvSpPr>
          <p:spPr>
            <a:xfrm>
              <a:off x="750046" y="4841685"/>
              <a:ext cx="321499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张三</a:t>
              </a:r>
            </a:p>
          </p:txBody>
        </p:sp>
        <p:cxnSp>
          <p:nvCxnSpPr>
            <p:cNvPr id="220" name="直接箭头连接符 219"/>
            <p:cNvCxnSpPr/>
            <p:nvPr/>
          </p:nvCxnSpPr>
          <p:spPr>
            <a:xfrm rot="5400000">
              <a:off x="1064043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TextBox 220"/>
            <p:cNvSpPr txBox="1"/>
            <p:nvPr/>
          </p:nvSpPr>
          <p:spPr>
            <a:xfrm>
              <a:off x="1122338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22" name="直接箭头连接符 221"/>
            <p:cNvCxnSpPr/>
            <p:nvPr/>
          </p:nvCxnSpPr>
          <p:spPr>
            <a:xfrm rot="5400000">
              <a:off x="1462059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/>
            <p:cNvSpPr txBox="1"/>
            <p:nvPr/>
          </p:nvSpPr>
          <p:spPr>
            <a:xfrm>
              <a:off x="1520354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24" name="直接箭头连接符 223"/>
            <p:cNvCxnSpPr/>
            <p:nvPr/>
          </p:nvCxnSpPr>
          <p:spPr>
            <a:xfrm rot="5400000">
              <a:off x="3748525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TextBox 224"/>
            <p:cNvSpPr txBox="1"/>
            <p:nvPr/>
          </p:nvSpPr>
          <p:spPr>
            <a:xfrm>
              <a:off x="3806820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26" name="直接箭头连接符 225"/>
            <p:cNvCxnSpPr/>
            <p:nvPr/>
          </p:nvCxnSpPr>
          <p:spPr>
            <a:xfrm rot="5400000">
              <a:off x="4149020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TextBox 226"/>
            <p:cNvSpPr txBox="1"/>
            <p:nvPr/>
          </p:nvSpPr>
          <p:spPr>
            <a:xfrm>
              <a:off x="4207315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28" name="直接箭头连接符 227"/>
            <p:cNvCxnSpPr/>
            <p:nvPr/>
          </p:nvCxnSpPr>
          <p:spPr>
            <a:xfrm rot="5400000">
              <a:off x="4547036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TextBox 228"/>
            <p:cNvSpPr txBox="1"/>
            <p:nvPr/>
          </p:nvSpPr>
          <p:spPr>
            <a:xfrm>
              <a:off x="4605331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30" name="直接箭头连接符 229"/>
            <p:cNvCxnSpPr/>
            <p:nvPr/>
          </p:nvCxnSpPr>
          <p:spPr>
            <a:xfrm rot="5400000">
              <a:off x="5222880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TextBox 230"/>
            <p:cNvSpPr txBox="1"/>
            <p:nvPr/>
          </p:nvSpPr>
          <p:spPr>
            <a:xfrm>
              <a:off x="5281175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32" name="直接箭头连接符 231"/>
            <p:cNvCxnSpPr/>
            <p:nvPr/>
          </p:nvCxnSpPr>
          <p:spPr>
            <a:xfrm rot="5400000">
              <a:off x="5623375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TextBox 232"/>
            <p:cNvSpPr txBox="1"/>
            <p:nvPr/>
          </p:nvSpPr>
          <p:spPr>
            <a:xfrm>
              <a:off x="5681670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34" name="直接箭头连接符 233"/>
            <p:cNvCxnSpPr/>
            <p:nvPr/>
          </p:nvCxnSpPr>
          <p:spPr>
            <a:xfrm rot="5400000">
              <a:off x="6021391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TextBox 234"/>
            <p:cNvSpPr txBox="1"/>
            <p:nvPr/>
          </p:nvSpPr>
          <p:spPr>
            <a:xfrm>
              <a:off x="6079686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36" name="直接箭头连接符 235"/>
            <p:cNvCxnSpPr/>
            <p:nvPr/>
          </p:nvCxnSpPr>
          <p:spPr>
            <a:xfrm rot="5400000">
              <a:off x="6580202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TextBox 236"/>
            <p:cNvSpPr txBox="1"/>
            <p:nvPr/>
          </p:nvSpPr>
          <p:spPr>
            <a:xfrm>
              <a:off x="6638497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38" name="直接箭头连接符 237"/>
            <p:cNvCxnSpPr/>
            <p:nvPr/>
          </p:nvCxnSpPr>
          <p:spPr>
            <a:xfrm rot="5400000">
              <a:off x="6980697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TextBox 238"/>
            <p:cNvSpPr txBox="1"/>
            <p:nvPr/>
          </p:nvSpPr>
          <p:spPr>
            <a:xfrm>
              <a:off x="7038992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40" name="直接箭头连接符 239"/>
            <p:cNvCxnSpPr/>
            <p:nvPr/>
          </p:nvCxnSpPr>
          <p:spPr>
            <a:xfrm rot="5400000">
              <a:off x="7378713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TextBox 240"/>
            <p:cNvSpPr txBox="1"/>
            <p:nvPr/>
          </p:nvSpPr>
          <p:spPr>
            <a:xfrm>
              <a:off x="7437008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42" name="直接箭头连接符 241"/>
            <p:cNvCxnSpPr/>
            <p:nvPr/>
          </p:nvCxnSpPr>
          <p:spPr>
            <a:xfrm rot="5400000">
              <a:off x="2008613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TextBox 242"/>
            <p:cNvSpPr txBox="1"/>
            <p:nvPr/>
          </p:nvSpPr>
          <p:spPr>
            <a:xfrm>
              <a:off x="2066908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44" name="直接箭头连接符 243"/>
            <p:cNvCxnSpPr/>
            <p:nvPr/>
          </p:nvCxnSpPr>
          <p:spPr>
            <a:xfrm rot="5400000">
              <a:off x="2409108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TextBox 244"/>
            <p:cNvSpPr txBox="1"/>
            <p:nvPr/>
          </p:nvSpPr>
          <p:spPr>
            <a:xfrm>
              <a:off x="2467403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46" name="直接箭头连接符 245"/>
            <p:cNvCxnSpPr/>
            <p:nvPr/>
          </p:nvCxnSpPr>
          <p:spPr>
            <a:xfrm rot="5400000">
              <a:off x="2807124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TextBox 246"/>
            <p:cNvSpPr txBox="1"/>
            <p:nvPr/>
          </p:nvSpPr>
          <p:spPr>
            <a:xfrm>
              <a:off x="2865419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48" name="直接箭头连接符 247"/>
            <p:cNvCxnSpPr/>
            <p:nvPr/>
          </p:nvCxnSpPr>
          <p:spPr>
            <a:xfrm rot="5400000">
              <a:off x="3189271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TextBox 248"/>
            <p:cNvSpPr txBox="1"/>
            <p:nvPr/>
          </p:nvSpPr>
          <p:spPr>
            <a:xfrm>
              <a:off x="3247566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50" name="Line 6"/>
            <p:cNvSpPr>
              <a:spLocks noChangeShapeType="1"/>
            </p:cNvSpPr>
            <p:nvPr/>
          </p:nvSpPr>
          <p:spPr bwMode="auto">
            <a:xfrm flipH="1" flipV="1">
              <a:off x="947728" y="5572140"/>
              <a:ext cx="0" cy="288925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1" name="Text Box 7"/>
            <p:cNvSpPr txBox="1">
              <a:spLocks noChangeArrowheads="1"/>
            </p:cNvSpPr>
            <p:nvPr/>
          </p:nvSpPr>
          <p:spPr bwMode="auto">
            <a:xfrm>
              <a:off x="477828" y="5845750"/>
              <a:ext cx="266541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1800" b="1" dirty="0" smtClean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</a:rPr>
                <a:t>关键字</a:t>
              </a:r>
              <a:r>
                <a:rPr kumimoji="0" lang="zh-CN" altLang="en-US" sz="1800" b="1" dirty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</a:rPr>
                <a:t>指向的记录。</a:t>
              </a:r>
            </a:p>
          </p:txBody>
        </p:sp>
        <p:grpSp>
          <p:nvGrpSpPr>
            <p:cNvPr id="4" name="组合 59"/>
            <p:cNvGrpSpPr/>
            <p:nvPr/>
          </p:nvGrpSpPr>
          <p:grpSpPr>
            <a:xfrm>
              <a:off x="1643042" y="1500173"/>
              <a:ext cx="6154803" cy="2001109"/>
              <a:chOff x="1857356" y="-1023027"/>
              <a:chExt cx="6154803" cy="2001109"/>
            </a:xfrm>
          </p:grpSpPr>
          <p:sp>
            <p:nvSpPr>
              <p:cNvPr id="259" name="矩形 258"/>
              <p:cNvSpPr/>
              <p:nvPr/>
            </p:nvSpPr>
            <p:spPr>
              <a:xfrm>
                <a:off x="1857356" y="-1023027"/>
                <a:ext cx="5715040" cy="2001109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rgbClr val="FF00FF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60" name="Text Box 9"/>
              <p:cNvSpPr txBox="1">
                <a:spLocks noChangeArrowheads="1"/>
              </p:cNvSpPr>
              <p:nvPr/>
            </p:nvSpPr>
            <p:spPr bwMode="auto">
              <a:xfrm>
                <a:off x="7643834" y="-808712"/>
                <a:ext cx="368325" cy="14773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l">
                  <a:lnSpc>
                    <a:spcPts val="1800"/>
                  </a:lnSpc>
                  <a:spcBef>
                    <a:spcPct val="50000"/>
                  </a:spcBef>
                </a:pPr>
                <a:r>
                  <a:rPr kumimoji="0" lang="zh-CN" altLang="en-US" sz="1800" b="1" dirty="0" smtClean="0">
                    <a:solidFill>
                      <a:srgbClr val="3333FF"/>
                    </a:solidFill>
                    <a:latin typeface="仿宋" pitchFamily="49" charset="-122"/>
                    <a:ea typeface="仿宋" pitchFamily="49" charset="-122"/>
                  </a:rPr>
                  <a:t>索</a:t>
                </a:r>
                <a:endParaRPr kumimoji="0" lang="en-US" altLang="zh-CN" sz="1800" b="1" dirty="0" smtClean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</a:endParaRPr>
              </a:p>
              <a:p>
                <a:pPr algn="l">
                  <a:lnSpc>
                    <a:spcPts val="1800"/>
                  </a:lnSpc>
                  <a:spcBef>
                    <a:spcPct val="50000"/>
                  </a:spcBef>
                </a:pPr>
                <a:r>
                  <a:rPr kumimoji="0" lang="zh-CN" altLang="en-US" sz="1800" b="1" dirty="0" smtClean="0">
                    <a:solidFill>
                      <a:srgbClr val="3333FF"/>
                    </a:solidFill>
                    <a:latin typeface="仿宋" pitchFamily="49" charset="-122"/>
                    <a:ea typeface="仿宋" pitchFamily="49" charset="-122"/>
                  </a:rPr>
                  <a:t>引</a:t>
                </a:r>
                <a:endParaRPr kumimoji="0" lang="en-US" altLang="zh-CN" sz="1800" b="1" dirty="0" smtClean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</a:endParaRPr>
              </a:p>
              <a:p>
                <a:pPr algn="l">
                  <a:lnSpc>
                    <a:spcPts val="1800"/>
                  </a:lnSpc>
                  <a:spcBef>
                    <a:spcPct val="50000"/>
                  </a:spcBef>
                </a:pPr>
                <a:r>
                  <a:rPr kumimoji="0" lang="zh-CN" altLang="en-US" sz="1800" b="1" dirty="0" smtClean="0">
                    <a:solidFill>
                      <a:srgbClr val="3333FF"/>
                    </a:solidFill>
                    <a:latin typeface="仿宋" pitchFamily="49" charset="-122"/>
                    <a:ea typeface="仿宋" pitchFamily="49" charset="-122"/>
                  </a:rPr>
                  <a:t>部</a:t>
                </a:r>
                <a:endParaRPr kumimoji="0" lang="en-US" altLang="zh-CN" sz="1800" b="1" dirty="0" smtClean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</a:endParaRPr>
              </a:p>
              <a:p>
                <a:pPr algn="l">
                  <a:lnSpc>
                    <a:spcPts val="1800"/>
                  </a:lnSpc>
                  <a:spcBef>
                    <a:spcPct val="50000"/>
                  </a:spcBef>
                </a:pPr>
                <a:r>
                  <a:rPr kumimoji="0" lang="zh-CN" altLang="en-US" sz="1800" b="1" dirty="0" smtClean="0">
                    <a:solidFill>
                      <a:srgbClr val="3333FF"/>
                    </a:solidFill>
                    <a:latin typeface="仿宋" pitchFamily="49" charset="-122"/>
                    <a:ea typeface="仿宋" pitchFamily="49" charset="-122"/>
                  </a:rPr>
                  <a:t>分</a:t>
                </a:r>
                <a:endParaRPr kumimoji="0" lang="zh-CN" altLang="en-US" sz="1800" b="1" dirty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</a:endParaRPr>
              </a:p>
            </p:txBody>
          </p:sp>
        </p:grpSp>
        <p:cxnSp>
          <p:nvCxnSpPr>
            <p:cNvPr id="253" name="直接箭头连接符 252"/>
            <p:cNvCxnSpPr/>
            <p:nvPr/>
          </p:nvCxnSpPr>
          <p:spPr>
            <a:xfrm rot="5400000">
              <a:off x="5108628" y="1749364"/>
              <a:ext cx="0" cy="216000"/>
            </a:xfrm>
            <a:prstGeom prst="straightConnector1">
              <a:avLst/>
            </a:prstGeom>
            <a:ln w="28575">
              <a:solidFill>
                <a:srgbClr val="99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TextBox 253"/>
            <p:cNvSpPr txBox="1"/>
            <p:nvPr/>
          </p:nvSpPr>
          <p:spPr>
            <a:xfrm>
              <a:off x="5214942" y="1643050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b="1" smtClean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根结点</a:t>
              </a:r>
              <a:endParaRPr lang="zh-CN" altLang="en-US" sz="1800" b="1" dirty="0" smtClean="0">
                <a:solidFill>
                  <a:srgbClr val="3333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endParaRPr>
            </a:p>
          </p:txBody>
        </p:sp>
        <p:cxnSp>
          <p:nvCxnSpPr>
            <p:cNvPr id="255" name="直接箭头连接符 254"/>
            <p:cNvCxnSpPr/>
            <p:nvPr/>
          </p:nvCxnSpPr>
          <p:spPr>
            <a:xfrm>
              <a:off x="323540" y="4157271"/>
              <a:ext cx="396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56" name="TextBox 255"/>
            <p:cNvSpPr txBox="1"/>
            <p:nvPr/>
          </p:nvSpPr>
          <p:spPr>
            <a:xfrm>
              <a:off x="215436" y="3690485"/>
              <a:ext cx="576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sqt</a:t>
              </a:r>
              <a:endParaRPr lang="zh-CN" altLang="en-US" sz="1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8001024" y="3665339"/>
              <a:ext cx="989117" cy="119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0" lang="zh-CN" altLang="en-US" sz="1800" b="1" smtClean="0">
                  <a:solidFill>
                    <a:srgbClr val="FF00FF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叶子结点层：</a:t>
              </a:r>
              <a:r>
                <a:rPr lang="zh-CN" altLang="en-US" sz="1800" b="1" dirty="0" smtClean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</a:rPr>
                <a:t>全部的关键字</a:t>
              </a:r>
            </a:p>
          </p:txBody>
        </p:sp>
        <p:sp>
          <p:nvSpPr>
            <p:cNvPr id="258" name="右大括号 257"/>
            <p:cNvSpPr/>
            <p:nvPr/>
          </p:nvSpPr>
          <p:spPr>
            <a:xfrm>
              <a:off x="7786710" y="3879653"/>
              <a:ext cx="296735" cy="714380"/>
            </a:xfrm>
            <a:prstGeom prst="righ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9" name="灯片编号占位符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109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直接连接符 41"/>
          <p:cNvCxnSpPr>
            <a:endCxn id="41" idx="1"/>
          </p:cNvCxnSpPr>
          <p:nvPr/>
        </p:nvCxnSpPr>
        <p:spPr>
          <a:xfrm flipV="1">
            <a:off x="2143108" y="1521868"/>
            <a:ext cx="5429288" cy="0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prstDash val="dash"/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endCxn id="43" idx="1"/>
          </p:cNvCxnSpPr>
          <p:nvPr/>
        </p:nvCxnSpPr>
        <p:spPr>
          <a:xfrm flipV="1">
            <a:off x="1071538" y="2307686"/>
            <a:ext cx="6500858" cy="0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prstDash val="dash"/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endCxn id="45" idx="1"/>
          </p:cNvCxnSpPr>
          <p:nvPr/>
        </p:nvCxnSpPr>
        <p:spPr>
          <a:xfrm>
            <a:off x="785786" y="3123152"/>
            <a:ext cx="6786610" cy="0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prstDash val="dash"/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endCxn id="47" idx="1"/>
          </p:cNvCxnSpPr>
          <p:nvPr/>
        </p:nvCxnSpPr>
        <p:spPr>
          <a:xfrm flipV="1">
            <a:off x="1428728" y="3849178"/>
            <a:ext cx="6143668" cy="0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prstDash val="dash"/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3929058" y="500042"/>
            <a:ext cx="504000" cy="54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50</a:t>
            </a:r>
            <a:endParaRPr lang="zh-CN" altLang="en-US" sz="1800" b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714612" y="1245926"/>
            <a:ext cx="504000" cy="54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30</a:t>
            </a:r>
            <a:endParaRPr lang="zh-CN" altLang="en-US" sz="1800" b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996694" y="1245926"/>
            <a:ext cx="504000" cy="54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80</a:t>
            </a:r>
            <a:endParaRPr lang="zh-CN" altLang="en-US" sz="1800" b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直接连接符 7"/>
          <p:cNvCxnSpPr>
            <a:endCxn id="6" idx="7"/>
          </p:cNvCxnSpPr>
          <p:nvPr/>
        </p:nvCxnSpPr>
        <p:spPr>
          <a:xfrm rot="10800000" flipV="1">
            <a:off x="3144803" y="880577"/>
            <a:ext cx="797776" cy="444430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7" idx="1"/>
          </p:cNvCxnSpPr>
          <p:nvPr/>
        </p:nvCxnSpPr>
        <p:spPr>
          <a:xfrm>
            <a:off x="4429585" y="870529"/>
            <a:ext cx="640918" cy="454478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1714480" y="2031744"/>
            <a:ext cx="504000" cy="54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20</a:t>
            </a:r>
            <a:endParaRPr lang="zh-CN" altLang="en-US" sz="1800" b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071538" y="2857496"/>
            <a:ext cx="504000" cy="54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zh-CN" altLang="en-US" sz="1800" b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353488" y="2857496"/>
            <a:ext cx="504000" cy="54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25</a:t>
            </a:r>
            <a:endParaRPr lang="zh-CN" altLang="en-US" sz="1800" b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714480" y="3603380"/>
            <a:ext cx="504000" cy="54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23</a:t>
            </a:r>
            <a:endParaRPr lang="zh-CN" altLang="en-US" sz="1800" b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直接连接符 13"/>
          <p:cNvCxnSpPr>
            <a:stCxn id="10" idx="3"/>
            <a:endCxn id="11" idx="7"/>
          </p:cNvCxnSpPr>
          <p:nvPr/>
        </p:nvCxnSpPr>
        <p:spPr>
          <a:xfrm rot="5400000">
            <a:off x="1423052" y="2571340"/>
            <a:ext cx="443914" cy="286560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0" idx="5"/>
            <a:endCxn id="12" idx="1"/>
          </p:cNvCxnSpPr>
          <p:nvPr/>
        </p:nvCxnSpPr>
        <p:spPr>
          <a:xfrm rot="16200000" flipH="1">
            <a:off x="2064027" y="2573307"/>
            <a:ext cx="443914" cy="282626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2" idx="3"/>
            <a:endCxn id="13" idx="7"/>
          </p:cNvCxnSpPr>
          <p:nvPr/>
        </p:nvCxnSpPr>
        <p:spPr>
          <a:xfrm rot="5400000">
            <a:off x="2103961" y="3359125"/>
            <a:ext cx="364046" cy="282626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endCxn id="10" idx="7"/>
          </p:cNvCxnSpPr>
          <p:nvPr/>
        </p:nvCxnSpPr>
        <p:spPr>
          <a:xfrm rot="10800000" flipV="1">
            <a:off x="2144671" y="1626461"/>
            <a:ext cx="593510" cy="484364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3710810" y="2031744"/>
            <a:ext cx="504000" cy="54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40</a:t>
            </a:r>
            <a:endParaRPr lang="zh-CN" altLang="en-US" sz="1800" b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000364" y="2857496"/>
            <a:ext cx="504000" cy="54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35</a:t>
            </a:r>
            <a:endParaRPr lang="zh-CN" altLang="en-US" sz="1800" b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直接连接符 19"/>
          <p:cNvCxnSpPr>
            <a:endCxn id="18" idx="1"/>
          </p:cNvCxnSpPr>
          <p:nvPr/>
        </p:nvCxnSpPr>
        <p:spPr>
          <a:xfrm>
            <a:off x="3215139" y="1626461"/>
            <a:ext cx="569480" cy="484364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8" idx="3"/>
            <a:endCxn id="19" idx="7"/>
          </p:cNvCxnSpPr>
          <p:nvPr/>
        </p:nvCxnSpPr>
        <p:spPr>
          <a:xfrm rot="5400000">
            <a:off x="3385630" y="2537588"/>
            <a:ext cx="443914" cy="354064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5853950" y="2031744"/>
            <a:ext cx="504000" cy="54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90</a:t>
            </a:r>
            <a:endParaRPr lang="zh-CN" altLang="en-US" sz="1800" b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5214942" y="2857496"/>
            <a:ext cx="504000" cy="54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85</a:t>
            </a:r>
            <a:endParaRPr lang="zh-CN" altLang="en-US" sz="1800" b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" name="直接连接符 24"/>
          <p:cNvCxnSpPr>
            <a:stCxn id="7" idx="5"/>
            <a:endCxn id="22" idx="1"/>
          </p:cNvCxnSpPr>
          <p:nvPr/>
        </p:nvCxnSpPr>
        <p:spPr>
          <a:xfrm rot="16200000" flipH="1">
            <a:off x="5475332" y="1658398"/>
            <a:ext cx="403980" cy="500874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22" idx="3"/>
            <a:endCxn id="23" idx="7"/>
          </p:cNvCxnSpPr>
          <p:nvPr/>
        </p:nvCxnSpPr>
        <p:spPr>
          <a:xfrm rot="5400000">
            <a:off x="5564489" y="2573307"/>
            <a:ext cx="443914" cy="282626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3" idx="5"/>
            <a:endCxn id="24" idx="1"/>
          </p:cNvCxnSpPr>
          <p:nvPr/>
        </p:nvCxnSpPr>
        <p:spPr>
          <a:xfrm rot="16200000" flipH="1">
            <a:off x="5640142" y="3323406"/>
            <a:ext cx="364046" cy="354064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3215139" y="1627821"/>
            <a:ext cx="569480" cy="484364"/>
          </a:xfrm>
          <a:prstGeom prst="line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572396" y="59953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b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lang="zh-CN" altLang="en-US" sz="1800" b="1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39" name="直接连接符 38"/>
          <p:cNvCxnSpPr>
            <a:endCxn id="37" idx="1"/>
          </p:cNvCxnSpPr>
          <p:nvPr/>
        </p:nvCxnSpPr>
        <p:spPr>
          <a:xfrm>
            <a:off x="4643438" y="754548"/>
            <a:ext cx="2928958" cy="0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prstDash val="dash"/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429520" y="13071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b="1" smtClean="0">
                <a:solidFill>
                  <a:srgbClr val="3333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层次</a:t>
            </a:r>
            <a:endParaRPr lang="zh-CN" altLang="en-US" sz="1800" b="1" dirty="0" smtClean="0">
              <a:solidFill>
                <a:srgbClr val="3333FF"/>
              </a:solidFill>
              <a:latin typeface="仿宋" pitchFamily="49" charset="-122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572396" y="133720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b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endParaRPr lang="zh-CN" altLang="en-US" sz="1800" b="1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572396" y="212302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b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endParaRPr lang="zh-CN" altLang="en-US" sz="1800" b="1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572396" y="298027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b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endParaRPr lang="zh-CN" altLang="en-US" sz="1800" b="1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572396" y="366451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b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endParaRPr lang="zh-CN" altLang="en-US" sz="1800" b="1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28" y="4572008"/>
            <a:ext cx="5643602" cy="76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椭圆 23"/>
          <p:cNvSpPr/>
          <p:nvPr/>
        </p:nvSpPr>
        <p:spPr>
          <a:xfrm>
            <a:off x="5925388" y="3603380"/>
            <a:ext cx="504000" cy="54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88</a:t>
            </a:r>
            <a:endParaRPr lang="zh-CN" altLang="en-US" sz="1800" b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灯片编号占位符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11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/>
          <p:cNvSpPr txBox="1"/>
          <p:nvPr/>
        </p:nvSpPr>
        <p:spPr>
          <a:xfrm>
            <a:off x="571472" y="5429264"/>
            <a:ext cx="6715172" cy="49510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algn="l" defTabSz="212725"/>
            <a:r>
              <a:rPr kumimoji="0" lang="zh-CN" altLang="en-US" sz="1800" b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  </a:t>
            </a:r>
            <a:r>
              <a:rPr kumimoji="0" lang="zh-CN" altLang="en-US" sz="1800" b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根结点或者没有子树，或者至少有两棵子树。</a:t>
            </a:r>
            <a:endParaRPr kumimoji="0" lang="zh-CN" altLang="en-US" sz="1800" b="1" dirty="0" smtClean="0">
              <a:solidFill>
                <a:srgbClr val="C0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67"/>
          <p:cNvGrpSpPr/>
          <p:nvPr/>
        </p:nvGrpSpPr>
        <p:grpSpPr>
          <a:xfrm>
            <a:off x="285720" y="285728"/>
            <a:ext cx="8704421" cy="4714909"/>
            <a:chOff x="215436" y="1500173"/>
            <a:chExt cx="8774705" cy="4714909"/>
          </a:xfrm>
        </p:grpSpPr>
        <p:sp>
          <p:nvSpPr>
            <p:cNvPr id="69" name="矩形 68"/>
            <p:cNvSpPr/>
            <p:nvPr/>
          </p:nvSpPr>
          <p:spPr>
            <a:xfrm>
              <a:off x="3992628" y="1658331"/>
              <a:ext cx="1008000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31 </a:t>
              </a:r>
              <a:r>
                <a:rPr lang="en-US" altLang="zh-CN" sz="20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52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2143108" y="2804711"/>
              <a:ext cx="1285884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15 22 31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6000760" y="2804711"/>
              <a:ext cx="1008000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47  52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714348" y="4019157"/>
              <a:ext cx="1143008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10 12 </a:t>
              </a:r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15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8" name="矩形 137"/>
            <p:cNvSpPr/>
            <p:nvPr/>
          </p:nvSpPr>
          <p:spPr>
            <a:xfrm>
              <a:off x="2071670" y="4019157"/>
              <a:ext cx="1500198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18 19 20 22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3786182" y="4019157"/>
              <a:ext cx="121444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23 30 </a:t>
              </a:r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31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5214942" y="4019157"/>
              <a:ext cx="121444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33 45 47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1" name="矩形 140"/>
            <p:cNvSpPr/>
            <p:nvPr/>
          </p:nvSpPr>
          <p:spPr>
            <a:xfrm>
              <a:off x="6643702" y="4019157"/>
              <a:ext cx="1143008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48 50 52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42" name="直接箭头连接符 141"/>
            <p:cNvCxnSpPr>
              <a:stCxn id="137" idx="3"/>
              <a:endCxn id="138" idx="1"/>
            </p:cNvCxnSpPr>
            <p:nvPr/>
          </p:nvCxnSpPr>
          <p:spPr>
            <a:xfrm>
              <a:off x="1857356" y="4235157"/>
              <a:ext cx="214314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箭头连接符 142"/>
            <p:cNvCxnSpPr/>
            <p:nvPr/>
          </p:nvCxnSpPr>
          <p:spPr>
            <a:xfrm>
              <a:off x="3567106" y="4233471"/>
              <a:ext cx="214314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箭头连接符 143"/>
            <p:cNvCxnSpPr/>
            <p:nvPr/>
          </p:nvCxnSpPr>
          <p:spPr>
            <a:xfrm>
              <a:off x="5026028" y="4233471"/>
              <a:ext cx="214314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箭头连接符 144"/>
            <p:cNvCxnSpPr/>
            <p:nvPr/>
          </p:nvCxnSpPr>
          <p:spPr>
            <a:xfrm>
              <a:off x="6429388" y="4233471"/>
              <a:ext cx="214314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箭头连接符 145"/>
            <p:cNvCxnSpPr>
              <a:endCxn id="137" idx="0"/>
            </p:cNvCxnSpPr>
            <p:nvPr/>
          </p:nvCxnSpPr>
          <p:spPr>
            <a:xfrm rot="10800000" flipV="1">
              <a:off x="1285852" y="3161901"/>
              <a:ext cx="1071570" cy="85725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箭头连接符 146"/>
            <p:cNvCxnSpPr/>
            <p:nvPr/>
          </p:nvCxnSpPr>
          <p:spPr>
            <a:xfrm rot="16200000" flipH="1">
              <a:off x="2366609" y="3565388"/>
              <a:ext cx="900000" cy="35719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箭头连接符 147"/>
            <p:cNvCxnSpPr>
              <a:endCxn id="139" idx="0"/>
            </p:cNvCxnSpPr>
            <p:nvPr/>
          </p:nvCxnSpPr>
          <p:spPr>
            <a:xfrm>
              <a:off x="3143240" y="3161901"/>
              <a:ext cx="1250165" cy="85725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箭头连接符 148"/>
            <p:cNvCxnSpPr>
              <a:endCxn id="140" idx="0"/>
            </p:cNvCxnSpPr>
            <p:nvPr/>
          </p:nvCxnSpPr>
          <p:spPr>
            <a:xfrm rot="5400000">
              <a:off x="5625712" y="3358357"/>
              <a:ext cx="857254" cy="464347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箭头连接符 149"/>
            <p:cNvCxnSpPr>
              <a:endCxn id="141" idx="0"/>
            </p:cNvCxnSpPr>
            <p:nvPr/>
          </p:nvCxnSpPr>
          <p:spPr>
            <a:xfrm rot="16200000" flipH="1">
              <a:off x="6536545" y="3340496"/>
              <a:ext cx="857256" cy="50006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箭头连接符 150"/>
            <p:cNvCxnSpPr>
              <a:endCxn id="72" idx="0"/>
            </p:cNvCxnSpPr>
            <p:nvPr/>
          </p:nvCxnSpPr>
          <p:spPr>
            <a:xfrm rot="10800000" flipV="1">
              <a:off x="2786050" y="2018893"/>
              <a:ext cx="1500198" cy="78581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箭头连接符 151"/>
            <p:cNvCxnSpPr>
              <a:endCxn id="73" idx="0"/>
            </p:cNvCxnSpPr>
            <p:nvPr/>
          </p:nvCxnSpPr>
          <p:spPr>
            <a:xfrm>
              <a:off x="4714876" y="2018893"/>
              <a:ext cx="1789884" cy="78581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箭头连接符 152"/>
            <p:cNvCxnSpPr/>
            <p:nvPr/>
          </p:nvCxnSpPr>
          <p:spPr>
            <a:xfrm rot="5400000">
              <a:off x="663548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/>
            <p:cNvSpPr txBox="1"/>
            <p:nvPr/>
          </p:nvSpPr>
          <p:spPr>
            <a:xfrm>
              <a:off x="750046" y="4841685"/>
              <a:ext cx="321499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张三</a:t>
              </a:r>
            </a:p>
          </p:txBody>
        </p:sp>
        <p:cxnSp>
          <p:nvCxnSpPr>
            <p:cNvPr id="155" name="直接箭头连接符 154"/>
            <p:cNvCxnSpPr/>
            <p:nvPr/>
          </p:nvCxnSpPr>
          <p:spPr>
            <a:xfrm rot="5400000">
              <a:off x="1064043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/>
            <p:cNvSpPr txBox="1"/>
            <p:nvPr/>
          </p:nvSpPr>
          <p:spPr>
            <a:xfrm>
              <a:off x="1122338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57" name="直接箭头连接符 156"/>
            <p:cNvCxnSpPr/>
            <p:nvPr/>
          </p:nvCxnSpPr>
          <p:spPr>
            <a:xfrm rot="5400000">
              <a:off x="1462059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1520354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59" name="直接箭头连接符 158"/>
            <p:cNvCxnSpPr/>
            <p:nvPr/>
          </p:nvCxnSpPr>
          <p:spPr>
            <a:xfrm rot="5400000">
              <a:off x="3748525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/>
            <p:cNvSpPr txBox="1"/>
            <p:nvPr/>
          </p:nvSpPr>
          <p:spPr>
            <a:xfrm>
              <a:off x="3806820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61" name="直接箭头连接符 160"/>
            <p:cNvCxnSpPr/>
            <p:nvPr/>
          </p:nvCxnSpPr>
          <p:spPr>
            <a:xfrm rot="5400000">
              <a:off x="4149020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Box 161"/>
            <p:cNvSpPr txBox="1"/>
            <p:nvPr/>
          </p:nvSpPr>
          <p:spPr>
            <a:xfrm>
              <a:off x="4207315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63" name="直接箭头连接符 162"/>
            <p:cNvCxnSpPr/>
            <p:nvPr/>
          </p:nvCxnSpPr>
          <p:spPr>
            <a:xfrm rot="5400000">
              <a:off x="4547036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/>
            <p:cNvSpPr txBox="1"/>
            <p:nvPr/>
          </p:nvSpPr>
          <p:spPr>
            <a:xfrm>
              <a:off x="4605331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65" name="直接箭头连接符 164"/>
            <p:cNvCxnSpPr/>
            <p:nvPr/>
          </p:nvCxnSpPr>
          <p:spPr>
            <a:xfrm rot="5400000">
              <a:off x="5222880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/>
            <p:cNvSpPr txBox="1"/>
            <p:nvPr/>
          </p:nvSpPr>
          <p:spPr>
            <a:xfrm>
              <a:off x="5281175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67" name="直接箭头连接符 166"/>
            <p:cNvCxnSpPr/>
            <p:nvPr/>
          </p:nvCxnSpPr>
          <p:spPr>
            <a:xfrm rot="5400000">
              <a:off x="5623375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/>
            <p:cNvSpPr txBox="1"/>
            <p:nvPr/>
          </p:nvSpPr>
          <p:spPr>
            <a:xfrm>
              <a:off x="5681670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69" name="直接箭头连接符 168"/>
            <p:cNvCxnSpPr/>
            <p:nvPr/>
          </p:nvCxnSpPr>
          <p:spPr>
            <a:xfrm rot="5400000">
              <a:off x="6021391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/>
            <p:cNvSpPr txBox="1"/>
            <p:nvPr/>
          </p:nvSpPr>
          <p:spPr>
            <a:xfrm>
              <a:off x="6079686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71" name="直接箭头连接符 170"/>
            <p:cNvCxnSpPr/>
            <p:nvPr/>
          </p:nvCxnSpPr>
          <p:spPr>
            <a:xfrm rot="5400000">
              <a:off x="6580202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/>
            <p:cNvSpPr txBox="1"/>
            <p:nvPr/>
          </p:nvSpPr>
          <p:spPr>
            <a:xfrm>
              <a:off x="6638497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73" name="直接箭头连接符 172"/>
            <p:cNvCxnSpPr/>
            <p:nvPr/>
          </p:nvCxnSpPr>
          <p:spPr>
            <a:xfrm rot="5400000">
              <a:off x="6980697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Box 173"/>
            <p:cNvSpPr txBox="1"/>
            <p:nvPr/>
          </p:nvSpPr>
          <p:spPr>
            <a:xfrm>
              <a:off x="7038992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75" name="直接箭头连接符 174"/>
            <p:cNvCxnSpPr/>
            <p:nvPr/>
          </p:nvCxnSpPr>
          <p:spPr>
            <a:xfrm rot="5400000">
              <a:off x="7378713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/>
            <p:cNvSpPr txBox="1"/>
            <p:nvPr/>
          </p:nvSpPr>
          <p:spPr>
            <a:xfrm>
              <a:off x="7437008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77" name="直接箭头连接符 176"/>
            <p:cNvCxnSpPr/>
            <p:nvPr/>
          </p:nvCxnSpPr>
          <p:spPr>
            <a:xfrm rot="5400000">
              <a:off x="2008613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Box 177"/>
            <p:cNvSpPr txBox="1"/>
            <p:nvPr/>
          </p:nvSpPr>
          <p:spPr>
            <a:xfrm>
              <a:off x="2066908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79" name="直接箭头连接符 178"/>
            <p:cNvCxnSpPr/>
            <p:nvPr/>
          </p:nvCxnSpPr>
          <p:spPr>
            <a:xfrm rot="5400000">
              <a:off x="2409108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/>
            <p:cNvSpPr txBox="1"/>
            <p:nvPr/>
          </p:nvSpPr>
          <p:spPr>
            <a:xfrm>
              <a:off x="2467403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81" name="直接箭头连接符 180"/>
            <p:cNvCxnSpPr/>
            <p:nvPr/>
          </p:nvCxnSpPr>
          <p:spPr>
            <a:xfrm rot="5400000">
              <a:off x="2807124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/>
            <p:cNvSpPr txBox="1"/>
            <p:nvPr/>
          </p:nvSpPr>
          <p:spPr>
            <a:xfrm>
              <a:off x="2865419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83" name="直接箭头连接符 182"/>
            <p:cNvCxnSpPr/>
            <p:nvPr/>
          </p:nvCxnSpPr>
          <p:spPr>
            <a:xfrm rot="5400000">
              <a:off x="3189271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183"/>
            <p:cNvSpPr txBox="1"/>
            <p:nvPr/>
          </p:nvSpPr>
          <p:spPr>
            <a:xfrm>
              <a:off x="3247566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85" name="Line 6"/>
            <p:cNvSpPr>
              <a:spLocks noChangeShapeType="1"/>
            </p:cNvSpPr>
            <p:nvPr/>
          </p:nvSpPr>
          <p:spPr bwMode="auto">
            <a:xfrm flipH="1" flipV="1">
              <a:off x="947728" y="5572140"/>
              <a:ext cx="0" cy="288925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6" name="Text Box 7"/>
            <p:cNvSpPr txBox="1">
              <a:spLocks noChangeArrowheads="1"/>
            </p:cNvSpPr>
            <p:nvPr/>
          </p:nvSpPr>
          <p:spPr bwMode="auto">
            <a:xfrm>
              <a:off x="477828" y="5845750"/>
              <a:ext cx="266541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1800" b="1" dirty="0" smtClean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</a:rPr>
                <a:t>关键字</a:t>
              </a:r>
              <a:r>
                <a:rPr kumimoji="0" lang="zh-CN" altLang="en-US" sz="1800" b="1" dirty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</a:rPr>
                <a:t>指向的记录。</a:t>
              </a:r>
            </a:p>
          </p:txBody>
        </p:sp>
        <p:grpSp>
          <p:nvGrpSpPr>
            <p:cNvPr id="3" name="组合 59"/>
            <p:cNvGrpSpPr/>
            <p:nvPr/>
          </p:nvGrpSpPr>
          <p:grpSpPr>
            <a:xfrm>
              <a:off x="1643042" y="1500173"/>
              <a:ext cx="6154803" cy="2001109"/>
              <a:chOff x="1857356" y="-1023027"/>
              <a:chExt cx="6154803" cy="2001109"/>
            </a:xfrm>
          </p:grpSpPr>
          <p:sp>
            <p:nvSpPr>
              <p:cNvPr id="194" name="矩形 193"/>
              <p:cNvSpPr/>
              <p:nvPr/>
            </p:nvSpPr>
            <p:spPr>
              <a:xfrm>
                <a:off x="1857356" y="-1023027"/>
                <a:ext cx="5715040" cy="2001109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rgbClr val="FF00FF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95" name="Text Box 9"/>
              <p:cNvSpPr txBox="1">
                <a:spLocks noChangeArrowheads="1"/>
              </p:cNvSpPr>
              <p:nvPr/>
            </p:nvSpPr>
            <p:spPr bwMode="auto">
              <a:xfrm>
                <a:off x="7643834" y="-808712"/>
                <a:ext cx="368325" cy="14773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l">
                  <a:lnSpc>
                    <a:spcPts val="1800"/>
                  </a:lnSpc>
                  <a:spcBef>
                    <a:spcPct val="50000"/>
                  </a:spcBef>
                </a:pPr>
                <a:r>
                  <a:rPr kumimoji="0" lang="zh-CN" altLang="en-US" sz="1800" b="1" dirty="0" smtClean="0">
                    <a:solidFill>
                      <a:srgbClr val="3333FF"/>
                    </a:solidFill>
                    <a:latin typeface="仿宋" pitchFamily="49" charset="-122"/>
                    <a:ea typeface="仿宋" pitchFamily="49" charset="-122"/>
                  </a:rPr>
                  <a:t>索</a:t>
                </a:r>
                <a:endParaRPr kumimoji="0" lang="en-US" altLang="zh-CN" sz="1800" b="1" dirty="0" smtClean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</a:endParaRPr>
              </a:p>
              <a:p>
                <a:pPr algn="l">
                  <a:lnSpc>
                    <a:spcPts val="1800"/>
                  </a:lnSpc>
                  <a:spcBef>
                    <a:spcPct val="50000"/>
                  </a:spcBef>
                </a:pPr>
                <a:r>
                  <a:rPr kumimoji="0" lang="zh-CN" altLang="en-US" sz="1800" b="1" dirty="0" smtClean="0">
                    <a:solidFill>
                      <a:srgbClr val="3333FF"/>
                    </a:solidFill>
                    <a:latin typeface="仿宋" pitchFamily="49" charset="-122"/>
                    <a:ea typeface="仿宋" pitchFamily="49" charset="-122"/>
                  </a:rPr>
                  <a:t>引</a:t>
                </a:r>
                <a:endParaRPr kumimoji="0" lang="en-US" altLang="zh-CN" sz="1800" b="1" dirty="0" smtClean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</a:endParaRPr>
              </a:p>
              <a:p>
                <a:pPr algn="l">
                  <a:lnSpc>
                    <a:spcPts val="1800"/>
                  </a:lnSpc>
                  <a:spcBef>
                    <a:spcPct val="50000"/>
                  </a:spcBef>
                </a:pPr>
                <a:r>
                  <a:rPr kumimoji="0" lang="zh-CN" altLang="en-US" sz="1800" b="1" dirty="0" smtClean="0">
                    <a:solidFill>
                      <a:srgbClr val="3333FF"/>
                    </a:solidFill>
                    <a:latin typeface="仿宋" pitchFamily="49" charset="-122"/>
                    <a:ea typeface="仿宋" pitchFamily="49" charset="-122"/>
                  </a:rPr>
                  <a:t>部</a:t>
                </a:r>
                <a:endParaRPr kumimoji="0" lang="en-US" altLang="zh-CN" sz="1800" b="1" dirty="0" smtClean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</a:endParaRPr>
              </a:p>
              <a:p>
                <a:pPr algn="l">
                  <a:lnSpc>
                    <a:spcPts val="1800"/>
                  </a:lnSpc>
                  <a:spcBef>
                    <a:spcPct val="50000"/>
                  </a:spcBef>
                </a:pPr>
                <a:r>
                  <a:rPr kumimoji="0" lang="zh-CN" altLang="en-US" sz="1800" b="1" dirty="0" smtClean="0">
                    <a:solidFill>
                      <a:srgbClr val="3333FF"/>
                    </a:solidFill>
                    <a:latin typeface="仿宋" pitchFamily="49" charset="-122"/>
                    <a:ea typeface="仿宋" pitchFamily="49" charset="-122"/>
                  </a:rPr>
                  <a:t>分</a:t>
                </a:r>
                <a:endParaRPr kumimoji="0" lang="zh-CN" altLang="en-US" sz="1800" b="1" dirty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</a:endParaRPr>
              </a:p>
            </p:txBody>
          </p:sp>
        </p:grpSp>
        <p:cxnSp>
          <p:nvCxnSpPr>
            <p:cNvPr id="188" name="直接箭头连接符 187"/>
            <p:cNvCxnSpPr/>
            <p:nvPr/>
          </p:nvCxnSpPr>
          <p:spPr>
            <a:xfrm rot="5400000">
              <a:off x="5108628" y="1749364"/>
              <a:ext cx="0" cy="216000"/>
            </a:xfrm>
            <a:prstGeom prst="straightConnector1">
              <a:avLst/>
            </a:prstGeom>
            <a:ln w="28575">
              <a:solidFill>
                <a:srgbClr val="99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>
              <a:off x="5214942" y="1643050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b="1" smtClean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根结点</a:t>
              </a:r>
              <a:endParaRPr lang="zh-CN" altLang="en-US" sz="1800" b="1" dirty="0" smtClean="0">
                <a:solidFill>
                  <a:srgbClr val="3333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endParaRPr>
            </a:p>
          </p:txBody>
        </p:sp>
        <p:cxnSp>
          <p:nvCxnSpPr>
            <p:cNvPr id="190" name="直接箭头连接符 189"/>
            <p:cNvCxnSpPr/>
            <p:nvPr/>
          </p:nvCxnSpPr>
          <p:spPr>
            <a:xfrm>
              <a:off x="323540" y="4157271"/>
              <a:ext cx="396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91" name="TextBox 190"/>
            <p:cNvSpPr txBox="1"/>
            <p:nvPr/>
          </p:nvSpPr>
          <p:spPr>
            <a:xfrm>
              <a:off x="215436" y="3690485"/>
              <a:ext cx="576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sqt</a:t>
              </a:r>
              <a:endParaRPr lang="zh-CN" altLang="en-US" sz="1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8001024" y="3665339"/>
              <a:ext cx="989117" cy="119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0" lang="zh-CN" altLang="en-US" sz="1800" b="1" smtClean="0">
                  <a:solidFill>
                    <a:srgbClr val="FF00FF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叶子结点层：</a:t>
              </a:r>
              <a:r>
                <a:rPr lang="zh-CN" altLang="en-US" sz="1800" b="1" dirty="0" smtClean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</a:rPr>
                <a:t>全部的关键字</a:t>
              </a:r>
            </a:p>
          </p:txBody>
        </p:sp>
        <p:sp>
          <p:nvSpPr>
            <p:cNvPr id="193" name="右大括号 192"/>
            <p:cNvSpPr/>
            <p:nvPr/>
          </p:nvSpPr>
          <p:spPr>
            <a:xfrm>
              <a:off x="7786710" y="3879653"/>
              <a:ext cx="296735" cy="714380"/>
            </a:xfrm>
            <a:prstGeom prst="righ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7" name="灯片编号占位符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110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/>
          <p:cNvSpPr txBox="1"/>
          <p:nvPr/>
        </p:nvSpPr>
        <p:spPr>
          <a:xfrm>
            <a:off x="642910" y="5286388"/>
            <a:ext cx="8072494" cy="49510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algn="l" defTabSz="212725"/>
            <a:r>
              <a:rPr kumimoji="0" lang="zh-CN" altLang="en-US" sz="1800" b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  </a:t>
            </a:r>
            <a:r>
              <a:rPr kumimoji="0" lang="zh-CN" altLang="en-US" sz="1800" b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除根结点外，其他每个分支结点至少有</a:t>
            </a:r>
            <a:r>
              <a:rPr kumimoji="0" lang="zh-CN" altLang="en-US" sz="1800" b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</a:t>
            </a:r>
            <a:r>
              <a:rPr kumimoji="0" lang="en-US" altLang="zh-CN" sz="1800" b="1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kumimoji="0" lang="en-US" altLang="zh-CN" sz="1800" b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/2</a:t>
            </a:r>
            <a:r>
              <a:rPr kumimoji="0" lang="en-US" altLang="zh-CN" sz="1800" b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</a:t>
            </a:r>
            <a:r>
              <a:rPr kumimoji="0" lang="zh-CN" altLang="en-US" sz="1800" b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棵子树，即至少有</a:t>
            </a:r>
            <a:r>
              <a:rPr kumimoji="0" lang="en-US" altLang="zh-CN" sz="1800" b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0" lang="zh-CN" altLang="en-US" sz="1800" b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棵子树。</a:t>
            </a:r>
            <a:endParaRPr kumimoji="0" lang="zh-CN" altLang="en-US" sz="1800" b="1" dirty="0" smtClean="0">
              <a:solidFill>
                <a:srgbClr val="C0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67"/>
          <p:cNvGrpSpPr/>
          <p:nvPr/>
        </p:nvGrpSpPr>
        <p:grpSpPr>
          <a:xfrm>
            <a:off x="285720" y="285728"/>
            <a:ext cx="8704421" cy="4714909"/>
            <a:chOff x="215436" y="1500173"/>
            <a:chExt cx="8774705" cy="4714909"/>
          </a:xfrm>
        </p:grpSpPr>
        <p:sp>
          <p:nvSpPr>
            <p:cNvPr id="69" name="矩形 68"/>
            <p:cNvSpPr/>
            <p:nvPr/>
          </p:nvSpPr>
          <p:spPr>
            <a:xfrm>
              <a:off x="3992628" y="1658331"/>
              <a:ext cx="1008000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31 </a:t>
              </a:r>
              <a:r>
                <a:rPr lang="en-US" altLang="zh-CN" sz="20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52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2143108" y="2804711"/>
              <a:ext cx="1285884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15 22 31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6000760" y="2804711"/>
              <a:ext cx="1008000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47  52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714348" y="4019157"/>
              <a:ext cx="1143008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10 12 </a:t>
              </a:r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15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8" name="矩形 137"/>
            <p:cNvSpPr/>
            <p:nvPr/>
          </p:nvSpPr>
          <p:spPr>
            <a:xfrm>
              <a:off x="2071670" y="4019157"/>
              <a:ext cx="1500198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18 19 20 22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3786182" y="4019157"/>
              <a:ext cx="121444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23 30 </a:t>
              </a:r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31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5214942" y="4019157"/>
              <a:ext cx="121444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33 45 47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1" name="矩形 140"/>
            <p:cNvSpPr/>
            <p:nvPr/>
          </p:nvSpPr>
          <p:spPr>
            <a:xfrm>
              <a:off x="6643702" y="4019157"/>
              <a:ext cx="1143008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48 50 52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42" name="直接箭头连接符 141"/>
            <p:cNvCxnSpPr>
              <a:stCxn id="137" idx="3"/>
              <a:endCxn id="138" idx="1"/>
            </p:cNvCxnSpPr>
            <p:nvPr/>
          </p:nvCxnSpPr>
          <p:spPr>
            <a:xfrm>
              <a:off x="1857356" y="4235157"/>
              <a:ext cx="214314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箭头连接符 142"/>
            <p:cNvCxnSpPr/>
            <p:nvPr/>
          </p:nvCxnSpPr>
          <p:spPr>
            <a:xfrm>
              <a:off x="3567106" y="4233471"/>
              <a:ext cx="214314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箭头连接符 143"/>
            <p:cNvCxnSpPr/>
            <p:nvPr/>
          </p:nvCxnSpPr>
          <p:spPr>
            <a:xfrm>
              <a:off x="5026028" y="4233471"/>
              <a:ext cx="214314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箭头连接符 144"/>
            <p:cNvCxnSpPr/>
            <p:nvPr/>
          </p:nvCxnSpPr>
          <p:spPr>
            <a:xfrm>
              <a:off x="6429388" y="4233471"/>
              <a:ext cx="214314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箭头连接符 145"/>
            <p:cNvCxnSpPr>
              <a:endCxn id="137" idx="0"/>
            </p:cNvCxnSpPr>
            <p:nvPr/>
          </p:nvCxnSpPr>
          <p:spPr>
            <a:xfrm rot="10800000" flipV="1">
              <a:off x="1285852" y="3161901"/>
              <a:ext cx="1071570" cy="85725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箭头连接符 146"/>
            <p:cNvCxnSpPr/>
            <p:nvPr/>
          </p:nvCxnSpPr>
          <p:spPr>
            <a:xfrm rot="16200000" flipH="1">
              <a:off x="2366609" y="3565388"/>
              <a:ext cx="900000" cy="35719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箭头连接符 147"/>
            <p:cNvCxnSpPr>
              <a:endCxn id="139" idx="0"/>
            </p:cNvCxnSpPr>
            <p:nvPr/>
          </p:nvCxnSpPr>
          <p:spPr>
            <a:xfrm>
              <a:off x="3143240" y="3161901"/>
              <a:ext cx="1250165" cy="85725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箭头连接符 148"/>
            <p:cNvCxnSpPr>
              <a:endCxn id="140" idx="0"/>
            </p:cNvCxnSpPr>
            <p:nvPr/>
          </p:nvCxnSpPr>
          <p:spPr>
            <a:xfrm rot="5400000">
              <a:off x="5625712" y="3358357"/>
              <a:ext cx="857254" cy="464347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箭头连接符 149"/>
            <p:cNvCxnSpPr>
              <a:endCxn id="141" idx="0"/>
            </p:cNvCxnSpPr>
            <p:nvPr/>
          </p:nvCxnSpPr>
          <p:spPr>
            <a:xfrm rot="16200000" flipH="1">
              <a:off x="6536545" y="3340496"/>
              <a:ext cx="857256" cy="50006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箭头连接符 150"/>
            <p:cNvCxnSpPr>
              <a:endCxn id="72" idx="0"/>
            </p:cNvCxnSpPr>
            <p:nvPr/>
          </p:nvCxnSpPr>
          <p:spPr>
            <a:xfrm rot="10800000" flipV="1">
              <a:off x="2786050" y="2018893"/>
              <a:ext cx="1500198" cy="78581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箭头连接符 151"/>
            <p:cNvCxnSpPr>
              <a:endCxn id="73" idx="0"/>
            </p:cNvCxnSpPr>
            <p:nvPr/>
          </p:nvCxnSpPr>
          <p:spPr>
            <a:xfrm>
              <a:off x="4714876" y="2018893"/>
              <a:ext cx="1789884" cy="78581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箭头连接符 152"/>
            <p:cNvCxnSpPr/>
            <p:nvPr/>
          </p:nvCxnSpPr>
          <p:spPr>
            <a:xfrm rot="5400000">
              <a:off x="663548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/>
            <p:cNvSpPr txBox="1"/>
            <p:nvPr/>
          </p:nvSpPr>
          <p:spPr>
            <a:xfrm>
              <a:off x="750046" y="4841685"/>
              <a:ext cx="321499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张三</a:t>
              </a:r>
            </a:p>
          </p:txBody>
        </p:sp>
        <p:cxnSp>
          <p:nvCxnSpPr>
            <p:cNvPr id="155" name="直接箭头连接符 154"/>
            <p:cNvCxnSpPr/>
            <p:nvPr/>
          </p:nvCxnSpPr>
          <p:spPr>
            <a:xfrm rot="5400000">
              <a:off x="1064043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/>
            <p:cNvSpPr txBox="1"/>
            <p:nvPr/>
          </p:nvSpPr>
          <p:spPr>
            <a:xfrm>
              <a:off x="1122338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57" name="直接箭头连接符 156"/>
            <p:cNvCxnSpPr/>
            <p:nvPr/>
          </p:nvCxnSpPr>
          <p:spPr>
            <a:xfrm rot="5400000">
              <a:off x="1462059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1520354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59" name="直接箭头连接符 158"/>
            <p:cNvCxnSpPr/>
            <p:nvPr/>
          </p:nvCxnSpPr>
          <p:spPr>
            <a:xfrm rot="5400000">
              <a:off x="3748525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/>
            <p:cNvSpPr txBox="1"/>
            <p:nvPr/>
          </p:nvSpPr>
          <p:spPr>
            <a:xfrm>
              <a:off x="3806820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61" name="直接箭头连接符 160"/>
            <p:cNvCxnSpPr/>
            <p:nvPr/>
          </p:nvCxnSpPr>
          <p:spPr>
            <a:xfrm rot="5400000">
              <a:off x="4149020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Box 161"/>
            <p:cNvSpPr txBox="1"/>
            <p:nvPr/>
          </p:nvSpPr>
          <p:spPr>
            <a:xfrm>
              <a:off x="4207315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63" name="直接箭头连接符 162"/>
            <p:cNvCxnSpPr/>
            <p:nvPr/>
          </p:nvCxnSpPr>
          <p:spPr>
            <a:xfrm rot="5400000">
              <a:off x="4547036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/>
            <p:cNvSpPr txBox="1"/>
            <p:nvPr/>
          </p:nvSpPr>
          <p:spPr>
            <a:xfrm>
              <a:off x="4605331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65" name="直接箭头连接符 164"/>
            <p:cNvCxnSpPr/>
            <p:nvPr/>
          </p:nvCxnSpPr>
          <p:spPr>
            <a:xfrm rot="5400000">
              <a:off x="5222880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/>
            <p:cNvSpPr txBox="1"/>
            <p:nvPr/>
          </p:nvSpPr>
          <p:spPr>
            <a:xfrm>
              <a:off x="5281175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67" name="直接箭头连接符 166"/>
            <p:cNvCxnSpPr/>
            <p:nvPr/>
          </p:nvCxnSpPr>
          <p:spPr>
            <a:xfrm rot="5400000">
              <a:off x="5623375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/>
            <p:cNvSpPr txBox="1"/>
            <p:nvPr/>
          </p:nvSpPr>
          <p:spPr>
            <a:xfrm>
              <a:off x="5681670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69" name="直接箭头连接符 168"/>
            <p:cNvCxnSpPr/>
            <p:nvPr/>
          </p:nvCxnSpPr>
          <p:spPr>
            <a:xfrm rot="5400000">
              <a:off x="6021391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/>
            <p:cNvSpPr txBox="1"/>
            <p:nvPr/>
          </p:nvSpPr>
          <p:spPr>
            <a:xfrm>
              <a:off x="6079686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71" name="直接箭头连接符 170"/>
            <p:cNvCxnSpPr/>
            <p:nvPr/>
          </p:nvCxnSpPr>
          <p:spPr>
            <a:xfrm rot="5400000">
              <a:off x="6580202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/>
            <p:cNvSpPr txBox="1"/>
            <p:nvPr/>
          </p:nvSpPr>
          <p:spPr>
            <a:xfrm>
              <a:off x="6638497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73" name="直接箭头连接符 172"/>
            <p:cNvCxnSpPr/>
            <p:nvPr/>
          </p:nvCxnSpPr>
          <p:spPr>
            <a:xfrm rot="5400000">
              <a:off x="6980697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Box 173"/>
            <p:cNvSpPr txBox="1"/>
            <p:nvPr/>
          </p:nvSpPr>
          <p:spPr>
            <a:xfrm>
              <a:off x="7038992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75" name="直接箭头连接符 174"/>
            <p:cNvCxnSpPr/>
            <p:nvPr/>
          </p:nvCxnSpPr>
          <p:spPr>
            <a:xfrm rot="5400000">
              <a:off x="7378713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/>
            <p:cNvSpPr txBox="1"/>
            <p:nvPr/>
          </p:nvSpPr>
          <p:spPr>
            <a:xfrm>
              <a:off x="7437008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77" name="直接箭头连接符 176"/>
            <p:cNvCxnSpPr/>
            <p:nvPr/>
          </p:nvCxnSpPr>
          <p:spPr>
            <a:xfrm rot="5400000">
              <a:off x="2008613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Box 177"/>
            <p:cNvSpPr txBox="1"/>
            <p:nvPr/>
          </p:nvSpPr>
          <p:spPr>
            <a:xfrm>
              <a:off x="2066908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79" name="直接箭头连接符 178"/>
            <p:cNvCxnSpPr/>
            <p:nvPr/>
          </p:nvCxnSpPr>
          <p:spPr>
            <a:xfrm rot="5400000">
              <a:off x="2409108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/>
            <p:cNvSpPr txBox="1"/>
            <p:nvPr/>
          </p:nvSpPr>
          <p:spPr>
            <a:xfrm>
              <a:off x="2467403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81" name="直接箭头连接符 180"/>
            <p:cNvCxnSpPr/>
            <p:nvPr/>
          </p:nvCxnSpPr>
          <p:spPr>
            <a:xfrm rot="5400000">
              <a:off x="2807124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/>
            <p:cNvSpPr txBox="1"/>
            <p:nvPr/>
          </p:nvSpPr>
          <p:spPr>
            <a:xfrm>
              <a:off x="2865419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83" name="直接箭头连接符 182"/>
            <p:cNvCxnSpPr/>
            <p:nvPr/>
          </p:nvCxnSpPr>
          <p:spPr>
            <a:xfrm rot="5400000">
              <a:off x="3189271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183"/>
            <p:cNvSpPr txBox="1"/>
            <p:nvPr/>
          </p:nvSpPr>
          <p:spPr>
            <a:xfrm>
              <a:off x="3247566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85" name="Line 6"/>
            <p:cNvSpPr>
              <a:spLocks noChangeShapeType="1"/>
            </p:cNvSpPr>
            <p:nvPr/>
          </p:nvSpPr>
          <p:spPr bwMode="auto">
            <a:xfrm flipH="1" flipV="1">
              <a:off x="947728" y="5572140"/>
              <a:ext cx="0" cy="288925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6" name="Text Box 7"/>
            <p:cNvSpPr txBox="1">
              <a:spLocks noChangeArrowheads="1"/>
            </p:cNvSpPr>
            <p:nvPr/>
          </p:nvSpPr>
          <p:spPr bwMode="auto">
            <a:xfrm>
              <a:off x="477828" y="5845750"/>
              <a:ext cx="266541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1800" b="1" dirty="0" smtClean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</a:rPr>
                <a:t>关键字</a:t>
              </a:r>
              <a:r>
                <a:rPr kumimoji="0" lang="zh-CN" altLang="en-US" sz="1800" b="1" dirty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</a:rPr>
                <a:t>指向的记录。</a:t>
              </a:r>
            </a:p>
          </p:txBody>
        </p:sp>
        <p:grpSp>
          <p:nvGrpSpPr>
            <p:cNvPr id="3" name="组合 59"/>
            <p:cNvGrpSpPr/>
            <p:nvPr/>
          </p:nvGrpSpPr>
          <p:grpSpPr>
            <a:xfrm>
              <a:off x="1643042" y="1500173"/>
              <a:ext cx="6154803" cy="2001109"/>
              <a:chOff x="1857356" y="-1023027"/>
              <a:chExt cx="6154803" cy="2001109"/>
            </a:xfrm>
          </p:grpSpPr>
          <p:sp>
            <p:nvSpPr>
              <p:cNvPr id="194" name="矩形 193"/>
              <p:cNvSpPr/>
              <p:nvPr/>
            </p:nvSpPr>
            <p:spPr>
              <a:xfrm>
                <a:off x="1857356" y="-1023027"/>
                <a:ext cx="5715040" cy="2001109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rgbClr val="FF00FF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95" name="Text Box 9"/>
              <p:cNvSpPr txBox="1">
                <a:spLocks noChangeArrowheads="1"/>
              </p:cNvSpPr>
              <p:nvPr/>
            </p:nvSpPr>
            <p:spPr bwMode="auto">
              <a:xfrm>
                <a:off x="7643834" y="-808712"/>
                <a:ext cx="368325" cy="14773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l">
                  <a:lnSpc>
                    <a:spcPts val="1800"/>
                  </a:lnSpc>
                  <a:spcBef>
                    <a:spcPct val="50000"/>
                  </a:spcBef>
                </a:pPr>
                <a:r>
                  <a:rPr kumimoji="0" lang="zh-CN" altLang="en-US" sz="1800" b="1" dirty="0" smtClean="0">
                    <a:solidFill>
                      <a:srgbClr val="3333FF"/>
                    </a:solidFill>
                    <a:latin typeface="仿宋" pitchFamily="49" charset="-122"/>
                    <a:ea typeface="仿宋" pitchFamily="49" charset="-122"/>
                  </a:rPr>
                  <a:t>索</a:t>
                </a:r>
                <a:endParaRPr kumimoji="0" lang="en-US" altLang="zh-CN" sz="1800" b="1" dirty="0" smtClean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</a:endParaRPr>
              </a:p>
              <a:p>
                <a:pPr algn="l">
                  <a:lnSpc>
                    <a:spcPts val="1800"/>
                  </a:lnSpc>
                  <a:spcBef>
                    <a:spcPct val="50000"/>
                  </a:spcBef>
                </a:pPr>
                <a:r>
                  <a:rPr kumimoji="0" lang="zh-CN" altLang="en-US" sz="1800" b="1" dirty="0" smtClean="0">
                    <a:solidFill>
                      <a:srgbClr val="3333FF"/>
                    </a:solidFill>
                    <a:latin typeface="仿宋" pitchFamily="49" charset="-122"/>
                    <a:ea typeface="仿宋" pitchFamily="49" charset="-122"/>
                  </a:rPr>
                  <a:t>引</a:t>
                </a:r>
                <a:endParaRPr kumimoji="0" lang="en-US" altLang="zh-CN" sz="1800" b="1" dirty="0" smtClean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</a:endParaRPr>
              </a:p>
              <a:p>
                <a:pPr algn="l">
                  <a:lnSpc>
                    <a:spcPts val="1800"/>
                  </a:lnSpc>
                  <a:spcBef>
                    <a:spcPct val="50000"/>
                  </a:spcBef>
                </a:pPr>
                <a:r>
                  <a:rPr kumimoji="0" lang="zh-CN" altLang="en-US" sz="1800" b="1" dirty="0" smtClean="0">
                    <a:solidFill>
                      <a:srgbClr val="3333FF"/>
                    </a:solidFill>
                    <a:latin typeface="仿宋" pitchFamily="49" charset="-122"/>
                    <a:ea typeface="仿宋" pitchFamily="49" charset="-122"/>
                  </a:rPr>
                  <a:t>部</a:t>
                </a:r>
                <a:endParaRPr kumimoji="0" lang="en-US" altLang="zh-CN" sz="1800" b="1" dirty="0" smtClean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</a:endParaRPr>
              </a:p>
              <a:p>
                <a:pPr algn="l">
                  <a:lnSpc>
                    <a:spcPts val="1800"/>
                  </a:lnSpc>
                  <a:spcBef>
                    <a:spcPct val="50000"/>
                  </a:spcBef>
                </a:pPr>
                <a:r>
                  <a:rPr kumimoji="0" lang="zh-CN" altLang="en-US" sz="1800" b="1" dirty="0" smtClean="0">
                    <a:solidFill>
                      <a:srgbClr val="3333FF"/>
                    </a:solidFill>
                    <a:latin typeface="仿宋" pitchFamily="49" charset="-122"/>
                    <a:ea typeface="仿宋" pitchFamily="49" charset="-122"/>
                  </a:rPr>
                  <a:t>分</a:t>
                </a:r>
                <a:endParaRPr kumimoji="0" lang="zh-CN" altLang="en-US" sz="1800" b="1" dirty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</a:endParaRPr>
              </a:p>
            </p:txBody>
          </p:sp>
        </p:grpSp>
        <p:cxnSp>
          <p:nvCxnSpPr>
            <p:cNvPr id="188" name="直接箭头连接符 187"/>
            <p:cNvCxnSpPr/>
            <p:nvPr/>
          </p:nvCxnSpPr>
          <p:spPr>
            <a:xfrm rot="5400000">
              <a:off x="5108628" y="1749364"/>
              <a:ext cx="0" cy="216000"/>
            </a:xfrm>
            <a:prstGeom prst="straightConnector1">
              <a:avLst/>
            </a:prstGeom>
            <a:ln w="28575">
              <a:solidFill>
                <a:srgbClr val="99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>
              <a:off x="5214942" y="1643050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b="1" smtClean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根结点</a:t>
              </a:r>
              <a:endParaRPr lang="zh-CN" altLang="en-US" sz="1800" b="1" dirty="0" smtClean="0">
                <a:solidFill>
                  <a:srgbClr val="3333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endParaRPr>
            </a:p>
          </p:txBody>
        </p:sp>
        <p:cxnSp>
          <p:nvCxnSpPr>
            <p:cNvPr id="190" name="直接箭头连接符 189"/>
            <p:cNvCxnSpPr/>
            <p:nvPr/>
          </p:nvCxnSpPr>
          <p:spPr>
            <a:xfrm>
              <a:off x="323540" y="4157271"/>
              <a:ext cx="396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91" name="TextBox 190"/>
            <p:cNvSpPr txBox="1"/>
            <p:nvPr/>
          </p:nvSpPr>
          <p:spPr>
            <a:xfrm>
              <a:off x="215436" y="3690485"/>
              <a:ext cx="576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sqt</a:t>
              </a:r>
              <a:endParaRPr lang="zh-CN" altLang="en-US" sz="1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8001024" y="3665339"/>
              <a:ext cx="989117" cy="119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0" lang="zh-CN" altLang="en-US" sz="1800" b="1" smtClean="0">
                  <a:solidFill>
                    <a:srgbClr val="FF00FF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叶子结点层：</a:t>
              </a:r>
              <a:r>
                <a:rPr lang="zh-CN" altLang="en-US" sz="1800" b="1" dirty="0" smtClean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</a:rPr>
                <a:t>全部的关键字</a:t>
              </a:r>
            </a:p>
          </p:txBody>
        </p:sp>
        <p:sp>
          <p:nvSpPr>
            <p:cNvPr id="193" name="右大括号 192"/>
            <p:cNvSpPr/>
            <p:nvPr/>
          </p:nvSpPr>
          <p:spPr>
            <a:xfrm>
              <a:off x="7786710" y="3879653"/>
              <a:ext cx="296735" cy="714380"/>
            </a:xfrm>
            <a:prstGeom prst="righ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7" name="灯片编号占位符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111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/>
          <p:cNvSpPr txBox="1"/>
          <p:nvPr/>
        </p:nvSpPr>
        <p:spPr>
          <a:xfrm>
            <a:off x="714348" y="5357826"/>
            <a:ext cx="8072494" cy="49510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72000" tIns="108000" bIns="108000" rtlCol="0">
            <a:spAutoFit/>
          </a:bodyPr>
          <a:lstStyle/>
          <a:p>
            <a:pPr algn="l" defTabSz="212725"/>
            <a:r>
              <a:rPr kumimoji="0" lang="zh-CN" altLang="en-US" sz="1800" b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  </a:t>
            </a:r>
            <a:r>
              <a:rPr kumimoji="0" lang="zh-CN" altLang="en-US" sz="1800" b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</a:t>
            </a:r>
            <a:r>
              <a:rPr kumimoji="0" lang="en-US" altLang="zh-CN" sz="1800" b="1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0" lang="zh-CN" altLang="en-US" sz="1800" b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棵子树的结点恰好有</a:t>
            </a:r>
            <a:r>
              <a:rPr kumimoji="0" lang="en-US" altLang="zh-CN" sz="1800" b="1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0" lang="zh-CN" altLang="en-US" sz="1800" b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个关键字。子树个数与该结点的关键字个数相同。</a:t>
            </a:r>
            <a:endParaRPr lang="zh-CN" altLang="en-US" sz="1800" b="1" dirty="0" smtClean="0">
              <a:solidFill>
                <a:srgbClr val="C0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67"/>
          <p:cNvGrpSpPr/>
          <p:nvPr/>
        </p:nvGrpSpPr>
        <p:grpSpPr>
          <a:xfrm>
            <a:off x="285720" y="285728"/>
            <a:ext cx="8704421" cy="4714909"/>
            <a:chOff x="215436" y="1500173"/>
            <a:chExt cx="8774705" cy="4714909"/>
          </a:xfrm>
        </p:grpSpPr>
        <p:sp>
          <p:nvSpPr>
            <p:cNvPr id="69" name="矩形 68"/>
            <p:cNvSpPr/>
            <p:nvPr/>
          </p:nvSpPr>
          <p:spPr>
            <a:xfrm>
              <a:off x="3992628" y="1658331"/>
              <a:ext cx="1008000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31 </a:t>
              </a:r>
              <a:r>
                <a:rPr lang="en-US" altLang="zh-CN" sz="20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52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2143108" y="2804711"/>
              <a:ext cx="1285884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15 22 31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6000760" y="2804711"/>
              <a:ext cx="1008000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47  52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714348" y="4019157"/>
              <a:ext cx="1143008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10 12 </a:t>
              </a:r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15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8" name="矩形 137"/>
            <p:cNvSpPr/>
            <p:nvPr/>
          </p:nvSpPr>
          <p:spPr>
            <a:xfrm>
              <a:off x="2071670" y="4019157"/>
              <a:ext cx="1500198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18 19 20 22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3786182" y="4019157"/>
              <a:ext cx="121444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23 30 </a:t>
              </a:r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31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5214942" y="4019157"/>
              <a:ext cx="121444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33 45 47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1" name="矩形 140"/>
            <p:cNvSpPr/>
            <p:nvPr/>
          </p:nvSpPr>
          <p:spPr>
            <a:xfrm>
              <a:off x="6643702" y="4019157"/>
              <a:ext cx="1143008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48 50 52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42" name="直接箭头连接符 141"/>
            <p:cNvCxnSpPr>
              <a:stCxn id="137" idx="3"/>
              <a:endCxn id="138" idx="1"/>
            </p:cNvCxnSpPr>
            <p:nvPr/>
          </p:nvCxnSpPr>
          <p:spPr>
            <a:xfrm>
              <a:off x="1857356" y="4235157"/>
              <a:ext cx="214314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箭头连接符 142"/>
            <p:cNvCxnSpPr/>
            <p:nvPr/>
          </p:nvCxnSpPr>
          <p:spPr>
            <a:xfrm>
              <a:off x="3567106" y="4233471"/>
              <a:ext cx="214314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箭头连接符 143"/>
            <p:cNvCxnSpPr/>
            <p:nvPr/>
          </p:nvCxnSpPr>
          <p:spPr>
            <a:xfrm>
              <a:off x="5026028" y="4233471"/>
              <a:ext cx="214314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箭头连接符 144"/>
            <p:cNvCxnSpPr/>
            <p:nvPr/>
          </p:nvCxnSpPr>
          <p:spPr>
            <a:xfrm>
              <a:off x="6429388" y="4233471"/>
              <a:ext cx="214314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箭头连接符 145"/>
            <p:cNvCxnSpPr>
              <a:endCxn id="137" idx="0"/>
            </p:cNvCxnSpPr>
            <p:nvPr/>
          </p:nvCxnSpPr>
          <p:spPr>
            <a:xfrm rot="10800000" flipV="1">
              <a:off x="1285852" y="3161901"/>
              <a:ext cx="1071570" cy="85725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箭头连接符 146"/>
            <p:cNvCxnSpPr/>
            <p:nvPr/>
          </p:nvCxnSpPr>
          <p:spPr>
            <a:xfrm rot="16200000" flipH="1">
              <a:off x="2366609" y="3565388"/>
              <a:ext cx="900000" cy="35719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箭头连接符 147"/>
            <p:cNvCxnSpPr>
              <a:endCxn id="139" idx="0"/>
            </p:cNvCxnSpPr>
            <p:nvPr/>
          </p:nvCxnSpPr>
          <p:spPr>
            <a:xfrm>
              <a:off x="3143240" y="3161901"/>
              <a:ext cx="1250165" cy="85725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箭头连接符 148"/>
            <p:cNvCxnSpPr>
              <a:endCxn id="140" idx="0"/>
            </p:cNvCxnSpPr>
            <p:nvPr/>
          </p:nvCxnSpPr>
          <p:spPr>
            <a:xfrm rot="5400000">
              <a:off x="5625712" y="3358357"/>
              <a:ext cx="857254" cy="464347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箭头连接符 149"/>
            <p:cNvCxnSpPr>
              <a:endCxn id="141" idx="0"/>
            </p:cNvCxnSpPr>
            <p:nvPr/>
          </p:nvCxnSpPr>
          <p:spPr>
            <a:xfrm rot="16200000" flipH="1">
              <a:off x="6536545" y="3340496"/>
              <a:ext cx="857256" cy="50006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箭头连接符 150"/>
            <p:cNvCxnSpPr>
              <a:endCxn id="72" idx="0"/>
            </p:cNvCxnSpPr>
            <p:nvPr/>
          </p:nvCxnSpPr>
          <p:spPr>
            <a:xfrm rot="10800000" flipV="1">
              <a:off x="2786050" y="2018893"/>
              <a:ext cx="1500198" cy="78581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箭头连接符 151"/>
            <p:cNvCxnSpPr>
              <a:endCxn id="73" idx="0"/>
            </p:cNvCxnSpPr>
            <p:nvPr/>
          </p:nvCxnSpPr>
          <p:spPr>
            <a:xfrm>
              <a:off x="4714876" y="2018893"/>
              <a:ext cx="1789884" cy="78581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箭头连接符 152"/>
            <p:cNvCxnSpPr/>
            <p:nvPr/>
          </p:nvCxnSpPr>
          <p:spPr>
            <a:xfrm rot="5400000">
              <a:off x="663548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/>
            <p:cNvSpPr txBox="1"/>
            <p:nvPr/>
          </p:nvSpPr>
          <p:spPr>
            <a:xfrm>
              <a:off x="750046" y="4841685"/>
              <a:ext cx="321499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张三</a:t>
              </a:r>
            </a:p>
          </p:txBody>
        </p:sp>
        <p:cxnSp>
          <p:nvCxnSpPr>
            <p:cNvPr id="155" name="直接箭头连接符 154"/>
            <p:cNvCxnSpPr/>
            <p:nvPr/>
          </p:nvCxnSpPr>
          <p:spPr>
            <a:xfrm rot="5400000">
              <a:off x="1064043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/>
            <p:cNvSpPr txBox="1"/>
            <p:nvPr/>
          </p:nvSpPr>
          <p:spPr>
            <a:xfrm>
              <a:off x="1122338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57" name="直接箭头连接符 156"/>
            <p:cNvCxnSpPr/>
            <p:nvPr/>
          </p:nvCxnSpPr>
          <p:spPr>
            <a:xfrm rot="5400000">
              <a:off x="1462059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1520354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59" name="直接箭头连接符 158"/>
            <p:cNvCxnSpPr/>
            <p:nvPr/>
          </p:nvCxnSpPr>
          <p:spPr>
            <a:xfrm rot="5400000">
              <a:off x="3748525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/>
            <p:cNvSpPr txBox="1"/>
            <p:nvPr/>
          </p:nvSpPr>
          <p:spPr>
            <a:xfrm>
              <a:off x="3806820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61" name="直接箭头连接符 160"/>
            <p:cNvCxnSpPr/>
            <p:nvPr/>
          </p:nvCxnSpPr>
          <p:spPr>
            <a:xfrm rot="5400000">
              <a:off x="4149020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Box 161"/>
            <p:cNvSpPr txBox="1"/>
            <p:nvPr/>
          </p:nvSpPr>
          <p:spPr>
            <a:xfrm>
              <a:off x="4207315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63" name="直接箭头连接符 162"/>
            <p:cNvCxnSpPr/>
            <p:nvPr/>
          </p:nvCxnSpPr>
          <p:spPr>
            <a:xfrm rot="5400000">
              <a:off x="4547036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/>
            <p:cNvSpPr txBox="1"/>
            <p:nvPr/>
          </p:nvSpPr>
          <p:spPr>
            <a:xfrm>
              <a:off x="4605331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65" name="直接箭头连接符 164"/>
            <p:cNvCxnSpPr/>
            <p:nvPr/>
          </p:nvCxnSpPr>
          <p:spPr>
            <a:xfrm rot="5400000">
              <a:off x="5222880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/>
            <p:cNvSpPr txBox="1"/>
            <p:nvPr/>
          </p:nvSpPr>
          <p:spPr>
            <a:xfrm>
              <a:off x="5281175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67" name="直接箭头连接符 166"/>
            <p:cNvCxnSpPr/>
            <p:nvPr/>
          </p:nvCxnSpPr>
          <p:spPr>
            <a:xfrm rot="5400000">
              <a:off x="5623375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/>
            <p:cNvSpPr txBox="1"/>
            <p:nvPr/>
          </p:nvSpPr>
          <p:spPr>
            <a:xfrm>
              <a:off x="5681670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69" name="直接箭头连接符 168"/>
            <p:cNvCxnSpPr/>
            <p:nvPr/>
          </p:nvCxnSpPr>
          <p:spPr>
            <a:xfrm rot="5400000">
              <a:off x="6021391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/>
            <p:cNvSpPr txBox="1"/>
            <p:nvPr/>
          </p:nvSpPr>
          <p:spPr>
            <a:xfrm>
              <a:off x="6079686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71" name="直接箭头连接符 170"/>
            <p:cNvCxnSpPr/>
            <p:nvPr/>
          </p:nvCxnSpPr>
          <p:spPr>
            <a:xfrm rot="5400000">
              <a:off x="6580202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/>
            <p:cNvSpPr txBox="1"/>
            <p:nvPr/>
          </p:nvSpPr>
          <p:spPr>
            <a:xfrm>
              <a:off x="6638497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73" name="直接箭头连接符 172"/>
            <p:cNvCxnSpPr/>
            <p:nvPr/>
          </p:nvCxnSpPr>
          <p:spPr>
            <a:xfrm rot="5400000">
              <a:off x="6980697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Box 173"/>
            <p:cNvSpPr txBox="1"/>
            <p:nvPr/>
          </p:nvSpPr>
          <p:spPr>
            <a:xfrm>
              <a:off x="7038992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75" name="直接箭头连接符 174"/>
            <p:cNvCxnSpPr/>
            <p:nvPr/>
          </p:nvCxnSpPr>
          <p:spPr>
            <a:xfrm rot="5400000">
              <a:off x="7378713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/>
            <p:cNvSpPr txBox="1"/>
            <p:nvPr/>
          </p:nvSpPr>
          <p:spPr>
            <a:xfrm>
              <a:off x="7437008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77" name="直接箭头连接符 176"/>
            <p:cNvCxnSpPr/>
            <p:nvPr/>
          </p:nvCxnSpPr>
          <p:spPr>
            <a:xfrm rot="5400000">
              <a:off x="2008613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Box 177"/>
            <p:cNvSpPr txBox="1"/>
            <p:nvPr/>
          </p:nvSpPr>
          <p:spPr>
            <a:xfrm>
              <a:off x="2066908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79" name="直接箭头连接符 178"/>
            <p:cNvCxnSpPr/>
            <p:nvPr/>
          </p:nvCxnSpPr>
          <p:spPr>
            <a:xfrm rot="5400000">
              <a:off x="2409108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/>
            <p:cNvSpPr txBox="1"/>
            <p:nvPr/>
          </p:nvSpPr>
          <p:spPr>
            <a:xfrm>
              <a:off x="2467403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81" name="直接箭头连接符 180"/>
            <p:cNvCxnSpPr/>
            <p:nvPr/>
          </p:nvCxnSpPr>
          <p:spPr>
            <a:xfrm rot="5400000">
              <a:off x="2807124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/>
            <p:cNvSpPr txBox="1"/>
            <p:nvPr/>
          </p:nvSpPr>
          <p:spPr>
            <a:xfrm>
              <a:off x="2865419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83" name="直接箭头连接符 182"/>
            <p:cNvCxnSpPr/>
            <p:nvPr/>
          </p:nvCxnSpPr>
          <p:spPr>
            <a:xfrm rot="5400000">
              <a:off x="3189271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183"/>
            <p:cNvSpPr txBox="1"/>
            <p:nvPr/>
          </p:nvSpPr>
          <p:spPr>
            <a:xfrm>
              <a:off x="3247566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85" name="Line 6"/>
            <p:cNvSpPr>
              <a:spLocks noChangeShapeType="1"/>
            </p:cNvSpPr>
            <p:nvPr/>
          </p:nvSpPr>
          <p:spPr bwMode="auto">
            <a:xfrm flipH="1" flipV="1">
              <a:off x="947728" y="5572140"/>
              <a:ext cx="0" cy="288925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6" name="Text Box 7"/>
            <p:cNvSpPr txBox="1">
              <a:spLocks noChangeArrowheads="1"/>
            </p:cNvSpPr>
            <p:nvPr/>
          </p:nvSpPr>
          <p:spPr bwMode="auto">
            <a:xfrm>
              <a:off x="477828" y="5845750"/>
              <a:ext cx="266541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1800" b="1" dirty="0" smtClean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</a:rPr>
                <a:t>关键字</a:t>
              </a:r>
              <a:r>
                <a:rPr kumimoji="0" lang="zh-CN" altLang="en-US" sz="1800" b="1" dirty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</a:rPr>
                <a:t>指向的记录。</a:t>
              </a:r>
            </a:p>
          </p:txBody>
        </p:sp>
        <p:grpSp>
          <p:nvGrpSpPr>
            <p:cNvPr id="3" name="组合 59"/>
            <p:cNvGrpSpPr/>
            <p:nvPr/>
          </p:nvGrpSpPr>
          <p:grpSpPr>
            <a:xfrm>
              <a:off x="1643042" y="1500173"/>
              <a:ext cx="6154803" cy="2001109"/>
              <a:chOff x="1857356" y="-1023027"/>
              <a:chExt cx="6154803" cy="2001109"/>
            </a:xfrm>
          </p:grpSpPr>
          <p:sp>
            <p:nvSpPr>
              <p:cNvPr id="194" name="矩形 193"/>
              <p:cNvSpPr/>
              <p:nvPr/>
            </p:nvSpPr>
            <p:spPr>
              <a:xfrm>
                <a:off x="1857356" y="-1023027"/>
                <a:ext cx="5715040" cy="2001109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rgbClr val="FF00FF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95" name="Text Box 9"/>
              <p:cNvSpPr txBox="1">
                <a:spLocks noChangeArrowheads="1"/>
              </p:cNvSpPr>
              <p:nvPr/>
            </p:nvSpPr>
            <p:spPr bwMode="auto">
              <a:xfrm>
                <a:off x="7643834" y="-808712"/>
                <a:ext cx="368325" cy="14773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l">
                  <a:lnSpc>
                    <a:spcPts val="1800"/>
                  </a:lnSpc>
                  <a:spcBef>
                    <a:spcPct val="50000"/>
                  </a:spcBef>
                </a:pPr>
                <a:r>
                  <a:rPr kumimoji="0" lang="zh-CN" altLang="en-US" sz="1800" b="1" dirty="0" smtClean="0">
                    <a:solidFill>
                      <a:srgbClr val="3333FF"/>
                    </a:solidFill>
                    <a:latin typeface="仿宋" pitchFamily="49" charset="-122"/>
                    <a:ea typeface="仿宋" pitchFamily="49" charset="-122"/>
                  </a:rPr>
                  <a:t>索</a:t>
                </a:r>
                <a:endParaRPr kumimoji="0" lang="en-US" altLang="zh-CN" sz="1800" b="1" dirty="0" smtClean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</a:endParaRPr>
              </a:p>
              <a:p>
                <a:pPr algn="l">
                  <a:lnSpc>
                    <a:spcPts val="1800"/>
                  </a:lnSpc>
                  <a:spcBef>
                    <a:spcPct val="50000"/>
                  </a:spcBef>
                </a:pPr>
                <a:r>
                  <a:rPr kumimoji="0" lang="zh-CN" altLang="en-US" sz="1800" b="1" dirty="0" smtClean="0">
                    <a:solidFill>
                      <a:srgbClr val="3333FF"/>
                    </a:solidFill>
                    <a:latin typeface="仿宋" pitchFamily="49" charset="-122"/>
                    <a:ea typeface="仿宋" pitchFamily="49" charset="-122"/>
                  </a:rPr>
                  <a:t>引</a:t>
                </a:r>
                <a:endParaRPr kumimoji="0" lang="en-US" altLang="zh-CN" sz="1800" b="1" dirty="0" smtClean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</a:endParaRPr>
              </a:p>
              <a:p>
                <a:pPr algn="l">
                  <a:lnSpc>
                    <a:spcPts val="1800"/>
                  </a:lnSpc>
                  <a:spcBef>
                    <a:spcPct val="50000"/>
                  </a:spcBef>
                </a:pPr>
                <a:r>
                  <a:rPr kumimoji="0" lang="zh-CN" altLang="en-US" sz="1800" b="1" dirty="0" smtClean="0">
                    <a:solidFill>
                      <a:srgbClr val="3333FF"/>
                    </a:solidFill>
                    <a:latin typeface="仿宋" pitchFamily="49" charset="-122"/>
                    <a:ea typeface="仿宋" pitchFamily="49" charset="-122"/>
                  </a:rPr>
                  <a:t>部</a:t>
                </a:r>
                <a:endParaRPr kumimoji="0" lang="en-US" altLang="zh-CN" sz="1800" b="1" dirty="0" smtClean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</a:endParaRPr>
              </a:p>
              <a:p>
                <a:pPr algn="l">
                  <a:lnSpc>
                    <a:spcPts val="1800"/>
                  </a:lnSpc>
                  <a:spcBef>
                    <a:spcPct val="50000"/>
                  </a:spcBef>
                </a:pPr>
                <a:r>
                  <a:rPr kumimoji="0" lang="zh-CN" altLang="en-US" sz="1800" b="1" dirty="0" smtClean="0">
                    <a:solidFill>
                      <a:srgbClr val="3333FF"/>
                    </a:solidFill>
                    <a:latin typeface="仿宋" pitchFamily="49" charset="-122"/>
                    <a:ea typeface="仿宋" pitchFamily="49" charset="-122"/>
                  </a:rPr>
                  <a:t>分</a:t>
                </a:r>
                <a:endParaRPr kumimoji="0" lang="zh-CN" altLang="en-US" sz="1800" b="1" dirty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</a:endParaRPr>
              </a:p>
            </p:txBody>
          </p:sp>
        </p:grpSp>
        <p:cxnSp>
          <p:nvCxnSpPr>
            <p:cNvPr id="188" name="直接箭头连接符 187"/>
            <p:cNvCxnSpPr/>
            <p:nvPr/>
          </p:nvCxnSpPr>
          <p:spPr>
            <a:xfrm rot="5400000">
              <a:off x="5108628" y="1749364"/>
              <a:ext cx="0" cy="216000"/>
            </a:xfrm>
            <a:prstGeom prst="straightConnector1">
              <a:avLst/>
            </a:prstGeom>
            <a:ln w="28575">
              <a:solidFill>
                <a:srgbClr val="99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>
              <a:off x="5214942" y="1643050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b="1" smtClean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根结点</a:t>
              </a:r>
              <a:endParaRPr lang="zh-CN" altLang="en-US" sz="1800" b="1" dirty="0" smtClean="0">
                <a:solidFill>
                  <a:srgbClr val="3333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endParaRPr>
            </a:p>
          </p:txBody>
        </p:sp>
        <p:cxnSp>
          <p:nvCxnSpPr>
            <p:cNvPr id="190" name="直接箭头连接符 189"/>
            <p:cNvCxnSpPr/>
            <p:nvPr/>
          </p:nvCxnSpPr>
          <p:spPr>
            <a:xfrm>
              <a:off x="323540" y="4157271"/>
              <a:ext cx="396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91" name="TextBox 190"/>
            <p:cNvSpPr txBox="1"/>
            <p:nvPr/>
          </p:nvSpPr>
          <p:spPr>
            <a:xfrm>
              <a:off x="215436" y="3690485"/>
              <a:ext cx="576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sqt</a:t>
              </a:r>
              <a:endParaRPr lang="zh-CN" altLang="en-US" sz="1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8001024" y="3665339"/>
              <a:ext cx="989117" cy="119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0" lang="zh-CN" altLang="en-US" sz="1800" b="1" smtClean="0">
                  <a:solidFill>
                    <a:srgbClr val="FF00FF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叶子结点层：</a:t>
              </a:r>
              <a:r>
                <a:rPr lang="zh-CN" altLang="en-US" sz="1800" b="1" dirty="0" smtClean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</a:rPr>
                <a:t>全部的关键字</a:t>
              </a:r>
            </a:p>
          </p:txBody>
        </p:sp>
        <p:sp>
          <p:nvSpPr>
            <p:cNvPr id="193" name="右大括号 192"/>
            <p:cNvSpPr/>
            <p:nvPr/>
          </p:nvSpPr>
          <p:spPr>
            <a:xfrm>
              <a:off x="7786710" y="3879653"/>
              <a:ext cx="296735" cy="714380"/>
            </a:xfrm>
            <a:prstGeom prst="righ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7" name="灯片编号占位符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112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/>
          <p:cNvSpPr txBox="1"/>
          <p:nvPr/>
        </p:nvSpPr>
        <p:spPr>
          <a:xfrm>
            <a:off x="428596" y="5286388"/>
            <a:ext cx="8429684" cy="88495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108000" bIns="108000" rtlCol="0">
            <a:spAutoFit/>
          </a:bodyPr>
          <a:lstStyle/>
          <a:p>
            <a:pPr marL="457200" indent="-457200" algn="l" defTabSz="212725">
              <a:lnSpc>
                <a:spcPts val="2600"/>
              </a:lnSpc>
            </a:pPr>
            <a:r>
              <a:rPr kumimoji="0" lang="en-US" altLang="zh-CN" sz="1800" b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0" lang="en-US" altLang="zh-CN" sz="1800" b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 </a:t>
            </a:r>
            <a:r>
              <a:rPr kumimoji="0" lang="zh-CN" altLang="en-US" sz="1800" b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所有叶子结点包含全部关键字及指向相应记录的指针，而且叶子结点按关键字大小顺序链接。并将所有叶子结点链接起来。</a:t>
            </a:r>
            <a:endParaRPr lang="zh-CN" altLang="en-US" sz="1800" b="1" dirty="0" smtClean="0">
              <a:solidFill>
                <a:srgbClr val="C0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67"/>
          <p:cNvGrpSpPr/>
          <p:nvPr/>
        </p:nvGrpSpPr>
        <p:grpSpPr>
          <a:xfrm>
            <a:off x="285720" y="285728"/>
            <a:ext cx="8704421" cy="4714909"/>
            <a:chOff x="215436" y="1500173"/>
            <a:chExt cx="8774705" cy="4714909"/>
          </a:xfrm>
        </p:grpSpPr>
        <p:sp>
          <p:nvSpPr>
            <p:cNvPr id="69" name="矩形 68"/>
            <p:cNvSpPr/>
            <p:nvPr/>
          </p:nvSpPr>
          <p:spPr>
            <a:xfrm>
              <a:off x="3992628" y="1658331"/>
              <a:ext cx="1008000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31 </a:t>
              </a:r>
              <a:r>
                <a:rPr lang="en-US" altLang="zh-CN" sz="20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52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2143108" y="2804711"/>
              <a:ext cx="1285884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15 22 31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6000760" y="2804711"/>
              <a:ext cx="1008000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47  52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714348" y="4019157"/>
              <a:ext cx="1143008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10 12 </a:t>
              </a:r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15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8" name="矩形 137"/>
            <p:cNvSpPr/>
            <p:nvPr/>
          </p:nvSpPr>
          <p:spPr>
            <a:xfrm>
              <a:off x="2071670" y="4019157"/>
              <a:ext cx="1500198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18 19 20 22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3786182" y="4019157"/>
              <a:ext cx="121444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23 30 </a:t>
              </a:r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31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5214942" y="4019157"/>
              <a:ext cx="121444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33 45 47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1" name="矩形 140"/>
            <p:cNvSpPr/>
            <p:nvPr/>
          </p:nvSpPr>
          <p:spPr>
            <a:xfrm>
              <a:off x="6643702" y="4019157"/>
              <a:ext cx="1143008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48 50 52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42" name="直接箭头连接符 141"/>
            <p:cNvCxnSpPr>
              <a:stCxn id="137" idx="3"/>
              <a:endCxn id="138" idx="1"/>
            </p:cNvCxnSpPr>
            <p:nvPr/>
          </p:nvCxnSpPr>
          <p:spPr>
            <a:xfrm>
              <a:off x="1857356" y="4235157"/>
              <a:ext cx="214314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箭头连接符 142"/>
            <p:cNvCxnSpPr/>
            <p:nvPr/>
          </p:nvCxnSpPr>
          <p:spPr>
            <a:xfrm>
              <a:off x="3567106" y="4233471"/>
              <a:ext cx="214314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箭头连接符 143"/>
            <p:cNvCxnSpPr/>
            <p:nvPr/>
          </p:nvCxnSpPr>
          <p:spPr>
            <a:xfrm>
              <a:off x="5026028" y="4233471"/>
              <a:ext cx="214314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箭头连接符 144"/>
            <p:cNvCxnSpPr/>
            <p:nvPr/>
          </p:nvCxnSpPr>
          <p:spPr>
            <a:xfrm>
              <a:off x="6429388" y="4233471"/>
              <a:ext cx="214314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箭头连接符 145"/>
            <p:cNvCxnSpPr>
              <a:endCxn id="137" idx="0"/>
            </p:cNvCxnSpPr>
            <p:nvPr/>
          </p:nvCxnSpPr>
          <p:spPr>
            <a:xfrm rot="10800000" flipV="1">
              <a:off x="1285852" y="3161901"/>
              <a:ext cx="1071570" cy="85725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箭头连接符 146"/>
            <p:cNvCxnSpPr/>
            <p:nvPr/>
          </p:nvCxnSpPr>
          <p:spPr>
            <a:xfrm rot="16200000" flipH="1">
              <a:off x="2366609" y="3565388"/>
              <a:ext cx="900000" cy="35719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箭头连接符 147"/>
            <p:cNvCxnSpPr>
              <a:endCxn id="139" idx="0"/>
            </p:cNvCxnSpPr>
            <p:nvPr/>
          </p:nvCxnSpPr>
          <p:spPr>
            <a:xfrm>
              <a:off x="3143240" y="3161901"/>
              <a:ext cx="1250165" cy="85725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箭头连接符 148"/>
            <p:cNvCxnSpPr>
              <a:endCxn id="140" idx="0"/>
            </p:cNvCxnSpPr>
            <p:nvPr/>
          </p:nvCxnSpPr>
          <p:spPr>
            <a:xfrm rot="5400000">
              <a:off x="5625712" y="3358357"/>
              <a:ext cx="857254" cy="464347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箭头连接符 149"/>
            <p:cNvCxnSpPr>
              <a:endCxn id="141" idx="0"/>
            </p:cNvCxnSpPr>
            <p:nvPr/>
          </p:nvCxnSpPr>
          <p:spPr>
            <a:xfrm rot="16200000" flipH="1">
              <a:off x="6536545" y="3340496"/>
              <a:ext cx="857256" cy="50006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箭头连接符 150"/>
            <p:cNvCxnSpPr>
              <a:endCxn id="72" idx="0"/>
            </p:cNvCxnSpPr>
            <p:nvPr/>
          </p:nvCxnSpPr>
          <p:spPr>
            <a:xfrm rot="10800000" flipV="1">
              <a:off x="2786050" y="2018893"/>
              <a:ext cx="1500198" cy="78581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箭头连接符 151"/>
            <p:cNvCxnSpPr>
              <a:endCxn id="73" idx="0"/>
            </p:cNvCxnSpPr>
            <p:nvPr/>
          </p:nvCxnSpPr>
          <p:spPr>
            <a:xfrm>
              <a:off x="4714876" y="2018893"/>
              <a:ext cx="1789884" cy="78581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箭头连接符 152"/>
            <p:cNvCxnSpPr/>
            <p:nvPr/>
          </p:nvCxnSpPr>
          <p:spPr>
            <a:xfrm rot="5400000">
              <a:off x="663548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/>
            <p:cNvSpPr txBox="1"/>
            <p:nvPr/>
          </p:nvSpPr>
          <p:spPr>
            <a:xfrm>
              <a:off x="750046" y="4841685"/>
              <a:ext cx="321499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张三</a:t>
              </a:r>
            </a:p>
          </p:txBody>
        </p:sp>
        <p:cxnSp>
          <p:nvCxnSpPr>
            <p:cNvPr id="155" name="直接箭头连接符 154"/>
            <p:cNvCxnSpPr/>
            <p:nvPr/>
          </p:nvCxnSpPr>
          <p:spPr>
            <a:xfrm rot="5400000">
              <a:off x="1064043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/>
            <p:cNvSpPr txBox="1"/>
            <p:nvPr/>
          </p:nvSpPr>
          <p:spPr>
            <a:xfrm>
              <a:off x="1122338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57" name="直接箭头连接符 156"/>
            <p:cNvCxnSpPr/>
            <p:nvPr/>
          </p:nvCxnSpPr>
          <p:spPr>
            <a:xfrm rot="5400000">
              <a:off x="1462059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1520354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59" name="直接箭头连接符 158"/>
            <p:cNvCxnSpPr/>
            <p:nvPr/>
          </p:nvCxnSpPr>
          <p:spPr>
            <a:xfrm rot="5400000">
              <a:off x="3748525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/>
            <p:cNvSpPr txBox="1"/>
            <p:nvPr/>
          </p:nvSpPr>
          <p:spPr>
            <a:xfrm>
              <a:off x="3806820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61" name="直接箭头连接符 160"/>
            <p:cNvCxnSpPr/>
            <p:nvPr/>
          </p:nvCxnSpPr>
          <p:spPr>
            <a:xfrm rot="5400000">
              <a:off x="4149020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Box 161"/>
            <p:cNvSpPr txBox="1"/>
            <p:nvPr/>
          </p:nvSpPr>
          <p:spPr>
            <a:xfrm>
              <a:off x="4207315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63" name="直接箭头连接符 162"/>
            <p:cNvCxnSpPr/>
            <p:nvPr/>
          </p:nvCxnSpPr>
          <p:spPr>
            <a:xfrm rot="5400000">
              <a:off x="4547036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/>
            <p:cNvSpPr txBox="1"/>
            <p:nvPr/>
          </p:nvSpPr>
          <p:spPr>
            <a:xfrm>
              <a:off x="4605331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65" name="直接箭头连接符 164"/>
            <p:cNvCxnSpPr/>
            <p:nvPr/>
          </p:nvCxnSpPr>
          <p:spPr>
            <a:xfrm rot="5400000">
              <a:off x="5222880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/>
            <p:cNvSpPr txBox="1"/>
            <p:nvPr/>
          </p:nvSpPr>
          <p:spPr>
            <a:xfrm>
              <a:off x="5281175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67" name="直接箭头连接符 166"/>
            <p:cNvCxnSpPr/>
            <p:nvPr/>
          </p:nvCxnSpPr>
          <p:spPr>
            <a:xfrm rot="5400000">
              <a:off x="5623375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/>
            <p:cNvSpPr txBox="1"/>
            <p:nvPr/>
          </p:nvSpPr>
          <p:spPr>
            <a:xfrm>
              <a:off x="5681670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69" name="直接箭头连接符 168"/>
            <p:cNvCxnSpPr/>
            <p:nvPr/>
          </p:nvCxnSpPr>
          <p:spPr>
            <a:xfrm rot="5400000">
              <a:off x="6021391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/>
            <p:cNvSpPr txBox="1"/>
            <p:nvPr/>
          </p:nvSpPr>
          <p:spPr>
            <a:xfrm>
              <a:off x="6079686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71" name="直接箭头连接符 170"/>
            <p:cNvCxnSpPr/>
            <p:nvPr/>
          </p:nvCxnSpPr>
          <p:spPr>
            <a:xfrm rot="5400000">
              <a:off x="6580202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/>
            <p:cNvSpPr txBox="1"/>
            <p:nvPr/>
          </p:nvSpPr>
          <p:spPr>
            <a:xfrm>
              <a:off x="6638497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73" name="直接箭头连接符 172"/>
            <p:cNvCxnSpPr/>
            <p:nvPr/>
          </p:nvCxnSpPr>
          <p:spPr>
            <a:xfrm rot="5400000">
              <a:off x="6980697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Box 173"/>
            <p:cNvSpPr txBox="1"/>
            <p:nvPr/>
          </p:nvSpPr>
          <p:spPr>
            <a:xfrm>
              <a:off x="7038992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75" name="直接箭头连接符 174"/>
            <p:cNvCxnSpPr/>
            <p:nvPr/>
          </p:nvCxnSpPr>
          <p:spPr>
            <a:xfrm rot="5400000">
              <a:off x="7378713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/>
            <p:cNvSpPr txBox="1"/>
            <p:nvPr/>
          </p:nvSpPr>
          <p:spPr>
            <a:xfrm>
              <a:off x="7437008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77" name="直接箭头连接符 176"/>
            <p:cNvCxnSpPr/>
            <p:nvPr/>
          </p:nvCxnSpPr>
          <p:spPr>
            <a:xfrm rot="5400000">
              <a:off x="2008613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Box 177"/>
            <p:cNvSpPr txBox="1"/>
            <p:nvPr/>
          </p:nvSpPr>
          <p:spPr>
            <a:xfrm>
              <a:off x="2066908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79" name="直接箭头连接符 178"/>
            <p:cNvCxnSpPr/>
            <p:nvPr/>
          </p:nvCxnSpPr>
          <p:spPr>
            <a:xfrm rot="5400000">
              <a:off x="2409108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/>
            <p:cNvSpPr txBox="1"/>
            <p:nvPr/>
          </p:nvSpPr>
          <p:spPr>
            <a:xfrm>
              <a:off x="2467403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81" name="直接箭头连接符 180"/>
            <p:cNvCxnSpPr/>
            <p:nvPr/>
          </p:nvCxnSpPr>
          <p:spPr>
            <a:xfrm rot="5400000">
              <a:off x="2807124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/>
            <p:cNvSpPr txBox="1"/>
            <p:nvPr/>
          </p:nvSpPr>
          <p:spPr>
            <a:xfrm>
              <a:off x="2865419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83" name="直接箭头连接符 182"/>
            <p:cNvCxnSpPr/>
            <p:nvPr/>
          </p:nvCxnSpPr>
          <p:spPr>
            <a:xfrm rot="5400000">
              <a:off x="3189271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183"/>
            <p:cNvSpPr txBox="1"/>
            <p:nvPr/>
          </p:nvSpPr>
          <p:spPr>
            <a:xfrm>
              <a:off x="3247566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85" name="Line 6"/>
            <p:cNvSpPr>
              <a:spLocks noChangeShapeType="1"/>
            </p:cNvSpPr>
            <p:nvPr/>
          </p:nvSpPr>
          <p:spPr bwMode="auto">
            <a:xfrm flipH="1" flipV="1">
              <a:off x="947728" y="5572140"/>
              <a:ext cx="0" cy="288925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6" name="Text Box 7"/>
            <p:cNvSpPr txBox="1">
              <a:spLocks noChangeArrowheads="1"/>
            </p:cNvSpPr>
            <p:nvPr/>
          </p:nvSpPr>
          <p:spPr bwMode="auto">
            <a:xfrm>
              <a:off x="477828" y="5845750"/>
              <a:ext cx="266541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1800" b="1" dirty="0" smtClean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</a:rPr>
                <a:t>关键字</a:t>
              </a:r>
              <a:r>
                <a:rPr kumimoji="0" lang="zh-CN" altLang="en-US" sz="1800" b="1" dirty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</a:rPr>
                <a:t>指向的记录。</a:t>
              </a:r>
            </a:p>
          </p:txBody>
        </p:sp>
        <p:grpSp>
          <p:nvGrpSpPr>
            <p:cNvPr id="3" name="组合 59"/>
            <p:cNvGrpSpPr/>
            <p:nvPr/>
          </p:nvGrpSpPr>
          <p:grpSpPr>
            <a:xfrm>
              <a:off x="1643042" y="1500173"/>
              <a:ext cx="6154803" cy="2001109"/>
              <a:chOff x="1857356" y="-1023027"/>
              <a:chExt cx="6154803" cy="2001109"/>
            </a:xfrm>
          </p:grpSpPr>
          <p:sp>
            <p:nvSpPr>
              <p:cNvPr id="194" name="矩形 193"/>
              <p:cNvSpPr/>
              <p:nvPr/>
            </p:nvSpPr>
            <p:spPr>
              <a:xfrm>
                <a:off x="1857356" y="-1023027"/>
                <a:ext cx="5715040" cy="2001109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rgbClr val="FF00FF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95" name="Text Box 9"/>
              <p:cNvSpPr txBox="1">
                <a:spLocks noChangeArrowheads="1"/>
              </p:cNvSpPr>
              <p:nvPr/>
            </p:nvSpPr>
            <p:spPr bwMode="auto">
              <a:xfrm>
                <a:off x="7643834" y="-808712"/>
                <a:ext cx="368325" cy="14773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l">
                  <a:lnSpc>
                    <a:spcPts val="1800"/>
                  </a:lnSpc>
                  <a:spcBef>
                    <a:spcPct val="50000"/>
                  </a:spcBef>
                </a:pPr>
                <a:r>
                  <a:rPr kumimoji="0" lang="zh-CN" altLang="en-US" sz="1800" b="1" dirty="0" smtClean="0">
                    <a:solidFill>
                      <a:srgbClr val="3333FF"/>
                    </a:solidFill>
                    <a:latin typeface="仿宋" pitchFamily="49" charset="-122"/>
                    <a:ea typeface="仿宋" pitchFamily="49" charset="-122"/>
                  </a:rPr>
                  <a:t>索</a:t>
                </a:r>
                <a:endParaRPr kumimoji="0" lang="en-US" altLang="zh-CN" sz="1800" b="1" dirty="0" smtClean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</a:endParaRPr>
              </a:p>
              <a:p>
                <a:pPr algn="l">
                  <a:lnSpc>
                    <a:spcPts val="1800"/>
                  </a:lnSpc>
                  <a:spcBef>
                    <a:spcPct val="50000"/>
                  </a:spcBef>
                </a:pPr>
                <a:r>
                  <a:rPr kumimoji="0" lang="zh-CN" altLang="en-US" sz="1800" b="1" dirty="0" smtClean="0">
                    <a:solidFill>
                      <a:srgbClr val="3333FF"/>
                    </a:solidFill>
                    <a:latin typeface="仿宋" pitchFamily="49" charset="-122"/>
                    <a:ea typeface="仿宋" pitchFamily="49" charset="-122"/>
                  </a:rPr>
                  <a:t>引</a:t>
                </a:r>
                <a:endParaRPr kumimoji="0" lang="en-US" altLang="zh-CN" sz="1800" b="1" dirty="0" smtClean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</a:endParaRPr>
              </a:p>
              <a:p>
                <a:pPr algn="l">
                  <a:lnSpc>
                    <a:spcPts val="1800"/>
                  </a:lnSpc>
                  <a:spcBef>
                    <a:spcPct val="50000"/>
                  </a:spcBef>
                </a:pPr>
                <a:r>
                  <a:rPr kumimoji="0" lang="zh-CN" altLang="en-US" sz="1800" b="1" dirty="0" smtClean="0">
                    <a:solidFill>
                      <a:srgbClr val="3333FF"/>
                    </a:solidFill>
                    <a:latin typeface="仿宋" pitchFamily="49" charset="-122"/>
                    <a:ea typeface="仿宋" pitchFamily="49" charset="-122"/>
                  </a:rPr>
                  <a:t>部</a:t>
                </a:r>
                <a:endParaRPr kumimoji="0" lang="en-US" altLang="zh-CN" sz="1800" b="1" dirty="0" smtClean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</a:endParaRPr>
              </a:p>
              <a:p>
                <a:pPr algn="l">
                  <a:lnSpc>
                    <a:spcPts val="1800"/>
                  </a:lnSpc>
                  <a:spcBef>
                    <a:spcPct val="50000"/>
                  </a:spcBef>
                </a:pPr>
                <a:r>
                  <a:rPr kumimoji="0" lang="zh-CN" altLang="en-US" sz="1800" b="1" dirty="0" smtClean="0">
                    <a:solidFill>
                      <a:srgbClr val="3333FF"/>
                    </a:solidFill>
                    <a:latin typeface="仿宋" pitchFamily="49" charset="-122"/>
                    <a:ea typeface="仿宋" pitchFamily="49" charset="-122"/>
                  </a:rPr>
                  <a:t>分</a:t>
                </a:r>
                <a:endParaRPr kumimoji="0" lang="zh-CN" altLang="en-US" sz="1800" b="1" dirty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</a:endParaRPr>
              </a:p>
            </p:txBody>
          </p:sp>
        </p:grpSp>
        <p:cxnSp>
          <p:nvCxnSpPr>
            <p:cNvPr id="188" name="直接箭头连接符 187"/>
            <p:cNvCxnSpPr/>
            <p:nvPr/>
          </p:nvCxnSpPr>
          <p:spPr>
            <a:xfrm rot="5400000">
              <a:off x="5108628" y="1749364"/>
              <a:ext cx="0" cy="216000"/>
            </a:xfrm>
            <a:prstGeom prst="straightConnector1">
              <a:avLst/>
            </a:prstGeom>
            <a:ln w="28575">
              <a:solidFill>
                <a:srgbClr val="99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>
              <a:off x="5214942" y="1643050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b="1" smtClean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根结点</a:t>
              </a:r>
              <a:endParaRPr lang="zh-CN" altLang="en-US" sz="1800" b="1" dirty="0" smtClean="0">
                <a:solidFill>
                  <a:srgbClr val="3333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endParaRPr>
            </a:p>
          </p:txBody>
        </p:sp>
        <p:cxnSp>
          <p:nvCxnSpPr>
            <p:cNvPr id="190" name="直接箭头连接符 189"/>
            <p:cNvCxnSpPr/>
            <p:nvPr/>
          </p:nvCxnSpPr>
          <p:spPr>
            <a:xfrm>
              <a:off x="323540" y="4157271"/>
              <a:ext cx="396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91" name="TextBox 190"/>
            <p:cNvSpPr txBox="1"/>
            <p:nvPr/>
          </p:nvSpPr>
          <p:spPr>
            <a:xfrm>
              <a:off x="215436" y="3690485"/>
              <a:ext cx="576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sqt</a:t>
              </a:r>
              <a:endParaRPr lang="zh-CN" altLang="en-US" sz="1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8001024" y="3665339"/>
              <a:ext cx="989117" cy="119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0" lang="zh-CN" altLang="en-US" sz="1800" b="1" smtClean="0">
                  <a:solidFill>
                    <a:srgbClr val="FF00FF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叶子结点层：</a:t>
              </a:r>
              <a:r>
                <a:rPr lang="zh-CN" altLang="en-US" sz="1800" b="1" dirty="0" smtClean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</a:rPr>
                <a:t>全部的关键字</a:t>
              </a:r>
            </a:p>
          </p:txBody>
        </p:sp>
        <p:sp>
          <p:nvSpPr>
            <p:cNvPr id="193" name="右大括号 192"/>
            <p:cNvSpPr/>
            <p:nvPr/>
          </p:nvSpPr>
          <p:spPr>
            <a:xfrm>
              <a:off x="7955614" y="3879653"/>
              <a:ext cx="181453" cy="714380"/>
            </a:xfrm>
            <a:prstGeom prst="righ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6" name="矩形 195"/>
          <p:cNvSpPr/>
          <p:nvPr/>
        </p:nvSpPr>
        <p:spPr>
          <a:xfrm>
            <a:off x="285720" y="2500306"/>
            <a:ext cx="7643866" cy="928694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8" name="直接连接符 197"/>
          <p:cNvCxnSpPr/>
          <p:nvPr/>
        </p:nvCxnSpPr>
        <p:spPr>
          <a:xfrm rot="5400000">
            <a:off x="4143372" y="4357694"/>
            <a:ext cx="1857388" cy="0"/>
          </a:xfrm>
          <a:prstGeom prst="line">
            <a:avLst/>
          </a:prstGeom>
          <a:ln w="285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灯片编号占位符 7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113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/>
          <p:cNvSpPr txBox="1"/>
          <p:nvPr/>
        </p:nvSpPr>
        <p:spPr>
          <a:xfrm>
            <a:off x="357158" y="5286388"/>
            <a:ext cx="8358246" cy="88495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108000" bIns="108000" rtlCol="0">
            <a:spAutoFit/>
          </a:bodyPr>
          <a:lstStyle/>
          <a:p>
            <a:pPr marL="457200" indent="-457200" algn="l" defTabSz="212725">
              <a:lnSpc>
                <a:spcPts val="2600"/>
              </a:lnSpc>
            </a:pPr>
            <a:r>
              <a:rPr kumimoji="0" lang="zh-CN" altLang="en-US" sz="1800" b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0" lang="zh-CN" altLang="en-US" sz="1800" b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 </a:t>
            </a:r>
            <a:r>
              <a:rPr kumimoji="0" lang="zh-CN" altLang="en-US" sz="1800" b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所有分支结点（可看成是索引的索引）中仅包含它的各个子结点（即下级索引的索引块）中最大关键字及指向子结点的指针。</a:t>
            </a:r>
            <a:r>
              <a:rPr kumimoji="0" lang="zh-CN" alt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endParaRPr lang="zh-CN" altLang="en-US" sz="1800" b="1" dirty="0" smtClean="0">
              <a:solidFill>
                <a:srgbClr val="C0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67"/>
          <p:cNvGrpSpPr/>
          <p:nvPr/>
        </p:nvGrpSpPr>
        <p:grpSpPr>
          <a:xfrm>
            <a:off x="285720" y="284883"/>
            <a:ext cx="8704421" cy="4715754"/>
            <a:chOff x="215436" y="1499328"/>
            <a:chExt cx="8774705" cy="4715754"/>
          </a:xfrm>
        </p:grpSpPr>
        <p:sp>
          <p:nvSpPr>
            <p:cNvPr id="69" name="矩形 68"/>
            <p:cNvSpPr/>
            <p:nvPr/>
          </p:nvSpPr>
          <p:spPr>
            <a:xfrm>
              <a:off x="3992628" y="1658331"/>
              <a:ext cx="1008000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31 </a:t>
              </a:r>
              <a:r>
                <a:rPr lang="en-US" altLang="zh-CN" sz="20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52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2143108" y="2804711"/>
              <a:ext cx="1285884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15 </a:t>
              </a:r>
              <a:r>
                <a:rPr lang="en-US" altLang="zh-CN" sz="2000" b="1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22</a:t>
              </a:r>
              <a:r>
                <a:rPr lang="en-US" altLang="zh-CN" sz="20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 31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6000760" y="2804711"/>
              <a:ext cx="1008000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47  52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714348" y="4019157"/>
              <a:ext cx="1143008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10 12 </a:t>
              </a:r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15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8" name="矩形 137"/>
            <p:cNvSpPr/>
            <p:nvPr/>
          </p:nvSpPr>
          <p:spPr>
            <a:xfrm>
              <a:off x="2071670" y="4019157"/>
              <a:ext cx="1500198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18 19 20 22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3786182" y="4019157"/>
              <a:ext cx="121444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23 30 </a:t>
              </a:r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31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5214942" y="4019157"/>
              <a:ext cx="121444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33 45 47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1" name="矩形 140"/>
            <p:cNvSpPr/>
            <p:nvPr/>
          </p:nvSpPr>
          <p:spPr>
            <a:xfrm>
              <a:off x="6643702" y="4019157"/>
              <a:ext cx="1143008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48 50 52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42" name="直接箭头连接符 141"/>
            <p:cNvCxnSpPr>
              <a:stCxn id="137" idx="3"/>
              <a:endCxn id="138" idx="1"/>
            </p:cNvCxnSpPr>
            <p:nvPr/>
          </p:nvCxnSpPr>
          <p:spPr>
            <a:xfrm>
              <a:off x="1857356" y="4235157"/>
              <a:ext cx="214314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箭头连接符 142"/>
            <p:cNvCxnSpPr/>
            <p:nvPr/>
          </p:nvCxnSpPr>
          <p:spPr>
            <a:xfrm>
              <a:off x="3567106" y="4233471"/>
              <a:ext cx="214314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箭头连接符 143"/>
            <p:cNvCxnSpPr/>
            <p:nvPr/>
          </p:nvCxnSpPr>
          <p:spPr>
            <a:xfrm>
              <a:off x="5026028" y="4233471"/>
              <a:ext cx="214314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箭头连接符 144"/>
            <p:cNvCxnSpPr/>
            <p:nvPr/>
          </p:nvCxnSpPr>
          <p:spPr>
            <a:xfrm>
              <a:off x="6429388" y="4233471"/>
              <a:ext cx="214314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箭头连接符 145"/>
            <p:cNvCxnSpPr>
              <a:endCxn id="137" idx="0"/>
            </p:cNvCxnSpPr>
            <p:nvPr/>
          </p:nvCxnSpPr>
          <p:spPr>
            <a:xfrm rot="10800000" flipV="1">
              <a:off x="1285852" y="3161901"/>
              <a:ext cx="1071570" cy="85725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箭头连接符 146"/>
            <p:cNvCxnSpPr/>
            <p:nvPr/>
          </p:nvCxnSpPr>
          <p:spPr>
            <a:xfrm rot="16200000" flipH="1">
              <a:off x="2366609" y="3565388"/>
              <a:ext cx="900000" cy="35719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箭头连接符 147"/>
            <p:cNvCxnSpPr>
              <a:endCxn id="139" idx="0"/>
            </p:cNvCxnSpPr>
            <p:nvPr/>
          </p:nvCxnSpPr>
          <p:spPr>
            <a:xfrm>
              <a:off x="3143240" y="3161901"/>
              <a:ext cx="1250165" cy="85725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箭头连接符 148"/>
            <p:cNvCxnSpPr>
              <a:endCxn id="140" idx="0"/>
            </p:cNvCxnSpPr>
            <p:nvPr/>
          </p:nvCxnSpPr>
          <p:spPr>
            <a:xfrm rot="5400000">
              <a:off x="5625712" y="3358357"/>
              <a:ext cx="857254" cy="464347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箭头连接符 149"/>
            <p:cNvCxnSpPr>
              <a:endCxn id="141" idx="0"/>
            </p:cNvCxnSpPr>
            <p:nvPr/>
          </p:nvCxnSpPr>
          <p:spPr>
            <a:xfrm rot="16200000" flipH="1">
              <a:off x="6536545" y="3340496"/>
              <a:ext cx="857256" cy="50006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箭头连接符 150"/>
            <p:cNvCxnSpPr>
              <a:endCxn id="72" idx="0"/>
            </p:cNvCxnSpPr>
            <p:nvPr/>
          </p:nvCxnSpPr>
          <p:spPr>
            <a:xfrm rot="10800000" flipV="1">
              <a:off x="2786050" y="2018893"/>
              <a:ext cx="1500198" cy="78581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箭头连接符 151"/>
            <p:cNvCxnSpPr>
              <a:endCxn id="73" idx="0"/>
            </p:cNvCxnSpPr>
            <p:nvPr/>
          </p:nvCxnSpPr>
          <p:spPr>
            <a:xfrm>
              <a:off x="4714876" y="2018893"/>
              <a:ext cx="1789884" cy="78581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箭头连接符 152"/>
            <p:cNvCxnSpPr/>
            <p:nvPr/>
          </p:nvCxnSpPr>
          <p:spPr>
            <a:xfrm rot="5400000">
              <a:off x="663548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/>
            <p:cNvSpPr txBox="1"/>
            <p:nvPr/>
          </p:nvSpPr>
          <p:spPr>
            <a:xfrm>
              <a:off x="721843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r>
                <a:rPr lang="zh-CN" altLang="en-US" sz="1800" b="1" dirty="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张三</a:t>
              </a:r>
            </a:p>
          </p:txBody>
        </p:sp>
        <p:cxnSp>
          <p:nvCxnSpPr>
            <p:cNvPr id="155" name="直接箭头连接符 154"/>
            <p:cNvCxnSpPr/>
            <p:nvPr/>
          </p:nvCxnSpPr>
          <p:spPr>
            <a:xfrm rot="5400000">
              <a:off x="1064043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/>
            <p:cNvSpPr txBox="1"/>
            <p:nvPr/>
          </p:nvSpPr>
          <p:spPr>
            <a:xfrm>
              <a:off x="1122338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57" name="直接箭头连接符 156"/>
            <p:cNvCxnSpPr/>
            <p:nvPr/>
          </p:nvCxnSpPr>
          <p:spPr>
            <a:xfrm rot="5400000">
              <a:off x="1462059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1520354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59" name="直接箭头连接符 158"/>
            <p:cNvCxnSpPr/>
            <p:nvPr/>
          </p:nvCxnSpPr>
          <p:spPr>
            <a:xfrm rot="5400000">
              <a:off x="3748525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/>
            <p:cNvSpPr txBox="1"/>
            <p:nvPr/>
          </p:nvSpPr>
          <p:spPr>
            <a:xfrm>
              <a:off x="3806820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61" name="直接箭头连接符 160"/>
            <p:cNvCxnSpPr/>
            <p:nvPr/>
          </p:nvCxnSpPr>
          <p:spPr>
            <a:xfrm rot="5400000">
              <a:off x="4149020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Box 161"/>
            <p:cNvSpPr txBox="1"/>
            <p:nvPr/>
          </p:nvSpPr>
          <p:spPr>
            <a:xfrm>
              <a:off x="4207315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63" name="直接箭头连接符 162"/>
            <p:cNvCxnSpPr/>
            <p:nvPr/>
          </p:nvCxnSpPr>
          <p:spPr>
            <a:xfrm rot="5400000">
              <a:off x="4547036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/>
            <p:cNvSpPr txBox="1"/>
            <p:nvPr/>
          </p:nvSpPr>
          <p:spPr>
            <a:xfrm>
              <a:off x="4605331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65" name="直接箭头连接符 164"/>
            <p:cNvCxnSpPr/>
            <p:nvPr/>
          </p:nvCxnSpPr>
          <p:spPr>
            <a:xfrm rot="5400000">
              <a:off x="5222880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/>
            <p:cNvSpPr txBox="1"/>
            <p:nvPr/>
          </p:nvSpPr>
          <p:spPr>
            <a:xfrm>
              <a:off x="5281175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67" name="直接箭头连接符 166"/>
            <p:cNvCxnSpPr/>
            <p:nvPr/>
          </p:nvCxnSpPr>
          <p:spPr>
            <a:xfrm rot="5400000">
              <a:off x="5623375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/>
            <p:cNvSpPr txBox="1"/>
            <p:nvPr/>
          </p:nvSpPr>
          <p:spPr>
            <a:xfrm>
              <a:off x="5681670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69" name="直接箭头连接符 168"/>
            <p:cNvCxnSpPr/>
            <p:nvPr/>
          </p:nvCxnSpPr>
          <p:spPr>
            <a:xfrm rot="5400000">
              <a:off x="6021391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/>
            <p:cNvSpPr txBox="1"/>
            <p:nvPr/>
          </p:nvSpPr>
          <p:spPr>
            <a:xfrm>
              <a:off x="6079686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71" name="直接箭头连接符 170"/>
            <p:cNvCxnSpPr/>
            <p:nvPr/>
          </p:nvCxnSpPr>
          <p:spPr>
            <a:xfrm rot="5400000">
              <a:off x="6580202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/>
            <p:cNvSpPr txBox="1"/>
            <p:nvPr/>
          </p:nvSpPr>
          <p:spPr>
            <a:xfrm>
              <a:off x="6638497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73" name="直接箭头连接符 172"/>
            <p:cNvCxnSpPr/>
            <p:nvPr/>
          </p:nvCxnSpPr>
          <p:spPr>
            <a:xfrm rot="5400000">
              <a:off x="6980697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Box 173"/>
            <p:cNvSpPr txBox="1"/>
            <p:nvPr/>
          </p:nvSpPr>
          <p:spPr>
            <a:xfrm>
              <a:off x="7038992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75" name="直接箭头连接符 174"/>
            <p:cNvCxnSpPr/>
            <p:nvPr/>
          </p:nvCxnSpPr>
          <p:spPr>
            <a:xfrm rot="5400000">
              <a:off x="7378713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/>
            <p:cNvSpPr txBox="1"/>
            <p:nvPr/>
          </p:nvSpPr>
          <p:spPr>
            <a:xfrm>
              <a:off x="7437008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77" name="直接箭头连接符 176"/>
            <p:cNvCxnSpPr/>
            <p:nvPr/>
          </p:nvCxnSpPr>
          <p:spPr>
            <a:xfrm rot="5400000">
              <a:off x="2008613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Box 177"/>
            <p:cNvSpPr txBox="1"/>
            <p:nvPr/>
          </p:nvSpPr>
          <p:spPr>
            <a:xfrm>
              <a:off x="2066908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79" name="直接箭头连接符 178"/>
            <p:cNvCxnSpPr/>
            <p:nvPr/>
          </p:nvCxnSpPr>
          <p:spPr>
            <a:xfrm rot="5400000">
              <a:off x="2409108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/>
            <p:cNvSpPr txBox="1"/>
            <p:nvPr/>
          </p:nvSpPr>
          <p:spPr>
            <a:xfrm>
              <a:off x="2467403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81" name="直接箭头连接符 180"/>
            <p:cNvCxnSpPr/>
            <p:nvPr/>
          </p:nvCxnSpPr>
          <p:spPr>
            <a:xfrm rot="5400000">
              <a:off x="2807124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/>
            <p:cNvSpPr txBox="1"/>
            <p:nvPr/>
          </p:nvSpPr>
          <p:spPr>
            <a:xfrm>
              <a:off x="2865419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83" name="直接箭头连接符 182"/>
            <p:cNvCxnSpPr/>
            <p:nvPr/>
          </p:nvCxnSpPr>
          <p:spPr>
            <a:xfrm rot="5400000">
              <a:off x="3189271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183"/>
            <p:cNvSpPr txBox="1"/>
            <p:nvPr/>
          </p:nvSpPr>
          <p:spPr>
            <a:xfrm>
              <a:off x="3247566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85" name="Line 6"/>
            <p:cNvSpPr>
              <a:spLocks noChangeShapeType="1"/>
            </p:cNvSpPr>
            <p:nvPr/>
          </p:nvSpPr>
          <p:spPr bwMode="auto">
            <a:xfrm flipH="1" flipV="1">
              <a:off x="947728" y="5572140"/>
              <a:ext cx="0" cy="288925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6" name="Text Box 7"/>
            <p:cNvSpPr txBox="1">
              <a:spLocks noChangeArrowheads="1"/>
            </p:cNvSpPr>
            <p:nvPr/>
          </p:nvSpPr>
          <p:spPr bwMode="auto">
            <a:xfrm>
              <a:off x="477828" y="5845750"/>
              <a:ext cx="266541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1800" b="1" dirty="0" smtClean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</a:rPr>
                <a:t>关键字</a:t>
              </a:r>
              <a:r>
                <a:rPr kumimoji="0" lang="zh-CN" altLang="en-US" sz="1800" b="1" dirty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</a:rPr>
                <a:t>指向的记录。</a:t>
              </a:r>
            </a:p>
          </p:txBody>
        </p:sp>
        <p:grpSp>
          <p:nvGrpSpPr>
            <p:cNvPr id="3" name="组合 59"/>
            <p:cNvGrpSpPr/>
            <p:nvPr/>
          </p:nvGrpSpPr>
          <p:grpSpPr>
            <a:xfrm>
              <a:off x="1367673" y="1499328"/>
              <a:ext cx="6430172" cy="2001109"/>
              <a:chOff x="1581987" y="-1023872"/>
              <a:chExt cx="6430172" cy="2001109"/>
            </a:xfrm>
          </p:grpSpPr>
          <p:sp>
            <p:nvSpPr>
              <p:cNvPr id="194" name="矩形 193"/>
              <p:cNvSpPr/>
              <p:nvPr/>
            </p:nvSpPr>
            <p:spPr>
              <a:xfrm>
                <a:off x="1581987" y="-1023872"/>
                <a:ext cx="5715040" cy="2001109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rgbClr val="FF00FF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95" name="Text Box 9"/>
              <p:cNvSpPr txBox="1">
                <a:spLocks noChangeArrowheads="1"/>
              </p:cNvSpPr>
              <p:nvPr/>
            </p:nvSpPr>
            <p:spPr bwMode="auto">
              <a:xfrm>
                <a:off x="7643834" y="-808712"/>
                <a:ext cx="368325" cy="14773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l">
                  <a:lnSpc>
                    <a:spcPts val="1800"/>
                  </a:lnSpc>
                  <a:spcBef>
                    <a:spcPct val="50000"/>
                  </a:spcBef>
                </a:pPr>
                <a:r>
                  <a:rPr kumimoji="0" lang="zh-CN" altLang="en-US" sz="1800" b="1" dirty="0" smtClean="0">
                    <a:solidFill>
                      <a:srgbClr val="3333FF"/>
                    </a:solidFill>
                    <a:latin typeface="仿宋" pitchFamily="49" charset="-122"/>
                    <a:ea typeface="仿宋" pitchFamily="49" charset="-122"/>
                  </a:rPr>
                  <a:t>索</a:t>
                </a:r>
                <a:endParaRPr kumimoji="0" lang="en-US" altLang="zh-CN" sz="1800" b="1" dirty="0" smtClean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</a:endParaRPr>
              </a:p>
              <a:p>
                <a:pPr algn="l">
                  <a:lnSpc>
                    <a:spcPts val="1800"/>
                  </a:lnSpc>
                  <a:spcBef>
                    <a:spcPct val="50000"/>
                  </a:spcBef>
                </a:pPr>
                <a:r>
                  <a:rPr kumimoji="0" lang="zh-CN" altLang="en-US" sz="1800" b="1" dirty="0" smtClean="0">
                    <a:solidFill>
                      <a:srgbClr val="3333FF"/>
                    </a:solidFill>
                    <a:latin typeface="仿宋" pitchFamily="49" charset="-122"/>
                    <a:ea typeface="仿宋" pitchFamily="49" charset="-122"/>
                  </a:rPr>
                  <a:t>引</a:t>
                </a:r>
                <a:endParaRPr kumimoji="0" lang="en-US" altLang="zh-CN" sz="1800" b="1" dirty="0" smtClean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</a:endParaRPr>
              </a:p>
              <a:p>
                <a:pPr algn="l">
                  <a:lnSpc>
                    <a:spcPts val="1800"/>
                  </a:lnSpc>
                  <a:spcBef>
                    <a:spcPct val="50000"/>
                  </a:spcBef>
                </a:pPr>
                <a:r>
                  <a:rPr kumimoji="0" lang="zh-CN" altLang="en-US" sz="1800" b="1" dirty="0" smtClean="0">
                    <a:solidFill>
                      <a:srgbClr val="3333FF"/>
                    </a:solidFill>
                    <a:latin typeface="仿宋" pitchFamily="49" charset="-122"/>
                    <a:ea typeface="仿宋" pitchFamily="49" charset="-122"/>
                  </a:rPr>
                  <a:t>部</a:t>
                </a:r>
                <a:endParaRPr kumimoji="0" lang="en-US" altLang="zh-CN" sz="1800" b="1" dirty="0" smtClean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</a:endParaRPr>
              </a:p>
              <a:p>
                <a:pPr algn="l">
                  <a:lnSpc>
                    <a:spcPts val="1800"/>
                  </a:lnSpc>
                  <a:spcBef>
                    <a:spcPct val="50000"/>
                  </a:spcBef>
                </a:pPr>
                <a:r>
                  <a:rPr kumimoji="0" lang="zh-CN" altLang="en-US" sz="1800" b="1" dirty="0" smtClean="0">
                    <a:solidFill>
                      <a:srgbClr val="3333FF"/>
                    </a:solidFill>
                    <a:latin typeface="仿宋" pitchFamily="49" charset="-122"/>
                    <a:ea typeface="仿宋" pitchFamily="49" charset="-122"/>
                  </a:rPr>
                  <a:t>分</a:t>
                </a:r>
                <a:endParaRPr kumimoji="0" lang="zh-CN" altLang="en-US" sz="1800" b="1" dirty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</a:endParaRPr>
              </a:p>
            </p:txBody>
          </p:sp>
        </p:grpSp>
        <p:cxnSp>
          <p:nvCxnSpPr>
            <p:cNvPr id="188" name="直接箭头连接符 187"/>
            <p:cNvCxnSpPr/>
            <p:nvPr/>
          </p:nvCxnSpPr>
          <p:spPr>
            <a:xfrm rot="5400000">
              <a:off x="5108628" y="1749364"/>
              <a:ext cx="0" cy="216000"/>
            </a:xfrm>
            <a:prstGeom prst="straightConnector1">
              <a:avLst/>
            </a:prstGeom>
            <a:ln w="28575">
              <a:solidFill>
                <a:srgbClr val="99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>
              <a:off x="5214942" y="1643050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b="1" smtClean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根结点</a:t>
              </a:r>
              <a:endParaRPr lang="zh-CN" altLang="en-US" sz="1800" b="1" dirty="0" smtClean="0">
                <a:solidFill>
                  <a:srgbClr val="3333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endParaRPr>
            </a:p>
          </p:txBody>
        </p:sp>
        <p:cxnSp>
          <p:nvCxnSpPr>
            <p:cNvPr id="190" name="直接箭头连接符 189"/>
            <p:cNvCxnSpPr/>
            <p:nvPr/>
          </p:nvCxnSpPr>
          <p:spPr>
            <a:xfrm>
              <a:off x="323540" y="4157271"/>
              <a:ext cx="396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91" name="TextBox 190"/>
            <p:cNvSpPr txBox="1"/>
            <p:nvPr/>
          </p:nvSpPr>
          <p:spPr>
            <a:xfrm>
              <a:off x="215436" y="3690485"/>
              <a:ext cx="576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sqt</a:t>
              </a:r>
              <a:endParaRPr lang="zh-CN" altLang="en-US" sz="1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8001024" y="3665339"/>
              <a:ext cx="989117" cy="119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0" lang="zh-CN" altLang="en-US" sz="1800" b="1" smtClean="0">
                  <a:solidFill>
                    <a:srgbClr val="FF00FF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叶子结点层：</a:t>
              </a:r>
              <a:r>
                <a:rPr lang="zh-CN" altLang="en-US" sz="1800" b="1" dirty="0" smtClean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</a:rPr>
                <a:t>全部的关键字</a:t>
              </a:r>
            </a:p>
          </p:txBody>
        </p:sp>
        <p:sp>
          <p:nvSpPr>
            <p:cNvPr id="193" name="右大括号 192"/>
            <p:cNvSpPr/>
            <p:nvPr/>
          </p:nvSpPr>
          <p:spPr>
            <a:xfrm>
              <a:off x="7786710" y="3879653"/>
              <a:ext cx="296735" cy="714380"/>
            </a:xfrm>
            <a:prstGeom prst="righ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6" name="椭圆 195"/>
          <p:cNvSpPr/>
          <p:nvPr/>
        </p:nvSpPr>
        <p:spPr>
          <a:xfrm>
            <a:off x="2000232" y="1428736"/>
            <a:ext cx="1714512" cy="714380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灯片编号占位符 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114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94"/>
          <p:cNvGrpSpPr/>
          <p:nvPr/>
        </p:nvGrpSpPr>
        <p:grpSpPr>
          <a:xfrm>
            <a:off x="3571868" y="500042"/>
            <a:ext cx="4416630" cy="996760"/>
            <a:chOff x="3714744" y="192265"/>
            <a:chExt cx="4416630" cy="996760"/>
          </a:xfrm>
        </p:grpSpPr>
        <p:cxnSp>
          <p:nvCxnSpPr>
            <p:cNvPr id="46" name="直接箭头连接符 45"/>
            <p:cNvCxnSpPr/>
            <p:nvPr/>
          </p:nvCxnSpPr>
          <p:spPr>
            <a:xfrm rot="16200000" flipH="1">
              <a:off x="3966463" y="797802"/>
              <a:ext cx="639570" cy="142876"/>
            </a:xfrm>
            <a:prstGeom prst="straightConnector1">
              <a:avLst/>
            </a:prstGeom>
            <a:ln w="28575">
              <a:solidFill>
                <a:srgbClr val="99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3714744" y="192265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root</a:t>
              </a:r>
              <a:endParaRPr lang="zh-CN" altLang="en-US" sz="1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87" name="Text Box 13"/>
            <p:cNvSpPr txBox="1">
              <a:spLocks noChangeArrowheads="1"/>
            </p:cNvSpPr>
            <p:nvPr/>
          </p:nvSpPr>
          <p:spPr bwMode="auto">
            <a:xfrm>
              <a:off x="4559474" y="241678"/>
              <a:ext cx="3571900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1800" b="1" smtClean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  <a:sym typeface="Wingdings"/>
                </a:rPr>
                <a:t> </a:t>
              </a:r>
              <a:r>
                <a:rPr kumimoji="0" lang="zh-CN" altLang="en-US" sz="1800" b="1" smtClean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</a:rPr>
                <a:t>通</a:t>
              </a:r>
              <a:r>
                <a:rPr kumimoji="0" lang="zh-CN" altLang="en-US" sz="1800" b="1" dirty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</a:rPr>
                <a:t>过该指针可以实现随机查找</a:t>
              </a:r>
            </a:p>
          </p:txBody>
        </p:sp>
      </p:grpSp>
      <p:sp>
        <p:nvSpPr>
          <p:cNvPr id="88" name="Text Box 11"/>
          <p:cNvSpPr txBox="1">
            <a:spLocks noChangeArrowheads="1"/>
          </p:cNvSpPr>
          <p:nvPr/>
        </p:nvSpPr>
        <p:spPr bwMode="auto">
          <a:xfrm>
            <a:off x="142844" y="2577108"/>
            <a:ext cx="1214446" cy="83099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1800" b="1" smtClean="0">
                <a:solidFill>
                  <a:srgbClr val="3333FF"/>
                </a:solidFill>
                <a:latin typeface="仿宋" pitchFamily="49" charset="-122"/>
                <a:ea typeface="仿宋" pitchFamily="49" charset="-122"/>
                <a:sym typeface="Wingdings"/>
              </a:rPr>
              <a:t> </a:t>
            </a:r>
            <a:r>
              <a:rPr kumimoji="0" lang="zh-CN" altLang="en-US" sz="1800" b="1" smtClean="0">
                <a:solidFill>
                  <a:srgbClr val="3333FF"/>
                </a:solidFill>
                <a:latin typeface="仿宋" pitchFamily="49" charset="-122"/>
                <a:ea typeface="仿宋" pitchFamily="49" charset="-122"/>
              </a:rPr>
              <a:t>通</a:t>
            </a:r>
            <a:r>
              <a:rPr kumimoji="0" lang="zh-CN" altLang="en-US" sz="1800" b="1" dirty="0">
                <a:solidFill>
                  <a:srgbClr val="3333FF"/>
                </a:solidFill>
                <a:latin typeface="仿宋" pitchFamily="49" charset="-122"/>
                <a:ea typeface="仿宋" pitchFamily="49" charset="-122"/>
              </a:rPr>
              <a:t>过该指针可以实现顺序查找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85720" y="357166"/>
            <a:ext cx="1643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b="1" smtClean="0"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B+</a:t>
            </a:r>
            <a:r>
              <a:rPr lang="zh-CN" altLang="en-US" sz="2200" b="1" smtClean="0"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树</a:t>
            </a:r>
            <a:r>
              <a:rPr lang="zh-CN" altLang="en-US" sz="2200" b="1" smtClean="0">
                <a:latin typeface="华文中宋" pitchFamily="2" charset="-122"/>
                <a:ea typeface="华文中宋" pitchFamily="2" charset="-122"/>
              </a:rPr>
              <a:t>查找</a:t>
            </a:r>
            <a:endParaRPr lang="zh-CN" altLang="en-US" sz="2200" b="1" dirty="0" smtClean="0">
              <a:latin typeface="华文中宋" pitchFamily="2" charset="-122"/>
              <a:ea typeface="华文中宋" pitchFamily="2" charset="-122"/>
            </a:endParaRPr>
          </a:p>
        </p:txBody>
      </p:sp>
      <p:grpSp>
        <p:nvGrpSpPr>
          <p:cNvPr id="3" name="组合 82"/>
          <p:cNvGrpSpPr/>
          <p:nvPr/>
        </p:nvGrpSpPr>
        <p:grpSpPr>
          <a:xfrm>
            <a:off x="71406" y="1142984"/>
            <a:ext cx="8918735" cy="5000660"/>
            <a:chOff x="71406" y="1286705"/>
            <a:chExt cx="8918735" cy="5000660"/>
          </a:xfrm>
        </p:grpSpPr>
        <p:sp>
          <p:nvSpPr>
            <p:cNvPr id="89" name="矩形 88"/>
            <p:cNvSpPr/>
            <p:nvPr/>
          </p:nvSpPr>
          <p:spPr>
            <a:xfrm>
              <a:off x="3992628" y="1658331"/>
              <a:ext cx="1008000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31 </a:t>
              </a:r>
              <a:r>
                <a:rPr lang="en-US" altLang="zh-CN" sz="20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52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2143108" y="2804711"/>
              <a:ext cx="1285884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15 22 31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6000760" y="2804711"/>
              <a:ext cx="1008000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47  52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714348" y="4019157"/>
              <a:ext cx="1143008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10 12 </a:t>
              </a:r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15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2071670" y="4019157"/>
              <a:ext cx="1500198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18 19 20 22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3786182" y="4019157"/>
              <a:ext cx="121444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23 30 </a:t>
              </a:r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31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5214942" y="4019157"/>
              <a:ext cx="121444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33 45 47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6643702" y="4019157"/>
              <a:ext cx="1143008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48 50 52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0" name="直接箭头连接符 99"/>
            <p:cNvCxnSpPr>
              <a:stCxn id="93" idx="3"/>
              <a:endCxn id="94" idx="1"/>
            </p:cNvCxnSpPr>
            <p:nvPr/>
          </p:nvCxnSpPr>
          <p:spPr>
            <a:xfrm>
              <a:off x="1857356" y="4235157"/>
              <a:ext cx="214314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/>
            <p:nvPr/>
          </p:nvCxnSpPr>
          <p:spPr>
            <a:xfrm>
              <a:off x="3567106" y="4233471"/>
              <a:ext cx="214314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/>
            <p:cNvCxnSpPr/>
            <p:nvPr/>
          </p:nvCxnSpPr>
          <p:spPr>
            <a:xfrm>
              <a:off x="5026028" y="4233471"/>
              <a:ext cx="214314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/>
            <p:nvPr/>
          </p:nvCxnSpPr>
          <p:spPr>
            <a:xfrm>
              <a:off x="6429388" y="4233471"/>
              <a:ext cx="214314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endCxn id="93" idx="0"/>
            </p:cNvCxnSpPr>
            <p:nvPr/>
          </p:nvCxnSpPr>
          <p:spPr>
            <a:xfrm rot="10800000" flipV="1">
              <a:off x="1285852" y="3161901"/>
              <a:ext cx="1071570" cy="85725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/>
            <p:nvPr/>
          </p:nvCxnSpPr>
          <p:spPr>
            <a:xfrm rot="16200000" flipH="1">
              <a:off x="2366609" y="3565388"/>
              <a:ext cx="900000" cy="35719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>
              <a:endCxn id="97" idx="0"/>
            </p:cNvCxnSpPr>
            <p:nvPr/>
          </p:nvCxnSpPr>
          <p:spPr>
            <a:xfrm>
              <a:off x="3143240" y="3161901"/>
              <a:ext cx="1250165" cy="85725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>
              <a:endCxn id="98" idx="0"/>
            </p:cNvCxnSpPr>
            <p:nvPr/>
          </p:nvCxnSpPr>
          <p:spPr>
            <a:xfrm rot="5400000">
              <a:off x="5625712" y="3358357"/>
              <a:ext cx="857254" cy="464347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>
              <a:endCxn id="99" idx="0"/>
            </p:cNvCxnSpPr>
            <p:nvPr/>
          </p:nvCxnSpPr>
          <p:spPr>
            <a:xfrm rot="16200000" flipH="1">
              <a:off x="6536545" y="3340496"/>
              <a:ext cx="857256" cy="50006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>
              <a:endCxn id="90" idx="0"/>
            </p:cNvCxnSpPr>
            <p:nvPr/>
          </p:nvCxnSpPr>
          <p:spPr>
            <a:xfrm rot="10800000" flipV="1">
              <a:off x="2786050" y="2018893"/>
              <a:ext cx="1500198" cy="78581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>
              <a:endCxn id="92" idx="0"/>
            </p:cNvCxnSpPr>
            <p:nvPr/>
          </p:nvCxnSpPr>
          <p:spPr>
            <a:xfrm>
              <a:off x="4714876" y="2018893"/>
              <a:ext cx="1789884" cy="78581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/>
            <p:nvPr/>
          </p:nvCxnSpPr>
          <p:spPr>
            <a:xfrm rot="5400000">
              <a:off x="663548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721843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r>
                <a:rPr lang="zh-CN" altLang="en-US" sz="1800" b="1" dirty="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张三</a:t>
              </a:r>
            </a:p>
          </p:txBody>
        </p:sp>
        <p:cxnSp>
          <p:nvCxnSpPr>
            <p:cNvPr id="113" name="直接箭头连接符 112"/>
            <p:cNvCxnSpPr/>
            <p:nvPr/>
          </p:nvCxnSpPr>
          <p:spPr>
            <a:xfrm rot="5400000">
              <a:off x="1064043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1122338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15" name="直接箭头连接符 114"/>
            <p:cNvCxnSpPr/>
            <p:nvPr/>
          </p:nvCxnSpPr>
          <p:spPr>
            <a:xfrm rot="5400000">
              <a:off x="1462059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1520354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17" name="直接箭头连接符 116"/>
            <p:cNvCxnSpPr/>
            <p:nvPr/>
          </p:nvCxnSpPr>
          <p:spPr>
            <a:xfrm rot="5400000">
              <a:off x="3748525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3806820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19" name="直接箭头连接符 118"/>
            <p:cNvCxnSpPr/>
            <p:nvPr/>
          </p:nvCxnSpPr>
          <p:spPr>
            <a:xfrm rot="5400000">
              <a:off x="4149020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4207315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21" name="直接箭头连接符 120"/>
            <p:cNvCxnSpPr/>
            <p:nvPr/>
          </p:nvCxnSpPr>
          <p:spPr>
            <a:xfrm rot="5400000">
              <a:off x="4547036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4605331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23" name="直接箭头连接符 122"/>
            <p:cNvCxnSpPr/>
            <p:nvPr/>
          </p:nvCxnSpPr>
          <p:spPr>
            <a:xfrm rot="5400000">
              <a:off x="5222880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5281175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25" name="直接箭头连接符 124"/>
            <p:cNvCxnSpPr/>
            <p:nvPr/>
          </p:nvCxnSpPr>
          <p:spPr>
            <a:xfrm rot="5400000">
              <a:off x="5623375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5681670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27" name="直接箭头连接符 126"/>
            <p:cNvCxnSpPr/>
            <p:nvPr/>
          </p:nvCxnSpPr>
          <p:spPr>
            <a:xfrm rot="5400000">
              <a:off x="6021391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6079686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29" name="直接箭头连接符 128"/>
            <p:cNvCxnSpPr/>
            <p:nvPr/>
          </p:nvCxnSpPr>
          <p:spPr>
            <a:xfrm rot="5400000">
              <a:off x="6580202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6638497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31" name="直接箭头连接符 130"/>
            <p:cNvCxnSpPr/>
            <p:nvPr/>
          </p:nvCxnSpPr>
          <p:spPr>
            <a:xfrm rot="5400000">
              <a:off x="6980697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7038992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33" name="直接箭头连接符 132"/>
            <p:cNvCxnSpPr/>
            <p:nvPr/>
          </p:nvCxnSpPr>
          <p:spPr>
            <a:xfrm rot="5400000">
              <a:off x="7378713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>
              <a:off x="7437008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35" name="直接箭头连接符 134"/>
            <p:cNvCxnSpPr/>
            <p:nvPr/>
          </p:nvCxnSpPr>
          <p:spPr>
            <a:xfrm rot="5400000">
              <a:off x="2008613" y="4594033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2066908" y="4841685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37" name="直接箭头连接符 136"/>
            <p:cNvCxnSpPr/>
            <p:nvPr/>
          </p:nvCxnSpPr>
          <p:spPr>
            <a:xfrm rot="5400000">
              <a:off x="2409108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2467403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39" name="直接箭头连接符 138"/>
            <p:cNvCxnSpPr/>
            <p:nvPr/>
          </p:nvCxnSpPr>
          <p:spPr>
            <a:xfrm rot="5400000">
              <a:off x="2807124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2865419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41" name="直接箭头连接符 140"/>
            <p:cNvCxnSpPr/>
            <p:nvPr/>
          </p:nvCxnSpPr>
          <p:spPr>
            <a:xfrm rot="5400000">
              <a:off x="3189271" y="4593239"/>
              <a:ext cx="428628" cy="158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/>
            <p:cNvSpPr txBox="1"/>
            <p:nvPr/>
          </p:nvSpPr>
          <p:spPr>
            <a:xfrm>
              <a:off x="3247566" y="4840891"/>
              <a:ext cx="349702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36000" tIns="0" rIns="36000" bIns="0" rtlCol="0">
              <a:spAutoFit/>
            </a:bodyPr>
            <a:lstStyle/>
            <a:p>
              <a:endParaRPr lang="zh-CN" altLang="en-US" sz="18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43" name="Line 6"/>
            <p:cNvSpPr>
              <a:spLocks noChangeShapeType="1"/>
            </p:cNvSpPr>
            <p:nvPr/>
          </p:nvSpPr>
          <p:spPr bwMode="auto">
            <a:xfrm flipH="1" flipV="1">
              <a:off x="947728" y="5572140"/>
              <a:ext cx="0" cy="288925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" name="Text Box 7"/>
            <p:cNvSpPr txBox="1">
              <a:spLocks noChangeArrowheads="1"/>
            </p:cNvSpPr>
            <p:nvPr/>
          </p:nvSpPr>
          <p:spPr bwMode="auto">
            <a:xfrm>
              <a:off x="428596" y="5918033"/>
              <a:ext cx="266541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1800" b="1" dirty="0" smtClean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</a:rPr>
                <a:t>关键字</a:t>
              </a:r>
              <a:r>
                <a:rPr kumimoji="0" lang="zh-CN" altLang="en-US" sz="1800" b="1" dirty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</a:rPr>
                <a:t>指向的记录。</a:t>
              </a:r>
            </a:p>
          </p:txBody>
        </p:sp>
        <p:grpSp>
          <p:nvGrpSpPr>
            <p:cNvPr id="4" name="组合 59"/>
            <p:cNvGrpSpPr/>
            <p:nvPr/>
          </p:nvGrpSpPr>
          <p:grpSpPr>
            <a:xfrm>
              <a:off x="1643042" y="1286705"/>
              <a:ext cx="6154803" cy="2214578"/>
              <a:chOff x="1857356" y="-1236495"/>
              <a:chExt cx="6154803" cy="2214578"/>
            </a:xfrm>
          </p:grpSpPr>
          <p:sp>
            <p:nvSpPr>
              <p:cNvPr id="152" name="矩形 151"/>
              <p:cNvSpPr/>
              <p:nvPr/>
            </p:nvSpPr>
            <p:spPr>
              <a:xfrm>
                <a:off x="1857356" y="-1236495"/>
                <a:ext cx="5715040" cy="2214578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3" name="Text Box 9"/>
              <p:cNvSpPr txBox="1">
                <a:spLocks noChangeArrowheads="1"/>
              </p:cNvSpPr>
              <p:nvPr/>
            </p:nvSpPr>
            <p:spPr bwMode="auto">
              <a:xfrm>
                <a:off x="7643834" y="-808712"/>
                <a:ext cx="368325" cy="14773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l">
                  <a:lnSpc>
                    <a:spcPts val="1800"/>
                  </a:lnSpc>
                  <a:spcBef>
                    <a:spcPct val="50000"/>
                  </a:spcBef>
                </a:pPr>
                <a:r>
                  <a:rPr kumimoji="0" lang="zh-CN" altLang="en-US" sz="1800" b="1" dirty="0" smtClean="0">
                    <a:solidFill>
                      <a:srgbClr val="3333FF"/>
                    </a:solidFill>
                    <a:latin typeface="仿宋" pitchFamily="49" charset="-122"/>
                    <a:ea typeface="仿宋" pitchFamily="49" charset="-122"/>
                  </a:rPr>
                  <a:t>索</a:t>
                </a:r>
                <a:endParaRPr kumimoji="0" lang="en-US" altLang="zh-CN" sz="1800" b="1" dirty="0" smtClean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</a:endParaRPr>
              </a:p>
              <a:p>
                <a:pPr algn="l">
                  <a:lnSpc>
                    <a:spcPts val="1800"/>
                  </a:lnSpc>
                  <a:spcBef>
                    <a:spcPct val="50000"/>
                  </a:spcBef>
                </a:pPr>
                <a:r>
                  <a:rPr kumimoji="0" lang="zh-CN" altLang="en-US" sz="1800" b="1" dirty="0" smtClean="0">
                    <a:solidFill>
                      <a:srgbClr val="3333FF"/>
                    </a:solidFill>
                    <a:latin typeface="仿宋" pitchFamily="49" charset="-122"/>
                    <a:ea typeface="仿宋" pitchFamily="49" charset="-122"/>
                  </a:rPr>
                  <a:t>引</a:t>
                </a:r>
                <a:endParaRPr kumimoji="0" lang="en-US" altLang="zh-CN" sz="1800" b="1" dirty="0" smtClean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</a:endParaRPr>
              </a:p>
              <a:p>
                <a:pPr algn="l">
                  <a:lnSpc>
                    <a:spcPts val="1800"/>
                  </a:lnSpc>
                  <a:spcBef>
                    <a:spcPct val="50000"/>
                  </a:spcBef>
                </a:pPr>
                <a:r>
                  <a:rPr kumimoji="0" lang="zh-CN" altLang="en-US" sz="1800" b="1" dirty="0" smtClean="0">
                    <a:solidFill>
                      <a:srgbClr val="3333FF"/>
                    </a:solidFill>
                    <a:latin typeface="仿宋" pitchFamily="49" charset="-122"/>
                    <a:ea typeface="仿宋" pitchFamily="49" charset="-122"/>
                  </a:rPr>
                  <a:t>部</a:t>
                </a:r>
                <a:endParaRPr kumimoji="0" lang="en-US" altLang="zh-CN" sz="1800" b="1" dirty="0" smtClean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</a:endParaRPr>
              </a:p>
              <a:p>
                <a:pPr algn="l">
                  <a:lnSpc>
                    <a:spcPts val="1800"/>
                  </a:lnSpc>
                  <a:spcBef>
                    <a:spcPct val="50000"/>
                  </a:spcBef>
                </a:pPr>
                <a:r>
                  <a:rPr kumimoji="0" lang="zh-CN" altLang="en-US" sz="1800" b="1" dirty="0" smtClean="0">
                    <a:solidFill>
                      <a:srgbClr val="3333FF"/>
                    </a:solidFill>
                    <a:latin typeface="仿宋" pitchFamily="49" charset="-122"/>
                    <a:ea typeface="仿宋" pitchFamily="49" charset="-122"/>
                  </a:rPr>
                  <a:t>分</a:t>
                </a:r>
                <a:endParaRPr kumimoji="0" lang="zh-CN" altLang="en-US" sz="1800" b="1" dirty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</a:endParaRPr>
              </a:p>
            </p:txBody>
          </p:sp>
        </p:grpSp>
        <p:cxnSp>
          <p:nvCxnSpPr>
            <p:cNvPr id="146" name="直接箭头连接符 145"/>
            <p:cNvCxnSpPr/>
            <p:nvPr/>
          </p:nvCxnSpPr>
          <p:spPr>
            <a:xfrm rot="5400000">
              <a:off x="5108628" y="1749364"/>
              <a:ext cx="0" cy="216000"/>
            </a:xfrm>
            <a:prstGeom prst="straightConnector1">
              <a:avLst/>
            </a:prstGeom>
            <a:ln w="28575">
              <a:solidFill>
                <a:srgbClr val="99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/>
            <p:cNvSpPr txBox="1"/>
            <p:nvPr/>
          </p:nvSpPr>
          <p:spPr>
            <a:xfrm>
              <a:off x="5214942" y="1643050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b="1" smtClean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根结点</a:t>
              </a:r>
              <a:endParaRPr lang="zh-CN" altLang="en-US" sz="1800" b="1" dirty="0" smtClean="0">
                <a:solidFill>
                  <a:srgbClr val="3333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endParaRPr>
            </a:p>
          </p:txBody>
        </p:sp>
        <p:cxnSp>
          <p:nvCxnSpPr>
            <p:cNvPr id="148" name="直接箭头连接符 147"/>
            <p:cNvCxnSpPr/>
            <p:nvPr/>
          </p:nvCxnSpPr>
          <p:spPr>
            <a:xfrm>
              <a:off x="285720" y="4157271"/>
              <a:ext cx="396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49" name="TextBox 148"/>
            <p:cNvSpPr txBox="1"/>
            <p:nvPr/>
          </p:nvSpPr>
          <p:spPr>
            <a:xfrm>
              <a:off x="71406" y="3690485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sqt</a:t>
              </a:r>
              <a:endParaRPr lang="zh-CN" altLang="en-US" sz="20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8001024" y="3665339"/>
              <a:ext cx="989117" cy="119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0" lang="zh-CN" altLang="en-US" sz="1800" b="1" smtClean="0">
                  <a:solidFill>
                    <a:srgbClr val="FF00FF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叶子结点层：</a:t>
              </a:r>
              <a:r>
                <a:rPr lang="zh-CN" altLang="en-US" sz="1800" b="1" dirty="0" smtClean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</a:rPr>
                <a:t>全部的关键字</a:t>
              </a:r>
            </a:p>
          </p:txBody>
        </p:sp>
        <p:sp>
          <p:nvSpPr>
            <p:cNvPr id="151" name="右大括号 150"/>
            <p:cNvSpPr/>
            <p:nvPr/>
          </p:nvSpPr>
          <p:spPr>
            <a:xfrm>
              <a:off x="7786710" y="3879653"/>
              <a:ext cx="296735" cy="714380"/>
            </a:xfrm>
            <a:prstGeom prst="righ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2" name="灯片编号占位符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115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2976" y="1428736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B+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树和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树类似</a:t>
            </a:r>
            <a:endParaRPr lang="zh-CN" altLang="en-US" sz="1800" b="1" dirty="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472" y="642918"/>
            <a:ext cx="35004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b="1" smtClean="0"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B+</a:t>
            </a:r>
            <a:r>
              <a:rPr lang="zh-CN" altLang="en-US" sz="2200" b="1" smtClean="0"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树插入和删除操作</a:t>
            </a:r>
            <a:endParaRPr lang="zh-CN" altLang="en-US" sz="2200" b="1" dirty="0" smtClean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116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1071538" y="1676933"/>
            <a:ext cx="71438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b="1" smtClean="0">
                <a:solidFill>
                  <a:srgbClr val="3333FF"/>
                </a:solidFill>
              </a:rPr>
              <a:t>∧</a:t>
            </a:r>
            <a:endParaRPr lang="zh-CN" altLang="en-US" sz="2000" b="1">
              <a:solidFill>
                <a:srgbClr val="3333FF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785918" y="1676933"/>
            <a:ext cx="714380" cy="500066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2000" b="1">
              <a:solidFill>
                <a:srgbClr val="3333FF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500298" y="1676933"/>
            <a:ext cx="71438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b="1" smtClean="0">
                <a:solidFill>
                  <a:srgbClr val="3333FF"/>
                </a:solidFill>
              </a:rPr>
              <a:t>∧</a:t>
            </a:r>
            <a:endParaRPr lang="zh-CN" altLang="en-US" sz="2000" b="1">
              <a:solidFill>
                <a:srgbClr val="3333FF"/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rot="16200000" flipH="1">
            <a:off x="1643042" y="1319743"/>
            <a:ext cx="357190" cy="357190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95900" y="113084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endParaRPr lang="zh-CN" altLang="en-US" sz="1800" b="1" i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57356" y="1033991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查找到</a:t>
            </a:r>
            <a:r>
              <a:rPr lang="en-US" altLang="zh-CN" sz="1800" b="1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所指结点</a:t>
            </a:r>
            <a:endParaRPr lang="zh-CN" altLang="en-US" sz="1800" b="1" dirty="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4348" y="2391313"/>
            <a:ext cx="5786478" cy="104910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4"/>
              </a:buBlip>
            </a:pP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altLang="zh-CN" sz="1800" b="1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&lt;p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&gt;key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，并且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&gt;lchild=NULL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，查找失败。</a:t>
            </a:r>
            <a:endParaRPr lang="en-US" altLang="zh-CN" sz="1800" b="1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4"/>
              </a:buBlip>
            </a:pP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altLang="zh-CN" sz="1800" b="1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&gt;p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&gt;key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，并且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&gt;rchild=NULL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，查找失败。</a:t>
            </a:r>
            <a:endParaRPr lang="en-US" altLang="zh-CN" sz="1800" b="1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8596" y="285728"/>
            <a:ext cx="2714644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2000" b="1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  <a:sym typeface="Wingdings"/>
              </a:rPr>
              <a:t> </a:t>
            </a:r>
            <a:r>
              <a:rPr lang="zh-CN" altLang="en-US" sz="2000" b="1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查找失败的情况</a:t>
            </a:r>
            <a:endParaRPr lang="zh-CN" altLang="en-US" sz="2000" b="1" dirty="0" smtClean="0">
              <a:solidFill>
                <a:srgbClr val="FF0000"/>
              </a:solidFill>
              <a:latin typeface="华文中宋" pitchFamily="2" charset="-122"/>
              <a:ea typeface="华文中宋" pitchFamily="2" charset="-122"/>
              <a:cs typeface="Times New Roman" pitchFamily="18" charset="0"/>
            </a:endParaRPr>
          </a:p>
        </p:txBody>
      </p:sp>
      <p:grpSp>
        <p:nvGrpSpPr>
          <p:cNvPr id="2" name="组合 32"/>
          <p:cNvGrpSpPr/>
          <p:nvPr/>
        </p:nvGrpSpPr>
        <p:grpSpPr>
          <a:xfrm>
            <a:off x="928662" y="3500438"/>
            <a:ext cx="7072362" cy="2524990"/>
            <a:chOff x="928662" y="3500438"/>
            <a:chExt cx="7072362" cy="2524990"/>
          </a:xfrm>
        </p:grpSpPr>
        <p:sp>
          <p:nvSpPr>
            <p:cNvPr id="26" name="矩形 25"/>
            <p:cNvSpPr/>
            <p:nvPr/>
          </p:nvSpPr>
          <p:spPr>
            <a:xfrm>
              <a:off x="1857356" y="4429132"/>
              <a:ext cx="714380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2000" b="1">
                <a:solidFill>
                  <a:srgbClr val="3333FF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571736" y="4429132"/>
              <a:ext cx="714380" cy="500066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2000" b="1">
                <a:solidFill>
                  <a:srgbClr val="3333FF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286116" y="4429132"/>
              <a:ext cx="714380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2000" b="1">
                <a:solidFill>
                  <a:srgbClr val="3333FF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928662" y="5429264"/>
              <a:ext cx="1071570" cy="50006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2000" b="1">
                <a:solidFill>
                  <a:srgbClr val="3333FF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929058" y="5429264"/>
              <a:ext cx="1071570" cy="50006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2000" b="1">
                <a:solidFill>
                  <a:srgbClr val="3333FF"/>
                </a:solidFill>
              </a:endParaRPr>
            </a:p>
          </p:txBody>
        </p:sp>
        <p:cxnSp>
          <p:nvCxnSpPr>
            <p:cNvPr id="32" name="直接箭头连接符 31"/>
            <p:cNvCxnSpPr>
              <a:endCxn id="29" idx="0"/>
            </p:cNvCxnSpPr>
            <p:nvPr/>
          </p:nvCxnSpPr>
          <p:spPr>
            <a:xfrm rot="5400000">
              <a:off x="1446588" y="4732744"/>
              <a:ext cx="714380" cy="678661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endCxn id="30" idx="0"/>
            </p:cNvCxnSpPr>
            <p:nvPr/>
          </p:nvCxnSpPr>
          <p:spPr>
            <a:xfrm>
              <a:off x="3643306" y="4714884"/>
              <a:ext cx="821537" cy="714380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143240" y="3643314"/>
              <a:ext cx="2000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b="1" smtClean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加上</a:t>
              </a:r>
              <a:r>
                <a:rPr lang="zh-CN" altLang="en-US" sz="1800" b="1" smtClean="0">
                  <a:solidFill>
                    <a:srgbClr val="CC00CC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外部结点</a:t>
              </a:r>
              <a:endParaRPr lang="zh-CN" altLang="en-US" sz="1800" b="1" dirty="0" smtClean="0">
                <a:solidFill>
                  <a:srgbClr val="CC00CC"/>
                </a:solidFill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6" name="下箭头 35"/>
            <p:cNvSpPr/>
            <p:nvPr/>
          </p:nvSpPr>
          <p:spPr>
            <a:xfrm>
              <a:off x="2857488" y="3500438"/>
              <a:ext cx="214314" cy="71438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43504" y="5214950"/>
              <a:ext cx="2857520" cy="8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zh-CN" altLang="en-US" sz="1800" b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一个外部结点对应某内部结点的一个</a:t>
              </a:r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NULL</a:t>
              </a:r>
              <a:r>
                <a:rPr lang="zh-CN" altLang="en-US" sz="1800" b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指针</a:t>
              </a:r>
              <a:endParaRPr lang="zh-CN" altLang="en-US" sz="18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12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直接连接符 88"/>
          <p:cNvCxnSpPr>
            <a:endCxn id="88" idx="1"/>
          </p:cNvCxnSpPr>
          <p:nvPr/>
        </p:nvCxnSpPr>
        <p:spPr>
          <a:xfrm flipV="1">
            <a:off x="1214414" y="4543462"/>
            <a:ext cx="6143668" cy="0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prstDash val="dash"/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endCxn id="42" idx="1"/>
          </p:cNvCxnSpPr>
          <p:nvPr/>
        </p:nvCxnSpPr>
        <p:spPr>
          <a:xfrm>
            <a:off x="571472" y="2972322"/>
            <a:ext cx="6786610" cy="0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prstDash val="dash"/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endCxn id="44" idx="1"/>
          </p:cNvCxnSpPr>
          <p:nvPr/>
        </p:nvCxnSpPr>
        <p:spPr>
          <a:xfrm flipV="1">
            <a:off x="500034" y="3758636"/>
            <a:ext cx="6858048" cy="0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prstDash val="dash"/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endCxn id="40" idx="1"/>
          </p:cNvCxnSpPr>
          <p:nvPr/>
        </p:nvCxnSpPr>
        <p:spPr>
          <a:xfrm flipV="1">
            <a:off x="857224" y="2156856"/>
            <a:ext cx="6500858" cy="0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prstDash val="dash"/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endCxn id="38" idx="1"/>
          </p:cNvCxnSpPr>
          <p:nvPr/>
        </p:nvCxnSpPr>
        <p:spPr>
          <a:xfrm flipV="1">
            <a:off x="1928794" y="1380094"/>
            <a:ext cx="5429288" cy="0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prstDash val="dash"/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3714744" y="369308"/>
            <a:ext cx="504000" cy="54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50</a:t>
            </a:r>
            <a:endParaRPr lang="zh-CN" altLang="en-US" sz="1800" b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500298" y="1115192"/>
            <a:ext cx="504000" cy="54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30</a:t>
            </a:r>
            <a:endParaRPr lang="zh-CN" altLang="en-US" sz="1800" b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822572" y="1115192"/>
            <a:ext cx="504000" cy="54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80</a:t>
            </a:r>
            <a:endParaRPr lang="zh-CN" altLang="en-US" sz="1800" b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直接连接符 5"/>
          <p:cNvCxnSpPr>
            <a:endCxn id="4" idx="7"/>
          </p:cNvCxnSpPr>
          <p:nvPr/>
        </p:nvCxnSpPr>
        <p:spPr>
          <a:xfrm rot="10800000" flipV="1">
            <a:off x="2930489" y="749843"/>
            <a:ext cx="797776" cy="444430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endCxn id="5" idx="1"/>
          </p:cNvCxnSpPr>
          <p:nvPr/>
        </p:nvCxnSpPr>
        <p:spPr>
          <a:xfrm>
            <a:off x="4208696" y="747742"/>
            <a:ext cx="687685" cy="446531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1500166" y="1901010"/>
            <a:ext cx="504000" cy="54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20</a:t>
            </a:r>
            <a:endParaRPr lang="zh-CN" altLang="en-US" sz="1800" b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857224" y="2726762"/>
            <a:ext cx="504000" cy="54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zh-CN" altLang="en-US" sz="1800" b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139174" y="2726762"/>
            <a:ext cx="504000" cy="54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25</a:t>
            </a:r>
            <a:endParaRPr lang="zh-CN" altLang="en-US" sz="1800" b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853422" y="3472646"/>
            <a:ext cx="504000" cy="54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23</a:t>
            </a:r>
            <a:endParaRPr lang="zh-CN" altLang="en-US" sz="1800" b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直接连接符 11"/>
          <p:cNvCxnSpPr>
            <a:stCxn id="8" idx="3"/>
            <a:endCxn id="9" idx="7"/>
          </p:cNvCxnSpPr>
          <p:nvPr/>
        </p:nvCxnSpPr>
        <p:spPr>
          <a:xfrm rot="5400000">
            <a:off x="1208738" y="2440606"/>
            <a:ext cx="443914" cy="286560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8" idx="5"/>
            <a:endCxn id="10" idx="1"/>
          </p:cNvCxnSpPr>
          <p:nvPr/>
        </p:nvCxnSpPr>
        <p:spPr>
          <a:xfrm rot="16200000" flipH="1">
            <a:off x="1849713" y="2442573"/>
            <a:ext cx="443914" cy="282626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10" idx="3"/>
            <a:endCxn id="11" idx="0"/>
          </p:cNvCxnSpPr>
          <p:nvPr/>
        </p:nvCxnSpPr>
        <p:spPr>
          <a:xfrm rot="5400000">
            <a:off x="2016721" y="3276383"/>
            <a:ext cx="284965" cy="107561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8" idx="7"/>
          </p:cNvCxnSpPr>
          <p:nvPr/>
        </p:nvCxnSpPr>
        <p:spPr>
          <a:xfrm rot="10800000" flipV="1">
            <a:off x="1930357" y="1495727"/>
            <a:ext cx="593510" cy="484364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3496496" y="1901010"/>
            <a:ext cx="504000" cy="54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40</a:t>
            </a:r>
            <a:endParaRPr lang="zh-CN" altLang="en-US" sz="1800" b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143240" y="2714620"/>
            <a:ext cx="504000" cy="54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35</a:t>
            </a:r>
            <a:endParaRPr lang="zh-CN" altLang="en-US" sz="1800" b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直接连接符 17"/>
          <p:cNvCxnSpPr>
            <a:endCxn id="16" idx="1"/>
          </p:cNvCxnSpPr>
          <p:nvPr/>
        </p:nvCxnSpPr>
        <p:spPr>
          <a:xfrm>
            <a:off x="3000825" y="1495727"/>
            <a:ext cx="569480" cy="484364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6" idx="3"/>
            <a:endCxn id="17" idx="0"/>
          </p:cNvCxnSpPr>
          <p:nvPr/>
        </p:nvCxnSpPr>
        <p:spPr>
          <a:xfrm rot="5400000">
            <a:off x="3306428" y="2450742"/>
            <a:ext cx="352691" cy="175065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5639636" y="1901010"/>
            <a:ext cx="504000" cy="54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90</a:t>
            </a:r>
            <a:endParaRPr lang="zh-CN" altLang="en-US" sz="1800" b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5000628" y="2726762"/>
            <a:ext cx="504000" cy="54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85</a:t>
            </a:r>
            <a:endParaRPr lang="zh-CN" altLang="en-US" sz="1800" b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5357818" y="3472646"/>
            <a:ext cx="504000" cy="54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88</a:t>
            </a:r>
            <a:endParaRPr lang="zh-CN" altLang="en-US" sz="1800" b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3" name="直接连接符 22"/>
          <p:cNvCxnSpPr>
            <a:stCxn id="5" idx="5"/>
            <a:endCxn id="20" idx="1"/>
          </p:cNvCxnSpPr>
          <p:nvPr/>
        </p:nvCxnSpPr>
        <p:spPr>
          <a:xfrm rot="16200000" flipH="1">
            <a:off x="5281114" y="1547760"/>
            <a:ext cx="403980" cy="460682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20" idx="3"/>
            <a:endCxn id="21" idx="7"/>
          </p:cNvCxnSpPr>
          <p:nvPr/>
        </p:nvCxnSpPr>
        <p:spPr>
          <a:xfrm rot="5400000">
            <a:off x="5350175" y="2442573"/>
            <a:ext cx="443914" cy="282626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1" idx="5"/>
            <a:endCxn id="22" idx="0"/>
          </p:cNvCxnSpPr>
          <p:nvPr/>
        </p:nvCxnSpPr>
        <p:spPr>
          <a:xfrm rot="16200000" flipH="1">
            <a:off x="5377836" y="3240663"/>
            <a:ext cx="284965" cy="178999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0034" y="987966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查找：</a:t>
            </a:r>
            <a:r>
              <a:rPr lang="en-US" altLang="zh-CN" sz="18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26</a:t>
            </a:r>
            <a:endParaRPr lang="zh-CN" altLang="en-US" sz="1800" b="1" dirty="0" smtClean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71538" y="5072074"/>
            <a:ext cx="5643602" cy="101319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从根结点开始，查找最后落在某个</a:t>
            </a:r>
            <a:r>
              <a:rPr lang="zh-CN" altLang="en-US" sz="1800" b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外部结点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endParaRPr lang="en-US" altLang="zh-CN" sz="1800" b="1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比较次数为该外部结点的层次减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358082" y="47884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b="1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lang="zh-CN" altLang="en-US" sz="1800" b="1" dirty="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36" name="直接连接符 35"/>
          <p:cNvCxnSpPr>
            <a:endCxn id="35" idx="1"/>
          </p:cNvCxnSpPr>
          <p:nvPr/>
        </p:nvCxnSpPr>
        <p:spPr>
          <a:xfrm>
            <a:off x="4429124" y="633862"/>
            <a:ext cx="2928958" cy="0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prstDash val="dash"/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215206" y="-24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b="1" smtClean="0">
                <a:solidFill>
                  <a:srgbClr val="3333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层次</a:t>
            </a:r>
            <a:endParaRPr lang="zh-CN" altLang="en-US" sz="1800" b="1" dirty="0" smtClean="0">
              <a:solidFill>
                <a:srgbClr val="3333FF"/>
              </a:solidFill>
              <a:latin typeface="仿宋" pitchFamily="49" charset="-122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358082" y="119542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b="1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endParaRPr lang="zh-CN" altLang="en-US" sz="1800" b="1" dirty="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358082" y="197219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b="1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endParaRPr lang="zh-CN" altLang="en-US" sz="1800" b="1" dirty="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358082" y="282944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b="1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endParaRPr lang="zh-CN" altLang="en-US" sz="1800" b="1" dirty="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358082" y="357397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b="1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endParaRPr lang="zh-CN" altLang="en-US" sz="1800" b="1" dirty="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92048" y="3633266"/>
            <a:ext cx="285752" cy="2857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1214414" y="3633266"/>
            <a:ext cx="285752" cy="2857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连接符 48"/>
          <p:cNvCxnSpPr>
            <a:endCxn id="46" idx="0"/>
          </p:cNvCxnSpPr>
          <p:nvPr/>
        </p:nvCxnSpPr>
        <p:spPr>
          <a:xfrm rot="5400000">
            <a:off x="725503" y="3357391"/>
            <a:ext cx="385297" cy="166453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endCxn id="47" idx="0"/>
          </p:cNvCxnSpPr>
          <p:nvPr/>
        </p:nvCxnSpPr>
        <p:spPr>
          <a:xfrm rot="16200000" flipH="1">
            <a:off x="1100245" y="3376221"/>
            <a:ext cx="366504" cy="147586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2571736" y="3623218"/>
            <a:ext cx="285752" cy="2857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4643438" y="3633266"/>
            <a:ext cx="285752" cy="2857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4419076" y="2022540"/>
            <a:ext cx="285752" cy="2857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6215074" y="2828454"/>
            <a:ext cx="285752" cy="2857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连接符 57"/>
          <p:cNvCxnSpPr>
            <a:stCxn id="10" idx="5"/>
            <a:endCxn id="53" idx="0"/>
          </p:cNvCxnSpPr>
          <p:nvPr/>
        </p:nvCxnSpPr>
        <p:spPr>
          <a:xfrm rot="16200000" flipH="1">
            <a:off x="2424220" y="3332825"/>
            <a:ext cx="435537" cy="145247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5" idx="3"/>
            <a:endCxn id="55" idx="0"/>
          </p:cNvCxnSpPr>
          <p:nvPr/>
        </p:nvCxnSpPr>
        <p:spPr>
          <a:xfrm rot="5400000">
            <a:off x="4505953" y="1632111"/>
            <a:ext cx="446429" cy="334429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21" idx="3"/>
            <a:endCxn id="54" idx="0"/>
          </p:cNvCxnSpPr>
          <p:nvPr/>
        </p:nvCxnSpPr>
        <p:spPr>
          <a:xfrm rot="5400000">
            <a:off x="4707584" y="3266412"/>
            <a:ext cx="445585" cy="288123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20" idx="5"/>
            <a:endCxn id="56" idx="0"/>
          </p:cNvCxnSpPr>
          <p:nvPr/>
        </p:nvCxnSpPr>
        <p:spPr>
          <a:xfrm rot="16200000" flipH="1">
            <a:off x="5980626" y="2451129"/>
            <a:ext cx="466525" cy="288123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4000496" y="2828454"/>
            <a:ext cx="285752" cy="2857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连接符 66"/>
          <p:cNvCxnSpPr>
            <a:stCxn id="16" idx="5"/>
            <a:endCxn id="65" idx="0"/>
          </p:cNvCxnSpPr>
          <p:nvPr/>
        </p:nvCxnSpPr>
        <p:spPr>
          <a:xfrm rot="16200000" flipH="1">
            <a:off x="3801767" y="2486848"/>
            <a:ext cx="466525" cy="216685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713378" y="4405897"/>
            <a:ext cx="285752" cy="2857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2235744" y="4405897"/>
            <a:ext cx="285752" cy="2857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7" name="直接连接符 76"/>
          <p:cNvCxnSpPr>
            <a:endCxn id="75" idx="0"/>
          </p:cNvCxnSpPr>
          <p:nvPr/>
        </p:nvCxnSpPr>
        <p:spPr>
          <a:xfrm rot="5400000">
            <a:off x="1736785" y="4119974"/>
            <a:ext cx="405393" cy="166453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endCxn id="76" idx="0"/>
          </p:cNvCxnSpPr>
          <p:nvPr/>
        </p:nvCxnSpPr>
        <p:spPr>
          <a:xfrm rot="16200000" flipH="1">
            <a:off x="2101479" y="4128756"/>
            <a:ext cx="406696" cy="147586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2989214" y="3620079"/>
            <a:ext cx="285752" cy="2857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3511580" y="3620079"/>
            <a:ext cx="285752" cy="2857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1" name="直接连接符 80"/>
          <p:cNvCxnSpPr>
            <a:endCxn id="79" idx="0"/>
          </p:cNvCxnSpPr>
          <p:nvPr/>
        </p:nvCxnSpPr>
        <p:spPr>
          <a:xfrm rot="5400000">
            <a:off x="2992525" y="3354252"/>
            <a:ext cx="405393" cy="126261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endCxn id="80" idx="0"/>
          </p:cNvCxnSpPr>
          <p:nvPr/>
        </p:nvCxnSpPr>
        <p:spPr>
          <a:xfrm rot="16200000" flipH="1">
            <a:off x="3392387" y="3358010"/>
            <a:ext cx="386600" cy="137538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5223888" y="4388940"/>
            <a:ext cx="285752" cy="2857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5746254" y="4388940"/>
            <a:ext cx="285752" cy="2857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5" name="直接连接符 84"/>
          <p:cNvCxnSpPr>
            <a:endCxn id="83" idx="0"/>
          </p:cNvCxnSpPr>
          <p:nvPr/>
        </p:nvCxnSpPr>
        <p:spPr>
          <a:xfrm rot="5400000">
            <a:off x="5252319" y="4118089"/>
            <a:ext cx="385297" cy="156405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endCxn id="84" idx="0"/>
          </p:cNvCxnSpPr>
          <p:nvPr/>
        </p:nvCxnSpPr>
        <p:spPr>
          <a:xfrm rot="16200000" flipH="1">
            <a:off x="5617013" y="4116823"/>
            <a:ext cx="386600" cy="157634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57158" y="357166"/>
            <a:ext cx="2214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加上外部结点</a:t>
            </a:r>
            <a:endParaRPr lang="zh-CN" altLang="en-US" sz="2000" b="1" dirty="0" smtClean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358082" y="435879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b="1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endParaRPr lang="zh-CN" altLang="en-US" sz="1800" b="1" dirty="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3714744" y="377262"/>
            <a:ext cx="504000" cy="5400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b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50</a:t>
            </a:r>
            <a:endParaRPr lang="zh-CN" altLang="en-US" sz="18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2500298" y="1123146"/>
            <a:ext cx="504000" cy="5400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b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30</a:t>
            </a:r>
            <a:endParaRPr lang="zh-CN" altLang="en-US" sz="18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3" name="直接连接符 92"/>
          <p:cNvCxnSpPr>
            <a:endCxn id="92" idx="7"/>
          </p:cNvCxnSpPr>
          <p:nvPr/>
        </p:nvCxnSpPr>
        <p:spPr>
          <a:xfrm rot="10800000" flipV="1">
            <a:off x="2930489" y="757797"/>
            <a:ext cx="797776" cy="444430"/>
          </a:xfrm>
          <a:prstGeom prst="line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椭圆 93"/>
          <p:cNvSpPr/>
          <p:nvPr/>
        </p:nvSpPr>
        <p:spPr>
          <a:xfrm>
            <a:off x="1500166" y="1908964"/>
            <a:ext cx="504000" cy="5400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b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</a:t>
            </a:r>
            <a:endParaRPr lang="zh-CN" altLang="en-US" sz="18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2139174" y="2734716"/>
            <a:ext cx="504000" cy="5400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b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25</a:t>
            </a:r>
            <a:endParaRPr lang="zh-CN" altLang="en-US" sz="18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6" name="直接连接符 95"/>
          <p:cNvCxnSpPr>
            <a:stCxn id="94" idx="5"/>
            <a:endCxn id="95" idx="1"/>
          </p:cNvCxnSpPr>
          <p:nvPr/>
        </p:nvCxnSpPr>
        <p:spPr>
          <a:xfrm rot="16200000" flipH="1">
            <a:off x="1849713" y="2450527"/>
            <a:ext cx="443914" cy="282626"/>
          </a:xfrm>
          <a:prstGeom prst="line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endCxn id="94" idx="7"/>
          </p:cNvCxnSpPr>
          <p:nvPr/>
        </p:nvCxnSpPr>
        <p:spPr>
          <a:xfrm rot="10800000" flipV="1">
            <a:off x="1930357" y="1503681"/>
            <a:ext cx="593510" cy="484364"/>
          </a:xfrm>
          <a:prstGeom prst="line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8" name="矩形 97"/>
          <p:cNvSpPr/>
          <p:nvPr/>
        </p:nvSpPr>
        <p:spPr>
          <a:xfrm>
            <a:off x="2571736" y="3611076"/>
            <a:ext cx="285752" cy="28575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99" name="直接连接符 98"/>
          <p:cNvCxnSpPr>
            <a:stCxn id="95" idx="5"/>
            <a:endCxn id="98" idx="0"/>
          </p:cNvCxnSpPr>
          <p:nvPr/>
        </p:nvCxnSpPr>
        <p:spPr>
          <a:xfrm rot="16200000" flipH="1">
            <a:off x="2434268" y="3330731"/>
            <a:ext cx="415441" cy="145247"/>
          </a:xfrm>
          <a:prstGeom prst="line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0" name="灯片编号占位符 8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13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4" grpId="0" animBg="1"/>
      <p:bldP spid="91" grpId="0" animBg="1"/>
      <p:bldP spid="92" grpId="0" animBg="1"/>
      <p:bldP spid="94" grpId="0" animBg="1"/>
      <p:bldP spid="95" grpId="0" animBg="1"/>
      <p:bldP spid="9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直接连接符 88"/>
          <p:cNvCxnSpPr>
            <a:endCxn id="88" idx="1"/>
          </p:cNvCxnSpPr>
          <p:nvPr/>
        </p:nvCxnSpPr>
        <p:spPr>
          <a:xfrm flipV="1">
            <a:off x="1214414" y="4543462"/>
            <a:ext cx="6143668" cy="0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prstDash val="dash"/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endCxn id="42" idx="1"/>
          </p:cNvCxnSpPr>
          <p:nvPr/>
        </p:nvCxnSpPr>
        <p:spPr>
          <a:xfrm>
            <a:off x="571472" y="2972322"/>
            <a:ext cx="6786610" cy="0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prstDash val="dash"/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endCxn id="44" idx="1"/>
          </p:cNvCxnSpPr>
          <p:nvPr/>
        </p:nvCxnSpPr>
        <p:spPr>
          <a:xfrm flipV="1">
            <a:off x="500034" y="3758636"/>
            <a:ext cx="6858048" cy="0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prstDash val="dash"/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endCxn id="40" idx="1"/>
          </p:cNvCxnSpPr>
          <p:nvPr/>
        </p:nvCxnSpPr>
        <p:spPr>
          <a:xfrm flipV="1">
            <a:off x="857224" y="2156856"/>
            <a:ext cx="6500858" cy="0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prstDash val="dash"/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endCxn id="38" idx="1"/>
          </p:cNvCxnSpPr>
          <p:nvPr/>
        </p:nvCxnSpPr>
        <p:spPr>
          <a:xfrm flipV="1">
            <a:off x="1928794" y="1380094"/>
            <a:ext cx="5429288" cy="0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prstDash val="dash"/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3714744" y="369308"/>
            <a:ext cx="504000" cy="54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50</a:t>
            </a:r>
            <a:endParaRPr lang="zh-CN" altLang="en-US" sz="1800" b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500298" y="1115192"/>
            <a:ext cx="504000" cy="54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30</a:t>
            </a:r>
            <a:endParaRPr lang="zh-CN" altLang="en-US" sz="1800" b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822572" y="1115192"/>
            <a:ext cx="504000" cy="54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80</a:t>
            </a:r>
            <a:endParaRPr lang="zh-CN" altLang="en-US" sz="1800" b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直接连接符 5"/>
          <p:cNvCxnSpPr>
            <a:endCxn id="4" idx="7"/>
          </p:cNvCxnSpPr>
          <p:nvPr/>
        </p:nvCxnSpPr>
        <p:spPr>
          <a:xfrm rot="10800000" flipV="1">
            <a:off x="2930489" y="749843"/>
            <a:ext cx="797776" cy="444430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endCxn id="5" idx="1"/>
          </p:cNvCxnSpPr>
          <p:nvPr/>
        </p:nvCxnSpPr>
        <p:spPr>
          <a:xfrm>
            <a:off x="4208696" y="747742"/>
            <a:ext cx="687685" cy="446531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1500166" y="1901010"/>
            <a:ext cx="504000" cy="54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20</a:t>
            </a:r>
            <a:endParaRPr lang="zh-CN" altLang="en-US" sz="1800" b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857224" y="2726762"/>
            <a:ext cx="504000" cy="54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zh-CN" altLang="en-US" sz="1800" b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139174" y="2726762"/>
            <a:ext cx="504000" cy="54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25</a:t>
            </a:r>
            <a:endParaRPr lang="zh-CN" altLang="en-US" sz="1800" b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853422" y="3472646"/>
            <a:ext cx="504000" cy="54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23</a:t>
            </a:r>
            <a:endParaRPr lang="zh-CN" altLang="en-US" sz="1800" b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直接连接符 11"/>
          <p:cNvCxnSpPr>
            <a:stCxn id="8" idx="3"/>
            <a:endCxn id="9" idx="7"/>
          </p:cNvCxnSpPr>
          <p:nvPr/>
        </p:nvCxnSpPr>
        <p:spPr>
          <a:xfrm rot="5400000">
            <a:off x="1208738" y="2440606"/>
            <a:ext cx="443914" cy="286560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8" idx="5"/>
            <a:endCxn id="10" idx="1"/>
          </p:cNvCxnSpPr>
          <p:nvPr/>
        </p:nvCxnSpPr>
        <p:spPr>
          <a:xfrm rot="16200000" flipH="1">
            <a:off x="1849713" y="2442573"/>
            <a:ext cx="443914" cy="282626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10" idx="3"/>
            <a:endCxn id="11" idx="0"/>
          </p:cNvCxnSpPr>
          <p:nvPr/>
        </p:nvCxnSpPr>
        <p:spPr>
          <a:xfrm rot="5400000">
            <a:off x="2016721" y="3276383"/>
            <a:ext cx="284965" cy="107561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3496496" y="1901010"/>
            <a:ext cx="504000" cy="54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40</a:t>
            </a:r>
            <a:endParaRPr lang="zh-CN" altLang="en-US" sz="1800" b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143240" y="2714620"/>
            <a:ext cx="504000" cy="54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35</a:t>
            </a:r>
            <a:endParaRPr lang="zh-CN" altLang="en-US" sz="1800" b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直接连接符 17"/>
          <p:cNvCxnSpPr>
            <a:endCxn id="16" idx="1"/>
          </p:cNvCxnSpPr>
          <p:nvPr/>
        </p:nvCxnSpPr>
        <p:spPr>
          <a:xfrm>
            <a:off x="3000825" y="1495727"/>
            <a:ext cx="569480" cy="484364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6" idx="3"/>
            <a:endCxn id="17" idx="0"/>
          </p:cNvCxnSpPr>
          <p:nvPr/>
        </p:nvCxnSpPr>
        <p:spPr>
          <a:xfrm rot="5400000">
            <a:off x="3306428" y="2450742"/>
            <a:ext cx="352691" cy="175065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5639636" y="1901010"/>
            <a:ext cx="504000" cy="54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90</a:t>
            </a:r>
            <a:endParaRPr lang="zh-CN" altLang="en-US" sz="1800" b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5000628" y="2726762"/>
            <a:ext cx="504000" cy="54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85</a:t>
            </a:r>
            <a:endParaRPr lang="zh-CN" altLang="en-US" sz="1800" b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5357818" y="3472646"/>
            <a:ext cx="504000" cy="54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88</a:t>
            </a:r>
            <a:endParaRPr lang="zh-CN" altLang="en-US" sz="1800" b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3" name="直接连接符 22"/>
          <p:cNvCxnSpPr>
            <a:stCxn id="5" idx="5"/>
            <a:endCxn id="20" idx="1"/>
          </p:cNvCxnSpPr>
          <p:nvPr/>
        </p:nvCxnSpPr>
        <p:spPr>
          <a:xfrm rot="16200000" flipH="1">
            <a:off x="5281114" y="1547760"/>
            <a:ext cx="403980" cy="460682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20" idx="3"/>
            <a:endCxn id="21" idx="7"/>
          </p:cNvCxnSpPr>
          <p:nvPr/>
        </p:nvCxnSpPr>
        <p:spPr>
          <a:xfrm rot="5400000">
            <a:off x="5350175" y="2442573"/>
            <a:ext cx="443914" cy="282626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1" idx="5"/>
            <a:endCxn id="22" idx="0"/>
          </p:cNvCxnSpPr>
          <p:nvPr/>
        </p:nvCxnSpPr>
        <p:spPr>
          <a:xfrm rot="16200000" flipH="1">
            <a:off x="5377836" y="3240663"/>
            <a:ext cx="284965" cy="178999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358082" y="47884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b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lang="zh-CN" altLang="en-US" sz="1800" b="1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36" name="直接连接符 35"/>
          <p:cNvCxnSpPr>
            <a:endCxn id="35" idx="1"/>
          </p:cNvCxnSpPr>
          <p:nvPr/>
        </p:nvCxnSpPr>
        <p:spPr>
          <a:xfrm>
            <a:off x="4429124" y="633862"/>
            <a:ext cx="2928958" cy="0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prstDash val="dash"/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215206" y="-24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b="1" smtClean="0">
                <a:solidFill>
                  <a:srgbClr val="3333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层次</a:t>
            </a:r>
            <a:endParaRPr lang="zh-CN" altLang="en-US" sz="1800" b="1" dirty="0" smtClean="0">
              <a:solidFill>
                <a:srgbClr val="3333FF"/>
              </a:solidFill>
              <a:latin typeface="仿宋" pitchFamily="49" charset="-122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358082" y="119542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b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endParaRPr lang="zh-CN" altLang="en-US" sz="1800" b="1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358082" y="197219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b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endParaRPr lang="zh-CN" altLang="en-US" sz="1800" b="1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358082" y="282944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b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endParaRPr lang="zh-CN" altLang="en-US" sz="1800" b="1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358082" y="357397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b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endParaRPr lang="zh-CN" altLang="en-US" sz="1800" b="1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92048" y="3633266"/>
            <a:ext cx="285752" cy="2857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1214414" y="3633266"/>
            <a:ext cx="285752" cy="2857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连接符 48"/>
          <p:cNvCxnSpPr>
            <a:endCxn id="46" idx="0"/>
          </p:cNvCxnSpPr>
          <p:nvPr/>
        </p:nvCxnSpPr>
        <p:spPr>
          <a:xfrm rot="5400000">
            <a:off x="725503" y="3357391"/>
            <a:ext cx="385297" cy="166453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endCxn id="47" idx="0"/>
          </p:cNvCxnSpPr>
          <p:nvPr/>
        </p:nvCxnSpPr>
        <p:spPr>
          <a:xfrm rot="16200000" flipH="1">
            <a:off x="1100245" y="3376221"/>
            <a:ext cx="366504" cy="147586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2571736" y="3623218"/>
            <a:ext cx="285752" cy="2857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4643438" y="3633266"/>
            <a:ext cx="285752" cy="2857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4419076" y="2022540"/>
            <a:ext cx="285752" cy="2857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6215074" y="2828454"/>
            <a:ext cx="285752" cy="2857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连接符 57"/>
          <p:cNvCxnSpPr>
            <a:stCxn id="10" idx="5"/>
            <a:endCxn id="53" idx="0"/>
          </p:cNvCxnSpPr>
          <p:nvPr/>
        </p:nvCxnSpPr>
        <p:spPr>
          <a:xfrm rot="16200000" flipH="1">
            <a:off x="2424220" y="3332825"/>
            <a:ext cx="435537" cy="145247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5" idx="3"/>
            <a:endCxn id="55" idx="0"/>
          </p:cNvCxnSpPr>
          <p:nvPr/>
        </p:nvCxnSpPr>
        <p:spPr>
          <a:xfrm rot="5400000">
            <a:off x="4505953" y="1632111"/>
            <a:ext cx="446429" cy="334429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21" idx="3"/>
            <a:endCxn id="54" idx="0"/>
          </p:cNvCxnSpPr>
          <p:nvPr/>
        </p:nvCxnSpPr>
        <p:spPr>
          <a:xfrm rot="5400000">
            <a:off x="4707584" y="3266412"/>
            <a:ext cx="445585" cy="288123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20" idx="5"/>
            <a:endCxn id="56" idx="0"/>
          </p:cNvCxnSpPr>
          <p:nvPr/>
        </p:nvCxnSpPr>
        <p:spPr>
          <a:xfrm rot="16200000" flipH="1">
            <a:off x="5980626" y="2451129"/>
            <a:ext cx="466525" cy="288123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4000496" y="2828454"/>
            <a:ext cx="285752" cy="2857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连接符 66"/>
          <p:cNvCxnSpPr>
            <a:stCxn id="16" idx="5"/>
            <a:endCxn id="65" idx="0"/>
          </p:cNvCxnSpPr>
          <p:nvPr/>
        </p:nvCxnSpPr>
        <p:spPr>
          <a:xfrm rot="16200000" flipH="1">
            <a:off x="3801767" y="2486848"/>
            <a:ext cx="466525" cy="216685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713378" y="4405897"/>
            <a:ext cx="285752" cy="2857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2235744" y="4405897"/>
            <a:ext cx="285752" cy="2857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7" name="直接连接符 76"/>
          <p:cNvCxnSpPr>
            <a:endCxn id="75" idx="0"/>
          </p:cNvCxnSpPr>
          <p:nvPr/>
        </p:nvCxnSpPr>
        <p:spPr>
          <a:xfrm rot="5400000">
            <a:off x="1736785" y="4119974"/>
            <a:ext cx="405393" cy="166453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endCxn id="76" idx="0"/>
          </p:cNvCxnSpPr>
          <p:nvPr/>
        </p:nvCxnSpPr>
        <p:spPr>
          <a:xfrm rot="16200000" flipH="1">
            <a:off x="2101479" y="4128756"/>
            <a:ext cx="406696" cy="147586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2989214" y="3620079"/>
            <a:ext cx="285752" cy="2857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3511580" y="3620079"/>
            <a:ext cx="285752" cy="2857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1" name="直接连接符 80"/>
          <p:cNvCxnSpPr>
            <a:endCxn id="79" idx="0"/>
          </p:cNvCxnSpPr>
          <p:nvPr/>
        </p:nvCxnSpPr>
        <p:spPr>
          <a:xfrm rot="5400000">
            <a:off x="2992525" y="3354252"/>
            <a:ext cx="405393" cy="126261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endCxn id="80" idx="0"/>
          </p:cNvCxnSpPr>
          <p:nvPr/>
        </p:nvCxnSpPr>
        <p:spPr>
          <a:xfrm rot="16200000" flipH="1">
            <a:off x="3392387" y="3358010"/>
            <a:ext cx="386600" cy="137538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5223888" y="4388940"/>
            <a:ext cx="285752" cy="2857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5746254" y="4388940"/>
            <a:ext cx="285752" cy="2857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5" name="直接连接符 84"/>
          <p:cNvCxnSpPr>
            <a:endCxn id="83" idx="0"/>
          </p:cNvCxnSpPr>
          <p:nvPr/>
        </p:nvCxnSpPr>
        <p:spPr>
          <a:xfrm rot="5400000">
            <a:off x="5252319" y="4118089"/>
            <a:ext cx="385297" cy="156405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endCxn id="84" idx="0"/>
          </p:cNvCxnSpPr>
          <p:nvPr/>
        </p:nvCxnSpPr>
        <p:spPr>
          <a:xfrm rot="16200000" flipH="1">
            <a:off x="5617013" y="4116823"/>
            <a:ext cx="386600" cy="157634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7358082" y="435879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b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endParaRPr lang="zh-CN" altLang="en-US" sz="1800" b="1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97" name="直接连接符 96"/>
          <p:cNvCxnSpPr/>
          <p:nvPr/>
        </p:nvCxnSpPr>
        <p:spPr>
          <a:xfrm rot="10800000" flipV="1">
            <a:off x="1930357" y="1503681"/>
            <a:ext cx="593510" cy="484364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42" y="5143512"/>
            <a:ext cx="4643470" cy="727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" name="灯片编号占位符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14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109668" y="763486"/>
            <a:ext cx="7748612" cy="1705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18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含有</a:t>
            </a:r>
            <a:r>
              <a:rPr lang="en-US" altLang="zh-CN" sz="18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27</a:t>
            </a: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个结点的二叉排序树上，查找关键字为</a:t>
            </a:r>
            <a:r>
              <a:rPr lang="en-US" altLang="zh-CN" sz="18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35</a:t>
            </a: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的结点，</a:t>
            </a:r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</a:t>
            </a:r>
            <a:r>
              <a:rPr lang="zh-CN" altLang="en-US" sz="18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下（  ）是</a:t>
            </a: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可能的关键字比较序列？</a:t>
            </a:r>
          </a:p>
          <a:p>
            <a:pPr algn="l">
              <a:lnSpc>
                <a:spcPct val="150000"/>
              </a:lnSpc>
            </a:pP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800" b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A.28,36,18,46,35</a:t>
            </a:r>
            <a:r>
              <a:rPr lang="en-US" altLang="zh-CN" sz="1800" b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800" b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B.18,36,28,46,35</a:t>
            </a:r>
            <a:endParaRPr lang="en-US" altLang="zh-CN" sz="1800" b="1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800" b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C.46,28,18,36,35</a:t>
            </a:r>
            <a:r>
              <a:rPr lang="en-US" altLang="zh-CN" sz="1800" b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800" b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D.46,36,18,28,35</a:t>
            </a:r>
            <a:endParaRPr lang="en-US" altLang="zh-CN" sz="1800" b="1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4414" y="3071810"/>
            <a:ext cx="7215238" cy="82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zh-CN" altLang="en-US" sz="18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      判断标准：</a:t>
            </a:r>
            <a:r>
              <a:rPr lang="zh-CN" altLang="en-US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在二叉排序树中的查找路径是原来二叉排序树的一部分，也一定构成一棵二叉排序树。</a:t>
            </a:r>
            <a:endParaRPr lang="zh-CN" altLang="en-US" sz="1800" b="1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4"/>
          <p:cNvGrpSpPr/>
          <p:nvPr/>
        </p:nvGrpSpPr>
        <p:grpSpPr>
          <a:xfrm>
            <a:off x="571504" y="428604"/>
            <a:ext cx="1000100" cy="785817"/>
            <a:chOff x="5703182" y="3835411"/>
            <a:chExt cx="1238250" cy="1236663"/>
          </a:xfrm>
        </p:grpSpPr>
        <p:grpSp>
          <p:nvGrpSpPr>
            <p:cNvPr id="5" name="Group 19"/>
            <p:cNvGrpSpPr>
              <a:grpSpLocks/>
            </p:cNvGrpSpPr>
            <p:nvPr/>
          </p:nvGrpSpPr>
          <p:grpSpPr bwMode="auto">
            <a:xfrm>
              <a:off x="5703182" y="3835411"/>
              <a:ext cx="1238250" cy="1236663"/>
              <a:chOff x="810" y="845"/>
              <a:chExt cx="827" cy="826"/>
            </a:xfrm>
          </p:grpSpPr>
          <p:sp>
            <p:nvSpPr>
              <p:cNvPr id="8" name="Oval 20"/>
              <p:cNvSpPr>
                <a:spLocks noChangeArrowheads="1"/>
              </p:cNvSpPr>
              <p:nvPr/>
            </p:nvSpPr>
            <p:spPr bwMode="gray">
              <a:xfrm>
                <a:off x="810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9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0" name="Oval 22"/>
              <p:cNvSpPr>
                <a:spLocks noChangeArrowheads="1"/>
              </p:cNvSpPr>
              <p:nvPr/>
            </p:nvSpPr>
            <p:spPr bwMode="gray">
              <a:xfrm>
                <a:off x="878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7" name="Text Box 23"/>
            <p:cNvSpPr txBox="1">
              <a:spLocks noChangeArrowheads="1"/>
            </p:cNvSpPr>
            <p:nvPr/>
          </p:nvSpPr>
          <p:spPr bwMode="gray">
            <a:xfrm>
              <a:off x="5767676" y="4154859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15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13845" y="602037"/>
            <a:ext cx="2571768" cy="1708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A.28,36,18,46,35</a:t>
            </a:r>
          </a:p>
          <a:p>
            <a:pPr algn="l">
              <a:lnSpc>
                <a:spcPct val="150000"/>
              </a:lnSpc>
            </a:pPr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B.18,36,28,46,35</a:t>
            </a:r>
          </a:p>
          <a:p>
            <a:pPr algn="l">
              <a:lnSpc>
                <a:spcPct val="150000"/>
              </a:lnSpc>
            </a:pPr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C.46,28,18,36,35</a:t>
            </a:r>
          </a:p>
          <a:p>
            <a:pPr algn="l">
              <a:lnSpc>
                <a:spcPct val="150000"/>
              </a:lnSpc>
            </a:pPr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D.46,36,18,28,35</a:t>
            </a:r>
            <a:endParaRPr lang="zh-CN" altLang="en-US" sz="1800" b="1"/>
          </a:p>
        </p:txBody>
      </p:sp>
      <p:grpSp>
        <p:nvGrpSpPr>
          <p:cNvPr id="2" name="组合 3"/>
          <p:cNvGrpSpPr/>
          <p:nvPr/>
        </p:nvGrpSpPr>
        <p:grpSpPr>
          <a:xfrm>
            <a:off x="4500562" y="500042"/>
            <a:ext cx="1143008" cy="1785950"/>
            <a:chOff x="4214810" y="500042"/>
            <a:chExt cx="1143008" cy="1785950"/>
          </a:xfrm>
        </p:grpSpPr>
        <p:sp>
          <p:nvSpPr>
            <p:cNvPr id="5" name="椭圆 4"/>
            <p:cNvSpPr/>
            <p:nvPr/>
          </p:nvSpPr>
          <p:spPr>
            <a:xfrm>
              <a:off x="4214810" y="500042"/>
              <a:ext cx="571504" cy="50006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r>
                <a:rPr lang="en-US" altLang="zh-CN" sz="1800" b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28</a:t>
              </a:r>
              <a:endParaRPr lang="zh-CN" altLang="en-US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4786314" y="1071546"/>
              <a:ext cx="571504" cy="50006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r>
                <a:rPr lang="en-US" altLang="zh-CN" sz="1800" b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36</a:t>
              </a:r>
              <a:endParaRPr lang="zh-CN" altLang="en-US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214810" y="1785926"/>
              <a:ext cx="571504" cy="50006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r>
                <a:rPr lang="en-US" altLang="zh-CN" sz="1800" b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18</a:t>
              </a:r>
              <a:endParaRPr lang="zh-CN" altLang="en-US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8" name="直接连接符 7"/>
            <p:cNvCxnSpPr>
              <a:stCxn id="5" idx="5"/>
              <a:endCxn id="6" idx="1"/>
            </p:cNvCxnSpPr>
            <p:nvPr/>
          </p:nvCxnSpPr>
          <p:spPr>
            <a:xfrm rot="16200000" flipH="1">
              <a:off x="4677362" y="952132"/>
              <a:ext cx="217904" cy="167390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6" idx="3"/>
              <a:endCxn id="7" idx="7"/>
            </p:cNvCxnSpPr>
            <p:nvPr/>
          </p:nvCxnSpPr>
          <p:spPr>
            <a:xfrm rot="5400000">
              <a:off x="4605924" y="1595074"/>
              <a:ext cx="360780" cy="167390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9"/>
          <p:cNvGrpSpPr/>
          <p:nvPr/>
        </p:nvGrpSpPr>
        <p:grpSpPr>
          <a:xfrm>
            <a:off x="6572264" y="285728"/>
            <a:ext cx="1214446" cy="2435015"/>
            <a:chOff x="6572264" y="500042"/>
            <a:chExt cx="1214446" cy="2435015"/>
          </a:xfrm>
        </p:grpSpPr>
        <p:sp>
          <p:nvSpPr>
            <p:cNvPr id="11" name="椭圆 10"/>
            <p:cNvSpPr/>
            <p:nvPr/>
          </p:nvSpPr>
          <p:spPr>
            <a:xfrm>
              <a:off x="6572264" y="500042"/>
              <a:ext cx="571504" cy="50006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r>
                <a:rPr lang="en-US" altLang="zh-CN" sz="1800" b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18</a:t>
              </a:r>
              <a:endParaRPr lang="zh-CN" altLang="en-US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7143768" y="1071546"/>
              <a:ext cx="571504" cy="50006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r>
                <a:rPr lang="en-US" altLang="zh-CN" sz="1800" b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36</a:t>
              </a:r>
              <a:endParaRPr lang="zh-CN" altLang="en-US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6572264" y="1785926"/>
              <a:ext cx="571504" cy="50006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r>
                <a:rPr lang="en-US" altLang="zh-CN" sz="1800" b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28</a:t>
              </a:r>
              <a:endParaRPr lang="zh-CN" altLang="en-US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4" name="直接连接符 13"/>
            <p:cNvCxnSpPr>
              <a:stCxn id="11" idx="5"/>
              <a:endCxn id="12" idx="1"/>
            </p:cNvCxnSpPr>
            <p:nvPr/>
          </p:nvCxnSpPr>
          <p:spPr>
            <a:xfrm rot="16200000" flipH="1">
              <a:off x="7034816" y="952132"/>
              <a:ext cx="217904" cy="167390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12" idx="3"/>
              <a:endCxn id="13" idx="7"/>
            </p:cNvCxnSpPr>
            <p:nvPr/>
          </p:nvCxnSpPr>
          <p:spPr>
            <a:xfrm rot="5400000">
              <a:off x="6963378" y="1595074"/>
              <a:ext cx="360780" cy="167390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>
              <a:off x="7215206" y="2434991"/>
              <a:ext cx="571504" cy="50006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r>
                <a:rPr lang="en-US" altLang="zh-CN" sz="1800" b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46</a:t>
              </a:r>
              <a:endParaRPr lang="zh-CN" altLang="en-US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7" name="直接连接符 16"/>
            <p:cNvCxnSpPr>
              <a:stCxn id="13" idx="5"/>
              <a:endCxn id="16" idx="1"/>
            </p:cNvCxnSpPr>
            <p:nvPr/>
          </p:nvCxnSpPr>
          <p:spPr>
            <a:xfrm rot="16200000" flipH="1">
              <a:off x="7031755" y="2241077"/>
              <a:ext cx="295465" cy="238828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17"/>
          <p:cNvGrpSpPr/>
          <p:nvPr/>
        </p:nvGrpSpPr>
        <p:grpSpPr>
          <a:xfrm>
            <a:off x="1571604" y="3500438"/>
            <a:ext cx="1714512" cy="2500330"/>
            <a:chOff x="1214414" y="3286124"/>
            <a:chExt cx="1714512" cy="2500330"/>
          </a:xfrm>
        </p:grpSpPr>
        <p:sp>
          <p:nvSpPr>
            <p:cNvPr id="19" name="椭圆 18"/>
            <p:cNvSpPr/>
            <p:nvPr/>
          </p:nvSpPr>
          <p:spPr>
            <a:xfrm>
              <a:off x="2357422" y="3286124"/>
              <a:ext cx="571504" cy="50006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r>
                <a:rPr lang="en-US" altLang="zh-CN" sz="1800" b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46</a:t>
              </a:r>
              <a:endParaRPr lang="zh-CN" altLang="en-US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1785918" y="3922943"/>
              <a:ext cx="571504" cy="50006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r>
                <a:rPr lang="en-US" altLang="zh-CN" sz="1800" b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28</a:t>
              </a:r>
              <a:endParaRPr lang="zh-CN" altLang="en-US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1214414" y="4637323"/>
              <a:ext cx="571504" cy="50006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r>
                <a:rPr lang="en-US" altLang="zh-CN" sz="1800" b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18</a:t>
              </a:r>
              <a:endParaRPr lang="zh-CN" altLang="en-US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1785918" y="5286388"/>
              <a:ext cx="571504" cy="50006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r>
                <a:rPr lang="en-US" altLang="zh-CN" sz="1800" b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36</a:t>
              </a:r>
              <a:endParaRPr lang="zh-CN" altLang="en-US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3" name="直接连接符 22"/>
            <p:cNvCxnSpPr>
              <a:stCxn id="19" idx="3"/>
              <a:endCxn id="20" idx="7"/>
            </p:cNvCxnSpPr>
            <p:nvPr/>
          </p:nvCxnSpPr>
          <p:spPr>
            <a:xfrm rot="5400000">
              <a:off x="2215813" y="3770871"/>
              <a:ext cx="283219" cy="167390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20" idx="3"/>
            </p:cNvCxnSpPr>
            <p:nvPr/>
          </p:nvCxnSpPr>
          <p:spPr>
            <a:xfrm rot="5400000">
              <a:off x="1609493" y="4383326"/>
              <a:ext cx="293670" cy="226571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21" idx="5"/>
              <a:endCxn id="22" idx="1"/>
            </p:cNvCxnSpPr>
            <p:nvPr/>
          </p:nvCxnSpPr>
          <p:spPr>
            <a:xfrm rot="16200000" flipH="1">
              <a:off x="1638186" y="5128193"/>
              <a:ext cx="295465" cy="167390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25"/>
          <p:cNvGrpSpPr/>
          <p:nvPr/>
        </p:nvGrpSpPr>
        <p:grpSpPr>
          <a:xfrm>
            <a:off x="4572000" y="3357562"/>
            <a:ext cx="1785950" cy="3143272"/>
            <a:chOff x="4572000" y="3357562"/>
            <a:chExt cx="1785950" cy="3143272"/>
          </a:xfrm>
        </p:grpSpPr>
        <p:sp>
          <p:nvSpPr>
            <p:cNvPr id="27" name="椭圆 26"/>
            <p:cNvSpPr/>
            <p:nvPr/>
          </p:nvSpPr>
          <p:spPr>
            <a:xfrm>
              <a:off x="5643570" y="3357562"/>
              <a:ext cx="571504" cy="50006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r>
                <a:rPr lang="en-US" altLang="zh-CN" sz="1800" b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46</a:t>
              </a:r>
              <a:endParaRPr lang="zh-CN" altLang="en-US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5000628" y="4071942"/>
              <a:ext cx="571504" cy="50006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r>
                <a:rPr lang="en-US" altLang="zh-CN" sz="1800" b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36</a:t>
              </a:r>
              <a:endParaRPr lang="zh-CN" altLang="en-US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4572000" y="4857760"/>
              <a:ext cx="571504" cy="50006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r>
                <a:rPr lang="en-US" altLang="zh-CN" sz="1800" b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18</a:t>
              </a:r>
              <a:endParaRPr lang="zh-CN" altLang="en-US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5143504" y="5429264"/>
              <a:ext cx="571504" cy="50006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r>
                <a:rPr lang="en-US" altLang="zh-CN" sz="1800" b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26</a:t>
              </a:r>
              <a:endParaRPr lang="zh-CN" altLang="en-US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5786446" y="6000768"/>
              <a:ext cx="571504" cy="50006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r>
                <a:rPr lang="en-US" altLang="zh-CN" sz="1800" b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35</a:t>
              </a:r>
              <a:endParaRPr lang="zh-CN" altLang="en-US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2" name="直接连接符 31"/>
            <p:cNvCxnSpPr>
              <a:stCxn id="27" idx="3"/>
              <a:endCxn id="28" idx="7"/>
            </p:cNvCxnSpPr>
            <p:nvPr/>
          </p:nvCxnSpPr>
          <p:spPr>
            <a:xfrm rot="5400000">
              <a:off x="5427461" y="3845371"/>
              <a:ext cx="360780" cy="238828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28" idx="3"/>
              <a:endCxn id="29" idx="0"/>
            </p:cNvCxnSpPr>
            <p:nvPr/>
          </p:nvCxnSpPr>
          <p:spPr>
            <a:xfrm rot="5400000">
              <a:off x="4791546" y="4564982"/>
              <a:ext cx="358985" cy="226571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29" idx="5"/>
              <a:endCxn id="30" idx="1"/>
            </p:cNvCxnSpPr>
            <p:nvPr/>
          </p:nvCxnSpPr>
          <p:spPr>
            <a:xfrm rot="16200000" flipH="1">
              <a:off x="5034552" y="5309850"/>
              <a:ext cx="217904" cy="167390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30" idx="5"/>
              <a:endCxn id="31" idx="1"/>
            </p:cNvCxnSpPr>
            <p:nvPr/>
          </p:nvCxnSpPr>
          <p:spPr>
            <a:xfrm rot="16200000" flipH="1">
              <a:off x="5641775" y="5845635"/>
              <a:ext cx="217904" cy="238828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 Box 6"/>
          <p:cNvSpPr txBox="1">
            <a:spLocks noChangeArrowheads="1"/>
          </p:cNvSpPr>
          <p:nvPr/>
        </p:nvSpPr>
        <p:spPr bwMode="auto">
          <a:xfrm>
            <a:off x="6143636" y="4786322"/>
            <a:ext cx="25717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b="1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是一</a:t>
            </a:r>
            <a:r>
              <a:rPr lang="zh-CN" altLang="en-US" sz="18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棵二</a:t>
            </a:r>
            <a:r>
              <a:rPr lang="zh-CN" altLang="en-US" sz="18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叉</a:t>
            </a:r>
            <a:r>
              <a:rPr lang="zh-CN" altLang="en-US" sz="1800" b="1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排序</a:t>
            </a:r>
            <a:r>
              <a:rPr lang="zh-CN" altLang="en-US" sz="1800" b="1" smtClean="0">
                <a:solidFill>
                  <a:srgbClr val="FF0000"/>
                </a:solidFill>
                <a:latin typeface="宋体"/>
                <a:ea typeface="宋体"/>
              </a:rPr>
              <a:t>√</a:t>
            </a:r>
            <a:r>
              <a:rPr lang="zh-CN" altLang="en-US" sz="1800" b="1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 </a:t>
            </a:r>
            <a:endParaRPr lang="zh-CN" altLang="en-US" sz="1800" b="1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7" name="Text Box 6"/>
          <p:cNvSpPr txBox="1">
            <a:spLocks noChangeArrowheads="1"/>
          </p:cNvSpPr>
          <p:nvPr/>
        </p:nvSpPr>
        <p:spPr bwMode="auto">
          <a:xfrm>
            <a:off x="5357818" y="1785926"/>
            <a:ext cx="5000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Ⅹ</a:t>
            </a:r>
            <a:endParaRPr lang="zh-CN" altLang="en-US" sz="20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3786182" y="857232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任意多边形 38"/>
          <p:cNvSpPr/>
          <p:nvPr/>
        </p:nvSpPr>
        <p:spPr>
          <a:xfrm>
            <a:off x="3631474" y="1319349"/>
            <a:ext cx="2847703" cy="1515291"/>
          </a:xfrm>
          <a:custGeom>
            <a:avLst/>
            <a:gdLst>
              <a:gd name="connsiteX0" fmla="*/ 0 w 2847703"/>
              <a:gd name="connsiteY0" fmla="*/ 0 h 1515291"/>
              <a:gd name="connsiteX1" fmla="*/ 457200 w 2847703"/>
              <a:gd name="connsiteY1" fmla="*/ 391885 h 1515291"/>
              <a:gd name="connsiteX2" fmla="*/ 992777 w 2847703"/>
              <a:gd name="connsiteY2" fmla="*/ 1358537 h 1515291"/>
              <a:gd name="connsiteX3" fmla="*/ 2286000 w 2847703"/>
              <a:gd name="connsiteY3" fmla="*/ 1332411 h 1515291"/>
              <a:gd name="connsiteX4" fmla="*/ 2847703 w 2847703"/>
              <a:gd name="connsiteY4" fmla="*/ 770708 h 151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703" h="1515291">
                <a:moveTo>
                  <a:pt x="0" y="0"/>
                </a:moveTo>
                <a:cubicBezTo>
                  <a:pt x="145868" y="82731"/>
                  <a:pt x="291737" y="165462"/>
                  <a:pt x="457200" y="391885"/>
                </a:cubicBezTo>
                <a:cubicBezTo>
                  <a:pt x="622663" y="618308"/>
                  <a:pt x="687977" y="1201783"/>
                  <a:pt x="992777" y="1358537"/>
                </a:cubicBezTo>
                <a:cubicBezTo>
                  <a:pt x="1297577" y="1515291"/>
                  <a:pt x="1976846" y="1430382"/>
                  <a:pt x="2286000" y="1332411"/>
                </a:cubicBezTo>
                <a:cubicBezTo>
                  <a:pt x="2595154" y="1234440"/>
                  <a:pt x="2721428" y="1002574"/>
                  <a:pt x="2847703" y="770708"/>
                </a:cubicBez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l"/>
            <a:endParaRPr lang="zh-CN" altLang="en-US" b="1"/>
          </a:p>
        </p:txBody>
      </p:sp>
      <p:sp>
        <p:nvSpPr>
          <p:cNvPr id="40" name="任意多边形 39"/>
          <p:cNvSpPr/>
          <p:nvPr/>
        </p:nvSpPr>
        <p:spPr>
          <a:xfrm>
            <a:off x="1119051" y="1815737"/>
            <a:ext cx="866503" cy="2364377"/>
          </a:xfrm>
          <a:custGeom>
            <a:avLst/>
            <a:gdLst>
              <a:gd name="connsiteX0" fmla="*/ 226423 w 866503"/>
              <a:gd name="connsiteY0" fmla="*/ 0 h 2364377"/>
              <a:gd name="connsiteX1" fmla="*/ 30480 w 866503"/>
              <a:gd name="connsiteY1" fmla="*/ 365760 h 2364377"/>
              <a:gd name="connsiteX2" fmla="*/ 409303 w 866503"/>
              <a:gd name="connsiteY2" fmla="*/ 1802674 h 2364377"/>
              <a:gd name="connsiteX3" fmla="*/ 866503 w 866503"/>
              <a:gd name="connsiteY3" fmla="*/ 2364377 h 2364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6503" h="2364377">
                <a:moveTo>
                  <a:pt x="226423" y="0"/>
                </a:moveTo>
                <a:cubicBezTo>
                  <a:pt x="113211" y="32657"/>
                  <a:pt x="0" y="65314"/>
                  <a:pt x="30480" y="365760"/>
                </a:cubicBezTo>
                <a:cubicBezTo>
                  <a:pt x="60960" y="666206"/>
                  <a:pt x="269966" y="1469571"/>
                  <a:pt x="409303" y="1802674"/>
                </a:cubicBezTo>
                <a:cubicBezTo>
                  <a:pt x="548640" y="2135777"/>
                  <a:pt x="707571" y="2250077"/>
                  <a:pt x="866503" y="2364377"/>
                </a:cubicBez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l"/>
            <a:endParaRPr lang="zh-CN" altLang="en-US" b="1"/>
          </a:p>
        </p:txBody>
      </p:sp>
      <p:cxnSp>
        <p:nvCxnSpPr>
          <p:cNvPr id="41" name="直接箭头连接符 40"/>
          <p:cNvCxnSpPr/>
          <p:nvPr/>
        </p:nvCxnSpPr>
        <p:spPr>
          <a:xfrm>
            <a:off x="2928926" y="2428868"/>
            <a:ext cx="1928826" cy="18573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7786710" y="1785926"/>
            <a:ext cx="5000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Ⅹ</a:t>
            </a:r>
            <a:endParaRPr lang="zh-CN" altLang="en-US" sz="20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3" name="Text Box 6"/>
          <p:cNvSpPr txBox="1">
            <a:spLocks noChangeArrowheads="1"/>
          </p:cNvSpPr>
          <p:nvPr/>
        </p:nvSpPr>
        <p:spPr bwMode="auto">
          <a:xfrm>
            <a:off x="2786050" y="4814840"/>
            <a:ext cx="5000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Ⅹ</a:t>
            </a:r>
            <a:endParaRPr lang="zh-CN" altLang="en-US" sz="20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357950" y="542926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答案为</a:t>
            </a:r>
            <a:r>
              <a:rPr lang="en-US" altLang="zh-CN" sz="1800" b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endParaRPr lang="zh-CN" altLang="en-US" sz="1800" b="1" dirty="0" smtClean="0">
              <a:solidFill>
                <a:srgbClr val="C0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16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9" grpId="0" animBg="1"/>
      <p:bldP spid="40" grpId="0" animBg="1"/>
      <p:bldP spid="42" grpId="0"/>
      <p:bldP spid="43" grpId="0"/>
      <p:bldP spid="4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357158" y="1214422"/>
            <a:ext cx="8382000" cy="376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sz="18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二叉排序树中插入一个关键字为</a:t>
            </a:r>
            <a:r>
              <a:rPr lang="en-US" altLang="zh-CN" sz="18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18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新结点，要</a:t>
            </a: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保证插入后仍满足</a:t>
            </a:r>
            <a:r>
              <a:rPr lang="en-US" altLang="zh-CN" sz="1800" b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BST</a:t>
            </a: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性质</a:t>
            </a:r>
            <a:r>
              <a:rPr lang="zh-CN" altLang="en-US" sz="18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323850" y="260350"/>
            <a:ext cx="3890960" cy="443006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b="1" dirty="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2</a:t>
            </a:r>
            <a:r>
              <a:rPr lang="zh-CN" altLang="en-US" sz="2200" b="1" dirty="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、二</a:t>
            </a:r>
            <a:r>
              <a:rPr lang="zh-CN" altLang="en-US" sz="2200" b="1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叉排序树的插入和生成</a:t>
            </a:r>
            <a:endParaRPr kumimoji="0" lang="zh-CN" altLang="en-US" sz="2200" b="1" dirty="0">
              <a:solidFill>
                <a:schemeClr val="bg1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2643182"/>
            <a:ext cx="8286808" cy="22661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216000" tIns="144000" rIns="180000" bIns="144000" rtlCol="0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（</a:t>
            </a:r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）若二叉排序树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en-US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为空，则</a:t>
            </a:r>
            <a:r>
              <a:rPr lang="zh-CN" altLang="en-US" sz="1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创建一个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key</a:t>
            </a:r>
            <a:r>
              <a:rPr lang="zh-CN" altLang="en-US" sz="1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域为</a:t>
            </a:r>
            <a:r>
              <a:rPr lang="en-US" altLang="zh-CN" sz="1800" b="1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的结点，将</a:t>
            </a:r>
            <a:r>
              <a:rPr lang="zh-CN" altLang="en-US" sz="1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它</a:t>
            </a:r>
            <a:r>
              <a:rPr lang="zh-CN" altLang="en-US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作为根结点；</a:t>
            </a:r>
            <a:endParaRPr lang="zh-CN" altLang="en-US" sz="1800" b="1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（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）否则将</a:t>
            </a:r>
            <a:r>
              <a:rPr lang="en-US" altLang="zh-CN" sz="1800" b="1" i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和根结点的关键字比较，若两者相等，则</a:t>
            </a:r>
            <a:r>
              <a:rPr lang="zh-CN" altLang="en-US" sz="1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说明树中已有此</a:t>
            </a:r>
            <a:r>
              <a:rPr lang="zh-CN" altLang="en-US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关键字</a:t>
            </a:r>
            <a:r>
              <a:rPr lang="en-US" altLang="zh-CN" sz="1800" b="1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，无须插入，直接</a:t>
            </a:r>
            <a:r>
              <a:rPr lang="zh-CN" altLang="en-US" sz="1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（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）若</a:t>
            </a:r>
            <a:r>
              <a:rPr lang="en-US" altLang="zh-CN" sz="1800" b="1" i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&lt;T-</a:t>
            </a:r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&gt;key</a:t>
            </a:r>
            <a:r>
              <a:rPr lang="zh-CN" altLang="en-US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，则</a:t>
            </a:r>
            <a:r>
              <a:rPr lang="zh-CN" altLang="en-US" sz="1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b="1" i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插入根结点的</a:t>
            </a:r>
            <a:r>
              <a:rPr lang="zh-CN" altLang="en-US" sz="1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左子树中。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（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1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）否则将它插入右子树中。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2000240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插入过程：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17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323850" y="765175"/>
            <a:ext cx="8305800" cy="48058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tIns="180000" bIns="144000">
            <a:spAutoFit/>
          </a:bodyPr>
          <a:lstStyle/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b="1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InsertBST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BSTNode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KeyType 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k)	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b="1" smtClean="0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</a:t>
            </a:r>
            <a:r>
              <a:rPr lang="en-US" altLang="zh-CN" sz="1800" b="1" dirty="0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(p==NULL)	</a:t>
            </a:r>
            <a:r>
              <a:rPr lang="en-US" altLang="zh-CN" sz="1800" b="1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b="1" smtClean="0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原树</a:t>
            </a:r>
            <a:r>
              <a:rPr lang="zh-CN" altLang="en-US" sz="1800" b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zh-CN" altLang="en-US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空，</a:t>
            </a:r>
            <a:r>
              <a:rPr lang="en-US" altLang="zh-CN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新插入的记录</a:t>
            </a:r>
            <a:r>
              <a:rPr lang="zh-CN" altLang="en-US" sz="1800" b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zh-CN" altLang="en-US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根结点</a:t>
            </a:r>
            <a:endParaRPr lang="zh-CN" altLang="en-US" sz="1800" b="1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b="1" smtClean="0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p</a:t>
            </a:r>
            <a:r>
              <a:rPr lang="en-US" altLang="zh-CN" sz="1800" b="1" dirty="0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lang="en-US" altLang="zh-CN" sz="1800" b="1" dirty="0" err="1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BSTNode</a:t>
            </a:r>
            <a:r>
              <a:rPr lang="en-US" altLang="zh-CN" sz="1800" b="1" dirty="0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*)</a:t>
            </a:r>
            <a:r>
              <a:rPr lang="en-US" altLang="zh-CN" sz="1800" b="1" dirty="0" err="1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</a:t>
            </a:r>
            <a:r>
              <a:rPr lang="en-US" altLang="zh-CN" sz="1800" b="1" dirty="0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b="1" dirty="0" err="1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sizeof</a:t>
            </a:r>
            <a:r>
              <a:rPr lang="en-US" altLang="zh-CN" sz="1800" b="1" dirty="0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b="1" dirty="0" err="1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BSTNode</a:t>
            </a:r>
            <a:r>
              <a:rPr lang="en-US" altLang="zh-CN" sz="1800" b="1" dirty="0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b="1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800" b="1" smtClean="0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p-</a:t>
            </a:r>
            <a:r>
              <a:rPr lang="en-US" altLang="zh-CN" sz="1800" b="1" dirty="0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&gt;key=</a:t>
            </a:r>
            <a:r>
              <a:rPr lang="en-US" altLang="zh-CN" sz="1800" b="1" dirty="0" err="1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k;p</a:t>
            </a:r>
            <a:r>
              <a:rPr lang="en-US" altLang="zh-CN" sz="1800" b="1" dirty="0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</a:t>
            </a:r>
            <a:r>
              <a:rPr lang="en-US" altLang="zh-CN" sz="1800" b="1" dirty="0" err="1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lang="en-US" altLang="zh-CN" sz="1800" b="1" dirty="0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=p-&gt;</a:t>
            </a:r>
            <a:r>
              <a:rPr lang="en-US" altLang="zh-CN" sz="1800" b="1" dirty="0" err="1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lang="en-US" altLang="zh-CN" sz="1800" b="1" dirty="0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=NULL;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b="1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b="1" smtClean="0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b="1" dirty="0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b="1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b="1" smtClean="0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b="1" dirty="0">
              <a:solidFill>
                <a:srgbClr val="CC00CC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 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 (k==p-&gt;key) </a:t>
            </a:r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存在相同</a:t>
            </a:r>
            <a:r>
              <a:rPr lang="zh-CN" altLang="en-US" sz="1800" b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关键字</a:t>
            </a:r>
            <a:r>
              <a:rPr lang="zh-CN" altLang="en-US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的结点，返回</a:t>
            </a:r>
            <a:r>
              <a:rPr lang="en-US" altLang="zh-CN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 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(k&lt;p-&gt;key)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InsertBST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(p-</a:t>
            </a:r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插入到左子树中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  </a:t>
            </a:r>
            <a:endParaRPr lang="en-US" altLang="zh-CN" sz="1800" b="1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InsertBST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(p-</a:t>
            </a:r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  </a:t>
            </a:r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插入到右子树中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357158" y="285728"/>
            <a:ext cx="52562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对应的递归算法</a:t>
            </a:r>
            <a:r>
              <a:rPr lang="en-US" altLang="zh-CN" sz="1800" b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InsertBST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()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如下：</a:t>
            </a:r>
          </a:p>
        </p:txBody>
      </p:sp>
      <p:grpSp>
        <p:nvGrpSpPr>
          <p:cNvPr id="2" name="组合 5"/>
          <p:cNvGrpSpPr/>
          <p:nvPr/>
        </p:nvGrpSpPr>
        <p:grpSpPr>
          <a:xfrm>
            <a:off x="928662" y="5500702"/>
            <a:ext cx="2744779" cy="869398"/>
            <a:chOff x="928662" y="5643578"/>
            <a:chExt cx="2744779" cy="869398"/>
          </a:xfrm>
        </p:grpSpPr>
        <p:sp>
          <p:nvSpPr>
            <p:cNvPr id="18435" name="Text Box 3"/>
            <p:cNvSpPr txBox="1">
              <a:spLocks noChangeArrowheads="1"/>
            </p:cNvSpPr>
            <p:nvPr/>
          </p:nvSpPr>
          <p:spPr bwMode="auto">
            <a:xfrm>
              <a:off x="1142976" y="6143644"/>
              <a:ext cx="253046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1800" b="1" dirty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先序遍历的思想</a:t>
              </a:r>
            </a:p>
          </p:txBody>
        </p:sp>
        <p:sp>
          <p:nvSpPr>
            <p:cNvPr id="5" name="上弧形箭头 4"/>
            <p:cNvSpPr/>
            <p:nvPr/>
          </p:nvSpPr>
          <p:spPr>
            <a:xfrm rot="16200000">
              <a:off x="714360" y="5857880"/>
              <a:ext cx="714356" cy="285752"/>
            </a:xfrm>
            <a:prstGeom prst="curvedDown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18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428596" y="1643050"/>
            <a:ext cx="8229600" cy="37434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bIns="144000">
            <a:spAutoFit/>
          </a:bodyPr>
          <a:lstStyle/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lang="en-US" altLang="zh-CN" sz="1800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BSTNode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</a:t>
            </a:r>
            <a:r>
              <a:rPr lang="en-US" altLang="zh-CN" sz="1800" b="1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CreatBST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KeyType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n) </a:t>
            </a:r>
            <a:r>
              <a:rPr lang="en-US" altLang="zh-CN" sz="1800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返回树根指针</a:t>
            </a:r>
          </a:p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BSTNode 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=NULL</a:t>
            </a:r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  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初始时</a:t>
            </a:r>
            <a:r>
              <a:rPr lang="en-US" altLang="zh-CN" sz="1800" b="1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</a:t>
            </a:r>
            <a:r>
              <a:rPr lang="zh-CN" altLang="en-US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为空树</a:t>
            </a:r>
          </a:p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lang="zh-CN" altLang="en-US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</a:t>
            </a:r>
          </a:p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&lt;n) </a:t>
            </a:r>
          </a:p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b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InsertBST(bt</a:t>
            </a:r>
            <a:r>
              <a:rPr lang="zh-CN" altLang="en-US" sz="1800" b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A[i</a:t>
            </a:r>
            <a:r>
              <a:rPr lang="en-US" altLang="zh-CN" sz="1800" b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]); </a:t>
            </a:r>
            <a:r>
              <a:rPr lang="en-US" altLang="zh-CN" sz="1800" b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//</a:t>
            </a:r>
            <a:r>
              <a:rPr lang="zh-CN" altLang="en-US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800" b="1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插入二叉排序树</a:t>
            </a:r>
            <a:r>
              <a:rPr lang="en-US" altLang="zh-CN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en-US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</a:t>
            </a:r>
          </a:p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b="1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     	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	//</a:t>
            </a:r>
            <a:r>
              <a:rPr lang="zh-CN" altLang="en-US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返回建立的二叉排序树的根指针</a:t>
            </a:r>
          </a:p>
          <a:p>
            <a:pPr algn="l">
              <a:lnSpc>
                <a:spcPts val="2000"/>
              </a:lnSpc>
              <a:spcBef>
                <a:spcPct val="50000"/>
              </a:spcBef>
            </a:pP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684213" y="5643578"/>
            <a:ext cx="64595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sz="1800" b="1" dirty="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注意</a:t>
            </a:r>
            <a:r>
              <a:rPr kumimoji="0" lang="zh-CN" altLang="en-US" sz="1800" b="1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：</a:t>
            </a:r>
            <a:r>
              <a:rPr kumimoji="0" lang="zh-CN" altLang="en-US" sz="1800" b="1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任何结点插入</a:t>
            </a:r>
            <a:r>
              <a:rPr kumimoji="0" lang="zh-CN" altLang="en-US" sz="1800" b="1" dirty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到二叉排序</a:t>
            </a:r>
            <a:r>
              <a:rPr kumimoji="0" lang="zh-CN" altLang="en-US" sz="1800" b="1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树</a:t>
            </a:r>
            <a:r>
              <a:rPr kumimoji="0" lang="zh-CN" altLang="en-US" sz="1800" b="1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时，都是</a:t>
            </a:r>
            <a:r>
              <a:rPr kumimoji="0" lang="zh-CN" altLang="en-US" sz="1800" b="1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以</a:t>
            </a:r>
            <a:r>
              <a:rPr kumimoji="0" lang="zh-CN" altLang="en-US" sz="1800" b="1" smtClean="0">
                <a:solidFill>
                  <a:srgbClr val="FF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叶结点</a:t>
            </a:r>
            <a:r>
              <a:rPr kumimoji="0" lang="zh-CN" altLang="en-US" sz="1800" b="1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插入</a:t>
            </a:r>
            <a:r>
              <a:rPr kumimoji="0" lang="zh-CN" altLang="en-US" sz="1800" b="1" dirty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的。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1538" y="428604"/>
            <a:ext cx="1928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关键字数组</a:t>
            </a:r>
            <a:r>
              <a:rPr lang="en-US" altLang="zh-CN" sz="1800" b="1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b="1" dirty="0" err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0..</a:t>
            </a:r>
            <a:r>
              <a:rPr lang="en-US" altLang="zh-CN" sz="1800" b="1" i="1" dirty="0" err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1] 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3214678" y="642918"/>
            <a:ext cx="714380" cy="35719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0"/>
          <p:cNvGrpSpPr/>
          <p:nvPr/>
        </p:nvGrpSpPr>
        <p:grpSpPr>
          <a:xfrm>
            <a:off x="4357686" y="99932"/>
            <a:ext cx="1857388" cy="1471680"/>
            <a:chOff x="4929190" y="99932"/>
            <a:chExt cx="1857388" cy="1471680"/>
          </a:xfrm>
        </p:grpSpPr>
        <p:sp>
          <p:nvSpPr>
            <p:cNvPr id="7" name="等腰三角形 6"/>
            <p:cNvSpPr/>
            <p:nvPr/>
          </p:nvSpPr>
          <p:spPr>
            <a:xfrm>
              <a:off x="4929190" y="500042"/>
              <a:ext cx="1714512" cy="1071570"/>
            </a:xfrm>
            <a:prstGeom prst="triangl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箭头连接符 8"/>
            <p:cNvCxnSpPr>
              <a:endCxn id="7" idx="0"/>
            </p:cNvCxnSpPr>
            <p:nvPr/>
          </p:nvCxnSpPr>
          <p:spPr>
            <a:xfrm rot="10800000" flipV="1">
              <a:off x="5786446" y="214290"/>
              <a:ext cx="357190" cy="285752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000760" y="99932"/>
              <a:ext cx="78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bt</a:t>
              </a:r>
              <a:endParaRPr lang="zh-CN" altLang="en-US" sz="20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19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857356" y="1142984"/>
            <a:ext cx="28082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sz="1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常见的树表：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928793" y="1792272"/>
            <a:ext cx="1928827" cy="1741603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>
            <a:spAutoFit/>
          </a:bodyPr>
          <a:lstStyle/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kumimoji="0" lang="en-US" altLang="zh-CN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0" lang="zh-CN" altLang="en-US" sz="1800" b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二</a:t>
            </a:r>
            <a:r>
              <a:rPr kumimoji="0" lang="zh-CN" altLang="en-US" sz="1800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叉排序树</a:t>
            </a:r>
          </a:p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kumimoji="0" lang="zh-CN" altLang="en-US" sz="1800" b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0" lang="zh-CN" altLang="en-US" sz="1800" b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平</a:t>
            </a:r>
            <a:r>
              <a:rPr kumimoji="0" lang="zh-CN" altLang="en-US" sz="1800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衡二叉树</a:t>
            </a:r>
          </a:p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kumimoji="0" lang="zh-CN" altLang="en-US" sz="1800" b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0" lang="en-US" altLang="zh-CN" sz="1800" b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B-</a:t>
            </a:r>
            <a:r>
              <a:rPr kumimoji="0" lang="zh-CN" altLang="en-US" sz="1800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树</a:t>
            </a:r>
          </a:p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kumimoji="0" lang="zh-CN" altLang="en-US" sz="1800" b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0" lang="en-US" altLang="zh-CN" sz="1800" b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kumimoji="0" lang="en-US" altLang="zh-CN" sz="1800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kumimoji="0" lang="zh-CN" altLang="en-US" sz="1800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树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4000496" y="1857364"/>
            <a:ext cx="2071702" cy="644044"/>
            <a:chOff x="3929058" y="1927700"/>
            <a:chExt cx="2071702" cy="644044"/>
          </a:xfrm>
        </p:grpSpPr>
        <p:sp>
          <p:nvSpPr>
            <p:cNvPr id="7" name="右大括号 6"/>
            <p:cNvSpPr/>
            <p:nvPr/>
          </p:nvSpPr>
          <p:spPr>
            <a:xfrm>
              <a:off x="3929058" y="1928802"/>
              <a:ext cx="142876" cy="642942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43372" y="2059536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0" lang="zh-CN" altLang="en-US" sz="1800" b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二叉树</a:t>
              </a:r>
              <a:endParaRPr lang="zh-CN" altLang="en-US" sz="1800" b="1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5643570" y="1927700"/>
              <a:ext cx="142876" cy="180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429256" y="2390642"/>
              <a:ext cx="142876" cy="180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857884" y="2390642"/>
              <a:ext cx="142876" cy="180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>
              <a:stCxn id="9" idx="3"/>
              <a:endCxn id="10" idx="0"/>
            </p:cNvCxnSpPr>
            <p:nvPr/>
          </p:nvCxnSpPr>
          <p:spPr>
            <a:xfrm rot="5400000">
              <a:off x="5427943" y="2154091"/>
              <a:ext cx="309302" cy="16380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9" idx="5"/>
              <a:endCxn id="11" idx="0"/>
            </p:cNvCxnSpPr>
            <p:nvPr/>
          </p:nvCxnSpPr>
          <p:spPr>
            <a:xfrm rot="16200000" flipH="1">
              <a:off x="5692771" y="2154091"/>
              <a:ext cx="309302" cy="16380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4000496" y="2786058"/>
            <a:ext cx="2071702" cy="642942"/>
            <a:chOff x="3929058" y="2857496"/>
            <a:chExt cx="2071702" cy="642942"/>
          </a:xfrm>
        </p:grpSpPr>
        <p:sp>
          <p:nvSpPr>
            <p:cNvPr id="17" name="右大括号 16"/>
            <p:cNvSpPr/>
            <p:nvPr/>
          </p:nvSpPr>
          <p:spPr>
            <a:xfrm>
              <a:off x="3929058" y="2857496"/>
              <a:ext cx="142876" cy="642942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143372" y="2988230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0" lang="en-US" altLang="zh-CN" sz="1800" b="1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</a:t>
              </a:r>
              <a:r>
                <a:rPr kumimoji="0" lang="zh-CN" altLang="en-US" sz="1800" b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叉树</a:t>
              </a:r>
              <a:endParaRPr lang="zh-CN" altLang="en-US" sz="1800" b="1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5643570" y="2857496"/>
              <a:ext cx="142876" cy="180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5429256" y="3320438"/>
              <a:ext cx="142876" cy="180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5857884" y="3320438"/>
              <a:ext cx="142876" cy="180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/>
            <p:cNvCxnSpPr>
              <a:stCxn id="19" idx="3"/>
              <a:endCxn id="20" idx="0"/>
            </p:cNvCxnSpPr>
            <p:nvPr/>
          </p:nvCxnSpPr>
          <p:spPr>
            <a:xfrm rot="5400000">
              <a:off x="5427943" y="3083887"/>
              <a:ext cx="309302" cy="16380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9" idx="5"/>
              <a:endCxn id="21" idx="0"/>
            </p:cNvCxnSpPr>
            <p:nvPr/>
          </p:nvCxnSpPr>
          <p:spPr>
            <a:xfrm rot="16200000" flipH="1">
              <a:off x="5692771" y="3083887"/>
              <a:ext cx="309302" cy="16380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4" name="椭圆 23"/>
            <p:cNvSpPr/>
            <p:nvPr/>
          </p:nvSpPr>
          <p:spPr>
            <a:xfrm>
              <a:off x="5643570" y="3320438"/>
              <a:ext cx="142876" cy="180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>
              <a:stCxn id="19" idx="4"/>
              <a:endCxn id="24" idx="0"/>
            </p:cNvCxnSpPr>
            <p:nvPr/>
          </p:nvCxnSpPr>
          <p:spPr>
            <a:xfrm rot="5400000">
              <a:off x="5573537" y="3178967"/>
              <a:ext cx="282942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2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357158" y="1000108"/>
            <a:ext cx="8143932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  <a:spcBef>
                <a:spcPct val="50000"/>
              </a:spcBef>
            </a:pPr>
            <a:r>
              <a:rPr lang="en-US" altLang="zh-CN" sz="1800" b="1">
                <a:solidFill>
                  <a:srgbClr val="05050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en-US" altLang="zh-CN" sz="1800" b="1" smtClean="0">
                <a:latin typeface="Consolas" pitchFamily="49" charset="0"/>
                <a:ea typeface="黑体" pitchFamily="49" charset="-122"/>
                <a:cs typeface="Consolas" pitchFamily="49" charset="0"/>
              </a:rPr>
              <a:t>【</a:t>
            </a:r>
            <a:r>
              <a:rPr lang="zh-CN" altLang="en-US" sz="1800" b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1800" b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9-3</a:t>
            </a:r>
            <a:r>
              <a:rPr lang="en-US" altLang="zh-CN" sz="1800" b="1" smtClean="0">
                <a:latin typeface="Consolas" pitchFamily="49" charset="0"/>
                <a:ea typeface="黑体" pitchFamily="49" charset="-122"/>
                <a:cs typeface="Consolas" pitchFamily="49" charset="0"/>
              </a:rPr>
              <a:t>】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已知一组</a:t>
            </a:r>
            <a:r>
              <a:rPr lang="zh-CN" altLang="en-US" sz="18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关键字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</a:p>
          <a:p>
            <a:pPr algn="just">
              <a:lnSpc>
                <a:spcPts val="3000"/>
              </a:lnSpc>
              <a:spcBef>
                <a:spcPct val="50000"/>
              </a:spcBef>
            </a:pPr>
            <a:r>
              <a:rPr lang="en-US" altLang="zh-CN" sz="18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{25</a:t>
            </a:r>
            <a:r>
              <a:rPr lang="zh-CN" altLang="en-US" sz="18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18</a:t>
            </a:r>
            <a:r>
              <a:rPr lang="zh-CN" altLang="en-US" sz="18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46</a:t>
            </a:r>
            <a:r>
              <a:rPr lang="zh-CN" altLang="en-US" sz="18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53</a:t>
            </a:r>
            <a:r>
              <a:rPr lang="zh-CN" altLang="en-US" sz="18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39</a:t>
            </a:r>
            <a:r>
              <a:rPr lang="zh-CN" altLang="en-US" sz="18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32</a:t>
            </a:r>
            <a:r>
              <a:rPr lang="zh-CN" altLang="en-US" sz="18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18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74</a:t>
            </a:r>
            <a:r>
              <a:rPr lang="zh-CN" altLang="en-US" sz="18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67</a:t>
            </a:r>
            <a:r>
              <a:rPr lang="zh-CN" altLang="en-US" sz="18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60</a:t>
            </a:r>
            <a:r>
              <a:rPr lang="zh-CN" altLang="en-US" sz="18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11}</a:t>
            </a:r>
            <a:endParaRPr lang="en-US" altLang="zh-CN" sz="1800" b="1" dirty="0" smtClean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ts val="3000"/>
              </a:lnSpc>
              <a:spcBef>
                <a:spcPct val="50000"/>
              </a:spcBef>
            </a:pP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按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表中的元素顺序依次插入到一棵初始为空的二叉排序</a:t>
            </a:r>
            <a:r>
              <a:rPr lang="zh-CN" altLang="en-US" sz="18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中，画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出该二叉排序</a:t>
            </a:r>
            <a:r>
              <a:rPr lang="zh-CN" altLang="en-US" sz="1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树。</a:t>
            </a:r>
            <a:endParaRPr lang="en-US" altLang="zh-CN" sz="1800" b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ts val="3000"/>
              </a:lnSpc>
              <a:spcBef>
                <a:spcPct val="50000"/>
              </a:spcBef>
            </a:pP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在等概率的情况下查找成功的平均查找</a:t>
            </a:r>
            <a:r>
              <a:rPr lang="zh-CN" altLang="en-US" sz="1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长度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和查找不成功</a:t>
            </a:r>
            <a:r>
              <a:rPr lang="zh-CN" altLang="en-US" sz="1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的平均查找长度。      </a:t>
            </a:r>
            <a:endParaRPr lang="zh-CN" altLang="en-US" sz="18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20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5" name="Text Box 60"/>
          <p:cNvSpPr txBox="1">
            <a:spLocks noChangeArrowheads="1"/>
          </p:cNvSpPr>
          <p:nvPr/>
        </p:nvSpPr>
        <p:spPr bwMode="auto">
          <a:xfrm>
            <a:off x="714348" y="433598"/>
            <a:ext cx="863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sz="1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序列：</a:t>
            </a:r>
          </a:p>
        </p:txBody>
      </p:sp>
      <p:sp>
        <p:nvSpPr>
          <p:cNvPr id="35901" name="Text Box 61"/>
          <p:cNvSpPr txBox="1">
            <a:spLocks noChangeArrowheads="1"/>
          </p:cNvSpPr>
          <p:nvPr/>
        </p:nvSpPr>
        <p:spPr bwMode="auto">
          <a:xfrm>
            <a:off x="1793848" y="463591"/>
            <a:ext cx="2889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25</a:t>
            </a:r>
          </a:p>
        </p:txBody>
      </p:sp>
      <p:sp>
        <p:nvSpPr>
          <p:cNvPr id="35902" name="Text Box 62"/>
          <p:cNvSpPr txBox="1">
            <a:spLocks noChangeArrowheads="1"/>
          </p:cNvSpPr>
          <p:nvPr/>
        </p:nvSpPr>
        <p:spPr bwMode="auto">
          <a:xfrm>
            <a:off x="2225648" y="463591"/>
            <a:ext cx="2889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18</a:t>
            </a:r>
          </a:p>
        </p:txBody>
      </p:sp>
      <p:sp>
        <p:nvSpPr>
          <p:cNvPr id="35903" name="Text Box 63"/>
          <p:cNvSpPr txBox="1">
            <a:spLocks noChangeArrowheads="1"/>
          </p:cNvSpPr>
          <p:nvPr/>
        </p:nvSpPr>
        <p:spPr bwMode="auto">
          <a:xfrm>
            <a:off x="2659036" y="463591"/>
            <a:ext cx="2889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46</a:t>
            </a:r>
          </a:p>
        </p:txBody>
      </p:sp>
      <p:sp>
        <p:nvSpPr>
          <p:cNvPr id="35904" name="Text Box 64"/>
          <p:cNvSpPr txBox="1">
            <a:spLocks noChangeArrowheads="1"/>
          </p:cNvSpPr>
          <p:nvPr/>
        </p:nvSpPr>
        <p:spPr bwMode="auto">
          <a:xfrm>
            <a:off x="3090836" y="463591"/>
            <a:ext cx="2889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</a:t>
            </a:r>
          </a:p>
        </p:txBody>
      </p:sp>
      <p:sp>
        <p:nvSpPr>
          <p:cNvPr id="35905" name="Text Box 65"/>
          <p:cNvSpPr txBox="1">
            <a:spLocks noChangeArrowheads="1"/>
          </p:cNvSpPr>
          <p:nvPr/>
        </p:nvSpPr>
        <p:spPr bwMode="auto">
          <a:xfrm>
            <a:off x="3522636" y="463591"/>
            <a:ext cx="2889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53</a:t>
            </a:r>
          </a:p>
        </p:txBody>
      </p:sp>
      <p:sp>
        <p:nvSpPr>
          <p:cNvPr id="35906" name="Text Box 66"/>
          <p:cNvSpPr txBox="1">
            <a:spLocks noChangeArrowheads="1"/>
          </p:cNvSpPr>
          <p:nvPr/>
        </p:nvSpPr>
        <p:spPr bwMode="auto">
          <a:xfrm>
            <a:off x="3956023" y="463591"/>
            <a:ext cx="2889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39</a:t>
            </a:r>
          </a:p>
        </p:txBody>
      </p:sp>
      <p:sp>
        <p:nvSpPr>
          <p:cNvPr id="35907" name="Text Box 67"/>
          <p:cNvSpPr txBox="1">
            <a:spLocks noChangeArrowheads="1"/>
          </p:cNvSpPr>
          <p:nvPr/>
        </p:nvSpPr>
        <p:spPr bwMode="auto">
          <a:xfrm>
            <a:off x="4386236" y="463591"/>
            <a:ext cx="2889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32</a:t>
            </a:r>
          </a:p>
        </p:txBody>
      </p:sp>
      <p:sp>
        <p:nvSpPr>
          <p:cNvPr id="35908" name="Text Box 68"/>
          <p:cNvSpPr txBox="1">
            <a:spLocks noChangeArrowheads="1"/>
          </p:cNvSpPr>
          <p:nvPr/>
        </p:nvSpPr>
        <p:spPr bwMode="auto">
          <a:xfrm>
            <a:off x="4818036" y="463591"/>
            <a:ext cx="2889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4</a:t>
            </a:r>
          </a:p>
        </p:txBody>
      </p:sp>
      <p:sp>
        <p:nvSpPr>
          <p:cNvPr id="35909" name="Text Box 69"/>
          <p:cNvSpPr txBox="1">
            <a:spLocks noChangeArrowheads="1"/>
          </p:cNvSpPr>
          <p:nvPr/>
        </p:nvSpPr>
        <p:spPr bwMode="auto">
          <a:xfrm>
            <a:off x="5251423" y="463591"/>
            <a:ext cx="2889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74</a:t>
            </a:r>
          </a:p>
        </p:txBody>
      </p:sp>
      <p:sp>
        <p:nvSpPr>
          <p:cNvPr id="35910" name="Text Box 70"/>
          <p:cNvSpPr txBox="1">
            <a:spLocks noChangeArrowheads="1"/>
          </p:cNvSpPr>
          <p:nvPr/>
        </p:nvSpPr>
        <p:spPr bwMode="auto">
          <a:xfrm>
            <a:off x="5683223" y="463591"/>
            <a:ext cx="2889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67</a:t>
            </a:r>
          </a:p>
        </p:txBody>
      </p:sp>
      <p:sp>
        <p:nvSpPr>
          <p:cNvPr id="35911" name="Text Box 71"/>
          <p:cNvSpPr txBox="1">
            <a:spLocks noChangeArrowheads="1"/>
          </p:cNvSpPr>
          <p:nvPr/>
        </p:nvSpPr>
        <p:spPr bwMode="auto">
          <a:xfrm>
            <a:off x="6115023" y="463591"/>
            <a:ext cx="2889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60</a:t>
            </a:r>
          </a:p>
        </p:txBody>
      </p:sp>
      <p:sp>
        <p:nvSpPr>
          <p:cNvPr id="35912" name="Text Box 72"/>
          <p:cNvSpPr txBox="1">
            <a:spLocks noChangeArrowheads="1"/>
          </p:cNvSpPr>
          <p:nvPr/>
        </p:nvSpPr>
        <p:spPr bwMode="auto">
          <a:xfrm>
            <a:off x="6548411" y="463591"/>
            <a:ext cx="2889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11</a:t>
            </a:r>
          </a:p>
        </p:txBody>
      </p:sp>
      <p:sp>
        <p:nvSpPr>
          <p:cNvPr id="35913" name="Text Box 73"/>
          <p:cNvSpPr txBox="1">
            <a:spLocks noChangeArrowheads="1"/>
          </p:cNvSpPr>
          <p:nvPr/>
        </p:nvSpPr>
        <p:spPr bwMode="auto">
          <a:xfrm>
            <a:off x="2500298" y="5715016"/>
            <a:ext cx="31432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sz="1800" b="1" dirty="0">
                <a:solidFill>
                  <a:srgbClr val="FF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二叉排序树创建完毕</a:t>
            </a:r>
          </a:p>
        </p:txBody>
      </p:sp>
      <p:sp>
        <p:nvSpPr>
          <p:cNvPr id="18" name="椭圆 17"/>
          <p:cNvSpPr/>
          <p:nvPr/>
        </p:nvSpPr>
        <p:spPr>
          <a:xfrm>
            <a:off x="3245620" y="1000108"/>
            <a:ext cx="612000" cy="576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25</a:t>
            </a:r>
            <a:endParaRPr lang="zh-CN" altLang="en-US" sz="18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105"/>
          <p:cNvGrpSpPr/>
          <p:nvPr/>
        </p:nvGrpSpPr>
        <p:grpSpPr>
          <a:xfrm>
            <a:off x="1571604" y="1288107"/>
            <a:ext cx="1674017" cy="997885"/>
            <a:chOff x="1571604" y="1288107"/>
            <a:chExt cx="1674017" cy="997885"/>
          </a:xfrm>
        </p:grpSpPr>
        <p:sp>
          <p:nvSpPr>
            <p:cNvPr id="19" name="椭圆 18"/>
            <p:cNvSpPr/>
            <p:nvPr/>
          </p:nvSpPr>
          <p:spPr>
            <a:xfrm>
              <a:off x="1571604" y="1709992"/>
              <a:ext cx="612000" cy="576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18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1" name="直接连接符 30"/>
            <p:cNvCxnSpPr>
              <a:stCxn id="18" idx="2"/>
              <a:endCxn id="19" idx="7"/>
            </p:cNvCxnSpPr>
            <p:nvPr/>
          </p:nvCxnSpPr>
          <p:spPr>
            <a:xfrm rot="10800000" flipV="1">
              <a:off x="2093980" y="1288107"/>
              <a:ext cx="1151641" cy="506237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110"/>
          <p:cNvGrpSpPr/>
          <p:nvPr/>
        </p:nvGrpSpPr>
        <p:grpSpPr>
          <a:xfrm>
            <a:off x="857224" y="2201639"/>
            <a:ext cx="804005" cy="870171"/>
            <a:chOff x="857224" y="2201639"/>
            <a:chExt cx="804005" cy="870171"/>
          </a:xfrm>
        </p:grpSpPr>
        <p:sp>
          <p:nvSpPr>
            <p:cNvPr id="20" name="椭圆 19"/>
            <p:cNvSpPr/>
            <p:nvPr/>
          </p:nvSpPr>
          <p:spPr>
            <a:xfrm>
              <a:off x="857224" y="2495810"/>
              <a:ext cx="612000" cy="576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3" name="直接连接符 32"/>
            <p:cNvCxnSpPr>
              <a:stCxn id="19" idx="3"/>
              <a:endCxn id="20" idx="7"/>
            </p:cNvCxnSpPr>
            <p:nvPr/>
          </p:nvCxnSpPr>
          <p:spPr>
            <a:xfrm rot="5400000">
              <a:off x="1331152" y="2250086"/>
              <a:ext cx="378524" cy="281630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111"/>
          <p:cNvGrpSpPr/>
          <p:nvPr/>
        </p:nvGrpSpPr>
        <p:grpSpPr>
          <a:xfrm>
            <a:off x="1379598" y="2987457"/>
            <a:ext cx="620634" cy="803229"/>
            <a:chOff x="1379598" y="2987457"/>
            <a:chExt cx="620634" cy="803229"/>
          </a:xfrm>
        </p:grpSpPr>
        <p:sp>
          <p:nvSpPr>
            <p:cNvPr id="21" name="椭圆 20"/>
            <p:cNvSpPr/>
            <p:nvPr/>
          </p:nvSpPr>
          <p:spPr>
            <a:xfrm>
              <a:off x="1388232" y="3214686"/>
              <a:ext cx="612000" cy="576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5" name="直接连接符 34"/>
            <p:cNvCxnSpPr>
              <a:stCxn id="20" idx="5"/>
            </p:cNvCxnSpPr>
            <p:nvPr/>
          </p:nvCxnSpPr>
          <p:spPr>
            <a:xfrm rot="16200000" flipH="1">
              <a:off x="1332618" y="3034437"/>
              <a:ext cx="260566" cy="166605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112"/>
          <p:cNvGrpSpPr/>
          <p:nvPr/>
        </p:nvGrpSpPr>
        <p:grpSpPr>
          <a:xfrm>
            <a:off x="1910607" y="3706333"/>
            <a:ext cx="701625" cy="937113"/>
            <a:chOff x="1910607" y="3706333"/>
            <a:chExt cx="701625" cy="937113"/>
          </a:xfrm>
        </p:grpSpPr>
        <p:sp>
          <p:nvSpPr>
            <p:cNvPr id="22" name="椭圆 21"/>
            <p:cNvSpPr/>
            <p:nvPr/>
          </p:nvSpPr>
          <p:spPr>
            <a:xfrm>
              <a:off x="2000232" y="4067446"/>
              <a:ext cx="612000" cy="576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11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9" name="直接连接符 38"/>
            <p:cNvCxnSpPr>
              <a:stCxn id="21" idx="5"/>
            </p:cNvCxnSpPr>
            <p:nvPr/>
          </p:nvCxnSpPr>
          <p:spPr>
            <a:xfrm rot="16200000" flipH="1">
              <a:off x="1821949" y="3794991"/>
              <a:ext cx="420066" cy="242750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106"/>
          <p:cNvGrpSpPr/>
          <p:nvPr/>
        </p:nvGrpSpPr>
        <p:grpSpPr>
          <a:xfrm>
            <a:off x="3857620" y="1288108"/>
            <a:ext cx="1689112" cy="997884"/>
            <a:chOff x="3857620" y="1288108"/>
            <a:chExt cx="1689112" cy="997884"/>
          </a:xfrm>
        </p:grpSpPr>
        <p:sp>
          <p:nvSpPr>
            <p:cNvPr id="23" name="椭圆 22"/>
            <p:cNvSpPr/>
            <p:nvPr/>
          </p:nvSpPr>
          <p:spPr>
            <a:xfrm>
              <a:off x="4934732" y="1709992"/>
              <a:ext cx="612000" cy="576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46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5" name="直接连接符 44"/>
            <p:cNvCxnSpPr>
              <a:stCxn id="18" idx="6"/>
              <a:endCxn id="23" idx="1"/>
            </p:cNvCxnSpPr>
            <p:nvPr/>
          </p:nvCxnSpPr>
          <p:spPr>
            <a:xfrm>
              <a:off x="3857620" y="1288108"/>
              <a:ext cx="1166737" cy="506237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113"/>
          <p:cNvGrpSpPr/>
          <p:nvPr/>
        </p:nvGrpSpPr>
        <p:grpSpPr>
          <a:xfrm>
            <a:off x="4148914" y="2201639"/>
            <a:ext cx="875443" cy="870171"/>
            <a:chOff x="4148914" y="2201639"/>
            <a:chExt cx="875443" cy="870171"/>
          </a:xfrm>
        </p:grpSpPr>
        <p:sp>
          <p:nvSpPr>
            <p:cNvPr id="24" name="椭圆 23"/>
            <p:cNvSpPr/>
            <p:nvPr/>
          </p:nvSpPr>
          <p:spPr>
            <a:xfrm>
              <a:off x="4148914" y="2495810"/>
              <a:ext cx="612000" cy="576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39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7" name="直接连接符 46"/>
            <p:cNvCxnSpPr>
              <a:stCxn id="23" idx="3"/>
              <a:endCxn id="24" idx="7"/>
            </p:cNvCxnSpPr>
            <p:nvPr/>
          </p:nvCxnSpPr>
          <p:spPr>
            <a:xfrm rot="5400000">
              <a:off x="4658561" y="2214367"/>
              <a:ext cx="378524" cy="353068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115"/>
          <p:cNvGrpSpPr/>
          <p:nvPr/>
        </p:nvGrpSpPr>
        <p:grpSpPr>
          <a:xfrm>
            <a:off x="3434534" y="2987457"/>
            <a:ext cx="804005" cy="803229"/>
            <a:chOff x="3434534" y="2987457"/>
            <a:chExt cx="804005" cy="803229"/>
          </a:xfrm>
        </p:grpSpPr>
        <p:sp>
          <p:nvSpPr>
            <p:cNvPr id="26" name="椭圆 25"/>
            <p:cNvSpPr/>
            <p:nvPr/>
          </p:nvSpPr>
          <p:spPr>
            <a:xfrm>
              <a:off x="3434534" y="3214686"/>
              <a:ext cx="612000" cy="576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32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9" name="直接连接符 48"/>
            <p:cNvCxnSpPr>
              <a:stCxn id="24" idx="3"/>
              <a:endCxn id="26" idx="7"/>
            </p:cNvCxnSpPr>
            <p:nvPr/>
          </p:nvCxnSpPr>
          <p:spPr>
            <a:xfrm rot="5400000">
              <a:off x="3941933" y="3002433"/>
              <a:ext cx="311582" cy="281630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114"/>
          <p:cNvGrpSpPr/>
          <p:nvPr/>
        </p:nvGrpSpPr>
        <p:grpSpPr>
          <a:xfrm>
            <a:off x="5457107" y="2201639"/>
            <a:ext cx="946881" cy="870171"/>
            <a:chOff x="5457107" y="2201639"/>
            <a:chExt cx="946881" cy="870171"/>
          </a:xfrm>
        </p:grpSpPr>
        <p:sp>
          <p:nvSpPr>
            <p:cNvPr id="25" name="椭圆 24"/>
            <p:cNvSpPr/>
            <p:nvPr/>
          </p:nvSpPr>
          <p:spPr>
            <a:xfrm>
              <a:off x="5791988" y="2495810"/>
              <a:ext cx="612000" cy="576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53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1" name="直接连接符 50"/>
            <p:cNvCxnSpPr>
              <a:stCxn id="23" idx="5"/>
              <a:endCxn id="25" idx="1"/>
            </p:cNvCxnSpPr>
            <p:nvPr/>
          </p:nvCxnSpPr>
          <p:spPr>
            <a:xfrm rot="16200000" flipH="1">
              <a:off x="5480098" y="2178648"/>
              <a:ext cx="378524" cy="424506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116"/>
          <p:cNvGrpSpPr/>
          <p:nvPr/>
        </p:nvGrpSpPr>
        <p:grpSpPr>
          <a:xfrm>
            <a:off x="6314363" y="2987457"/>
            <a:ext cx="788129" cy="803229"/>
            <a:chOff x="6314363" y="2987457"/>
            <a:chExt cx="788129" cy="803229"/>
          </a:xfrm>
        </p:grpSpPr>
        <p:sp>
          <p:nvSpPr>
            <p:cNvPr id="27" name="椭圆 26"/>
            <p:cNvSpPr/>
            <p:nvPr/>
          </p:nvSpPr>
          <p:spPr>
            <a:xfrm>
              <a:off x="6490492" y="3214686"/>
              <a:ext cx="612000" cy="576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74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3" name="直接连接符 52"/>
            <p:cNvCxnSpPr>
              <a:stCxn id="25" idx="5"/>
              <a:endCxn id="27" idx="1"/>
            </p:cNvCxnSpPr>
            <p:nvPr/>
          </p:nvCxnSpPr>
          <p:spPr>
            <a:xfrm rot="16200000" flipH="1">
              <a:off x="6291449" y="3010371"/>
              <a:ext cx="311582" cy="265754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17"/>
          <p:cNvGrpSpPr/>
          <p:nvPr/>
        </p:nvGrpSpPr>
        <p:grpSpPr>
          <a:xfrm>
            <a:off x="5754724" y="3706333"/>
            <a:ext cx="825393" cy="937113"/>
            <a:chOff x="5754724" y="3706333"/>
            <a:chExt cx="825393" cy="937113"/>
          </a:xfrm>
        </p:grpSpPr>
        <p:sp>
          <p:nvSpPr>
            <p:cNvPr id="29" name="椭圆 28"/>
            <p:cNvSpPr/>
            <p:nvPr/>
          </p:nvSpPr>
          <p:spPr>
            <a:xfrm>
              <a:off x="5754724" y="4067446"/>
              <a:ext cx="612000" cy="576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67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5" name="直接连接符 54"/>
            <p:cNvCxnSpPr>
              <a:stCxn id="27" idx="3"/>
            </p:cNvCxnSpPr>
            <p:nvPr/>
          </p:nvCxnSpPr>
          <p:spPr>
            <a:xfrm rot="5400000">
              <a:off x="6199525" y="3720407"/>
              <a:ext cx="394666" cy="366518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8"/>
          <p:cNvGrpSpPr/>
          <p:nvPr/>
        </p:nvGrpSpPr>
        <p:grpSpPr>
          <a:xfrm>
            <a:off x="5173666" y="4571793"/>
            <a:ext cx="657984" cy="857471"/>
            <a:chOff x="5173666" y="4571793"/>
            <a:chExt cx="657984" cy="857471"/>
          </a:xfrm>
        </p:grpSpPr>
        <p:sp>
          <p:nvSpPr>
            <p:cNvPr id="28" name="椭圆 27"/>
            <p:cNvSpPr/>
            <p:nvPr/>
          </p:nvSpPr>
          <p:spPr>
            <a:xfrm>
              <a:off x="5173666" y="4853264"/>
              <a:ext cx="612000" cy="576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60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7" name="直接连接符 56"/>
            <p:cNvCxnSpPr/>
            <p:nvPr/>
          </p:nvCxnSpPr>
          <p:spPr>
            <a:xfrm rot="5400000">
              <a:off x="5569227" y="4608037"/>
              <a:ext cx="298667" cy="226179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灯片编号占位符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21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01" grpId="0"/>
      <p:bldP spid="35902" grpId="0"/>
      <p:bldP spid="35903" grpId="0"/>
      <p:bldP spid="35904" grpId="0"/>
      <p:bldP spid="35905" grpId="0"/>
      <p:bldP spid="35906" grpId="0"/>
      <p:bldP spid="35907" grpId="0"/>
      <p:bldP spid="35908" grpId="0"/>
      <p:bldP spid="35909" grpId="0"/>
      <p:bldP spid="35910" grpId="0"/>
      <p:bldP spid="35911" grpId="0"/>
      <p:bldP spid="35912" grpId="0"/>
      <p:bldP spid="35913" grpId="0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214282" y="500042"/>
            <a:ext cx="6245268" cy="4429156"/>
            <a:chOff x="857224" y="1000108"/>
            <a:chExt cx="6245268" cy="4429156"/>
          </a:xfrm>
        </p:grpSpPr>
        <p:sp>
          <p:nvSpPr>
            <p:cNvPr id="18" name="椭圆 17"/>
            <p:cNvSpPr/>
            <p:nvPr/>
          </p:nvSpPr>
          <p:spPr>
            <a:xfrm>
              <a:off x="3245620" y="1000108"/>
              <a:ext cx="612000" cy="576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25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3" name="组合 105"/>
            <p:cNvGrpSpPr/>
            <p:nvPr/>
          </p:nvGrpSpPr>
          <p:grpSpPr>
            <a:xfrm>
              <a:off x="1571604" y="1288107"/>
              <a:ext cx="1674017" cy="997885"/>
              <a:chOff x="1571604" y="1288107"/>
              <a:chExt cx="1674017" cy="997885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1571604" y="1709992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800" b="1" dirty="0" smtClean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18</a:t>
                </a:r>
                <a:endParaRPr lang="zh-CN" altLang="en-US" sz="18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31" name="直接连接符 30"/>
              <p:cNvCxnSpPr>
                <a:stCxn id="18" idx="2"/>
                <a:endCxn id="19" idx="7"/>
              </p:cNvCxnSpPr>
              <p:nvPr/>
            </p:nvCxnSpPr>
            <p:spPr>
              <a:xfrm rot="10800000" flipV="1">
                <a:off x="2093980" y="1288107"/>
                <a:ext cx="1151641" cy="506237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组合 110"/>
            <p:cNvGrpSpPr/>
            <p:nvPr/>
          </p:nvGrpSpPr>
          <p:grpSpPr>
            <a:xfrm>
              <a:off x="857224" y="2201639"/>
              <a:ext cx="804006" cy="870171"/>
              <a:chOff x="857224" y="2201639"/>
              <a:chExt cx="804006" cy="870171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857224" y="2495810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800" b="1" dirty="0" smtClean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endParaRPr lang="zh-CN" altLang="en-US" sz="18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33" name="直接连接符 32"/>
              <p:cNvCxnSpPr>
                <a:stCxn id="19" idx="3"/>
              </p:cNvCxnSpPr>
              <p:nvPr/>
            </p:nvCxnSpPr>
            <p:spPr>
              <a:xfrm rot="5400000">
                <a:off x="1305160" y="2207736"/>
                <a:ext cx="362167" cy="349973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组合 111"/>
            <p:cNvGrpSpPr/>
            <p:nvPr/>
          </p:nvGrpSpPr>
          <p:grpSpPr>
            <a:xfrm>
              <a:off x="1379598" y="2987457"/>
              <a:ext cx="620634" cy="803229"/>
              <a:chOff x="1379598" y="2987457"/>
              <a:chExt cx="620634" cy="803229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1388232" y="3214686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800" b="1" dirty="0" smtClean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  <a:endParaRPr lang="zh-CN" altLang="en-US" sz="18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35" name="直接连接符 34"/>
              <p:cNvCxnSpPr>
                <a:stCxn id="20" idx="5"/>
              </p:cNvCxnSpPr>
              <p:nvPr/>
            </p:nvCxnSpPr>
            <p:spPr>
              <a:xfrm rot="16200000" flipH="1">
                <a:off x="1332618" y="3034437"/>
                <a:ext cx="260566" cy="166605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组合 112"/>
            <p:cNvGrpSpPr/>
            <p:nvPr/>
          </p:nvGrpSpPr>
          <p:grpSpPr>
            <a:xfrm>
              <a:off x="1910607" y="3706333"/>
              <a:ext cx="701625" cy="937113"/>
              <a:chOff x="1910607" y="3706333"/>
              <a:chExt cx="701625" cy="937113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2000232" y="4067446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800" b="1" dirty="0" smtClean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11</a:t>
                </a:r>
                <a:endParaRPr lang="zh-CN" altLang="en-US" sz="18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39" name="直接连接符 38"/>
              <p:cNvCxnSpPr>
                <a:stCxn id="21" idx="5"/>
              </p:cNvCxnSpPr>
              <p:nvPr/>
            </p:nvCxnSpPr>
            <p:spPr>
              <a:xfrm rot="16200000" flipH="1">
                <a:off x="1821949" y="3794991"/>
                <a:ext cx="420066" cy="242750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组合 106"/>
            <p:cNvGrpSpPr/>
            <p:nvPr/>
          </p:nvGrpSpPr>
          <p:grpSpPr>
            <a:xfrm>
              <a:off x="3857620" y="1288108"/>
              <a:ext cx="1689112" cy="997884"/>
              <a:chOff x="3857620" y="1288108"/>
              <a:chExt cx="1689112" cy="997884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4934732" y="1709992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800" b="1" dirty="0" smtClean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46</a:t>
                </a:r>
                <a:endParaRPr lang="zh-CN" altLang="en-US" sz="18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45" name="直接连接符 44"/>
              <p:cNvCxnSpPr>
                <a:stCxn id="18" idx="6"/>
                <a:endCxn id="23" idx="1"/>
              </p:cNvCxnSpPr>
              <p:nvPr/>
            </p:nvCxnSpPr>
            <p:spPr>
              <a:xfrm>
                <a:off x="3857620" y="1288108"/>
                <a:ext cx="1166737" cy="506237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组合 113"/>
            <p:cNvGrpSpPr/>
            <p:nvPr/>
          </p:nvGrpSpPr>
          <p:grpSpPr>
            <a:xfrm>
              <a:off x="4148914" y="2201639"/>
              <a:ext cx="875443" cy="870171"/>
              <a:chOff x="4148914" y="2201639"/>
              <a:chExt cx="875443" cy="870171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4148914" y="2495810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800" b="1" dirty="0" smtClean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39</a:t>
                </a:r>
                <a:endParaRPr lang="zh-CN" altLang="en-US" sz="18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47" name="直接连接符 46"/>
              <p:cNvCxnSpPr>
                <a:stCxn id="23" idx="3"/>
                <a:endCxn id="24" idx="7"/>
              </p:cNvCxnSpPr>
              <p:nvPr/>
            </p:nvCxnSpPr>
            <p:spPr>
              <a:xfrm rot="5400000">
                <a:off x="4658561" y="2214367"/>
                <a:ext cx="378524" cy="353068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合 115"/>
            <p:cNvGrpSpPr/>
            <p:nvPr/>
          </p:nvGrpSpPr>
          <p:grpSpPr>
            <a:xfrm>
              <a:off x="3434534" y="2987457"/>
              <a:ext cx="804005" cy="803229"/>
              <a:chOff x="3434534" y="2987457"/>
              <a:chExt cx="804005" cy="803229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3434534" y="3214686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800" b="1" dirty="0" smtClean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32</a:t>
                </a:r>
                <a:endParaRPr lang="zh-CN" altLang="en-US" sz="18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49" name="直接连接符 48"/>
              <p:cNvCxnSpPr>
                <a:stCxn id="24" idx="3"/>
                <a:endCxn id="26" idx="7"/>
              </p:cNvCxnSpPr>
              <p:nvPr/>
            </p:nvCxnSpPr>
            <p:spPr>
              <a:xfrm rot="5400000">
                <a:off x="3941933" y="3002433"/>
                <a:ext cx="311582" cy="281630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114"/>
            <p:cNvGrpSpPr/>
            <p:nvPr/>
          </p:nvGrpSpPr>
          <p:grpSpPr>
            <a:xfrm>
              <a:off x="5457107" y="2201639"/>
              <a:ext cx="946881" cy="870171"/>
              <a:chOff x="5457107" y="2201639"/>
              <a:chExt cx="946881" cy="870171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5791988" y="2495810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800" b="1" dirty="0" smtClean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53</a:t>
                </a:r>
                <a:endParaRPr lang="zh-CN" altLang="en-US" sz="18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51" name="直接连接符 50"/>
              <p:cNvCxnSpPr>
                <a:stCxn id="23" idx="5"/>
                <a:endCxn id="25" idx="1"/>
              </p:cNvCxnSpPr>
              <p:nvPr/>
            </p:nvCxnSpPr>
            <p:spPr>
              <a:xfrm rot="16200000" flipH="1">
                <a:off x="5480098" y="2178648"/>
                <a:ext cx="378524" cy="424506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组合 116"/>
            <p:cNvGrpSpPr/>
            <p:nvPr/>
          </p:nvGrpSpPr>
          <p:grpSpPr>
            <a:xfrm>
              <a:off x="6314363" y="2987457"/>
              <a:ext cx="788129" cy="803229"/>
              <a:chOff x="6314363" y="2987457"/>
              <a:chExt cx="788129" cy="803229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6490492" y="3214686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800" b="1" dirty="0" smtClean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74</a:t>
                </a:r>
                <a:endParaRPr lang="zh-CN" altLang="en-US" sz="18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53" name="直接连接符 52"/>
              <p:cNvCxnSpPr>
                <a:stCxn id="25" idx="5"/>
                <a:endCxn id="27" idx="1"/>
              </p:cNvCxnSpPr>
              <p:nvPr/>
            </p:nvCxnSpPr>
            <p:spPr>
              <a:xfrm rot="16200000" flipH="1">
                <a:off x="6291449" y="3010371"/>
                <a:ext cx="311582" cy="265754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组合 117"/>
            <p:cNvGrpSpPr/>
            <p:nvPr/>
          </p:nvGrpSpPr>
          <p:grpSpPr>
            <a:xfrm>
              <a:off x="5754724" y="3706333"/>
              <a:ext cx="825393" cy="937113"/>
              <a:chOff x="5754724" y="3706333"/>
              <a:chExt cx="825393" cy="937113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5754724" y="4067446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800" b="1" dirty="0" smtClean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67</a:t>
                </a:r>
                <a:endParaRPr lang="zh-CN" altLang="en-US" sz="18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55" name="直接连接符 54"/>
              <p:cNvCxnSpPr>
                <a:stCxn id="27" idx="3"/>
              </p:cNvCxnSpPr>
              <p:nvPr/>
            </p:nvCxnSpPr>
            <p:spPr>
              <a:xfrm rot="5400000">
                <a:off x="6199525" y="3720407"/>
                <a:ext cx="394666" cy="366518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18"/>
            <p:cNvGrpSpPr/>
            <p:nvPr/>
          </p:nvGrpSpPr>
          <p:grpSpPr>
            <a:xfrm>
              <a:off x="5173666" y="4571793"/>
              <a:ext cx="657984" cy="857471"/>
              <a:chOff x="5173666" y="4571793"/>
              <a:chExt cx="657984" cy="857471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5173666" y="4853264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800" b="1" dirty="0" smtClean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60</a:t>
                </a:r>
                <a:endParaRPr lang="zh-CN" altLang="en-US" sz="18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57" name="直接连接符 56"/>
              <p:cNvCxnSpPr/>
              <p:nvPr/>
            </p:nvCxnSpPr>
            <p:spPr>
              <a:xfrm rot="5400000">
                <a:off x="5569227" y="4608037"/>
                <a:ext cx="298667" cy="226179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组合 61"/>
          <p:cNvGrpSpPr/>
          <p:nvPr/>
        </p:nvGrpSpPr>
        <p:grpSpPr>
          <a:xfrm>
            <a:off x="357158" y="5345684"/>
            <a:ext cx="6429420" cy="797960"/>
            <a:chOff x="357158" y="5345684"/>
            <a:chExt cx="6786610" cy="869398"/>
          </a:xfrm>
        </p:grpSpPr>
        <p:sp>
          <p:nvSpPr>
            <p:cNvPr id="52" name="Text Box 110"/>
            <p:cNvSpPr txBox="1">
              <a:spLocks noChangeArrowheads="1"/>
            </p:cNvSpPr>
            <p:nvPr/>
          </p:nvSpPr>
          <p:spPr bwMode="auto">
            <a:xfrm>
              <a:off x="357158" y="5557739"/>
              <a:ext cx="1346156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200" b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ASL</a:t>
              </a:r>
              <a:r>
                <a:rPr kumimoji="0" lang="zh-CN" altLang="en-US" sz="2200" b="1" baseline="-25000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成功</a:t>
              </a:r>
              <a:r>
                <a:rPr kumimoji="0" lang="en-US" altLang="zh-CN" sz="2200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=</a:t>
              </a:r>
            </a:p>
          </p:txBody>
        </p:sp>
        <p:sp>
          <p:nvSpPr>
            <p:cNvPr id="54" name="Text Box 111"/>
            <p:cNvSpPr txBox="1">
              <a:spLocks noChangeArrowheads="1"/>
            </p:cNvSpPr>
            <p:nvPr/>
          </p:nvSpPr>
          <p:spPr bwMode="auto">
            <a:xfrm>
              <a:off x="1800193" y="5345684"/>
              <a:ext cx="518477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8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1×</a:t>
              </a:r>
              <a:r>
                <a:rPr kumimoji="0" lang="en-US" altLang="zh-CN" sz="1800" b="1">
                  <a:solidFill>
                    <a:srgbClr val="FF00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</a:t>
              </a:r>
              <a:r>
                <a:rPr kumimoji="0" lang="zh-CN" altLang="en-US" sz="18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＋</a:t>
              </a:r>
              <a:r>
                <a:rPr kumimoji="0" lang="en-US" altLang="zh-CN" sz="1800" b="1" smtClean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2×</a:t>
              </a:r>
              <a:r>
                <a:rPr kumimoji="0" lang="en-US" altLang="zh-CN" sz="1800" b="1" smtClean="0">
                  <a:solidFill>
                    <a:srgbClr val="FF00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2</a:t>
              </a:r>
              <a:r>
                <a:rPr kumimoji="0" lang="zh-CN" altLang="en-US" sz="18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＋</a:t>
              </a:r>
              <a:r>
                <a:rPr kumimoji="0" lang="en-US" altLang="zh-CN" sz="1800" b="1" smtClean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3×</a:t>
              </a:r>
              <a:r>
                <a:rPr kumimoji="0" lang="en-US" altLang="zh-CN" sz="1800" b="1" smtClean="0">
                  <a:solidFill>
                    <a:srgbClr val="FF00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3</a:t>
              </a:r>
              <a:r>
                <a:rPr kumimoji="0" lang="zh-CN" altLang="en-US" sz="18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＋</a:t>
              </a:r>
              <a:r>
                <a:rPr kumimoji="0" lang="en-US" altLang="zh-CN" sz="1800" b="1" smtClean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3×</a:t>
              </a:r>
              <a:r>
                <a:rPr kumimoji="0" lang="en-US" altLang="zh-CN" sz="1800" b="1" smtClean="0">
                  <a:solidFill>
                    <a:srgbClr val="FF00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4</a:t>
              </a:r>
              <a:r>
                <a:rPr kumimoji="0" lang="zh-CN" altLang="en-US" sz="18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＋</a:t>
              </a:r>
              <a:r>
                <a:rPr kumimoji="0" lang="en-US" altLang="zh-CN" sz="1800" b="1" smtClean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2×</a:t>
              </a:r>
              <a:r>
                <a:rPr kumimoji="0" lang="en-US" altLang="zh-CN" sz="1800" b="1" smtClean="0">
                  <a:solidFill>
                    <a:srgbClr val="FF00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5</a:t>
              </a:r>
              <a:r>
                <a:rPr kumimoji="0" lang="zh-CN" altLang="en-US" sz="18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＋</a:t>
              </a:r>
              <a:r>
                <a:rPr kumimoji="0" lang="en-US" altLang="zh-CN" sz="1800" b="1" smtClean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1×</a:t>
              </a:r>
              <a:r>
                <a:rPr kumimoji="0" lang="en-US" altLang="zh-CN" sz="1800" b="1" smtClean="0">
                  <a:solidFill>
                    <a:srgbClr val="FF00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6</a:t>
              </a:r>
              <a:endParaRPr kumimoji="0" lang="en-US" altLang="zh-CN" sz="1800" b="1">
                <a:solidFill>
                  <a:srgbClr val="FF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58" name="Text Box 113"/>
            <p:cNvSpPr txBox="1">
              <a:spLocks noChangeArrowheads="1"/>
            </p:cNvSpPr>
            <p:nvPr/>
          </p:nvSpPr>
          <p:spPr bwMode="auto">
            <a:xfrm>
              <a:off x="3489264" y="5845750"/>
              <a:ext cx="647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8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12</a:t>
              </a:r>
            </a:p>
          </p:txBody>
        </p:sp>
        <p:sp>
          <p:nvSpPr>
            <p:cNvPr id="59" name="Text Box 114"/>
            <p:cNvSpPr txBox="1">
              <a:spLocks noChangeArrowheads="1"/>
            </p:cNvSpPr>
            <p:nvPr/>
          </p:nvSpPr>
          <p:spPr bwMode="auto">
            <a:xfrm>
              <a:off x="6207143" y="5572140"/>
              <a:ext cx="93662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18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＝</a:t>
              </a:r>
              <a:r>
                <a:rPr kumimoji="0" lang="en-US" altLang="zh-CN" sz="18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3.5</a:t>
              </a: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1703314" y="5774312"/>
              <a:ext cx="4500594" cy="0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7358082" y="2214554"/>
            <a:ext cx="157163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成功找到第</a:t>
            </a:r>
            <a:r>
              <a:rPr lang="en-US" altLang="zh-CN" sz="1800" b="1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层的结点，需要</a:t>
            </a:r>
            <a:r>
              <a:rPr lang="en-US" altLang="zh-CN" sz="1800" b="1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次比较</a:t>
            </a:r>
            <a:endParaRPr lang="zh-CN" altLang="en-US" sz="1800" b="1" dirty="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429388" y="71414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smtClean="0">
                <a:solidFill>
                  <a:srgbClr val="3333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层次</a:t>
            </a:r>
            <a:endParaRPr lang="zh-CN" altLang="en-US" sz="1800" b="1" dirty="0" smtClean="0">
              <a:solidFill>
                <a:srgbClr val="3333FF"/>
              </a:solidFill>
              <a:latin typeface="仿宋" pitchFamily="49" charset="-122"/>
              <a:ea typeface="仿宋" pitchFamily="49" charset="-122"/>
              <a:cs typeface="Times New Roman" pitchFamily="18" charset="0"/>
            </a:endParaRPr>
          </a:p>
        </p:txBody>
      </p:sp>
      <p:grpSp>
        <p:nvGrpSpPr>
          <p:cNvPr id="15" name="组合 80"/>
          <p:cNvGrpSpPr/>
          <p:nvPr/>
        </p:nvGrpSpPr>
        <p:grpSpPr>
          <a:xfrm>
            <a:off x="214282" y="520138"/>
            <a:ext cx="6950684" cy="4337622"/>
            <a:chOff x="214282" y="520138"/>
            <a:chExt cx="6950684" cy="4337622"/>
          </a:xfrm>
        </p:grpSpPr>
        <p:sp>
          <p:nvSpPr>
            <p:cNvPr id="61" name="TextBox 60"/>
            <p:cNvSpPr txBox="1"/>
            <p:nvPr/>
          </p:nvSpPr>
          <p:spPr>
            <a:xfrm>
              <a:off x="6736338" y="520138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b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800" b="1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64" name="直接连接符 63"/>
            <p:cNvCxnSpPr/>
            <p:nvPr/>
          </p:nvCxnSpPr>
          <p:spPr>
            <a:xfrm>
              <a:off x="3643306" y="714356"/>
              <a:ext cx="3071834" cy="0"/>
            </a:xfrm>
            <a:prstGeom prst="line">
              <a:avLst/>
            </a:prstGeom>
            <a:ln>
              <a:prstDash val="dash"/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6736338" y="1293814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b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800" b="1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>
            <a:xfrm flipV="1">
              <a:off x="500034" y="1488032"/>
              <a:ext cx="6206160" cy="0"/>
            </a:xfrm>
            <a:prstGeom prst="line">
              <a:avLst/>
            </a:prstGeom>
            <a:ln>
              <a:prstDash val="dash"/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6736338" y="2101822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b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800" b="1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68" name="直接连接符 67"/>
            <p:cNvCxnSpPr>
              <a:stCxn id="20" idx="2"/>
            </p:cNvCxnSpPr>
            <p:nvPr/>
          </p:nvCxnSpPr>
          <p:spPr>
            <a:xfrm rot="10800000" flipH="1" flipV="1">
              <a:off x="214282" y="2296040"/>
              <a:ext cx="6471816" cy="0"/>
            </a:xfrm>
            <a:prstGeom prst="line">
              <a:avLst/>
            </a:prstGeom>
            <a:ln>
              <a:prstDash val="dash"/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6736338" y="2845354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b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800" b="1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70" name="直接连接符 69"/>
            <p:cNvCxnSpPr/>
            <p:nvPr/>
          </p:nvCxnSpPr>
          <p:spPr>
            <a:xfrm flipV="1">
              <a:off x="500034" y="3039572"/>
              <a:ext cx="6215106" cy="0"/>
            </a:xfrm>
            <a:prstGeom prst="line">
              <a:avLst/>
            </a:prstGeom>
            <a:ln>
              <a:prstDash val="dash"/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6736338" y="3702610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b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5</a:t>
              </a:r>
              <a:endParaRPr lang="zh-CN" altLang="en-US" sz="1800" b="1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72" name="直接连接符 71"/>
            <p:cNvCxnSpPr/>
            <p:nvPr/>
          </p:nvCxnSpPr>
          <p:spPr>
            <a:xfrm flipV="1">
              <a:off x="1071538" y="3896828"/>
              <a:ext cx="5643602" cy="0"/>
            </a:xfrm>
            <a:prstGeom prst="line">
              <a:avLst/>
            </a:prstGeom>
            <a:ln>
              <a:prstDash val="dash"/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6736338" y="4488428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b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sz="1800" b="1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74" name="直接连接符 73"/>
            <p:cNvCxnSpPr/>
            <p:nvPr/>
          </p:nvCxnSpPr>
          <p:spPr>
            <a:xfrm flipV="1">
              <a:off x="5357818" y="4682646"/>
              <a:ext cx="1357322" cy="0"/>
            </a:xfrm>
            <a:prstGeom prst="line">
              <a:avLst/>
            </a:prstGeom>
            <a:ln>
              <a:prstDash val="dash"/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62" name="灯片编号占位符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22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6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3"/>
          <p:cNvGrpSpPr/>
          <p:nvPr/>
        </p:nvGrpSpPr>
        <p:grpSpPr>
          <a:xfrm>
            <a:off x="1000100" y="1571612"/>
            <a:ext cx="7143800" cy="4071966"/>
            <a:chOff x="1000100" y="1571612"/>
            <a:chExt cx="7143800" cy="4071966"/>
          </a:xfrm>
        </p:grpSpPr>
        <p:sp>
          <p:nvSpPr>
            <p:cNvPr id="100" name="TextBox 99"/>
            <p:cNvSpPr txBox="1"/>
            <p:nvPr/>
          </p:nvSpPr>
          <p:spPr>
            <a:xfrm>
              <a:off x="7215206" y="1571612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smtClean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层次</a:t>
              </a:r>
              <a:endParaRPr lang="zh-CN" altLang="en-US" sz="1800" b="1" dirty="0" smtClean="0">
                <a:solidFill>
                  <a:srgbClr val="3333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572396" y="2130974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b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800" b="1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02" name="直接连接符 101"/>
            <p:cNvCxnSpPr/>
            <p:nvPr/>
          </p:nvCxnSpPr>
          <p:spPr>
            <a:xfrm flipV="1">
              <a:off x="1071538" y="2325192"/>
              <a:ext cx="6480000" cy="0"/>
            </a:xfrm>
            <a:prstGeom prst="line">
              <a:avLst/>
            </a:prstGeom>
            <a:ln>
              <a:prstDash val="dash"/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7572396" y="2845354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b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800" b="1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06" name="直接连接符 105"/>
            <p:cNvCxnSpPr/>
            <p:nvPr/>
          </p:nvCxnSpPr>
          <p:spPr>
            <a:xfrm flipV="1">
              <a:off x="1071538" y="3039572"/>
              <a:ext cx="6480000" cy="0"/>
            </a:xfrm>
            <a:prstGeom prst="line">
              <a:avLst/>
            </a:prstGeom>
            <a:ln>
              <a:prstDash val="dash"/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7572396" y="3643314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b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5</a:t>
              </a:r>
              <a:endParaRPr lang="zh-CN" altLang="en-US" sz="1800" b="1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08" name="直接连接符 107"/>
            <p:cNvCxnSpPr/>
            <p:nvPr/>
          </p:nvCxnSpPr>
          <p:spPr>
            <a:xfrm flipV="1">
              <a:off x="1071538" y="3837532"/>
              <a:ext cx="6480000" cy="0"/>
            </a:xfrm>
            <a:prstGeom prst="line">
              <a:avLst/>
            </a:prstGeom>
            <a:ln>
              <a:prstDash val="dash"/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7572396" y="4518572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b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sz="1800" b="1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10" name="直接连接符 109"/>
            <p:cNvCxnSpPr/>
            <p:nvPr/>
          </p:nvCxnSpPr>
          <p:spPr>
            <a:xfrm flipV="1">
              <a:off x="1071538" y="4712790"/>
              <a:ext cx="6480000" cy="0"/>
            </a:xfrm>
            <a:prstGeom prst="line">
              <a:avLst/>
            </a:prstGeom>
            <a:ln>
              <a:prstDash val="dash"/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7572396" y="5274246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b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7</a:t>
              </a:r>
              <a:endParaRPr lang="zh-CN" altLang="en-US" sz="1800" b="1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12" name="直接连接符 111"/>
            <p:cNvCxnSpPr/>
            <p:nvPr/>
          </p:nvCxnSpPr>
          <p:spPr>
            <a:xfrm flipV="1">
              <a:off x="1000100" y="5468464"/>
              <a:ext cx="6480000" cy="0"/>
            </a:xfrm>
            <a:prstGeom prst="line">
              <a:avLst/>
            </a:prstGeom>
            <a:ln>
              <a:prstDash val="dash"/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35916" name="Text Box 76"/>
          <p:cNvSpPr txBox="1">
            <a:spLocks noChangeArrowheads="1"/>
          </p:cNvSpPr>
          <p:nvPr/>
        </p:nvSpPr>
        <p:spPr bwMode="auto">
          <a:xfrm>
            <a:off x="285720" y="285728"/>
            <a:ext cx="23574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sz="18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加上</a:t>
            </a:r>
            <a:r>
              <a:rPr kumimoji="0" lang="en-US" altLang="zh-CN" sz="18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13</a:t>
            </a:r>
            <a:r>
              <a:rPr kumimoji="0" lang="zh-CN" altLang="en-US" sz="18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个外部结点：</a:t>
            </a:r>
            <a:endParaRPr kumimoji="0" lang="zh-CN" altLang="en-US" sz="1800" b="1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3" name="组合 91"/>
          <p:cNvGrpSpPr/>
          <p:nvPr/>
        </p:nvGrpSpPr>
        <p:grpSpPr>
          <a:xfrm>
            <a:off x="357158" y="500042"/>
            <a:ext cx="7072362" cy="5118136"/>
            <a:chOff x="428596" y="1000108"/>
            <a:chExt cx="7072362" cy="5118136"/>
          </a:xfrm>
        </p:grpSpPr>
        <p:sp>
          <p:nvSpPr>
            <p:cNvPr id="18" name="椭圆 17"/>
            <p:cNvSpPr/>
            <p:nvPr/>
          </p:nvSpPr>
          <p:spPr>
            <a:xfrm>
              <a:off x="3245620" y="1000108"/>
              <a:ext cx="612000" cy="576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25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4" name="组合 105"/>
            <p:cNvGrpSpPr/>
            <p:nvPr/>
          </p:nvGrpSpPr>
          <p:grpSpPr>
            <a:xfrm>
              <a:off x="1571604" y="1288107"/>
              <a:ext cx="1674017" cy="997885"/>
              <a:chOff x="1571604" y="1288107"/>
              <a:chExt cx="1674017" cy="997885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1571604" y="1709992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800" b="1" dirty="0" smtClean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18</a:t>
                </a:r>
                <a:endParaRPr lang="zh-CN" altLang="en-US" sz="18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31" name="直接连接符 30"/>
              <p:cNvCxnSpPr>
                <a:stCxn id="18" idx="2"/>
                <a:endCxn id="19" idx="7"/>
              </p:cNvCxnSpPr>
              <p:nvPr/>
            </p:nvCxnSpPr>
            <p:spPr>
              <a:xfrm rot="10800000" flipV="1">
                <a:off x="2093980" y="1288107"/>
                <a:ext cx="1151641" cy="506237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组合 110"/>
            <p:cNvGrpSpPr/>
            <p:nvPr/>
          </p:nvGrpSpPr>
          <p:grpSpPr>
            <a:xfrm>
              <a:off x="857224" y="2201639"/>
              <a:ext cx="804006" cy="870171"/>
              <a:chOff x="857224" y="2201639"/>
              <a:chExt cx="804006" cy="870171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857224" y="2495810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800" b="1" dirty="0" smtClean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endParaRPr lang="zh-CN" altLang="en-US" sz="18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33" name="直接连接符 32"/>
              <p:cNvCxnSpPr>
                <a:stCxn id="19" idx="3"/>
              </p:cNvCxnSpPr>
              <p:nvPr/>
            </p:nvCxnSpPr>
            <p:spPr>
              <a:xfrm rot="5400000">
                <a:off x="1305160" y="2207736"/>
                <a:ext cx="362167" cy="349973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组合 111"/>
            <p:cNvGrpSpPr/>
            <p:nvPr/>
          </p:nvGrpSpPr>
          <p:grpSpPr>
            <a:xfrm>
              <a:off x="1379598" y="2987457"/>
              <a:ext cx="620634" cy="803229"/>
              <a:chOff x="1379598" y="2987457"/>
              <a:chExt cx="620634" cy="803229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1388232" y="3214686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800" b="1" dirty="0" smtClean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  <a:endParaRPr lang="zh-CN" altLang="en-US" sz="18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35" name="直接连接符 34"/>
              <p:cNvCxnSpPr>
                <a:stCxn id="20" idx="5"/>
              </p:cNvCxnSpPr>
              <p:nvPr/>
            </p:nvCxnSpPr>
            <p:spPr>
              <a:xfrm rot="16200000" flipH="1">
                <a:off x="1332618" y="3034437"/>
                <a:ext cx="260566" cy="166605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组合 112"/>
            <p:cNvGrpSpPr/>
            <p:nvPr/>
          </p:nvGrpSpPr>
          <p:grpSpPr>
            <a:xfrm>
              <a:off x="1910607" y="3706333"/>
              <a:ext cx="701625" cy="937113"/>
              <a:chOff x="1910607" y="3706333"/>
              <a:chExt cx="701625" cy="937113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2000232" y="4067446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800" b="1" dirty="0" smtClean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11</a:t>
                </a:r>
                <a:endParaRPr lang="zh-CN" altLang="en-US" sz="18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39" name="直接连接符 38"/>
              <p:cNvCxnSpPr>
                <a:stCxn id="21" idx="5"/>
              </p:cNvCxnSpPr>
              <p:nvPr/>
            </p:nvCxnSpPr>
            <p:spPr>
              <a:xfrm rot="16200000" flipH="1">
                <a:off x="1821949" y="3794991"/>
                <a:ext cx="420066" cy="242750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组合 106"/>
            <p:cNvGrpSpPr/>
            <p:nvPr/>
          </p:nvGrpSpPr>
          <p:grpSpPr>
            <a:xfrm>
              <a:off x="3857620" y="1288108"/>
              <a:ext cx="1689112" cy="997884"/>
              <a:chOff x="3857620" y="1288108"/>
              <a:chExt cx="1689112" cy="997884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4934732" y="1709992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800" b="1" dirty="0" smtClean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46</a:t>
                </a:r>
                <a:endParaRPr lang="zh-CN" altLang="en-US" sz="18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45" name="直接连接符 44"/>
              <p:cNvCxnSpPr>
                <a:stCxn id="18" idx="6"/>
                <a:endCxn id="23" idx="1"/>
              </p:cNvCxnSpPr>
              <p:nvPr/>
            </p:nvCxnSpPr>
            <p:spPr>
              <a:xfrm>
                <a:off x="3857620" y="1288108"/>
                <a:ext cx="1166737" cy="506237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合 113"/>
            <p:cNvGrpSpPr/>
            <p:nvPr/>
          </p:nvGrpSpPr>
          <p:grpSpPr>
            <a:xfrm>
              <a:off x="4148914" y="2201639"/>
              <a:ext cx="875443" cy="870171"/>
              <a:chOff x="4148914" y="2201639"/>
              <a:chExt cx="875443" cy="870171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4148914" y="2495810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800" b="1" dirty="0" smtClean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39</a:t>
                </a:r>
                <a:endParaRPr lang="zh-CN" altLang="en-US" sz="18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47" name="直接连接符 46"/>
              <p:cNvCxnSpPr>
                <a:stCxn id="23" idx="3"/>
                <a:endCxn id="24" idx="7"/>
              </p:cNvCxnSpPr>
              <p:nvPr/>
            </p:nvCxnSpPr>
            <p:spPr>
              <a:xfrm rot="5400000">
                <a:off x="4658561" y="2214367"/>
                <a:ext cx="378524" cy="353068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115"/>
            <p:cNvGrpSpPr/>
            <p:nvPr/>
          </p:nvGrpSpPr>
          <p:grpSpPr>
            <a:xfrm>
              <a:off x="3434534" y="2987457"/>
              <a:ext cx="804005" cy="803229"/>
              <a:chOff x="3434534" y="2987457"/>
              <a:chExt cx="804005" cy="803229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3434534" y="3214686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800" b="1" dirty="0" smtClean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32</a:t>
                </a:r>
                <a:endParaRPr lang="zh-CN" altLang="en-US" sz="18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49" name="直接连接符 48"/>
              <p:cNvCxnSpPr>
                <a:stCxn id="24" idx="3"/>
                <a:endCxn id="26" idx="7"/>
              </p:cNvCxnSpPr>
              <p:nvPr/>
            </p:nvCxnSpPr>
            <p:spPr>
              <a:xfrm rot="5400000">
                <a:off x="3941933" y="3002433"/>
                <a:ext cx="311582" cy="281630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组合 114"/>
            <p:cNvGrpSpPr/>
            <p:nvPr/>
          </p:nvGrpSpPr>
          <p:grpSpPr>
            <a:xfrm>
              <a:off x="5457107" y="2201639"/>
              <a:ext cx="946881" cy="870171"/>
              <a:chOff x="5457107" y="2201639"/>
              <a:chExt cx="946881" cy="870171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5791988" y="2495810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800" b="1" dirty="0" smtClean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53</a:t>
                </a:r>
                <a:endParaRPr lang="zh-CN" altLang="en-US" sz="18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51" name="直接连接符 50"/>
              <p:cNvCxnSpPr>
                <a:stCxn id="23" idx="5"/>
                <a:endCxn id="25" idx="1"/>
              </p:cNvCxnSpPr>
              <p:nvPr/>
            </p:nvCxnSpPr>
            <p:spPr>
              <a:xfrm rot="16200000" flipH="1">
                <a:off x="5480098" y="2178648"/>
                <a:ext cx="378524" cy="424506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组合 116"/>
            <p:cNvGrpSpPr/>
            <p:nvPr/>
          </p:nvGrpSpPr>
          <p:grpSpPr>
            <a:xfrm>
              <a:off x="6314363" y="2987457"/>
              <a:ext cx="788129" cy="803229"/>
              <a:chOff x="6314363" y="2987457"/>
              <a:chExt cx="788129" cy="803229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6490492" y="3214686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800" b="1" dirty="0" smtClean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74</a:t>
                </a:r>
                <a:endParaRPr lang="zh-CN" altLang="en-US" sz="18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53" name="直接连接符 52"/>
              <p:cNvCxnSpPr>
                <a:stCxn id="25" idx="5"/>
                <a:endCxn id="27" idx="1"/>
              </p:cNvCxnSpPr>
              <p:nvPr/>
            </p:nvCxnSpPr>
            <p:spPr>
              <a:xfrm rot="16200000" flipH="1">
                <a:off x="6291449" y="3010371"/>
                <a:ext cx="311582" cy="265754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17"/>
            <p:cNvGrpSpPr/>
            <p:nvPr/>
          </p:nvGrpSpPr>
          <p:grpSpPr>
            <a:xfrm>
              <a:off x="5754724" y="3706333"/>
              <a:ext cx="825393" cy="937113"/>
              <a:chOff x="5754724" y="3706333"/>
              <a:chExt cx="825393" cy="937113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5754724" y="4067446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800" b="1" dirty="0" smtClean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67</a:t>
                </a:r>
                <a:endParaRPr lang="zh-CN" altLang="en-US" sz="18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55" name="直接连接符 54"/>
              <p:cNvCxnSpPr>
                <a:stCxn id="27" idx="3"/>
              </p:cNvCxnSpPr>
              <p:nvPr/>
            </p:nvCxnSpPr>
            <p:spPr>
              <a:xfrm rot="5400000">
                <a:off x="6199525" y="3720407"/>
                <a:ext cx="394666" cy="366518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118"/>
            <p:cNvGrpSpPr/>
            <p:nvPr/>
          </p:nvGrpSpPr>
          <p:grpSpPr>
            <a:xfrm>
              <a:off x="5173666" y="4571793"/>
              <a:ext cx="657984" cy="857471"/>
              <a:chOff x="5173666" y="4571793"/>
              <a:chExt cx="657984" cy="857471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5173666" y="4853264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800" b="1" dirty="0" smtClean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60</a:t>
                </a:r>
                <a:endParaRPr lang="zh-CN" altLang="en-US" sz="18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57" name="直接连接符 56"/>
              <p:cNvCxnSpPr/>
              <p:nvPr/>
            </p:nvCxnSpPr>
            <p:spPr>
              <a:xfrm rot="5400000">
                <a:off x="5569227" y="4608037"/>
                <a:ext cx="298667" cy="226179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95"/>
            <p:cNvGrpSpPr/>
            <p:nvPr/>
          </p:nvGrpSpPr>
          <p:grpSpPr>
            <a:xfrm>
              <a:off x="1563666" y="4559092"/>
              <a:ext cx="526192" cy="797632"/>
              <a:chOff x="1563666" y="4559092"/>
              <a:chExt cx="526192" cy="797632"/>
            </a:xfrm>
          </p:grpSpPr>
          <p:sp>
            <p:nvSpPr>
              <p:cNvPr id="64" name="矩形 63"/>
              <p:cNvSpPr/>
              <p:nvPr/>
            </p:nvSpPr>
            <p:spPr>
              <a:xfrm>
                <a:off x="1563666" y="5070972"/>
                <a:ext cx="500066" cy="28575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67" name="直接连接符 66"/>
              <p:cNvCxnSpPr>
                <a:stCxn id="22" idx="3"/>
                <a:endCxn id="64" idx="0"/>
              </p:cNvCxnSpPr>
              <p:nvPr/>
            </p:nvCxnSpPr>
            <p:spPr>
              <a:xfrm rot="5400000">
                <a:off x="1695839" y="4676953"/>
                <a:ext cx="511879" cy="276158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96"/>
            <p:cNvGrpSpPr/>
            <p:nvPr/>
          </p:nvGrpSpPr>
          <p:grpSpPr>
            <a:xfrm>
              <a:off x="2501884" y="4559092"/>
              <a:ext cx="500066" cy="797632"/>
              <a:chOff x="2501884" y="4559092"/>
              <a:chExt cx="500066" cy="797632"/>
            </a:xfrm>
          </p:grpSpPr>
          <p:sp>
            <p:nvSpPr>
              <p:cNvPr id="65" name="矩形 64"/>
              <p:cNvSpPr/>
              <p:nvPr/>
            </p:nvSpPr>
            <p:spPr>
              <a:xfrm>
                <a:off x="2501884" y="5070972"/>
                <a:ext cx="500066" cy="28575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69" name="直接连接符 68"/>
              <p:cNvCxnSpPr>
                <a:stCxn id="22" idx="5"/>
                <a:endCxn id="65" idx="0"/>
              </p:cNvCxnSpPr>
              <p:nvPr/>
            </p:nvCxnSpPr>
            <p:spPr>
              <a:xfrm rot="16200000" flipH="1">
                <a:off x="2381323" y="4700377"/>
                <a:ext cx="511879" cy="229310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92"/>
            <p:cNvGrpSpPr/>
            <p:nvPr/>
          </p:nvGrpSpPr>
          <p:grpSpPr>
            <a:xfrm>
              <a:off x="428596" y="2987456"/>
              <a:ext cx="518254" cy="727296"/>
              <a:chOff x="428596" y="2987456"/>
              <a:chExt cx="518254" cy="727296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428596" y="3429000"/>
                <a:ext cx="500066" cy="28575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71" name="直接连接符 70"/>
              <p:cNvCxnSpPr>
                <a:stCxn id="20" idx="3"/>
                <a:endCxn id="59" idx="0"/>
              </p:cNvCxnSpPr>
              <p:nvPr/>
            </p:nvCxnSpPr>
            <p:spPr>
              <a:xfrm rot="5400000">
                <a:off x="591968" y="3074118"/>
                <a:ext cx="441543" cy="268220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94"/>
            <p:cNvGrpSpPr/>
            <p:nvPr/>
          </p:nvGrpSpPr>
          <p:grpSpPr>
            <a:xfrm>
              <a:off x="928662" y="3706332"/>
              <a:ext cx="549196" cy="865676"/>
              <a:chOff x="928662" y="3706332"/>
              <a:chExt cx="549196" cy="865676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928662" y="4286256"/>
                <a:ext cx="500066" cy="28575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73" name="直接连接符 72"/>
              <p:cNvCxnSpPr>
                <a:stCxn id="21" idx="3"/>
                <a:endCxn id="63" idx="0"/>
              </p:cNvCxnSpPr>
              <p:nvPr/>
            </p:nvCxnSpPr>
            <p:spPr>
              <a:xfrm rot="5400000">
                <a:off x="1038315" y="3846713"/>
                <a:ext cx="579923" cy="299162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组合 93"/>
            <p:cNvGrpSpPr/>
            <p:nvPr/>
          </p:nvGrpSpPr>
          <p:grpSpPr>
            <a:xfrm>
              <a:off x="2071670" y="2201638"/>
              <a:ext cx="500066" cy="727296"/>
              <a:chOff x="2071670" y="2201638"/>
              <a:chExt cx="500066" cy="727296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2071670" y="2643182"/>
                <a:ext cx="500066" cy="28575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75" name="直接连接符 74"/>
              <p:cNvCxnSpPr>
                <a:stCxn id="19" idx="5"/>
                <a:endCxn id="60" idx="0"/>
              </p:cNvCxnSpPr>
              <p:nvPr/>
            </p:nvCxnSpPr>
            <p:spPr>
              <a:xfrm rot="16200000" flipH="1">
                <a:off x="1987070" y="2308548"/>
                <a:ext cx="441543" cy="227724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组合 99"/>
            <p:cNvGrpSpPr/>
            <p:nvPr/>
          </p:nvGrpSpPr>
          <p:grpSpPr>
            <a:xfrm>
              <a:off x="4618038" y="2987456"/>
              <a:ext cx="500066" cy="727296"/>
              <a:chOff x="4618038" y="2987456"/>
              <a:chExt cx="500066" cy="727296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4618038" y="3429000"/>
                <a:ext cx="500066" cy="28575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77" name="直接连接符 76"/>
              <p:cNvCxnSpPr>
                <a:stCxn id="24" idx="5"/>
                <a:endCxn id="61" idx="0"/>
              </p:cNvCxnSpPr>
              <p:nvPr/>
            </p:nvCxnSpPr>
            <p:spPr>
              <a:xfrm rot="16200000" flipH="1">
                <a:off x="4548909" y="3109837"/>
                <a:ext cx="441543" cy="196782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组合 100"/>
            <p:cNvGrpSpPr/>
            <p:nvPr/>
          </p:nvGrpSpPr>
          <p:grpSpPr>
            <a:xfrm>
              <a:off x="5332418" y="2987456"/>
              <a:ext cx="549196" cy="727296"/>
              <a:chOff x="5332418" y="2987456"/>
              <a:chExt cx="549196" cy="727296"/>
            </a:xfrm>
          </p:grpSpPr>
          <p:sp>
            <p:nvSpPr>
              <p:cNvPr id="62" name="矩形 61"/>
              <p:cNvSpPr/>
              <p:nvPr/>
            </p:nvSpPr>
            <p:spPr>
              <a:xfrm>
                <a:off x="5332418" y="3429000"/>
                <a:ext cx="500066" cy="28575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79" name="直接连接符 78"/>
              <p:cNvCxnSpPr>
                <a:stCxn id="25" idx="3"/>
                <a:endCxn id="62" idx="0"/>
              </p:cNvCxnSpPr>
              <p:nvPr/>
            </p:nvCxnSpPr>
            <p:spPr>
              <a:xfrm rot="5400000">
                <a:off x="5511261" y="3058647"/>
                <a:ext cx="441543" cy="299162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组合 104"/>
            <p:cNvGrpSpPr/>
            <p:nvPr/>
          </p:nvGrpSpPr>
          <p:grpSpPr>
            <a:xfrm>
              <a:off x="4751390" y="5390948"/>
              <a:ext cx="526192" cy="727296"/>
              <a:chOff x="4751390" y="5390948"/>
              <a:chExt cx="526192" cy="727296"/>
            </a:xfrm>
          </p:grpSpPr>
          <p:sp>
            <p:nvSpPr>
              <p:cNvPr id="80" name="矩形 79"/>
              <p:cNvSpPr/>
              <p:nvPr/>
            </p:nvSpPr>
            <p:spPr>
              <a:xfrm>
                <a:off x="4751390" y="5832492"/>
                <a:ext cx="500066" cy="28575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82" name="直接连接符 81"/>
              <p:cNvCxnSpPr>
                <a:endCxn id="80" idx="0"/>
              </p:cNvCxnSpPr>
              <p:nvPr/>
            </p:nvCxnSpPr>
            <p:spPr>
              <a:xfrm rot="5400000">
                <a:off x="4918731" y="5473641"/>
                <a:ext cx="441543" cy="276158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组合 103"/>
            <p:cNvGrpSpPr/>
            <p:nvPr/>
          </p:nvGrpSpPr>
          <p:grpSpPr>
            <a:xfrm>
              <a:off x="5689608" y="5344910"/>
              <a:ext cx="500066" cy="773334"/>
              <a:chOff x="5689608" y="5344910"/>
              <a:chExt cx="500066" cy="773334"/>
            </a:xfrm>
          </p:grpSpPr>
          <p:sp>
            <p:nvSpPr>
              <p:cNvPr id="81" name="矩形 80"/>
              <p:cNvSpPr/>
              <p:nvPr/>
            </p:nvSpPr>
            <p:spPr>
              <a:xfrm>
                <a:off x="5689608" y="5832492"/>
                <a:ext cx="500066" cy="28575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83" name="直接连接符 82"/>
              <p:cNvCxnSpPr>
                <a:stCxn id="28" idx="5"/>
                <a:endCxn id="81" idx="0"/>
              </p:cNvCxnSpPr>
              <p:nvPr/>
            </p:nvCxnSpPr>
            <p:spPr>
              <a:xfrm rot="16200000" flipH="1">
                <a:off x="5574051" y="5466901"/>
                <a:ext cx="487581" cy="243600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组合 102"/>
            <p:cNvGrpSpPr/>
            <p:nvPr/>
          </p:nvGrpSpPr>
          <p:grpSpPr>
            <a:xfrm>
              <a:off x="6210312" y="4630530"/>
              <a:ext cx="500066" cy="727296"/>
              <a:chOff x="6210312" y="4630530"/>
              <a:chExt cx="500066" cy="727296"/>
            </a:xfrm>
          </p:grpSpPr>
          <p:sp>
            <p:nvSpPr>
              <p:cNvPr id="84" name="矩形 83"/>
              <p:cNvSpPr/>
              <p:nvPr/>
            </p:nvSpPr>
            <p:spPr>
              <a:xfrm>
                <a:off x="6210312" y="5072074"/>
                <a:ext cx="500066" cy="28575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85" name="直接连接符 84"/>
              <p:cNvCxnSpPr>
                <a:endCxn id="84" idx="0"/>
              </p:cNvCxnSpPr>
              <p:nvPr/>
            </p:nvCxnSpPr>
            <p:spPr>
              <a:xfrm rot="16200000" flipH="1">
                <a:off x="6124919" y="4736647"/>
                <a:ext cx="441543" cy="229310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组合 101"/>
            <p:cNvGrpSpPr/>
            <p:nvPr/>
          </p:nvGrpSpPr>
          <p:grpSpPr>
            <a:xfrm>
              <a:off x="7000892" y="3706332"/>
              <a:ext cx="500066" cy="769054"/>
              <a:chOff x="7000892" y="3706332"/>
              <a:chExt cx="500066" cy="769054"/>
            </a:xfrm>
          </p:grpSpPr>
          <p:sp>
            <p:nvSpPr>
              <p:cNvPr id="86" name="矩形 85"/>
              <p:cNvSpPr/>
              <p:nvPr/>
            </p:nvSpPr>
            <p:spPr>
              <a:xfrm>
                <a:off x="7000892" y="4189634"/>
                <a:ext cx="500066" cy="28575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87" name="直接连接符 86"/>
              <p:cNvCxnSpPr>
                <a:stCxn id="27" idx="5"/>
                <a:endCxn id="86" idx="0"/>
              </p:cNvCxnSpPr>
              <p:nvPr/>
            </p:nvCxnSpPr>
            <p:spPr>
              <a:xfrm rot="16200000" flipH="1">
                <a:off x="6890246" y="3828954"/>
                <a:ext cx="483301" cy="238058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97"/>
            <p:cNvGrpSpPr/>
            <p:nvPr/>
          </p:nvGrpSpPr>
          <p:grpSpPr>
            <a:xfrm>
              <a:off x="3033702" y="3768728"/>
              <a:ext cx="526192" cy="727296"/>
              <a:chOff x="3033702" y="3768728"/>
              <a:chExt cx="526192" cy="727296"/>
            </a:xfrm>
          </p:grpSpPr>
          <p:sp>
            <p:nvSpPr>
              <p:cNvPr id="88" name="矩形 87"/>
              <p:cNvSpPr/>
              <p:nvPr/>
            </p:nvSpPr>
            <p:spPr>
              <a:xfrm>
                <a:off x="3033702" y="4210272"/>
                <a:ext cx="500066" cy="28575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90" name="直接连接符 89"/>
              <p:cNvCxnSpPr>
                <a:endCxn id="88" idx="0"/>
              </p:cNvCxnSpPr>
              <p:nvPr/>
            </p:nvCxnSpPr>
            <p:spPr>
              <a:xfrm rot="5400000">
                <a:off x="3201043" y="3851421"/>
                <a:ext cx="441543" cy="276158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组合 98"/>
            <p:cNvGrpSpPr/>
            <p:nvPr/>
          </p:nvGrpSpPr>
          <p:grpSpPr>
            <a:xfrm>
              <a:off x="3956910" y="3706332"/>
              <a:ext cx="515076" cy="789692"/>
              <a:chOff x="3956910" y="3706332"/>
              <a:chExt cx="515076" cy="789692"/>
            </a:xfrm>
          </p:grpSpPr>
          <p:sp>
            <p:nvSpPr>
              <p:cNvPr id="89" name="矩形 88"/>
              <p:cNvSpPr/>
              <p:nvPr/>
            </p:nvSpPr>
            <p:spPr>
              <a:xfrm>
                <a:off x="3971920" y="4210272"/>
                <a:ext cx="500066" cy="28575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91" name="直接连接符 90"/>
              <p:cNvCxnSpPr>
                <a:stCxn id="26" idx="5"/>
                <a:endCxn id="89" idx="0"/>
              </p:cNvCxnSpPr>
              <p:nvPr/>
            </p:nvCxnSpPr>
            <p:spPr>
              <a:xfrm rot="16200000" flipH="1">
                <a:off x="3837462" y="3825780"/>
                <a:ext cx="503939" cy="265044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组合 98"/>
          <p:cNvGrpSpPr/>
          <p:nvPr/>
        </p:nvGrpSpPr>
        <p:grpSpPr>
          <a:xfrm>
            <a:off x="915975" y="5742010"/>
            <a:ext cx="5942041" cy="901699"/>
            <a:chOff x="915974" y="5742011"/>
            <a:chExt cx="6242959" cy="945594"/>
          </a:xfrm>
        </p:grpSpPr>
        <p:sp>
          <p:nvSpPr>
            <p:cNvPr id="93" name="Text Box 115"/>
            <p:cNvSpPr txBox="1">
              <a:spLocks noChangeArrowheads="1"/>
            </p:cNvSpPr>
            <p:nvPr/>
          </p:nvSpPr>
          <p:spPr bwMode="auto">
            <a:xfrm>
              <a:off x="915974" y="5957911"/>
              <a:ext cx="1655762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200" b="1" dirty="0" err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ASL</a:t>
              </a:r>
              <a:r>
                <a:rPr kumimoji="0" lang="zh-CN" altLang="en-US" sz="2200" b="1" baseline="-25000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不成功</a:t>
              </a:r>
              <a:r>
                <a:rPr kumimoji="0" lang="en-US" altLang="zh-CN" sz="22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</a:t>
              </a:r>
            </a:p>
          </p:txBody>
        </p:sp>
        <p:sp>
          <p:nvSpPr>
            <p:cNvPr id="94" name="Text Box 116"/>
            <p:cNvSpPr txBox="1">
              <a:spLocks noChangeArrowheads="1"/>
            </p:cNvSpPr>
            <p:nvPr/>
          </p:nvSpPr>
          <p:spPr bwMode="auto">
            <a:xfrm>
              <a:off x="2285983" y="5742011"/>
              <a:ext cx="3822168" cy="387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8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1×</a:t>
              </a:r>
              <a:r>
                <a:rPr kumimoji="0" lang="en-US" altLang="zh-CN" sz="1800" b="1">
                  <a:solidFill>
                    <a:srgbClr val="FF00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2</a:t>
              </a:r>
              <a:r>
                <a:rPr kumimoji="0" lang="zh-CN" altLang="en-US" sz="18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＋</a:t>
              </a:r>
              <a:r>
                <a:rPr kumimoji="0" lang="en-US" altLang="zh-CN" sz="1800" b="1" smtClean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3×</a:t>
              </a:r>
              <a:r>
                <a:rPr kumimoji="0" lang="en-US" altLang="zh-CN" sz="1800" b="1" smtClean="0">
                  <a:solidFill>
                    <a:srgbClr val="FF00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3</a:t>
              </a:r>
              <a:r>
                <a:rPr kumimoji="0" lang="zh-CN" altLang="en-US" sz="18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＋</a:t>
              </a:r>
              <a:r>
                <a:rPr kumimoji="0" lang="en-US" altLang="zh-CN" sz="1800" b="1" smtClean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4×</a:t>
              </a:r>
              <a:r>
                <a:rPr kumimoji="0" lang="en-US" altLang="zh-CN" sz="1800" b="1" smtClean="0">
                  <a:solidFill>
                    <a:srgbClr val="FF00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4</a:t>
              </a:r>
              <a:r>
                <a:rPr kumimoji="0" lang="zh-CN" altLang="en-US" sz="18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＋</a:t>
              </a:r>
              <a:r>
                <a:rPr kumimoji="0" lang="en-US" altLang="zh-CN" sz="1800" b="1" smtClean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3×</a:t>
              </a:r>
              <a:r>
                <a:rPr kumimoji="0" lang="en-US" altLang="zh-CN" sz="1800" b="1" smtClean="0">
                  <a:solidFill>
                    <a:srgbClr val="FF00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5</a:t>
              </a:r>
              <a:r>
                <a:rPr kumimoji="0" lang="zh-CN" altLang="en-US" sz="18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＋</a:t>
              </a:r>
              <a:r>
                <a:rPr kumimoji="0" lang="en-US" altLang="zh-CN" sz="1800" b="1" smtClean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2×</a:t>
              </a:r>
              <a:r>
                <a:rPr kumimoji="0" lang="en-US" altLang="zh-CN" sz="1800" b="1" smtClean="0">
                  <a:solidFill>
                    <a:srgbClr val="FF00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6</a:t>
              </a:r>
              <a:endParaRPr kumimoji="0" lang="en-US" altLang="zh-CN" sz="1800" b="1">
                <a:solidFill>
                  <a:srgbClr val="FF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95" name="Freeform 117"/>
            <p:cNvSpPr>
              <a:spLocks/>
            </p:cNvSpPr>
            <p:nvPr/>
          </p:nvSpPr>
          <p:spPr bwMode="auto">
            <a:xfrm>
              <a:off x="2389214" y="6215086"/>
              <a:ext cx="3600000" cy="0"/>
            </a:xfrm>
            <a:custGeom>
              <a:avLst/>
              <a:gdLst>
                <a:gd name="T0" fmla="*/ 0 w 3171"/>
                <a:gd name="T1" fmla="*/ 11 h 11"/>
                <a:gd name="T2" fmla="*/ 3171 w 3171"/>
                <a:gd name="T3" fmla="*/ 0 h 11"/>
                <a:gd name="T4" fmla="*/ 0 60000 65536"/>
                <a:gd name="T5" fmla="*/ 0 60000 65536"/>
                <a:gd name="T6" fmla="*/ 0 w 3171"/>
                <a:gd name="T7" fmla="*/ 0 h 11"/>
                <a:gd name="T8" fmla="*/ 3171 w 3171"/>
                <a:gd name="T9" fmla="*/ 11 h 1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71" h="11">
                  <a:moveTo>
                    <a:pt x="0" y="11"/>
                  </a:moveTo>
                  <a:lnTo>
                    <a:pt x="3171" y="0"/>
                  </a:lnTo>
                </a:path>
              </a:pathLst>
            </a:custGeom>
            <a:noFill/>
            <a:ln w="38100">
              <a:solidFill>
                <a:srgbClr val="3333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" name="Text Box 118"/>
            <p:cNvSpPr txBox="1">
              <a:spLocks noChangeArrowheads="1"/>
            </p:cNvSpPr>
            <p:nvPr/>
          </p:nvSpPr>
          <p:spPr bwMode="auto">
            <a:xfrm>
              <a:off x="4013184" y="6318273"/>
              <a:ext cx="647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8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13</a:t>
              </a:r>
            </a:p>
          </p:txBody>
        </p:sp>
        <p:sp>
          <p:nvSpPr>
            <p:cNvPr id="97" name="Text Box 119"/>
            <p:cNvSpPr txBox="1">
              <a:spLocks noChangeArrowheads="1"/>
            </p:cNvSpPr>
            <p:nvPr/>
          </p:nvSpPr>
          <p:spPr bwMode="auto">
            <a:xfrm>
              <a:off x="6072198" y="6000770"/>
              <a:ext cx="1086735" cy="387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1800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＝</a:t>
              </a:r>
              <a:r>
                <a:rPr kumimoji="0" lang="en-US" altLang="zh-CN" sz="1800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4.15</a:t>
              </a: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8072430" y="2571744"/>
            <a:ext cx="92872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落在第</a:t>
            </a:r>
            <a:r>
              <a:rPr lang="en-US" altLang="zh-CN" sz="1800" b="1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层的外部结点，需要</a:t>
            </a:r>
            <a:r>
              <a:rPr lang="en-US" altLang="zh-CN" sz="1800" b="1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次比较</a:t>
            </a:r>
            <a:endParaRPr lang="zh-CN" altLang="en-US" sz="1800" b="1" dirty="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9" name="灯片编号占位符 9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23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5786" y="1214422"/>
            <a:ext cx="7143800" cy="92333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zh-CN" sz="18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由一组关键字</a:t>
            </a:r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23</a:t>
            </a:r>
            <a:r>
              <a:rPr lang="zh-CN" altLang="zh-CN" sz="18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12</a:t>
            </a:r>
            <a:r>
              <a:rPr lang="zh-CN" altLang="zh-CN" sz="18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45</a:t>
            </a:r>
            <a:r>
              <a:rPr lang="zh-CN" altLang="zh-CN" sz="18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36</a:t>
            </a:r>
            <a:r>
              <a:rPr lang="zh-CN" altLang="zh-CN" sz="18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构成的不同二叉排序树有</a:t>
            </a:r>
            <a:r>
              <a:rPr lang="zh-CN" altLang="en-US" sz="18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  ）</a:t>
            </a:r>
            <a:r>
              <a:rPr lang="zh-CN" altLang="zh-CN" sz="18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棵。</a:t>
            </a:r>
          </a:p>
          <a:p>
            <a:pPr algn="l">
              <a:lnSpc>
                <a:spcPct val="150000"/>
              </a:lnSpc>
            </a:pPr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A.1		B. 10		C. 14		D.</a:t>
            </a:r>
            <a:r>
              <a:rPr lang="zh-CN" altLang="zh-CN" sz="18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无法确定</a:t>
            </a:r>
            <a:endParaRPr lang="zh-CN" altLang="en-US" sz="1800" b="1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3"/>
          <p:cNvGrpSpPr/>
          <p:nvPr/>
        </p:nvGrpSpPr>
        <p:grpSpPr>
          <a:xfrm>
            <a:off x="571504" y="428604"/>
            <a:ext cx="1000100" cy="785817"/>
            <a:chOff x="5703182" y="3835411"/>
            <a:chExt cx="1238250" cy="1236663"/>
          </a:xfrm>
        </p:grpSpPr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5703182" y="3835411"/>
              <a:ext cx="1238250" cy="1236663"/>
              <a:chOff x="810" y="845"/>
              <a:chExt cx="827" cy="826"/>
            </a:xfrm>
          </p:grpSpPr>
          <p:sp>
            <p:nvSpPr>
              <p:cNvPr id="7" name="Oval 20"/>
              <p:cNvSpPr>
                <a:spLocks noChangeArrowheads="1"/>
              </p:cNvSpPr>
              <p:nvPr/>
            </p:nvSpPr>
            <p:spPr bwMode="gray">
              <a:xfrm>
                <a:off x="810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8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9" name="Oval 22"/>
              <p:cNvSpPr>
                <a:spLocks noChangeArrowheads="1"/>
              </p:cNvSpPr>
              <p:nvPr/>
            </p:nvSpPr>
            <p:spPr bwMode="gray">
              <a:xfrm>
                <a:off x="878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" name="Text Box 23"/>
            <p:cNvSpPr txBox="1">
              <a:spLocks noChangeArrowheads="1"/>
            </p:cNvSpPr>
            <p:nvPr/>
          </p:nvSpPr>
          <p:spPr bwMode="gray">
            <a:xfrm>
              <a:off x="5767676" y="4154859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24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752" y="357166"/>
            <a:ext cx="985835" cy="56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00034" y="500042"/>
            <a:ext cx="61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b="1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个不同关键字</a:t>
            </a:r>
            <a:r>
              <a:rPr lang="zh-CN" altLang="zh-CN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构成的不同的二叉排序树</a:t>
            </a:r>
            <a:r>
              <a:rPr lang="zh-CN" altLang="en-US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        </a:t>
            </a:r>
            <a:r>
              <a:rPr lang="zh-CN" altLang="zh-CN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棵。</a:t>
            </a:r>
            <a:endParaRPr lang="zh-CN" altLang="en-US" sz="1800" b="1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54"/>
          <p:cNvGrpSpPr/>
          <p:nvPr/>
        </p:nvGrpSpPr>
        <p:grpSpPr>
          <a:xfrm>
            <a:off x="639538" y="2143116"/>
            <a:ext cx="7432924" cy="2396826"/>
            <a:chOff x="639538" y="2143116"/>
            <a:chExt cx="7432924" cy="2396826"/>
          </a:xfrm>
        </p:grpSpPr>
        <p:sp>
          <p:nvSpPr>
            <p:cNvPr id="6" name="椭圆 5"/>
            <p:cNvSpPr/>
            <p:nvPr/>
          </p:nvSpPr>
          <p:spPr>
            <a:xfrm>
              <a:off x="639538" y="4071942"/>
              <a:ext cx="432000" cy="468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925290" y="3214686"/>
              <a:ext cx="432000" cy="468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211042" y="2428868"/>
              <a:ext cx="432000" cy="468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连接符 9"/>
            <p:cNvCxnSpPr>
              <a:stCxn id="8" idx="3"/>
              <a:endCxn id="7" idx="0"/>
            </p:cNvCxnSpPr>
            <p:nvPr/>
          </p:nvCxnSpPr>
          <p:spPr>
            <a:xfrm rot="5400000">
              <a:off x="1014622" y="2955000"/>
              <a:ext cx="386355" cy="133017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7" idx="3"/>
              <a:endCxn id="6" idx="0"/>
            </p:cNvCxnSpPr>
            <p:nvPr/>
          </p:nvCxnSpPr>
          <p:spPr>
            <a:xfrm rot="5400000">
              <a:off x="693151" y="3776537"/>
              <a:ext cx="457793" cy="133017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2857488" y="3286124"/>
              <a:ext cx="432000" cy="468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2143108" y="3286124"/>
              <a:ext cx="432000" cy="468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2496926" y="2500306"/>
              <a:ext cx="432000" cy="468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6" name="直接连接符 15"/>
            <p:cNvCxnSpPr>
              <a:stCxn id="15" idx="3"/>
              <a:endCxn id="14" idx="0"/>
            </p:cNvCxnSpPr>
            <p:nvPr/>
          </p:nvCxnSpPr>
          <p:spPr>
            <a:xfrm rot="5400000">
              <a:off x="2266473" y="2992405"/>
              <a:ext cx="386355" cy="201083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5" idx="5"/>
              <a:endCxn id="13" idx="0"/>
            </p:cNvCxnSpPr>
            <p:nvPr/>
          </p:nvCxnSpPr>
          <p:spPr>
            <a:xfrm rot="16200000" flipH="1">
              <a:off x="2776397" y="2989032"/>
              <a:ext cx="386355" cy="207827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0" name="椭圆 19"/>
            <p:cNvSpPr/>
            <p:nvPr/>
          </p:nvSpPr>
          <p:spPr>
            <a:xfrm>
              <a:off x="4143372" y="3857628"/>
              <a:ext cx="432000" cy="468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3643306" y="3175314"/>
              <a:ext cx="432000" cy="468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3997124" y="2357430"/>
              <a:ext cx="432000" cy="468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6" name="直接连接符 25"/>
            <p:cNvCxnSpPr>
              <a:stCxn id="22" idx="3"/>
              <a:endCxn id="21" idx="0"/>
            </p:cNvCxnSpPr>
            <p:nvPr/>
          </p:nvCxnSpPr>
          <p:spPr>
            <a:xfrm rot="5400000">
              <a:off x="3750638" y="2865562"/>
              <a:ext cx="418421" cy="201083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21" idx="5"/>
              <a:endCxn id="20" idx="1"/>
            </p:cNvCxnSpPr>
            <p:nvPr/>
          </p:nvCxnSpPr>
          <p:spPr>
            <a:xfrm rot="16200000" flipH="1">
              <a:off x="3933645" y="3653173"/>
              <a:ext cx="351388" cy="194596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9" name="椭圆 28"/>
            <p:cNvSpPr/>
            <p:nvPr/>
          </p:nvSpPr>
          <p:spPr>
            <a:xfrm>
              <a:off x="5500694" y="3786190"/>
              <a:ext cx="432000" cy="468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5925950" y="3000372"/>
              <a:ext cx="432000" cy="468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5354446" y="2285992"/>
              <a:ext cx="432000" cy="468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2" name="直接连接符 31"/>
            <p:cNvCxnSpPr>
              <a:stCxn id="31" idx="5"/>
              <a:endCxn id="30" idx="1"/>
            </p:cNvCxnSpPr>
            <p:nvPr/>
          </p:nvCxnSpPr>
          <p:spPr>
            <a:xfrm rot="16200000" flipH="1">
              <a:off x="5664471" y="2744165"/>
              <a:ext cx="383454" cy="266034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30" idx="3"/>
              <a:endCxn id="29" idx="7"/>
            </p:cNvCxnSpPr>
            <p:nvPr/>
          </p:nvCxnSpPr>
          <p:spPr>
            <a:xfrm rot="5400000">
              <a:off x="5701876" y="3567388"/>
              <a:ext cx="454892" cy="119786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38" name="椭圆 37"/>
            <p:cNvSpPr/>
            <p:nvPr/>
          </p:nvSpPr>
          <p:spPr>
            <a:xfrm>
              <a:off x="7640462" y="3786190"/>
              <a:ext cx="432000" cy="468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7215206" y="2928934"/>
              <a:ext cx="432000" cy="468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6786578" y="2143116"/>
              <a:ext cx="432000" cy="468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1" name="直接连接符 40"/>
            <p:cNvCxnSpPr>
              <a:stCxn id="40" idx="5"/>
              <a:endCxn id="39" idx="0"/>
            </p:cNvCxnSpPr>
            <p:nvPr/>
          </p:nvCxnSpPr>
          <p:spPr>
            <a:xfrm rot="16200000" flipH="1">
              <a:off x="7100082" y="2597809"/>
              <a:ext cx="386355" cy="275893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39" idx="5"/>
              <a:endCxn id="38" idx="0"/>
            </p:cNvCxnSpPr>
            <p:nvPr/>
          </p:nvCxnSpPr>
          <p:spPr>
            <a:xfrm rot="16200000" flipH="1">
              <a:off x="7491305" y="3421032"/>
              <a:ext cx="457793" cy="272521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" name="组合 48"/>
          <p:cNvGrpSpPr/>
          <p:nvPr/>
        </p:nvGrpSpPr>
        <p:grpSpPr>
          <a:xfrm>
            <a:off x="714348" y="1202280"/>
            <a:ext cx="5786478" cy="583646"/>
            <a:chOff x="142844" y="1000108"/>
            <a:chExt cx="5786478" cy="583646"/>
          </a:xfrm>
        </p:grpSpPr>
        <p:sp>
          <p:nvSpPr>
            <p:cNvPr id="5" name="TextBox 4"/>
            <p:cNvSpPr txBox="1"/>
            <p:nvPr/>
          </p:nvSpPr>
          <p:spPr>
            <a:xfrm>
              <a:off x="142844" y="1214422"/>
              <a:ext cx="32861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b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例如：</a:t>
              </a:r>
              <a:r>
                <a:rPr lang="en-US" altLang="zh-CN" sz="1800" b="1" i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=3</a:t>
              </a:r>
              <a:r>
                <a:rPr lang="zh-CN" altLang="en-US" sz="1800" b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，关键字为</a:t>
              </a:r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1,2,3</a:t>
              </a:r>
              <a:endParaRPr lang="zh-CN" altLang="en-US" sz="18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pic>
          <p:nvPicPr>
            <p:cNvPr id="47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57686" y="1000108"/>
              <a:ext cx="985835" cy="5686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8" name="TextBox 47"/>
            <p:cNvSpPr txBox="1"/>
            <p:nvPr/>
          </p:nvSpPr>
          <p:spPr>
            <a:xfrm>
              <a:off x="3428992" y="1202280"/>
              <a:ext cx="2500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b="1" i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=3</a:t>
              </a:r>
              <a:r>
                <a:rPr lang="zh-CN" altLang="en-US" sz="1800" b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时，        </a:t>
              </a:r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=5</a:t>
              </a:r>
              <a:endParaRPr lang="zh-CN" altLang="en-US" sz="18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9" name="组合 49"/>
          <p:cNvGrpSpPr/>
          <p:nvPr/>
        </p:nvGrpSpPr>
        <p:grpSpPr>
          <a:xfrm>
            <a:off x="1500166" y="5000636"/>
            <a:ext cx="2500330" cy="571504"/>
            <a:chOff x="3428992" y="1000108"/>
            <a:chExt cx="2500330" cy="571504"/>
          </a:xfrm>
        </p:grpSpPr>
        <p:pic>
          <p:nvPicPr>
            <p:cNvPr id="52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57686" y="1000108"/>
              <a:ext cx="985835" cy="5686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3" name="TextBox 52"/>
            <p:cNvSpPr txBox="1"/>
            <p:nvPr/>
          </p:nvSpPr>
          <p:spPr>
            <a:xfrm>
              <a:off x="3428992" y="1202280"/>
              <a:ext cx="2500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b="1" i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=4</a:t>
              </a:r>
              <a:r>
                <a:rPr lang="zh-CN" altLang="en-US" sz="1800" b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时，        </a:t>
              </a:r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=14</a:t>
              </a:r>
              <a:endParaRPr lang="zh-CN" altLang="en-US" sz="18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1428728" y="6000768"/>
            <a:ext cx="1928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20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答案：</a:t>
            </a:r>
            <a:r>
              <a:rPr lang="en-US" altLang="zh-CN" sz="2000" b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zh-CN" sz="20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43" name="灯片编号占位符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25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Oval 3"/>
          <p:cNvSpPr>
            <a:spLocks noChangeArrowheads="1"/>
          </p:cNvSpPr>
          <p:nvPr/>
        </p:nvSpPr>
        <p:spPr bwMode="auto">
          <a:xfrm>
            <a:off x="4064000" y="2054225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50</a:t>
            </a:r>
          </a:p>
        </p:txBody>
      </p:sp>
      <p:sp>
        <p:nvSpPr>
          <p:cNvPr id="25603" name="Oval 5"/>
          <p:cNvSpPr>
            <a:spLocks noChangeArrowheads="1"/>
          </p:cNvSpPr>
          <p:nvPr/>
        </p:nvSpPr>
        <p:spPr bwMode="auto">
          <a:xfrm>
            <a:off x="5511800" y="2587625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80</a:t>
            </a:r>
          </a:p>
        </p:txBody>
      </p:sp>
      <p:sp>
        <p:nvSpPr>
          <p:cNvPr id="25604" name="Oval 6"/>
          <p:cNvSpPr>
            <a:spLocks noChangeArrowheads="1"/>
          </p:cNvSpPr>
          <p:nvPr/>
        </p:nvSpPr>
        <p:spPr bwMode="auto">
          <a:xfrm>
            <a:off x="1473200" y="3273425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20</a:t>
            </a:r>
          </a:p>
        </p:txBody>
      </p:sp>
      <p:sp>
        <p:nvSpPr>
          <p:cNvPr id="25605" name="Oval 7"/>
          <p:cNvSpPr>
            <a:spLocks noChangeArrowheads="1"/>
          </p:cNvSpPr>
          <p:nvPr/>
        </p:nvSpPr>
        <p:spPr bwMode="auto">
          <a:xfrm>
            <a:off x="6654800" y="3273425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90</a:t>
            </a:r>
          </a:p>
        </p:txBody>
      </p:sp>
      <p:sp>
        <p:nvSpPr>
          <p:cNvPr id="25606" name="Oval 8"/>
          <p:cNvSpPr>
            <a:spLocks noChangeArrowheads="1"/>
          </p:cNvSpPr>
          <p:nvPr/>
        </p:nvSpPr>
        <p:spPr bwMode="auto">
          <a:xfrm>
            <a:off x="5816600" y="4111625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85</a:t>
            </a:r>
          </a:p>
        </p:txBody>
      </p:sp>
      <p:sp>
        <p:nvSpPr>
          <p:cNvPr id="25607" name="Oval 9"/>
          <p:cNvSpPr>
            <a:spLocks noChangeArrowheads="1"/>
          </p:cNvSpPr>
          <p:nvPr/>
        </p:nvSpPr>
        <p:spPr bwMode="auto">
          <a:xfrm>
            <a:off x="3759200" y="3273425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40</a:t>
            </a:r>
          </a:p>
        </p:txBody>
      </p:sp>
      <p:sp>
        <p:nvSpPr>
          <p:cNvPr id="25608" name="Oval 10"/>
          <p:cNvSpPr>
            <a:spLocks noChangeArrowheads="1"/>
          </p:cNvSpPr>
          <p:nvPr/>
        </p:nvSpPr>
        <p:spPr bwMode="auto">
          <a:xfrm>
            <a:off x="2844800" y="4111625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35</a:t>
            </a:r>
          </a:p>
        </p:txBody>
      </p:sp>
      <p:sp>
        <p:nvSpPr>
          <p:cNvPr id="25609" name="Oval 11"/>
          <p:cNvSpPr>
            <a:spLocks noChangeArrowheads="1"/>
          </p:cNvSpPr>
          <p:nvPr/>
        </p:nvSpPr>
        <p:spPr bwMode="auto">
          <a:xfrm>
            <a:off x="7112000" y="4949825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88</a:t>
            </a:r>
          </a:p>
        </p:txBody>
      </p:sp>
      <p:sp>
        <p:nvSpPr>
          <p:cNvPr id="25610" name="Freeform 12"/>
          <p:cNvSpPr>
            <a:spLocks/>
          </p:cNvSpPr>
          <p:nvPr/>
        </p:nvSpPr>
        <p:spPr bwMode="auto">
          <a:xfrm>
            <a:off x="3276600" y="2359025"/>
            <a:ext cx="787400" cy="384175"/>
          </a:xfrm>
          <a:custGeom>
            <a:avLst/>
            <a:gdLst>
              <a:gd name="T0" fmla="*/ 496 w 496"/>
              <a:gd name="T1" fmla="*/ 0 h 242"/>
              <a:gd name="T2" fmla="*/ 0 w 496"/>
              <a:gd name="T3" fmla="*/ 242 h 242"/>
              <a:gd name="T4" fmla="*/ 0 60000 65536"/>
              <a:gd name="T5" fmla="*/ 0 60000 65536"/>
              <a:gd name="T6" fmla="*/ 0 w 496"/>
              <a:gd name="T7" fmla="*/ 0 h 242"/>
              <a:gd name="T8" fmla="*/ 496 w 496"/>
              <a:gd name="T9" fmla="*/ 242 h 24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96" h="242">
                <a:moveTo>
                  <a:pt x="496" y="0"/>
                </a:moveTo>
                <a:lnTo>
                  <a:pt x="0" y="242"/>
                </a:lnTo>
              </a:path>
            </a:pathLst>
          </a:cu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611" name="Line 13"/>
          <p:cNvSpPr>
            <a:spLocks noChangeShapeType="1"/>
          </p:cNvSpPr>
          <p:nvPr/>
        </p:nvSpPr>
        <p:spPr bwMode="auto">
          <a:xfrm flipH="1">
            <a:off x="2082800" y="3044825"/>
            <a:ext cx="533400" cy="3048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612" name="Freeform 14"/>
          <p:cNvSpPr>
            <a:spLocks/>
          </p:cNvSpPr>
          <p:nvPr/>
        </p:nvSpPr>
        <p:spPr bwMode="auto">
          <a:xfrm>
            <a:off x="4749800" y="2359025"/>
            <a:ext cx="787400" cy="371475"/>
          </a:xfrm>
          <a:custGeom>
            <a:avLst/>
            <a:gdLst>
              <a:gd name="T0" fmla="*/ 0 w 496"/>
              <a:gd name="T1" fmla="*/ 0 h 234"/>
              <a:gd name="T2" fmla="*/ 496 w 496"/>
              <a:gd name="T3" fmla="*/ 234 h 234"/>
              <a:gd name="T4" fmla="*/ 0 60000 65536"/>
              <a:gd name="T5" fmla="*/ 0 60000 65536"/>
              <a:gd name="T6" fmla="*/ 0 w 496"/>
              <a:gd name="T7" fmla="*/ 0 h 234"/>
              <a:gd name="T8" fmla="*/ 496 w 496"/>
              <a:gd name="T9" fmla="*/ 234 h 23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96" h="234">
                <a:moveTo>
                  <a:pt x="0" y="0"/>
                </a:moveTo>
                <a:lnTo>
                  <a:pt x="496" y="234"/>
                </a:lnTo>
              </a:path>
            </a:pathLst>
          </a:cu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613" name="Freeform 15"/>
          <p:cNvSpPr>
            <a:spLocks/>
          </p:cNvSpPr>
          <p:nvPr/>
        </p:nvSpPr>
        <p:spPr bwMode="auto">
          <a:xfrm>
            <a:off x="3263900" y="2946400"/>
            <a:ext cx="571500" cy="403225"/>
          </a:xfrm>
          <a:custGeom>
            <a:avLst/>
            <a:gdLst>
              <a:gd name="T0" fmla="*/ 0 w 360"/>
              <a:gd name="T1" fmla="*/ 0 h 254"/>
              <a:gd name="T2" fmla="*/ 360 w 360"/>
              <a:gd name="T3" fmla="*/ 254 h 254"/>
              <a:gd name="T4" fmla="*/ 0 60000 65536"/>
              <a:gd name="T5" fmla="*/ 0 60000 65536"/>
              <a:gd name="T6" fmla="*/ 0 w 360"/>
              <a:gd name="T7" fmla="*/ 0 h 254"/>
              <a:gd name="T8" fmla="*/ 360 w 360"/>
              <a:gd name="T9" fmla="*/ 254 h 25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0" h="254">
                <a:moveTo>
                  <a:pt x="0" y="0"/>
                </a:moveTo>
                <a:lnTo>
                  <a:pt x="360" y="254"/>
                </a:lnTo>
              </a:path>
            </a:pathLst>
          </a:cu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614" name="Freeform 16"/>
          <p:cNvSpPr>
            <a:spLocks/>
          </p:cNvSpPr>
          <p:nvPr/>
        </p:nvSpPr>
        <p:spPr bwMode="auto">
          <a:xfrm>
            <a:off x="3352800" y="3730625"/>
            <a:ext cx="482600" cy="409575"/>
          </a:xfrm>
          <a:custGeom>
            <a:avLst/>
            <a:gdLst>
              <a:gd name="T0" fmla="*/ 304 w 304"/>
              <a:gd name="T1" fmla="*/ 0 h 258"/>
              <a:gd name="T2" fmla="*/ 0 w 304"/>
              <a:gd name="T3" fmla="*/ 258 h 258"/>
              <a:gd name="T4" fmla="*/ 0 60000 65536"/>
              <a:gd name="T5" fmla="*/ 0 60000 65536"/>
              <a:gd name="T6" fmla="*/ 0 w 304"/>
              <a:gd name="T7" fmla="*/ 0 h 258"/>
              <a:gd name="T8" fmla="*/ 304 w 304"/>
              <a:gd name="T9" fmla="*/ 258 h 25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04" h="258">
                <a:moveTo>
                  <a:pt x="304" y="0"/>
                </a:moveTo>
                <a:lnTo>
                  <a:pt x="0" y="258"/>
                </a:lnTo>
              </a:path>
            </a:pathLst>
          </a:cu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615" name="Freeform 17"/>
          <p:cNvSpPr>
            <a:spLocks/>
          </p:cNvSpPr>
          <p:nvPr/>
        </p:nvSpPr>
        <p:spPr bwMode="auto">
          <a:xfrm>
            <a:off x="6173780" y="3010420"/>
            <a:ext cx="587364" cy="349253"/>
          </a:xfrm>
          <a:custGeom>
            <a:avLst/>
            <a:gdLst>
              <a:gd name="T0" fmla="*/ 0 w 376"/>
              <a:gd name="T1" fmla="*/ 0 h 230"/>
              <a:gd name="T2" fmla="*/ 376 w 376"/>
              <a:gd name="T3" fmla="*/ 230 h 230"/>
              <a:gd name="T4" fmla="*/ 0 60000 65536"/>
              <a:gd name="T5" fmla="*/ 0 60000 65536"/>
              <a:gd name="T6" fmla="*/ 0 w 376"/>
              <a:gd name="T7" fmla="*/ 0 h 230"/>
              <a:gd name="T8" fmla="*/ 376 w 376"/>
              <a:gd name="T9" fmla="*/ 230 h 23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6" h="230">
                <a:moveTo>
                  <a:pt x="0" y="0"/>
                </a:moveTo>
                <a:lnTo>
                  <a:pt x="376" y="230"/>
                </a:lnTo>
              </a:path>
            </a:pathLst>
          </a:cu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616" name="Freeform 18"/>
          <p:cNvSpPr>
            <a:spLocks/>
          </p:cNvSpPr>
          <p:nvPr/>
        </p:nvSpPr>
        <p:spPr bwMode="auto">
          <a:xfrm>
            <a:off x="6350000" y="3746500"/>
            <a:ext cx="419100" cy="431800"/>
          </a:xfrm>
          <a:custGeom>
            <a:avLst/>
            <a:gdLst>
              <a:gd name="T0" fmla="*/ 264 w 264"/>
              <a:gd name="T1" fmla="*/ 0 h 272"/>
              <a:gd name="T2" fmla="*/ 0 w 264"/>
              <a:gd name="T3" fmla="*/ 272 h 272"/>
              <a:gd name="T4" fmla="*/ 0 60000 65536"/>
              <a:gd name="T5" fmla="*/ 0 60000 65536"/>
              <a:gd name="T6" fmla="*/ 0 w 264"/>
              <a:gd name="T7" fmla="*/ 0 h 272"/>
              <a:gd name="T8" fmla="*/ 264 w 264"/>
              <a:gd name="T9" fmla="*/ 272 h 27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64" h="272">
                <a:moveTo>
                  <a:pt x="264" y="0"/>
                </a:moveTo>
                <a:lnTo>
                  <a:pt x="0" y="272"/>
                </a:lnTo>
              </a:path>
            </a:pathLst>
          </a:cu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617" name="Line 19"/>
          <p:cNvSpPr>
            <a:spLocks noChangeShapeType="1"/>
          </p:cNvSpPr>
          <p:nvPr/>
        </p:nvSpPr>
        <p:spPr bwMode="auto">
          <a:xfrm>
            <a:off x="6426200" y="4568825"/>
            <a:ext cx="762000" cy="4572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618" name="Oval 20"/>
          <p:cNvSpPr>
            <a:spLocks noChangeArrowheads="1"/>
          </p:cNvSpPr>
          <p:nvPr/>
        </p:nvSpPr>
        <p:spPr bwMode="auto">
          <a:xfrm>
            <a:off x="1854200" y="4949825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32</a:t>
            </a:r>
          </a:p>
        </p:txBody>
      </p:sp>
      <p:sp>
        <p:nvSpPr>
          <p:cNvPr id="25619" name="Freeform 21"/>
          <p:cNvSpPr>
            <a:spLocks/>
          </p:cNvSpPr>
          <p:nvPr/>
        </p:nvSpPr>
        <p:spPr bwMode="auto">
          <a:xfrm>
            <a:off x="2311400" y="4508500"/>
            <a:ext cx="584200" cy="441325"/>
          </a:xfrm>
          <a:custGeom>
            <a:avLst/>
            <a:gdLst>
              <a:gd name="T0" fmla="*/ 368 w 368"/>
              <a:gd name="T1" fmla="*/ 0 h 278"/>
              <a:gd name="T2" fmla="*/ 0 w 368"/>
              <a:gd name="T3" fmla="*/ 278 h 278"/>
              <a:gd name="T4" fmla="*/ 0 60000 65536"/>
              <a:gd name="T5" fmla="*/ 0 60000 65536"/>
              <a:gd name="T6" fmla="*/ 0 w 368"/>
              <a:gd name="T7" fmla="*/ 0 h 278"/>
              <a:gd name="T8" fmla="*/ 368 w 368"/>
              <a:gd name="T9" fmla="*/ 278 h 27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8" h="278">
                <a:moveTo>
                  <a:pt x="368" y="0"/>
                </a:moveTo>
                <a:lnTo>
                  <a:pt x="0" y="278"/>
                </a:lnTo>
              </a:path>
            </a:pathLst>
          </a:cu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620" name="Rectangle 22"/>
          <p:cNvSpPr>
            <a:spLocks noChangeArrowheads="1"/>
          </p:cNvSpPr>
          <p:nvPr/>
        </p:nvSpPr>
        <p:spPr bwMode="auto">
          <a:xfrm>
            <a:off x="357158" y="1009937"/>
            <a:ext cx="59293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1800" b="1" spc="5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lang="en-US" altLang="zh-CN" sz="1800" b="1" spc="5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sz="1800" b="1" spc="5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）被</a:t>
            </a:r>
            <a:r>
              <a:rPr lang="zh-CN" altLang="en-US" sz="1800" b="1" spc="5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删除</a:t>
            </a:r>
            <a:r>
              <a:rPr lang="zh-CN" altLang="en-US" sz="1800" b="1" spc="5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的结点是叶子结点：</a:t>
            </a:r>
            <a:r>
              <a:rPr lang="zh-CN" altLang="en-US" sz="1800" b="1" spc="5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直接</a:t>
            </a:r>
            <a:r>
              <a:rPr lang="zh-CN" altLang="en-US" sz="1800" b="1" spc="5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删去</a:t>
            </a:r>
            <a:r>
              <a:rPr lang="zh-CN" altLang="en-US" sz="1800" b="1" spc="5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该结点。</a:t>
            </a:r>
            <a:endParaRPr lang="zh-CN" altLang="en-US" sz="1800" b="1" spc="5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 useBgFill="1">
        <p:nvSpPr>
          <p:cNvPr id="125975" name="Rectangle 23"/>
          <p:cNvSpPr>
            <a:spLocks noChangeArrowheads="1"/>
          </p:cNvSpPr>
          <p:nvPr/>
        </p:nvSpPr>
        <p:spPr bwMode="auto">
          <a:xfrm>
            <a:off x="1347774" y="2924175"/>
            <a:ext cx="1295400" cy="1219200"/>
          </a:xfrm>
          <a:prstGeom prst="rect">
            <a:avLst/>
          </a:prstGeom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 useBgFill="1">
        <p:nvSpPr>
          <p:cNvPr id="125976" name="Rectangle 24"/>
          <p:cNvSpPr>
            <a:spLocks noChangeArrowheads="1"/>
          </p:cNvSpPr>
          <p:nvPr/>
        </p:nvSpPr>
        <p:spPr bwMode="auto">
          <a:xfrm>
            <a:off x="6410348" y="4568825"/>
            <a:ext cx="1447800" cy="990600"/>
          </a:xfrm>
          <a:prstGeom prst="rect">
            <a:avLst/>
          </a:prstGeom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CN" altLang="zh-CN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623" name="Text Box 25"/>
          <p:cNvSpPr txBox="1">
            <a:spLocks noChangeArrowheads="1"/>
          </p:cNvSpPr>
          <p:nvPr/>
        </p:nvSpPr>
        <p:spPr bwMode="auto">
          <a:xfrm>
            <a:off x="928662" y="1610013"/>
            <a:ext cx="7761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endParaRPr lang="en-US" altLang="zh-CN" sz="18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5978" name="Text Box 26"/>
          <p:cNvSpPr txBox="1">
            <a:spLocks noChangeArrowheads="1"/>
          </p:cNvSpPr>
          <p:nvPr/>
        </p:nvSpPr>
        <p:spPr bwMode="auto">
          <a:xfrm>
            <a:off x="5500694" y="1795437"/>
            <a:ext cx="1980029" cy="36933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被删关键字 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 20</a:t>
            </a:r>
            <a:endParaRPr lang="en-US" altLang="zh-CN" sz="18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 useBgFill="1">
        <p:nvSpPr>
          <p:cNvPr id="125979" name="Text Box 27"/>
          <p:cNvSpPr txBox="1">
            <a:spLocks noChangeArrowheads="1"/>
          </p:cNvSpPr>
          <p:nvPr/>
        </p:nvSpPr>
        <p:spPr bwMode="auto">
          <a:xfrm>
            <a:off x="7072330" y="1785926"/>
            <a:ext cx="437940" cy="369332"/>
          </a:xfrm>
          <a:prstGeom prst="rect">
            <a:avLst/>
          </a:prstGeom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800" b="1">
                <a:latin typeface="Consolas" pitchFamily="49" charset="0"/>
                <a:ea typeface="楷体_GB2312" pitchFamily="49" charset="-122"/>
                <a:cs typeface="Consolas" pitchFamily="49" charset="0"/>
              </a:rPr>
              <a:t>88</a:t>
            </a:r>
            <a:endParaRPr lang="en-US" altLang="zh-CN" sz="1800"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125980" name="Text Box 28"/>
          <p:cNvSpPr txBox="1">
            <a:spLocks noChangeArrowheads="1"/>
          </p:cNvSpPr>
          <p:nvPr/>
        </p:nvSpPr>
        <p:spPr bwMode="auto">
          <a:xfrm>
            <a:off x="2103438" y="5661025"/>
            <a:ext cx="4368504" cy="36933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1800" b="1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其双亲结点中相应指针域的值改为“空”</a:t>
            </a:r>
            <a:endParaRPr lang="zh-CN" altLang="en-US" sz="1800" dirty="0">
              <a:solidFill>
                <a:srgbClr val="0000FF"/>
              </a:solidFill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5628" name="Rectangle 30"/>
          <p:cNvSpPr>
            <a:spLocks noChangeArrowheads="1"/>
          </p:cNvSpPr>
          <p:nvPr/>
        </p:nvSpPr>
        <p:spPr bwMode="auto">
          <a:xfrm>
            <a:off x="285721" y="174606"/>
            <a:ext cx="3857652" cy="430887"/>
          </a:xfrm>
          <a:prstGeom prst="rect">
            <a:avLst/>
          </a:prstGeom>
          <a:solidFill>
            <a:srgbClr val="9900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8900" algn="just" fontAlgn="ctr"/>
            <a:r>
              <a:rPr lang="en-US" altLang="zh-CN" sz="2200" b="1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3</a:t>
            </a:r>
            <a:r>
              <a:rPr lang="zh-CN" altLang="en-US" sz="2200" b="1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、二</a:t>
            </a:r>
            <a:r>
              <a:rPr lang="zh-CN" altLang="en-US" sz="2200" b="1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叉排序</a:t>
            </a:r>
            <a:r>
              <a:rPr lang="zh-CN" altLang="en-US" sz="2200" b="1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树</a:t>
            </a:r>
            <a:r>
              <a:rPr lang="zh-CN" altLang="en-US" sz="2200" b="1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的结点删除</a:t>
            </a:r>
            <a:endParaRPr lang="zh-CN" altLang="en-US" sz="2200" b="1" dirty="0">
              <a:solidFill>
                <a:schemeClr val="bg1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25629" name="Oval 4"/>
          <p:cNvSpPr>
            <a:spLocks noChangeArrowheads="1"/>
          </p:cNvSpPr>
          <p:nvPr/>
        </p:nvSpPr>
        <p:spPr bwMode="auto">
          <a:xfrm>
            <a:off x="2616200" y="2587625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30</a:t>
            </a: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26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5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5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5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5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75" grpId="0" animBg="1"/>
      <p:bldP spid="125976" grpId="0" animBg="1"/>
      <p:bldP spid="125978" grpId="0" animBg="1" autoUpdateAnimBg="0"/>
      <p:bldP spid="125979" grpId="0" animBg="1" autoUpdateAnimBg="0"/>
      <p:bldP spid="125980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Oval 3"/>
          <p:cNvSpPr>
            <a:spLocks noChangeArrowheads="1"/>
          </p:cNvSpPr>
          <p:nvPr/>
        </p:nvSpPr>
        <p:spPr bwMode="auto">
          <a:xfrm>
            <a:off x="3276600" y="1676400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50</a:t>
            </a:r>
          </a:p>
        </p:txBody>
      </p:sp>
      <p:sp>
        <p:nvSpPr>
          <p:cNvPr id="26627" name="Oval 4"/>
          <p:cNvSpPr>
            <a:spLocks noChangeArrowheads="1"/>
          </p:cNvSpPr>
          <p:nvPr/>
        </p:nvSpPr>
        <p:spPr bwMode="auto">
          <a:xfrm>
            <a:off x="1828800" y="2209800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30</a:t>
            </a:r>
          </a:p>
        </p:txBody>
      </p:sp>
      <p:sp>
        <p:nvSpPr>
          <p:cNvPr id="26628" name="Oval 5"/>
          <p:cNvSpPr>
            <a:spLocks noChangeArrowheads="1"/>
          </p:cNvSpPr>
          <p:nvPr/>
        </p:nvSpPr>
        <p:spPr bwMode="auto">
          <a:xfrm>
            <a:off x="4724400" y="2209800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80</a:t>
            </a:r>
          </a:p>
        </p:txBody>
      </p:sp>
      <p:sp>
        <p:nvSpPr>
          <p:cNvPr id="26629" name="Oval 6"/>
          <p:cNvSpPr>
            <a:spLocks noChangeArrowheads="1"/>
          </p:cNvSpPr>
          <p:nvPr/>
        </p:nvSpPr>
        <p:spPr bwMode="auto">
          <a:xfrm>
            <a:off x="685800" y="2895600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20</a:t>
            </a:r>
          </a:p>
        </p:txBody>
      </p:sp>
      <p:sp>
        <p:nvSpPr>
          <p:cNvPr id="26630" name="Oval 7"/>
          <p:cNvSpPr>
            <a:spLocks noChangeArrowheads="1"/>
          </p:cNvSpPr>
          <p:nvPr/>
        </p:nvSpPr>
        <p:spPr bwMode="auto">
          <a:xfrm>
            <a:off x="5867400" y="2895600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90</a:t>
            </a:r>
          </a:p>
        </p:txBody>
      </p:sp>
      <p:sp>
        <p:nvSpPr>
          <p:cNvPr id="26631" name="Oval 8"/>
          <p:cNvSpPr>
            <a:spLocks noChangeArrowheads="1"/>
          </p:cNvSpPr>
          <p:nvPr/>
        </p:nvSpPr>
        <p:spPr bwMode="auto">
          <a:xfrm>
            <a:off x="5029200" y="3733800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85</a:t>
            </a:r>
          </a:p>
        </p:txBody>
      </p:sp>
      <p:sp>
        <p:nvSpPr>
          <p:cNvPr id="26632" name="Oval 9"/>
          <p:cNvSpPr>
            <a:spLocks noChangeArrowheads="1"/>
          </p:cNvSpPr>
          <p:nvPr/>
        </p:nvSpPr>
        <p:spPr bwMode="auto">
          <a:xfrm>
            <a:off x="2971800" y="2895600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40</a:t>
            </a:r>
          </a:p>
        </p:txBody>
      </p:sp>
      <p:sp>
        <p:nvSpPr>
          <p:cNvPr id="26633" name="Oval 10"/>
          <p:cNvSpPr>
            <a:spLocks noChangeArrowheads="1"/>
          </p:cNvSpPr>
          <p:nvPr/>
        </p:nvSpPr>
        <p:spPr bwMode="auto">
          <a:xfrm>
            <a:off x="2057400" y="3733800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35</a:t>
            </a:r>
          </a:p>
        </p:txBody>
      </p:sp>
      <p:sp>
        <p:nvSpPr>
          <p:cNvPr id="26634" name="Oval 11"/>
          <p:cNvSpPr>
            <a:spLocks noChangeArrowheads="1"/>
          </p:cNvSpPr>
          <p:nvPr/>
        </p:nvSpPr>
        <p:spPr bwMode="auto">
          <a:xfrm>
            <a:off x="6324600" y="4572000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88</a:t>
            </a:r>
          </a:p>
        </p:txBody>
      </p:sp>
      <p:sp>
        <p:nvSpPr>
          <p:cNvPr id="26635" name="Line 12"/>
          <p:cNvSpPr>
            <a:spLocks noChangeShapeType="1"/>
          </p:cNvSpPr>
          <p:nvPr/>
        </p:nvSpPr>
        <p:spPr bwMode="auto">
          <a:xfrm flipH="1">
            <a:off x="2500298" y="1981200"/>
            <a:ext cx="776302" cy="37623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636" name="Freeform 13"/>
          <p:cNvSpPr>
            <a:spLocks/>
          </p:cNvSpPr>
          <p:nvPr/>
        </p:nvSpPr>
        <p:spPr bwMode="auto">
          <a:xfrm>
            <a:off x="1295400" y="2590800"/>
            <a:ext cx="558800" cy="381000"/>
          </a:xfrm>
          <a:custGeom>
            <a:avLst/>
            <a:gdLst>
              <a:gd name="T0" fmla="*/ 352 w 352"/>
              <a:gd name="T1" fmla="*/ 0 h 240"/>
              <a:gd name="T2" fmla="*/ 0 w 352"/>
              <a:gd name="T3" fmla="*/ 240 h 240"/>
              <a:gd name="T4" fmla="*/ 0 60000 65536"/>
              <a:gd name="T5" fmla="*/ 0 60000 65536"/>
              <a:gd name="T6" fmla="*/ 0 w 352"/>
              <a:gd name="T7" fmla="*/ 0 h 240"/>
              <a:gd name="T8" fmla="*/ 352 w 352"/>
              <a:gd name="T9" fmla="*/ 240 h 2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52" h="240">
                <a:moveTo>
                  <a:pt x="352" y="0"/>
                </a:moveTo>
                <a:lnTo>
                  <a:pt x="0" y="240"/>
                </a:lnTo>
              </a:path>
            </a:pathLst>
          </a:cu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637" name="Line 14"/>
          <p:cNvSpPr>
            <a:spLocks noChangeShapeType="1"/>
          </p:cNvSpPr>
          <p:nvPr/>
        </p:nvSpPr>
        <p:spPr bwMode="auto">
          <a:xfrm>
            <a:off x="3962400" y="1981200"/>
            <a:ext cx="762000" cy="3810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638" name="Line 15"/>
          <p:cNvSpPr>
            <a:spLocks noChangeShapeType="1"/>
          </p:cNvSpPr>
          <p:nvPr/>
        </p:nvSpPr>
        <p:spPr bwMode="auto">
          <a:xfrm>
            <a:off x="2500298" y="2643182"/>
            <a:ext cx="547702" cy="328618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639" name="Line 16"/>
          <p:cNvSpPr>
            <a:spLocks noChangeShapeType="1"/>
          </p:cNvSpPr>
          <p:nvPr/>
        </p:nvSpPr>
        <p:spPr bwMode="auto">
          <a:xfrm flipH="1">
            <a:off x="2514600" y="3352800"/>
            <a:ext cx="533400" cy="3810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640" name="Line 17"/>
          <p:cNvSpPr>
            <a:spLocks noChangeShapeType="1"/>
          </p:cNvSpPr>
          <p:nvPr/>
        </p:nvSpPr>
        <p:spPr bwMode="auto">
          <a:xfrm>
            <a:off x="5334000" y="2667000"/>
            <a:ext cx="609600" cy="3048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641" name="Freeform 18"/>
          <p:cNvSpPr>
            <a:spLocks/>
          </p:cNvSpPr>
          <p:nvPr/>
        </p:nvSpPr>
        <p:spPr bwMode="auto">
          <a:xfrm>
            <a:off x="5575300" y="3302000"/>
            <a:ext cx="368300" cy="469900"/>
          </a:xfrm>
          <a:custGeom>
            <a:avLst/>
            <a:gdLst>
              <a:gd name="T0" fmla="*/ 232 w 232"/>
              <a:gd name="T1" fmla="*/ 0 h 296"/>
              <a:gd name="T2" fmla="*/ 0 w 232"/>
              <a:gd name="T3" fmla="*/ 296 h 296"/>
              <a:gd name="T4" fmla="*/ 0 60000 65536"/>
              <a:gd name="T5" fmla="*/ 0 60000 65536"/>
              <a:gd name="T6" fmla="*/ 0 w 232"/>
              <a:gd name="T7" fmla="*/ 0 h 296"/>
              <a:gd name="T8" fmla="*/ 232 w 232"/>
              <a:gd name="T9" fmla="*/ 296 h 29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2" h="296">
                <a:moveTo>
                  <a:pt x="232" y="0"/>
                </a:moveTo>
                <a:lnTo>
                  <a:pt x="0" y="296"/>
                </a:lnTo>
              </a:path>
            </a:pathLst>
          </a:cu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642" name="Freeform 19"/>
          <p:cNvSpPr>
            <a:spLocks/>
          </p:cNvSpPr>
          <p:nvPr/>
        </p:nvSpPr>
        <p:spPr bwMode="auto">
          <a:xfrm>
            <a:off x="5689600" y="4114800"/>
            <a:ext cx="711200" cy="533400"/>
          </a:xfrm>
          <a:custGeom>
            <a:avLst/>
            <a:gdLst>
              <a:gd name="T0" fmla="*/ 0 w 448"/>
              <a:gd name="T1" fmla="*/ 0 h 336"/>
              <a:gd name="T2" fmla="*/ 448 w 448"/>
              <a:gd name="T3" fmla="*/ 336 h 336"/>
              <a:gd name="T4" fmla="*/ 0 60000 65536"/>
              <a:gd name="T5" fmla="*/ 0 60000 65536"/>
              <a:gd name="T6" fmla="*/ 0 w 448"/>
              <a:gd name="T7" fmla="*/ 0 h 336"/>
              <a:gd name="T8" fmla="*/ 448 w 448"/>
              <a:gd name="T9" fmla="*/ 336 h 3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48" h="336">
                <a:moveTo>
                  <a:pt x="0" y="0"/>
                </a:moveTo>
                <a:lnTo>
                  <a:pt x="448" y="336"/>
                </a:lnTo>
              </a:path>
            </a:pathLst>
          </a:cu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643" name="Oval 20"/>
          <p:cNvSpPr>
            <a:spLocks noChangeArrowheads="1"/>
          </p:cNvSpPr>
          <p:nvPr/>
        </p:nvSpPr>
        <p:spPr bwMode="auto">
          <a:xfrm>
            <a:off x="1066800" y="4572000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32</a:t>
            </a:r>
          </a:p>
        </p:txBody>
      </p:sp>
      <p:sp>
        <p:nvSpPr>
          <p:cNvPr id="26644" name="Freeform 21"/>
          <p:cNvSpPr>
            <a:spLocks/>
          </p:cNvSpPr>
          <p:nvPr/>
        </p:nvSpPr>
        <p:spPr bwMode="auto">
          <a:xfrm>
            <a:off x="1574800" y="4089400"/>
            <a:ext cx="520700" cy="508000"/>
          </a:xfrm>
          <a:custGeom>
            <a:avLst/>
            <a:gdLst>
              <a:gd name="T0" fmla="*/ 328 w 328"/>
              <a:gd name="T1" fmla="*/ 0 h 320"/>
              <a:gd name="T2" fmla="*/ 0 w 328"/>
              <a:gd name="T3" fmla="*/ 320 h 320"/>
              <a:gd name="T4" fmla="*/ 0 60000 65536"/>
              <a:gd name="T5" fmla="*/ 0 60000 65536"/>
              <a:gd name="T6" fmla="*/ 0 w 328"/>
              <a:gd name="T7" fmla="*/ 0 h 320"/>
              <a:gd name="T8" fmla="*/ 328 w 328"/>
              <a:gd name="T9" fmla="*/ 320 h 3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28" h="320">
                <a:moveTo>
                  <a:pt x="328" y="0"/>
                </a:moveTo>
                <a:lnTo>
                  <a:pt x="0" y="320"/>
                </a:lnTo>
              </a:path>
            </a:pathLst>
          </a:cu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8023" name="Rectangle 23"/>
          <p:cNvSpPr>
            <a:spLocks noChangeArrowheads="1"/>
          </p:cNvSpPr>
          <p:nvPr/>
        </p:nvSpPr>
        <p:spPr bwMode="auto">
          <a:xfrm>
            <a:off x="142844" y="125052"/>
            <a:ext cx="8740775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20000"/>
              </a:lnSpc>
            </a:pPr>
            <a:r>
              <a:rPr lang="zh-CN" altLang="en-US" sz="1800" b="1" spc="5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　（</a:t>
            </a:r>
            <a:r>
              <a:rPr lang="en-US" altLang="zh-CN" sz="1800" b="1" spc="5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sz="1800" b="1" spc="5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）</a:t>
            </a:r>
            <a:r>
              <a:rPr lang="zh-CN" altLang="en-US" sz="1800" b="1" i="1" spc="5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zh-CN" altLang="en-US" sz="1800" b="1" spc="5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被</a:t>
            </a:r>
            <a:r>
              <a:rPr lang="zh-CN" altLang="en-US" sz="1800" b="1" spc="5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删除</a:t>
            </a:r>
            <a:r>
              <a:rPr lang="zh-CN" altLang="en-US" sz="1800" b="1" spc="5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的结点只有</a:t>
            </a:r>
            <a:r>
              <a:rPr lang="zh-CN" altLang="en-US" sz="1800" b="1" spc="5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左子树或者只有右</a:t>
            </a:r>
            <a:r>
              <a:rPr lang="zh-CN" altLang="en-US" sz="1800" b="1" spc="5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子</a:t>
            </a:r>
            <a:r>
              <a:rPr lang="zh-CN" altLang="en-US" sz="1800" b="1" spc="5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树，用</a:t>
            </a:r>
            <a:r>
              <a:rPr lang="zh-CN" altLang="en-US" sz="1800" b="1" spc="5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其左子树或者右</a:t>
            </a:r>
            <a:r>
              <a:rPr lang="zh-CN" altLang="en-US" sz="1800" b="1" spc="5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子</a:t>
            </a:r>
            <a:r>
              <a:rPr lang="zh-CN" altLang="en-US" sz="1800" b="1" spc="5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树替换它（结点替换）。</a:t>
            </a:r>
            <a:endParaRPr lang="zh-CN" altLang="en-US" sz="1800" b="1" spc="5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28024" name="AutoShape 24"/>
          <p:cNvSpPr>
            <a:spLocks noChangeArrowheads="1"/>
          </p:cNvSpPr>
          <p:nvPr/>
        </p:nvSpPr>
        <p:spPr bwMode="auto">
          <a:xfrm>
            <a:off x="2285984" y="2628900"/>
            <a:ext cx="152400" cy="1143000"/>
          </a:xfrm>
          <a:prstGeom prst="downArrow">
            <a:avLst>
              <a:gd name="adj1" fmla="val 50000"/>
              <a:gd name="adj2" fmla="val 187500"/>
            </a:avLst>
          </a:prstGeom>
          <a:solidFill>
            <a:srgbClr val="FF00FF"/>
          </a:solidFill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 useBgFill="1">
        <p:nvSpPr>
          <p:cNvPr id="128025" name="Rectangle 25"/>
          <p:cNvSpPr>
            <a:spLocks noChangeArrowheads="1"/>
          </p:cNvSpPr>
          <p:nvPr/>
        </p:nvSpPr>
        <p:spPr bwMode="auto">
          <a:xfrm>
            <a:off x="2500298" y="2590800"/>
            <a:ext cx="1349375" cy="1143000"/>
          </a:xfrm>
          <a:prstGeom prst="rect">
            <a:avLst/>
          </a:prstGeom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CN" altLang="zh-CN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8026" name="Line 26"/>
          <p:cNvSpPr>
            <a:spLocks noChangeShapeType="1"/>
          </p:cNvSpPr>
          <p:nvPr/>
        </p:nvSpPr>
        <p:spPr bwMode="auto">
          <a:xfrm>
            <a:off x="3962400" y="1981200"/>
            <a:ext cx="1981200" cy="990600"/>
          </a:xfrm>
          <a:prstGeom prst="line">
            <a:avLst/>
          </a:prstGeom>
          <a:noFill/>
          <a:ln w="63500">
            <a:solidFill>
              <a:srgbClr val="3333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 useBgFill="1">
        <p:nvSpPr>
          <p:cNvPr id="128027" name="Rectangle 27"/>
          <p:cNvSpPr>
            <a:spLocks noChangeArrowheads="1"/>
          </p:cNvSpPr>
          <p:nvPr/>
        </p:nvSpPr>
        <p:spPr bwMode="auto">
          <a:xfrm>
            <a:off x="4572000" y="2133600"/>
            <a:ext cx="838200" cy="685800"/>
          </a:xfrm>
          <a:prstGeom prst="rect">
            <a:avLst/>
          </a:prstGeom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8028" name="Line 28"/>
          <p:cNvSpPr>
            <a:spLocks noChangeShapeType="1"/>
          </p:cNvSpPr>
          <p:nvPr/>
        </p:nvSpPr>
        <p:spPr bwMode="auto">
          <a:xfrm>
            <a:off x="3962400" y="1981200"/>
            <a:ext cx="1981200" cy="990600"/>
          </a:xfrm>
          <a:prstGeom prst="line">
            <a:avLst/>
          </a:prstGeom>
          <a:noFill/>
          <a:ln w="63500">
            <a:solidFill>
              <a:srgbClr val="3333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8029" name="Text Box 29"/>
          <p:cNvSpPr txBox="1">
            <a:spLocks noChangeArrowheads="1"/>
          </p:cNvSpPr>
          <p:nvPr/>
        </p:nvSpPr>
        <p:spPr bwMode="auto">
          <a:xfrm>
            <a:off x="214282" y="5357826"/>
            <a:ext cx="8686800" cy="46166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其双亲结点的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相应指针域的值改为 “指向</a:t>
            </a: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被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删除结点的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左子树或右子树”。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28030" name="Text Box 30"/>
          <p:cNvSpPr txBox="1">
            <a:spLocks noChangeArrowheads="1"/>
          </p:cNvSpPr>
          <p:nvPr/>
        </p:nvSpPr>
        <p:spPr bwMode="auto">
          <a:xfrm>
            <a:off x="5486400" y="1108075"/>
            <a:ext cx="1980029" cy="36933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被删关键字 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 40</a:t>
            </a:r>
            <a:endParaRPr lang="en-US" altLang="zh-CN" sz="18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 useBgFill="1">
        <p:nvSpPr>
          <p:cNvPr id="128031" name="Rectangle 31"/>
          <p:cNvSpPr>
            <a:spLocks noChangeArrowheads="1"/>
          </p:cNvSpPr>
          <p:nvPr/>
        </p:nvSpPr>
        <p:spPr bwMode="auto">
          <a:xfrm>
            <a:off x="7177040" y="1110204"/>
            <a:ext cx="466794" cy="400110"/>
          </a:xfrm>
          <a:prstGeom prst="rect">
            <a:avLst/>
          </a:prstGeom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>
                <a:latin typeface="Consolas" pitchFamily="49" charset="0"/>
                <a:ea typeface="楷体_GB2312" pitchFamily="49" charset="-122"/>
                <a:cs typeface="Consolas" pitchFamily="49" charset="0"/>
              </a:rPr>
              <a:t>80</a:t>
            </a:r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928662" y="1357298"/>
            <a:ext cx="7761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endParaRPr lang="en-US" altLang="zh-CN" sz="18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27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8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8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8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8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28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8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24" grpId="0" animBg="1"/>
      <p:bldP spid="128025" grpId="0" animBg="1"/>
      <p:bldP spid="128026" grpId="0" animBg="1"/>
      <p:bldP spid="128027" grpId="0" animBg="1"/>
      <p:bldP spid="128028" grpId="0" animBg="1"/>
      <p:bldP spid="128029" grpId="0" animBg="1" autoUpdateAnimBg="0"/>
      <p:bldP spid="128030" grpId="0" animBg="1" autoUpdateAnimBg="0"/>
      <p:bldP spid="128031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Oval 3"/>
          <p:cNvSpPr>
            <a:spLocks noChangeArrowheads="1"/>
          </p:cNvSpPr>
          <p:nvPr/>
        </p:nvSpPr>
        <p:spPr bwMode="auto">
          <a:xfrm>
            <a:off x="3429000" y="1233486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50</a:t>
            </a:r>
          </a:p>
        </p:txBody>
      </p:sp>
      <p:sp>
        <p:nvSpPr>
          <p:cNvPr id="27651" name="Oval 4"/>
          <p:cNvSpPr>
            <a:spLocks noChangeArrowheads="1"/>
          </p:cNvSpPr>
          <p:nvPr/>
        </p:nvSpPr>
        <p:spPr bwMode="auto">
          <a:xfrm>
            <a:off x="1981200" y="1766886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30</a:t>
            </a:r>
          </a:p>
        </p:txBody>
      </p:sp>
      <p:sp>
        <p:nvSpPr>
          <p:cNvPr id="27652" name="Oval 5"/>
          <p:cNvSpPr>
            <a:spLocks noChangeArrowheads="1"/>
          </p:cNvSpPr>
          <p:nvPr/>
        </p:nvSpPr>
        <p:spPr bwMode="auto">
          <a:xfrm>
            <a:off x="4876800" y="1766886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80</a:t>
            </a:r>
          </a:p>
        </p:txBody>
      </p:sp>
      <p:sp>
        <p:nvSpPr>
          <p:cNvPr id="27653" name="Oval 6"/>
          <p:cNvSpPr>
            <a:spLocks noChangeArrowheads="1"/>
          </p:cNvSpPr>
          <p:nvPr/>
        </p:nvSpPr>
        <p:spPr bwMode="auto">
          <a:xfrm>
            <a:off x="838200" y="2452686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20</a:t>
            </a:r>
          </a:p>
        </p:txBody>
      </p:sp>
      <p:sp>
        <p:nvSpPr>
          <p:cNvPr id="27654" name="Oval 7"/>
          <p:cNvSpPr>
            <a:spLocks noChangeArrowheads="1"/>
          </p:cNvSpPr>
          <p:nvPr/>
        </p:nvSpPr>
        <p:spPr bwMode="auto">
          <a:xfrm>
            <a:off x="6019800" y="2452686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90</a:t>
            </a:r>
          </a:p>
        </p:txBody>
      </p:sp>
      <p:sp>
        <p:nvSpPr>
          <p:cNvPr id="27655" name="Oval 8"/>
          <p:cNvSpPr>
            <a:spLocks noChangeArrowheads="1"/>
          </p:cNvSpPr>
          <p:nvPr/>
        </p:nvSpPr>
        <p:spPr bwMode="auto">
          <a:xfrm>
            <a:off x="5181600" y="3290886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85</a:t>
            </a:r>
          </a:p>
        </p:txBody>
      </p:sp>
      <p:sp>
        <p:nvSpPr>
          <p:cNvPr id="27656" name="Oval 9"/>
          <p:cNvSpPr>
            <a:spLocks noChangeArrowheads="1"/>
          </p:cNvSpPr>
          <p:nvPr/>
        </p:nvSpPr>
        <p:spPr bwMode="auto">
          <a:xfrm>
            <a:off x="3124200" y="2452686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40</a:t>
            </a:r>
          </a:p>
        </p:txBody>
      </p:sp>
      <p:sp>
        <p:nvSpPr>
          <p:cNvPr id="27657" name="Oval 10"/>
          <p:cNvSpPr>
            <a:spLocks noChangeArrowheads="1"/>
          </p:cNvSpPr>
          <p:nvPr/>
        </p:nvSpPr>
        <p:spPr bwMode="auto">
          <a:xfrm>
            <a:off x="2209800" y="3290886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35</a:t>
            </a:r>
          </a:p>
        </p:txBody>
      </p:sp>
      <p:sp>
        <p:nvSpPr>
          <p:cNvPr id="27658" name="Oval 11"/>
          <p:cNvSpPr>
            <a:spLocks noChangeArrowheads="1"/>
          </p:cNvSpPr>
          <p:nvPr/>
        </p:nvSpPr>
        <p:spPr bwMode="auto">
          <a:xfrm>
            <a:off x="6477000" y="4129086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88</a:t>
            </a:r>
          </a:p>
        </p:txBody>
      </p:sp>
      <p:sp>
        <p:nvSpPr>
          <p:cNvPr id="27659" name="Line 12"/>
          <p:cNvSpPr>
            <a:spLocks noChangeShapeType="1"/>
          </p:cNvSpPr>
          <p:nvPr/>
        </p:nvSpPr>
        <p:spPr bwMode="auto">
          <a:xfrm flipH="1">
            <a:off x="2643174" y="1538286"/>
            <a:ext cx="785826" cy="390516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660" name="Line 13"/>
          <p:cNvSpPr>
            <a:spLocks noChangeShapeType="1"/>
          </p:cNvSpPr>
          <p:nvPr/>
        </p:nvSpPr>
        <p:spPr bwMode="auto">
          <a:xfrm flipH="1">
            <a:off x="1407608" y="2157934"/>
            <a:ext cx="609600" cy="3810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661" name="Line 14"/>
          <p:cNvSpPr>
            <a:spLocks noChangeShapeType="1"/>
          </p:cNvSpPr>
          <p:nvPr/>
        </p:nvSpPr>
        <p:spPr bwMode="auto">
          <a:xfrm>
            <a:off x="4114800" y="1538286"/>
            <a:ext cx="814390" cy="390516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662" name="Line 15"/>
          <p:cNvSpPr>
            <a:spLocks noChangeShapeType="1"/>
          </p:cNvSpPr>
          <p:nvPr/>
        </p:nvSpPr>
        <p:spPr bwMode="auto">
          <a:xfrm>
            <a:off x="2643174" y="2143116"/>
            <a:ext cx="557226" cy="38577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663" name="Line 16"/>
          <p:cNvSpPr>
            <a:spLocks noChangeShapeType="1"/>
          </p:cNvSpPr>
          <p:nvPr/>
        </p:nvSpPr>
        <p:spPr bwMode="auto">
          <a:xfrm flipH="1">
            <a:off x="2667000" y="2909886"/>
            <a:ext cx="533400" cy="3810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664" name="Line 17"/>
          <p:cNvSpPr>
            <a:spLocks noChangeShapeType="1"/>
          </p:cNvSpPr>
          <p:nvPr/>
        </p:nvSpPr>
        <p:spPr bwMode="auto">
          <a:xfrm>
            <a:off x="5536640" y="2173846"/>
            <a:ext cx="657236" cy="347658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665" name="Freeform 18"/>
          <p:cNvSpPr>
            <a:spLocks/>
          </p:cNvSpPr>
          <p:nvPr/>
        </p:nvSpPr>
        <p:spPr bwMode="auto">
          <a:xfrm>
            <a:off x="5715000" y="2922586"/>
            <a:ext cx="381000" cy="444500"/>
          </a:xfrm>
          <a:custGeom>
            <a:avLst/>
            <a:gdLst>
              <a:gd name="T0" fmla="*/ 240 w 240"/>
              <a:gd name="T1" fmla="*/ 0 h 280"/>
              <a:gd name="T2" fmla="*/ 0 w 240"/>
              <a:gd name="T3" fmla="*/ 280 h 280"/>
              <a:gd name="T4" fmla="*/ 0 60000 65536"/>
              <a:gd name="T5" fmla="*/ 0 60000 65536"/>
              <a:gd name="T6" fmla="*/ 0 w 240"/>
              <a:gd name="T7" fmla="*/ 0 h 280"/>
              <a:gd name="T8" fmla="*/ 240 w 240"/>
              <a:gd name="T9" fmla="*/ 280 h 2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40" h="280">
                <a:moveTo>
                  <a:pt x="240" y="0"/>
                </a:moveTo>
                <a:lnTo>
                  <a:pt x="0" y="280"/>
                </a:lnTo>
              </a:path>
            </a:pathLst>
          </a:cu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666" name="Line 19"/>
          <p:cNvSpPr>
            <a:spLocks noChangeShapeType="1"/>
          </p:cNvSpPr>
          <p:nvPr/>
        </p:nvSpPr>
        <p:spPr bwMode="auto">
          <a:xfrm>
            <a:off x="5791200" y="3748086"/>
            <a:ext cx="762000" cy="4572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667" name="Oval 20"/>
          <p:cNvSpPr>
            <a:spLocks noChangeArrowheads="1"/>
          </p:cNvSpPr>
          <p:nvPr/>
        </p:nvSpPr>
        <p:spPr bwMode="auto">
          <a:xfrm>
            <a:off x="1219200" y="4129086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32</a:t>
            </a:r>
          </a:p>
        </p:txBody>
      </p:sp>
      <p:sp>
        <p:nvSpPr>
          <p:cNvPr id="27668" name="Freeform 21"/>
          <p:cNvSpPr>
            <a:spLocks/>
          </p:cNvSpPr>
          <p:nvPr/>
        </p:nvSpPr>
        <p:spPr bwMode="auto">
          <a:xfrm>
            <a:off x="1676400" y="3684586"/>
            <a:ext cx="558800" cy="444500"/>
          </a:xfrm>
          <a:custGeom>
            <a:avLst/>
            <a:gdLst>
              <a:gd name="T0" fmla="*/ 352 w 352"/>
              <a:gd name="T1" fmla="*/ 0 h 280"/>
              <a:gd name="T2" fmla="*/ 0 w 352"/>
              <a:gd name="T3" fmla="*/ 280 h 280"/>
              <a:gd name="T4" fmla="*/ 0 60000 65536"/>
              <a:gd name="T5" fmla="*/ 0 60000 65536"/>
              <a:gd name="T6" fmla="*/ 0 w 352"/>
              <a:gd name="T7" fmla="*/ 0 h 280"/>
              <a:gd name="T8" fmla="*/ 352 w 352"/>
              <a:gd name="T9" fmla="*/ 280 h 2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52" h="280">
                <a:moveTo>
                  <a:pt x="352" y="0"/>
                </a:moveTo>
                <a:lnTo>
                  <a:pt x="0" y="280"/>
                </a:lnTo>
              </a:path>
            </a:pathLst>
          </a:cu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1095" name="Rectangle 23"/>
          <p:cNvSpPr>
            <a:spLocks noChangeArrowheads="1"/>
          </p:cNvSpPr>
          <p:nvPr/>
        </p:nvSpPr>
        <p:spPr bwMode="auto">
          <a:xfrm>
            <a:off x="500034" y="140593"/>
            <a:ext cx="5286412" cy="36933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1800" b="1" spc="5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lang="en-US" altLang="zh-CN" sz="1800" b="1" spc="5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lang="zh-CN" altLang="en-US" sz="1800" b="1" spc="5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）被</a:t>
            </a:r>
            <a:r>
              <a:rPr lang="zh-CN" altLang="en-US" sz="1800" b="1" spc="5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删除</a:t>
            </a:r>
            <a:r>
              <a:rPr lang="zh-CN" altLang="en-US" sz="1800" b="1" spc="5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的结点既有左子树，也</a:t>
            </a:r>
            <a:r>
              <a:rPr lang="zh-CN" altLang="en-US" sz="1800" b="1" spc="5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有右子树</a:t>
            </a:r>
          </a:p>
        </p:txBody>
      </p:sp>
      <p:sp>
        <p:nvSpPr>
          <p:cNvPr id="131096" name="Oval 24"/>
          <p:cNvSpPr>
            <a:spLocks noChangeArrowheads="1"/>
          </p:cNvSpPr>
          <p:nvPr/>
        </p:nvSpPr>
        <p:spPr bwMode="auto">
          <a:xfrm>
            <a:off x="3118368" y="2452686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40</a:t>
            </a:r>
          </a:p>
        </p:txBody>
      </p:sp>
      <p:sp>
        <p:nvSpPr>
          <p:cNvPr id="131097" name="Oval 25"/>
          <p:cNvSpPr>
            <a:spLocks noChangeArrowheads="1"/>
          </p:cNvSpPr>
          <p:nvPr/>
        </p:nvSpPr>
        <p:spPr bwMode="auto">
          <a:xfrm>
            <a:off x="3429000" y="1239826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40</a:t>
            </a:r>
          </a:p>
        </p:txBody>
      </p:sp>
      <p:sp>
        <p:nvSpPr>
          <p:cNvPr id="131111" name="Text Box 39"/>
          <p:cNvSpPr txBox="1">
            <a:spLocks noChangeArrowheads="1"/>
          </p:cNvSpPr>
          <p:nvPr/>
        </p:nvSpPr>
        <p:spPr bwMode="auto">
          <a:xfrm>
            <a:off x="642910" y="4891304"/>
            <a:ext cx="7885143" cy="75713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以其</a:t>
            </a:r>
            <a:r>
              <a:rPr lang="zh-CN" altLang="en-US" sz="1800" b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中序前驱值替换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之（值替换） ，然后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再</a:t>
            </a:r>
            <a:r>
              <a:rPr lang="zh-CN" altLang="en-US" sz="1800" b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删除</a:t>
            </a:r>
            <a:r>
              <a:rPr lang="zh-CN" altLang="en-US" sz="1800" b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该前驱结点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。前驱是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左子树中</a:t>
            </a:r>
            <a:r>
              <a:rPr lang="zh-CN" altLang="en-US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最大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的结点。</a:t>
            </a:r>
            <a:endParaRPr lang="zh-CN" altLang="en-US" sz="1800" b="1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31112" name="AutoShape 40"/>
          <p:cNvSpPr>
            <a:spLocks noChangeArrowheads="1"/>
          </p:cNvSpPr>
          <p:nvPr/>
        </p:nvSpPr>
        <p:spPr bwMode="auto">
          <a:xfrm>
            <a:off x="2464360" y="2147886"/>
            <a:ext cx="152400" cy="1143000"/>
          </a:xfrm>
          <a:prstGeom prst="downArrow">
            <a:avLst>
              <a:gd name="adj1" fmla="val 50000"/>
              <a:gd name="adj2" fmla="val 187500"/>
            </a:avLst>
          </a:prstGeom>
          <a:solidFill>
            <a:srgbClr val="FF00FF"/>
          </a:solidFill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 useBgFill="1">
        <p:nvSpPr>
          <p:cNvPr id="131113" name="Rectangle 41"/>
          <p:cNvSpPr>
            <a:spLocks noChangeArrowheads="1"/>
          </p:cNvSpPr>
          <p:nvPr/>
        </p:nvSpPr>
        <p:spPr bwMode="auto">
          <a:xfrm>
            <a:off x="2642072" y="2147886"/>
            <a:ext cx="1295400" cy="1143000"/>
          </a:xfrm>
          <a:prstGeom prst="rect">
            <a:avLst/>
          </a:prstGeom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1118" name="Text Box 46"/>
          <p:cNvSpPr txBox="1">
            <a:spLocks noChangeArrowheads="1"/>
          </p:cNvSpPr>
          <p:nvPr/>
        </p:nvSpPr>
        <p:spPr bwMode="auto">
          <a:xfrm>
            <a:off x="5429256" y="785794"/>
            <a:ext cx="2686050" cy="36933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被删关键字 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 50</a:t>
            </a: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928662" y="714356"/>
            <a:ext cx="7761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endParaRPr lang="en-US" altLang="zh-CN" sz="18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642910" y="5743704"/>
            <a:ext cx="8072494" cy="75713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也可以用</a:t>
            </a:r>
            <a:r>
              <a:rPr lang="zh-CN" altLang="en-US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后继替换之，然后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再删除</a:t>
            </a:r>
            <a:r>
              <a:rPr lang="zh-CN" altLang="en-US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后继结点。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后继是右子树中</a:t>
            </a:r>
            <a:r>
              <a:rPr lang="zh-CN" altLang="en-US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最小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的结点。</a:t>
            </a:r>
            <a:endParaRPr lang="zh-CN" altLang="en-US" sz="1800" b="1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28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3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96" grpId="0" animBg="1" autoUpdateAnimBg="0"/>
      <p:bldP spid="131097" grpId="0" animBg="1" autoUpdateAnimBg="0"/>
      <p:bldP spid="131111" grpId="0" animBg="1" autoUpdateAnimBg="0"/>
      <p:bldP spid="131112" grpId="0" animBg="1"/>
      <p:bldP spid="131113" grpId="0" animBg="1"/>
      <p:bldP spid="131118" grpId="0" animBg="1"/>
      <p:bldP spid="3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7158" y="285728"/>
            <a:ext cx="5286412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算法实现：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如何删除仅仅有右子树的结点</a:t>
            </a:r>
            <a:r>
              <a:rPr lang="en-US" altLang="zh-CN" sz="2000" b="1" i="1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p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：</a:t>
            </a:r>
            <a:endParaRPr lang="zh-CN" altLang="en-US" sz="2000" b="1" dirty="0" smtClean="0">
              <a:solidFill>
                <a:srgbClr val="3333FF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1472" y="1571612"/>
            <a:ext cx="4929222" cy="4096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 rtlCol="0">
            <a:spAutoFit/>
          </a:bodyPr>
          <a:lstStyle/>
          <a:p>
            <a:pPr algn="l"/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</a:t>
            </a:r>
            <a:r>
              <a:rPr lang="en-US" altLang="zh-CN" sz="1800" b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deletek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(BSTNode *</a:t>
            </a:r>
            <a:r>
              <a:rPr lang="en-US" altLang="zh-CN" sz="18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&amp;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bt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KeyType k)</a:t>
            </a:r>
          </a:p>
          <a:p>
            <a:pPr algn="l"/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if (bt!=NULL)</a:t>
            </a:r>
          </a:p>
          <a:p>
            <a:pPr algn="l"/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{  if (k==bt-&gt;key)</a:t>
            </a:r>
          </a:p>
          <a:p>
            <a:pPr algn="l"/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{   </a:t>
            </a:r>
            <a:r>
              <a:rPr lang="en-US" altLang="zh-CN" sz="18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deletep(bt)</a:t>
            </a:r>
          </a:p>
          <a:p>
            <a:pPr algn="l"/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return 1;</a:t>
            </a:r>
          </a:p>
          <a:p>
            <a:pPr algn="l"/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}</a:t>
            </a:r>
          </a:p>
          <a:p>
            <a:pPr algn="l"/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else if (k&lt;bt-&gt;key)</a:t>
            </a:r>
          </a:p>
          <a:p>
            <a:pPr algn="l"/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</a:t>
            </a:r>
            <a:r>
              <a:rPr lang="en-US" altLang="zh-CN" sz="1800" b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deletek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(bt-&gt;lchild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k);</a:t>
            </a:r>
          </a:p>
          <a:p>
            <a:pPr algn="l"/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else</a:t>
            </a:r>
          </a:p>
          <a:p>
            <a:pPr algn="l"/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</a:t>
            </a:r>
            <a:r>
              <a:rPr lang="en-US" altLang="zh-CN" sz="1800" b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deletek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(bt-&gt;rchild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k);</a:t>
            </a:r>
          </a:p>
          <a:p>
            <a:pPr algn="l"/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}</a:t>
            </a:r>
          </a:p>
          <a:p>
            <a:pPr algn="l"/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else</a:t>
            </a:r>
          </a:p>
          <a:p>
            <a:pPr algn="l"/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return 0;</a:t>
            </a:r>
          </a:p>
          <a:p>
            <a:pPr algn="l"/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en-US" sz="1800" b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5" name="组合 28"/>
          <p:cNvGrpSpPr/>
          <p:nvPr/>
        </p:nvGrpSpPr>
        <p:grpSpPr>
          <a:xfrm>
            <a:off x="6500831" y="1038212"/>
            <a:ext cx="1348745" cy="2198382"/>
            <a:chOff x="6500831" y="1038212"/>
            <a:chExt cx="1348745" cy="2198382"/>
          </a:xfrm>
        </p:grpSpPr>
        <p:sp>
          <p:nvSpPr>
            <p:cNvPr id="2" name="Oval 10"/>
            <p:cNvSpPr>
              <a:spLocks noChangeArrowheads="1"/>
            </p:cNvSpPr>
            <p:nvPr/>
          </p:nvSpPr>
          <p:spPr bwMode="auto">
            <a:xfrm>
              <a:off x="7300936" y="1381114"/>
              <a:ext cx="548640" cy="42672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3</a:t>
              </a:r>
              <a:endParaRPr lang="en-US" altLang="zh-CN" sz="18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3" name="Oval 10"/>
            <p:cNvSpPr>
              <a:spLocks noChangeArrowheads="1"/>
            </p:cNvSpPr>
            <p:nvPr/>
          </p:nvSpPr>
          <p:spPr bwMode="auto">
            <a:xfrm>
              <a:off x="6500831" y="2124069"/>
              <a:ext cx="548640" cy="42672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</a:t>
              </a:r>
              <a:endParaRPr lang="en-US" altLang="zh-CN" sz="18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4" name="Oval 10"/>
            <p:cNvSpPr>
              <a:spLocks noChangeArrowheads="1"/>
            </p:cNvSpPr>
            <p:nvPr/>
          </p:nvSpPr>
          <p:spPr bwMode="auto">
            <a:xfrm>
              <a:off x="7243786" y="2809874"/>
              <a:ext cx="548640" cy="42672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2</a:t>
              </a:r>
              <a:endParaRPr lang="en-US" altLang="zh-CN" sz="18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cxnSp>
          <p:nvCxnSpPr>
            <p:cNvPr id="6" name="直接连接符 5"/>
            <p:cNvCxnSpPr>
              <a:stCxn id="2" idx="3"/>
              <a:endCxn id="3" idx="7"/>
            </p:cNvCxnSpPr>
            <p:nvPr/>
          </p:nvCxnSpPr>
          <p:spPr>
            <a:xfrm rot="5400000">
              <a:off x="6954594" y="1759873"/>
              <a:ext cx="441219" cy="412158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3" idx="5"/>
              <a:endCxn id="4" idx="1"/>
            </p:cNvCxnSpPr>
            <p:nvPr/>
          </p:nvCxnSpPr>
          <p:spPr>
            <a:xfrm rot="16200000" flipH="1">
              <a:off x="6954594" y="2502828"/>
              <a:ext cx="384069" cy="355008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7161523" y="1265465"/>
              <a:ext cx="288000" cy="172800"/>
            </a:xfrm>
            <a:prstGeom prst="straightConnector1">
              <a:avLst/>
            </a:prstGeom>
            <a:ln w="28575">
              <a:solidFill>
                <a:srgbClr val="99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715141" y="1038212"/>
              <a:ext cx="482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bt</a:t>
              </a:r>
              <a:endParaRPr lang="zh-CN" altLang="en-US" sz="1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286512" y="3643314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deletek(bt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en-US" sz="1800" b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72198" y="4429132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deletek(bt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&gt;lchild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en-US" sz="1800" b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72264" y="5214950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deletep(p)</a:t>
            </a:r>
            <a:endParaRPr lang="zh-CN" altLang="en-US" sz="1800" b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7" name="组合 30"/>
          <p:cNvGrpSpPr/>
          <p:nvPr/>
        </p:nvGrpSpPr>
        <p:grpSpPr>
          <a:xfrm>
            <a:off x="7428396" y="4071942"/>
            <a:ext cx="858380" cy="431438"/>
            <a:chOff x="7428396" y="4071942"/>
            <a:chExt cx="858380" cy="431438"/>
          </a:xfrm>
        </p:grpSpPr>
        <p:sp>
          <p:nvSpPr>
            <p:cNvPr id="20" name="下箭头 19"/>
            <p:cNvSpPr/>
            <p:nvPr/>
          </p:nvSpPr>
          <p:spPr>
            <a:xfrm>
              <a:off x="7428396" y="4143380"/>
              <a:ext cx="144000" cy="360000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72396" y="4071942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b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en-US" altLang="zh-CN" sz="2000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&lt;3</a:t>
              </a:r>
              <a:endParaRPr lang="zh-CN" altLang="en-US" sz="20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10" name="组合 31"/>
          <p:cNvGrpSpPr/>
          <p:nvPr/>
        </p:nvGrpSpPr>
        <p:grpSpPr>
          <a:xfrm>
            <a:off x="7429520" y="4786322"/>
            <a:ext cx="1071570" cy="431438"/>
            <a:chOff x="7429520" y="4786322"/>
            <a:chExt cx="857256" cy="431438"/>
          </a:xfrm>
        </p:grpSpPr>
        <p:sp>
          <p:nvSpPr>
            <p:cNvPr id="22" name="下箭头 21"/>
            <p:cNvSpPr/>
            <p:nvPr/>
          </p:nvSpPr>
          <p:spPr>
            <a:xfrm>
              <a:off x="7429520" y="4857760"/>
              <a:ext cx="144000" cy="360000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572396" y="4786322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b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en-US" altLang="zh-CN" sz="2000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=1</a:t>
              </a:r>
              <a:endParaRPr lang="zh-CN" altLang="en-US" sz="20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11" name="组合 25"/>
          <p:cNvGrpSpPr/>
          <p:nvPr/>
        </p:nvGrpSpPr>
        <p:grpSpPr>
          <a:xfrm>
            <a:off x="6683713" y="1571612"/>
            <a:ext cx="388617" cy="552457"/>
            <a:chOff x="6703712" y="1071546"/>
            <a:chExt cx="388617" cy="552457"/>
          </a:xfrm>
        </p:grpSpPr>
        <p:sp>
          <p:nvSpPr>
            <p:cNvPr id="27" name="TextBox 26"/>
            <p:cNvSpPr txBox="1"/>
            <p:nvPr/>
          </p:nvSpPr>
          <p:spPr>
            <a:xfrm>
              <a:off x="6715140" y="1071546"/>
              <a:ext cx="377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p</a:t>
              </a:r>
              <a:endParaRPr lang="zh-CN" altLang="en-US" sz="1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28" name="直接箭头连接符 27"/>
            <p:cNvCxnSpPr/>
            <p:nvPr/>
          </p:nvCxnSpPr>
          <p:spPr>
            <a:xfrm rot="5400000">
              <a:off x="6576074" y="1413499"/>
              <a:ext cx="338142" cy="82865"/>
            </a:xfrm>
            <a:prstGeom prst="straightConnector1">
              <a:avLst/>
            </a:prstGeom>
            <a:ln w="28575">
              <a:solidFill>
                <a:srgbClr val="99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571472" y="1000108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b="1" smtClean="0">
                <a:solidFill>
                  <a:srgbClr val="3333FF"/>
                </a:solidFill>
                <a:latin typeface="仿宋" pitchFamily="49" charset="-122"/>
                <a:ea typeface="仿宋" pitchFamily="49" charset="-122"/>
                <a:cs typeface="Consolas" pitchFamily="49" charset="0"/>
                <a:sym typeface="Wingdings"/>
              </a:rPr>
              <a:t> </a:t>
            </a:r>
            <a:r>
              <a:rPr lang="zh-CN" altLang="en-US" sz="1800" b="1" smtClean="0">
                <a:solidFill>
                  <a:srgbClr val="3333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查找被删结点</a:t>
            </a:r>
            <a:endParaRPr lang="zh-CN" altLang="en-US" sz="1800" b="1" dirty="0" smtClean="0">
              <a:solidFill>
                <a:srgbClr val="3333FF"/>
              </a:solidFill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29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85720" y="1142984"/>
            <a:ext cx="8286808" cy="2911154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>
            <a:spAutoFit/>
          </a:bodyPr>
          <a:lstStyle/>
          <a:p>
            <a:pPr algn="l">
              <a:lnSpc>
                <a:spcPts val="3200"/>
              </a:lnSpc>
              <a:spcBef>
                <a:spcPts val="600"/>
              </a:spcBef>
            </a:pP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1800" b="1" dirty="0"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二叉排序树</a:t>
            </a:r>
            <a:r>
              <a:rPr lang="zh-CN" altLang="en-US" sz="1800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（简称</a:t>
            </a:r>
            <a:r>
              <a:rPr lang="en-US" altLang="zh-CN" sz="1800" b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BST</a:t>
            </a:r>
            <a:r>
              <a:rPr lang="zh-CN" altLang="en-US" sz="1800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又称二叉查找（搜索</a:t>
            </a:r>
            <a:r>
              <a:rPr lang="zh-CN" altLang="en-US" sz="18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树，其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定义为：二叉排序树或者是</a:t>
            </a:r>
            <a:r>
              <a:rPr lang="zh-CN" altLang="en-US" sz="18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空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树，或者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是满足</a:t>
            </a:r>
            <a:r>
              <a:rPr lang="zh-CN" altLang="en-US" sz="18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如下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性质</a:t>
            </a:r>
            <a:r>
              <a:rPr lang="zh-CN" altLang="en-US" sz="1800" b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b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BST</a:t>
            </a:r>
            <a:r>
              <a:rPr lang="zh-CN" altLang="en-US" sz="1800" b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性质）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二叉树：</a:t>
            </a:r>
          </a:p>
          <a:p>
            <a:pPr algn="just">
              <a:lnSpc>
                <a:spcPts val="3200"/>
              </a:lnSpc>
              <a:spcBef>
                <a:spcPts val="600"/>
              </a:spcBef>
            </a:pP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 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它的左子树</a:t>
            </a:r>
            <a:r>
              <a:rPr lang="zh-CN" altLang="en-US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非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空，则左子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树</a:t>
            </a:r>
            <a:r>
              <a:rPr lang="zh-CN" altLang="en-US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上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所有结点值</a:t>
            </a:r>
            <a:r>
              <a:rPr lang="zh-CN" altLang="en-US" sz="18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（指关键字值）均</a:t>
            </a:r>
            <a:r>
              <a:rPr lang="zh-CN" altLang="en-US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小于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根结点值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algn="just">
              <a:lnSpc>
                <a:spcPts val="3200"/>
              </a:lnSpc>
              <a:spcBef>
                <a:spcPts val="600"/>
              </a:spcBef>
            </a:pP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 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它的右子树</a:t>
            </a:r>
            <a:r>
              <a:rPr lang="zh-CN" altLang="en-US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非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空，则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右子树</a:t>
            </a:r>
            <a:r>
              <a:rPr lang="zh-CN" altLang="en-US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上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所有结点值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均</a:t>
            </a:r>
            <a:r>
              <a:rPr lang="zh-CN" altLang="en-US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大于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根结点值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algn="just">
              <a:lnSpc>
                <a:spcPts val="3200"/>
              </a:lnSpc>
              <a:spcBef>
                <a:spcPts val="600"/>
              </a:spcBef>
            </a:pP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 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、右子树本身又各是一棵二叉排序树。</a:t>
            </a: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214414" y="4500570"/>
            <a:ext cx="52149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sz="1800" b="1" dirty="0"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注意：</a:t>
            </a:r>
            <a:r>
              <a:rPr kumimoji="0" lang="zh-CN" altLang="en-US" sz="1800" b="1" dirty="0">
                <a:solidFill>
                  <a:srgbClr val="3333FF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二叉排序树中没有相同</a:t>
            </a:r>
            <a:r>
              <a:rPr kumimoji="0" lang="zh-CN" altLang="en-US" sz="1800" b="1">
                <a:solidFill>
                  <a:srgbClr val="3333FF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关键字</a:t>
            </a:r>
            <a:r>
              <a:rPr kumimoji="0" lang="zh-CN" altLang="en-US" sz="1800" b="1" smtClean="0">
                <a:solidFill>
                  <a:srgbClr val="3333FF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的结点。</a:t>
            </a:r>
            <a:endParaRPr kumimoji="0" lang="zh-CN" altLang="en-US" sz="1800" b="1" dirty="0">
              <a:solidFill>
                <a:srgbClr val="3333FF"/>
              </a:solidFill>
              <a:latin typeface="方正启体简体" pitchFamily="65" charset="-122"/>
              <a:ea typeface="方正启体简体" pitchFamily="65" charset="-122"/>
              <a:cs typeface="Consolas" pitchFamily="49" charset="0"/>
            </a:endParaRPr>
          </a:p>
        </p:txBody>
      </p:sp>
      <p:sp>
        <p:nvSpPr>
          <p:cNvPr id="8196" name="Text Box 3" descr="粉色面巾纸"/>
          <p:cNvSpPr txBox="1">
            <a:spLocks noChangeArrowheads="1"/>
          </p:cNvSpPr>
          <p:nvPr/>
        </p:nvSpPr>
        <p:spPr bwMode="auto">
          <a:xfrm>
            <a:off x="395288" y="404813"/>
            <a:ext cx="3533770" cy="461665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9.3.1  </a:t>
            </a:r>
            <a:r>
              <a:rPr lang="zh-CN" altLang="en-US" sz="2400" b="1" dirty="0">
                <a:solidFill>
                  <a:srgbClr val="FF00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二叉排序树</a:t>
            </a:r>
            <a:endParaRPr kumimoji="0" lang="zh-CN" altLang="en-US" sz="2400" b="1" dirty="0">
              <a:solidFill>
                <a:srgbClr val="FF0000"/>
              </a:solidFill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3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785794"/>
            <a:ext cx="4143404" cy="22125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 rtlCol="0">
            <a:spAutoFit/>
          </a:bodyPr>
          <a:lstStyle/>
          <a:p>
            <a:pPr algn="l"/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b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deletep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(BSTNode *</a:t>
            </a:r>
            <a:r>
              <a:rPr lang="en-US" altLang="zh-CN" sz="1800" b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p)</a:t>
            </a:r>
          </a:p>
          <a:p>
            <a:pPr algn="l"/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BSTNode *q;</a:t>
            </a:r>
          </a:p>
          <a:p>
            <a:pPr algn="l"/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q=p; </a:t>
            </a:r>
          </a:p>
          <a:p>
            <a:pPr algn="l"/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b="1" smtClean="0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p=p-&gt;rchild;</a:t>
            </a:r>
          </a:p>
          <a:p>
            <a:pPr algn="l"/>
            <a:r>
              <a:rPr lang="en-US" altLang="zh-CN" sz="1800" b="1" smtClean="0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用其右孩子结点替换它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free(q);  </a:t>
            </a:r>
          </a:p>
          <a:p>
            <a:pPr algn="l"/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b="1" dirty="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Oval 10"/>
          <p:cNvSpPr>
            <a:spLocks noChangeArrowheads="1"/>
          </p:cNvSpPr>
          <p:nvPr/>
        </p:nvSpPr>
        <p:spPr bwMode="auto">
          <a:xfrm>
            <a:off x="7158060" y="881048"/>
            <a:ext cx="548640" cy="42672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</a:t>
            </a:r>
            <a:endParaRPr lang="en-US" altLang="zh-CN" sz="18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5" name="Oval 10"/>
          <p:cNvSpPr>
            <a:spLocks noChangeArrowheads="1"/>
          </p:cNvSpPr>
          <p:nvPr/>
        </p:nvSpPr>
        <p:spPr bwMode="auto">
          <a:xfrm>
            <a:off x="6357955" y="1624003"/>
            <a:ext cx="548640" cy="42672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</a:t>
            </a:r>
            <a:endParaRPr lang="en-US" altLang="zh-CN" sz="18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6" name="Oval 10"/>
          <p:cNvSpPr>
            <a:spLocks noChangeArrowheads="1"/>
          </p:cNvSpPr>
          <p:nvPr/>
        </p:nvSpPr>
        <p:spPr bwMode="auto">
          <a:xfrm>
            <a:off x="7100910" y="2309808"/>
            <a:ext cx="548640" cy="42672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</a:t>
            </a:r>
            <a:endParaRPr lang="en-US" altLang="zh-CN" sz="18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cxnSp>
        <p:nvCxnSpPr>
          <p:cNvPr id="7" name="直接连接符 6"/>
          <p:cNvCxnSpPr>
            <a:stCxn id="4" idx="3"/>
            <a:endCxn id="5" idx="7"/>
          </p:cNvCxnSpPr>
          <p:nvPr/>
        </p:nvCxnSpPr>
        <p:spPr>
          <a:xfrm rot="5400000">
            <a:off x="6811718" y="1259807"/>
            <a:ext cx="441219" cy="412158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5" idx="5"/>
            <a:endCxn id="6" idx="1"/>
          </p:cNvCxnSpPr>
          <p:nvPr/>
        </p:nvCxnSpPr>
        <p:spPr>
          <a:xfrm rot="16200000" flipH="1">
            <a:off x="6811718" y="2002762"/>
            <a:ext cx="384069" cy="355008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7018647" y="765399"/>
            <a:ext cx="288000" cy="172800"/>
          </a:xfrm>
          <a:prstGeom prst="straightConnector1">
            <a:avLst/>
          </a:prstGeom>
          <a:ln w="28575">
            <a:solidFill>
              <a:srgbClr val="99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72265" y="538146"/>
            <a:ext cx="482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bt</a:t>
            </a:r>
            <a:endParaRPr lang="zh-CN" altLang="en-US" sz="1800" b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3" name="组合 20"/>
          <p:cNvGrpSpPr/>
          <p:nvPr/>
        </p:nvGrpSpPr>
        <p:grpSpPr>
          <a:xfrm>
            <a:off x="5857884" y="1928802"/>
            <a:ext cx="500071" cy="369332"/>
            <a:chOff x="5857884" y="1928802"/>
            <a:chExt cx="500071" cy="369332"/>
          </a:xfrm>
        </p:grpSpPr>
        <p:cxnSp>
          <p:nvCxnSpPr>
            <p:cNvPr id="14" name="直接箭头连接符 13"/>
            <p:cNvCxnSpPr/>
            <p:nvPr/>
          </p:nvCxnSpPr>
          <p:spPr>
            <a:xfrm flipV="1">
              <a:off x="6143636" y="1980239"/>
              <a:ext cx="214319" cy="91439"/>
            </a:xfrm>
            <a:prstGeom prst="straightConnector1">
              <a:avLst/>
            </a:prstGeom>
            <a:ln w="28575">
              <a:solidFill>
                <a:srgbClr val="99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857884" y="1928802"/>
              <a:ext cx="377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i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q</a:t>
              </a:r>
              <a:endParaRPr lang="zh-CN" altLang="en-US" sz="1800" b="1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12" name="组合 22"/>
          <p:cNvGrpSpPr/>
          <p:nvPr/>
        </p:nvGrpSpPr>
        <p:grpSpPr>
          <a:xfrm>
            <a:off x="6703712" y="1071546"/>
            <a:ext cx="388617" cy="552457"/>
            <a:chOff x="6703712" y="1071546"/>
            <a:chExt cx="388617" cy="552457"/>
          </a:xfrm>
        </p:grpSpPr>
        <p:sp>
          <p:nvSpPr>
            <p:cNvPr id="9" name="TextBox 8"/>
            <p:cNvSpPr txBox="1"/>
            <p:nvPr/>
          </p:nvSpPr>
          <p:spPr>
            <a:xfrm>
              <a:off x="6715140" y="1071546"/>
              <a:ext cx="377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i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p</a:t>
              </a:r>
              <a:endParaRPr lang="zh-CN" altLang="en-US" sz="1800" b="1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 rot="5400000">
              <a:off x="6576074" y="1413499"/>
              <a:ext cx="338142" cy="82865"/>
            </a:xfrm>
            <a:prstGeom prst="straightConnector1">
              <a:avLst/>
            </a:prstGeom>
            <a:ln w="28575">
              <a:solidFill>
                <a:srgbClr val="99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直接连接符 19"/>
          <p:cNvCxnSpPr/>
          <p:nvPr/>
        </p:nvCxnSpPr>
        <p:spPr>
          <a:xfrm rot="5400000">
            <a:off x="6775109" y="1780213"/>
            <a:ext cx="1002040" cy="57150"/>
          </a:xfrm>
          <a:prstGeom prst="line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3" name="组合 31"/>
          <p:cNvGrpSpPr/>
          <p:nvPr/>
        </p:nvGrpSpPr>
        <p:grpSpPr>
          <a:xfrm>
            <a:off x="2928926" y="3212427"/>
            <a:ext cx="2857520" cy="2512472"/>
            <a:chOff x="2928926" y="3212427"/>
            <a:chExt cx="2857520" cy="2512472"/>
          </a:xfrm>
        </p:grpSpPr>
        <p:sp>
          <p:nvSpPr>
            <p:cNvPr id="24" name="TextBox 23"/>
            <p:cNvSpPr txBox="1"/>
            <p:nvPr/>
          </p:nvSpPr>
          <p:spPr>
            <a:xfrm>
              <a:off x="3143240" y="3212427"/>
              <a:ext cx="2357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deletek(bt</a:t>
              </a:r>
              <a:r>
                <a:rPr lang="zh-CN" altLang="en-US" sz="1800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1)</a:t>
              </a:r>
              <a:endParaRPr lang="zh-CN" altLang="en-US" sz="1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5" name="下箭头 24"/>
            <p:cNvSpPr/>
            <p:nvPr/>
          </p:nvSpPr>
          <p:spPr>
            <a:xfrm>
              <a:off x="4143372" y="3712493"/>
              <a:ext cx="144000" cy="432000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28926" y="4212559"/>
              <a:ext cx="2857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deletek(</a:t>
              </a:r>
              <a:r>
                <a:rPr lang="en-US" altLang="zh-CN" sz="1800" b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bt</a:t>
              </a:r>
              <a:r>
                <a:rPr lang="en-US" altLang="zh-CN" sz="1800" b="1" smtClean="0">
                  <a:solidFill>
                    <a:srgbClr val="FF00FF"/>
                  </a:solidFill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1800" b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&gt;lchild</a:t>
              </a:r>
              <a:r>
                <a:rPr lang="zh-CN" altLang="en-US" sz="1800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1)</a:t>
              </a:r>
              <a:endParaRPr lang="zh-CN" altLang="en-US" sz="1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7" name="下箭头 26"/>
            <p:cNvSpPr/>
            <p:nvPr/>
          </p:nvSpPr>
          <p:spPr>
            <a:xfrm>
              <a:off x="4144496" y="4854388"/>
              <a:ext cx="144000" cy="432000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28992" y="5355567"/>
              <a:ext cx="1857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deletep(p)</a:t>
              </a:r>
              <a:endParaRPr lang="zh-CN" altLang="en-US" sz="1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16" name="组合 32"/>
          <p:cNvGrpSpPr/>
          <p:nvPr/>
        </p:nvGrpSpPr>
        <p:grpSpPr>
          <a:xfrm>
            <a:off x="4429124" y="4828988"/>
            <a:ext cx="1928826" cy="432000"/>
            <a:chOff x="4429124" y="4828988"/>
            <a:chExt cx="1928826" cy="432000"/>
          </a:xfrm>
        </p:grpSpPr>
        <p:sp>
          <p:nvSpPr>
            <p:cNvPr id="30" name="上箭头 29"/>
            <p:cNvSpPr/>
            <p:nvPr/>
          </p:nvSpPr>
          <p:spPr>
            <a:xfrm>
              <a:off x="4429124" y="4828988"/>
              <a:ext cx="144000" cy="432000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72000" y="4857760"/>
              <a:ext cx="1785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b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bt</a:t>
              </a:r>
              <a:r>
                <a:rPr lang="en-US" altLang="zh-CN" sz="1800" b="1" smtClean="0">
                  <a:solidFill>
                    <a:srgbClr val="FF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-</a:t>
              </a:r>
              <a:r>
                <a:rPr lang="en-US" altLang="zh-CN" sz="1800" b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&gt;lchild</a:t>
              </a:r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=p</a:t>
              </a:r>
              <a:endParaRPr lang="zh-CN" altLang="en-US" sz="1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6000760" y="3143248"/>
            <a:ext cx="2928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达到用原</a:t>
            </a:r>
            <a:r>
              <a:rPr lang="en-US" altLang="zh-CN" sz="1800" b="1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的右孩子结点替换它的目的</a:t>
            </a:r>
            <a:endParaRPr lang="zh-CN" altLang="en-US" sz="1800" b="1" dirty="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28596" y="214290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 删除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zh-CN" altLang="en-US" sz="1800" b="1" dirty="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285984" y="4856768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p=bt-&gt;lchild</a:t>
            </a:r>
            <a:endParaRPr lang="zh-CN" altLang="en-US" sz="1800" b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30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22222E-6 C 0.02188 0.00324 0.04375 0.00671 0.05973 0.01852 C 0.0757 0.03032 0.08872 0.0544 0.09584 0.07037 C 0.10296 0.08634 0.10122 0.10532 0.10261 0.11458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" y="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214282" y="862678"/>
            <a:ext cx="8572560" cy="51936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44000" bIns="144000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b="1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DeleteBST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BSTNode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KeyType 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b="1" dirty="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b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b="1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</a:t>
            </a:r>
            <a:r>
              <a:rPr lang="zh-CN" altLang="en-US" sz="1800" b="1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删除</a:t>
            </a:r>
            <a:r>
              <a:rPr lang="zh-CN" altLang="en-US" sz="1800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关键字为</a:t>
            </a:r>
            <a:r>
              <a:rPr lang="en-US" altLang="zh-CN" sz="1800" b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b="1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</a:t>
            </a:r>
            <a:endParaRPr lang="zh-CN" altLang="en-US" sz="1800" b="1" dirty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==NULL) return 0;	</a:t>
            </a:r>
            <a:r>
              <a:rPr lang="en-US" altLang="zh-CN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空树删除失败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 </a:t>
            </a:r>
            <a:endParaRPr lang="en-US" altLang="zh-CN" sz="1800" b="1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(k&lt;</a:t>
            </a:r>
            <a:r>
              <a:rPr lang="en-US" altLang="zh-CN" sz="1800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-&gt;key) return </a:t>
            </a:r>
            <a:r>
              <a:rPr lang="en-US" altLang="zh-CN" sz="1800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DeleteBST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</a:t>
            </a:r>
            <a:r>
              <a:rPr lang="en-US" altLang="zh-CN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	  	//</a:t>
            </a:r>
            <a:r>
              <a:rPr lang="zh-CN" altLang="en-US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递归在左子树中删除为</a:t>
            </a:r>
            <a:r>
              <a:rPr lang="en-US" altLang="zh-CN" sz="1800" b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</a:t>
            </a:r>
            <a:endParaRPr lang="zh-CN" altLang="en-US" sz="1800" b="1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 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(k&gt;</a:t>
            </a:r>
            <a:r>
              <a:rPr lang="en-US" altLang="zh-CN" sz="1800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-&gt;key) return </a:t>
            </a:r>
            <a:r>
              <a:rPr lang="en-US" altLang="zh-CN" sz="1800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DeleteBST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	  	//</a:t>
            </a:r>
            <a:r>
              <a:rPr lang="zh-CN" altLang="en-US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递归在右子树中删除为</a:t>
            </a:r>
            <a:r>
              <a:rPr lang="en-US" altLang="zh-CN" sz="1800" b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</a:t>
            </a:r>
            <a:endParaRPr lang="zh-CN" altLang="en-US" sz="1800" b="1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   			</a:t>
            </a:r>
            <a:r>
              <a:rPr lang="en-US" altLang="zh-CN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//bt-&gt;key=k</a:t>
            </a:r>
            <a:endParaRPr lang="en-US" altLang="zh-CN" sz="1800" b="1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{  </a:t>
            </a:r>
            <a:r>
              <a:rPr lang="en-US" altLang="zh-CN" sz="1800" b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Delete(bt</a:t>
            </a:r>
            <a:r>
              <a:rPr lang="en-US" altLang="zh-CN" sz="1800" b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 </a:t>
            </a:r>
            <a:r>
              <a:rPr lang="en-US" altLang="zh-CN" sz="1800" b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//</a:t>
            </a:r>
            <a:r>
              <a:rPr lang="zh-CN" altLang="en-US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调用</a:t>
            </a:r>
            <a:r>
              <a:rPr lang="en-US" altLang="zh-CN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Delete(</a:t>
            </a:r>
            <a:r>
              <a:rPr lang="en-US" altLang="zh-CN" sz="1800" b="1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</a:t>
            </a:r>
            <a:r>
              <a:rPr lang="en-US" altLang="zh-CN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b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函数</a:t>
            </a:r>
            <a:r>
              <a:rPr lang="zh-CN" altLang="en-US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删除</a:t>
            </a:r>
            <a:r>
              <a:rPr lang="en-US" altLang="zh-CN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</a:t>
            </a:r>
            <a:r>
              <a:rPr lang="zh-CN" altLang="en-US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endParaRPr lang="zh-CN" altLang="en-US" sz="1800" b="1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}</a:t>
            </a:r>
            <a:endParaRPr lang="en-US" altLang="zh-CN" sz="1800" b="1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}</a:t>
            </a:r>
            <a:endParaRPr lang="en-US" altLang="zh-CN" sz="1800" b="1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8596" y="245067"/>
            <a:ext cx="5929354" cy="369332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kumimoji="0" lang="zh-CN" altLang="en-US" sz="1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二叉排序树</a:t>
            </a:r>
            <a:r>
              <a:rPr kumimoji="0" lang="en-US" altLang="zh-CN" sz="1800" b="1" dirty="0" err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bt</a:t>
            </a:r>
            <a:r>
              <a:rPr kumimoji="0"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中删除结点的</a:t>
            </a:r>
            <a:r>
              <a:rPr kumimoji="0" lang="zh-CN" altLang="en-US" sz="1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endParaRPr lang="zh-CN" altLang="en-US" sz="1800" b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31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285720" y="671281"/>
            <a:ext cx="8001056" cy="46189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216000" rIns="144000" bIns="216000">
            <a:spAutoFit/>
          </a:bodyPr>
          <a:lstStyle/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b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Delete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BSTNode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</a:t>
            </a:r>
            <a:r>
              <a:rPr lang="en-US" altLang="zh-CN" sz="1800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p)   </a:t>
            </a:r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	//</a:t>
            </a:r>
            <a:r>
              <a:rPr lang="zh-CN" altLang="en-US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从二叉排序树中</a:t>
            </a:r>
            <a:r>
              <a:rPr lang="zh-CN" altLang="en-US" sz="1800" b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删</a:t>
            </a:r>
            <a:r>
              <a:rPr lang="zh-CN" altLang="en-US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除</a:t>
            </a:r>
            <a:r>
              <a:rPr lang="en-US" altLang="zh-CN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endParaRPr lang="zh-CN" altLang="en-US" sz="1800" b="1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BSTNode 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*q;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(p-&gt;</a:t>
            </a:r>
            <a:r>
              <a:rPr lang="en-US" altLang="zh-CN" sz="1800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==NULL)     </a:t>
            </a:r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lang="zh-CN" altLang="en-US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结点没有</a:t>
            </a:r>
            <a:r>
              <a:rPr lang="zh-CN" altLang="en-US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右子树的情况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q=p; </a:t>
            </a:r>
            <a:r>
              <a:rPr lang="en-US" altLang="zh-CN" sz="1800" b="1" dirty="0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p=p-&gt;</a:t>
            </a:r>
            <a:r>
              <a:rPr lang="en-US" altLang="zh-CN" sz="1800" b="1" dirty="0" err="1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lang="en-US" altLang="zh-CN" sz="1800" b="1" dirty="0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en-US" altLang="zh-CN" sz="1800" b="1" dirty="0" smtClean="0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用其</a:t>
            </a:r>
            <a:r>
              <a:rPr lang="zh-CN" altLang="en-US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左孩子结点替换</a:t>
            </a:r>
            <a:r>
              <a:rPr lang="zh-CN" altLang="en-US" sz="18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它</a:t>
            </a:r>
            <a:endParaRPr lang="zh-CN" altLang="en-US" sz="1800" b="1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free(q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 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b="1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 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(p-&gt;</a:t>
            </a:r>
            <a:r>
              <a:rPr lang="en-US" altLang="zh-CN" sz="1800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==NULL)    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lang="zh-CN" altLang="en-US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结点没有</a:t>
            </a:r>
            <a:r>
              <a:rPr lang="zh-CN" altLang="en-US" sz="18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左子树的情况</a:t>
            </a:r>
            <a:endParaRPr lang="zh-CN" altLang="en-US" sz="1800" b="1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q=p; </a:t>
            </a:r>
            <a:r>
              <a:rPr lang="en-US" altLang="zh-CN" sz="1800" b="1" dirty="0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p=p-&gt;</a:t>
            </a:r>
            <a:r>
              <a:rPr lang="en-US" altLang="zh-CN" sz="1800" b="1" dirty="0" err="1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lang="en-US" altLang="zh-CN" sz="1800" b="1" dirty="0" smtClean="0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lang="en-US" altLang="zh-CN" sz="1800" b="1" smtClean="0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用其</a:t>
            </a:r>
            <a:r>
              <a:rPr lang="zh-CN" altLang="en-US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右孩子结点替换</a:t>
            </a:r>
            <a:r>
              <a:rPr lang="zh-CN" altLang="en-US" sz="18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它</a:t>
            </a:r>
            <a:endParaRPr lang="en-US" altLang="zh-CN" sz="1800" b="1" dirty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free(q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 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b="1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 </a:t>
            </a:r>
            <a:r>
              <a:rPr lang="en-US" altLang="zh-CN" sz="1800" b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Delete1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</a:t>
            </a:r>
            <a:r>
              <a:rPr lang="en-US" altLang="zh-CN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		//p</a:t>
            </a:r>
            <a:r>
              <a:rPr lang="zh-CN" altLang="en-US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结点既</a:t>
            </a:r>
            <a:r>
              <a:rPr lang="zh-CN" altLang="en-US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没有左子树又没有右子树的情况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32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395288" y="500042"/>
            <a:ext cx="8391554" cy="42149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b="1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Delete1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BSTNode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b="1" dirty="0" err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BSTNode</a:t>
            </a:r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r)</a:t>
            </a: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//</a:t>
            </a:r>
            <a:r>
              <a:rPr lang="zh-CN" altLang="en-US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zh-CN" altLang="en-US" sz="1800" b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被</a:t>
            </a:r>
            <a:r>
              <a:rPr lang="zh-CN" altLang="en-US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删</a:t>
            </a:r>
            <a:r>
              <a:rPr lang="en-US" altLang="zh-CN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结点有</a:t>
            </a:r>
            <a:r>
              <a:rPr lang="zh-CN" altLang="en-US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左右子树时的删除过程</a:t>
            </a: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BSTNode 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*q;</a:t>
            </a: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(r-&gt;</a:t>
            </a:r>
            <a:r>
              <a:rPr lang="en-US" altLang="zh-CN" sz="1800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!=NULL)</a:t>
            </a: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b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Delete1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r-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</a:t>
            </a:r>
            <a:r>
              <a:rPr lang="zh-CN" altLang="en-US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归找</a:t>
            </a:r>
            <a:r>
              <a:rPr lang="en-US" altLang="zh-CN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zh-CN" altLang="en-US" sz="18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</a:t>
            </a:r>
            <a:r>
              <a:rPr lang="zh-CN" altLang="en-US" sz="1800" b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右</a:t>
            </a:r>
            <a:r>
              <a:rPr lang="zh-CN" altLang="en-US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下结点</a:t>
            </a:r>
            <a:endParaRPr lang="zh-CN" altLang="en-US" sz="1800" b="1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lang="zh-CN" altLang="en-US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  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</a:t>
            </a:r>
            <a:r>
              <a:rPr lang="en-US" altLang="zh-CN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		//r</a:t>
            </a:r>
            <a:r>
              <a:rPr lang="zh-CN" altLang="en-US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指向最右下结点</a:t>
            </a:r>
            <a:endParaRPr lang="en-US" altLang="zh-CN" sz="1800" b="1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</a:t>
            </a:r>
            <a:r>
              <a:rPr lang="en-US" altLang="zh-CN" sz="1800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p-&gt;key=r-&gt;key</a:t>
            </a:r>
            <a:r>
              <a:rPr lang="en-US" altLang="zh-CN" sz="1800" b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  <a:r>
              <a:rPr lang="en-US" altLang="zh-CN" sz="1800" b="1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p-&gt;data=r-&gt;data   </a:t>
            </a:r>
            <a:r>
              <a:rPr lang="en-US" altLang="zh-CN" sz="1800" b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b="1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b="1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值替换</a:t>
            </a:r>
            <a:endParaRPr lang="en-US" altLang="zh-CN" sz="1800" b="1" dirty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q=r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  <a:r>
              <a:rPr lang="en-US" altLang="zh-CN" sz="1800" b="1" dirty="0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r=r-&gt;</a:t>
            </a:r>
            <a:r>
              <a:rPr lang="en-US" altLang="zh-CN" sz="1800" b="1" dirty="0" err="1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lang="en-US" altLang="zh-CN" sz="1800" b="1" smtClean="0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lang="en-US" altLang="zh-CN" sz="1800" b="1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b="1" smtClean="0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		//</a:t>
            </a:r>
            <a:r>
              <a:rPr lang="zh-CN" altLang="en-US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删除原</a:t>
            </a:r>
            <a:r>
              <a:rPr lang="en-US" altLang="zh-CN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zh-CN" altLang="en-US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endParaRPr lang="zh-CN" altLang="en-US" sz="1800" b="1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lang="zh-CN" altLang="en-US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free(q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 </a:t>
            </a:r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</a:t>
            </a:r>
            <a:r>
              <a:rPr lang="en-US" altLang="zh-CN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		//</a:t>
            </a:r>
            <a:r>
              <a:rPr lang="zh-CN" altLang="en-US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释</a:t>
            </a:r>
            <a:r>
              <a:rPr lang="zh-CN" altLang="en-US" sz="1800" b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放</a:t>
            </a:r>
            <a:r>
              <a:rPr lang="zh-CN" altLang="en-US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原</a:t>
            </a:r>
            <a:r>
              <a:rPr lang="en-US" altLang="zh-CN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zh-CN" altLang="en-US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的空间</a:t>
            </a: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lang="zh-CN" altLang="en-US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b="1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b="1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1395420" y="-24"/>
            <a:ext cx="55340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b="1" i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指向待</a:t>
            </a:r>
            <a:r>
              <a:rPr lang="zh-CN" altLang="en-US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删除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      </a:t>
            </a:r>
            <a:r>
              <a:rPr lang="en-US" altLang="zh-CN" sz="1800" b="1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zh-CN" altLang="en-US" sz="18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指向其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左孩子结点</a:t>
            </a:r>
            <a:endParaRPr lang="zh-CN" altLang="en-US" sz="1800" b="1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rot="16200000" flipV="1">
            <a:off x="3155926" y="415917"/>
            <a:ext cx="260377" cy="142876"/>
          </a:xfrm>
          <a:prstGeom prst="straightConnector1">
            <a:avLst/>
          </a:prstGeom>
          <a:ln w="28575">
            <a:solidFill>
              <a:srgbClr val="99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rot="16200000" flipV="1">
            <a:off x="5013315" y="487353"/>
            <a:ext cx="260376" cy="1"/>
          </a:xfrm>
          <a:prstGeom prst="straightConnector1">
            <a:avLst/>
          </a:prstGeom>
          <a:ln w="28575">
            <a:solidFill>
              <a:srgbClr val="99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25"/>
          <p:cNvGrpSpPr/>
          <p:nvPr/>
        </p:nvGrpSpPr>
        <p:grpSpPr>
          <a:xfrm>
            <a:off x="2714612" y="4786322"/>
            <a:ext cx="5000660" cy="1928802"/>
            <a:chOff x="2714612" y="4786322"/>
            <a:chExt cx="5000660" cy="1928802"/>
          </a:xfrm>
        </p:grpSpPr>
        <p:sp>
          <p:nvSpPr>
            <p:cNvPr id="9" name="Oval 20"/>
            <p:cNvSpPr>
              <a:spLocks noChangeArrowheads="1"/>
            </p:cNvSpPr>
            <p:nvPr/>
          </p:nvSpPr>
          <p:spPr bwMode="auto">
            <a:xfrm>
              <a:off x="3357554" y="4997826"/>
              <a:ext cx="360000" cy="360000"/>
            </a:xfrm>
            <a:prstGeom prst="ellipse">
              <a:avLst/>
            </a:prstGeom>
            <a:solidFill>
              <a:schemeClr val="accent2"/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cxnSp>
          <p:nvCxnSpPr>
            <p:cNvPr id="11" name="直接箭头连接符 10"/>
            <p:cNvCxnSpPr>
              <a:endCxn id="9" idx="2"/>
            </p:cNvCxnSpPr>
            <p:nvPr/>
          </p:nvCxnSpPr>
          <p:spPr>
            <a:xfrm>
              <a:off x="3000364" y="5000636"/>
              <a:ext cx="357190" cy="177190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714612" y="4786322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i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p</a:t>
              </a:r>
              <a:endParaRPr lang="zh-CN" altLang="en-US" sz="1800" b="1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3" name="Oval 20"/>
            <p:cNvSpPr>
              <a:spLocks noChangeArrowheads="1"/>
            </p:cNvSpPr>
            <p:nvPr/>
          </p:nvSpPr>
          <p:spPr bwMode="auto">
            <a:xfrm>
              <a:off x="2857488" y="5426454"/>
              <a:ext cx="360000" cy="3600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cxnSp>
          <p:nvCxnSpPr>
            <p:cNvPr id="15" name="直接连接符 14"/>
            <p:cNvCxnSpPr>
              <a:stCxn id="9" idx="3"/>
              <a:endCxn id="13" idx="7"/>
            </p:cNvCxnSpPr>
            <p:nvPr/>
          </p:nvCxnSpPr>
          <p:spPr>
            <a:xfrm rot="5400000">
              <a:off x="3200486" y="5269386"/>
              <a:ext cx="174070" cy="245508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20"/>
            <p:cNvSpPr>
              <a:spLocks noChangeArrowheads="1"/>
            </p:cNvSpPr>
            <p:nvPr/>
          </p:nvSpPr>
          <p:spPr bwMode="auto">
            <a:xfrm>
              <a:off x="3783372" y="5929330"/>
              <a:ext cx="360000" cy="3600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cxnSp>
          <p:nvCxnSpPr>
            <p:cNvPr id="18" name="直接连接符 17"/>
            <p:cNvCxnSpPr>
              <a:stCxn id="13" idx="5"/>
              <a:endCxn id="16" idx="1"/>
            </p:cNvCxnSpPr>
            <p:nvPr/>
          </p:nvCxnSpPr>
          <p:spPr>
            <a:xfrm rot="16200000" flipH="1">
              <a:off x="3376271" y="5522229"/>
              <a:ext cx="248318" cy="671326"/>
            </a:xfrm>
            <a:prstGeom prst="line">
              <a:avLst/>
            </a:prstGeom>
            <a:ln w="28575">
              <a:solidFill>
                <a:srgbClr val="3333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等腰三角形 18"/>
            <p:cNvSpPr/>
            <p:nvPr/>
          </p:nvSpPr>
          <p:spPr>
            <a:xfrm>
              <a:off x="3214678" y="6286520"/>
              <a:ext cx="571504" cy="42860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1" name="直接连接符 20"/>
            <p:cNvCxnSpPr>
              <a:stCxn id="16" idx="3"/>
              <a:endCxn id="19" idx="5"/>
            </p:cNvCxnSpPr>
            <p:nvPr/>
          </p:nvCxnSpPr>
          <p:spPr>
            <a:xfrm rot="5400000">
              <a:off x="3607594" y="6272322"/>
              <a:ext cx="264213" cy="192787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endCxn id="16" idx="7"/>
            </p:cNvCxnSpPr>
            <p:nvPr/>
          </p:nvCxnSpPr>
          <p:spPr>
            <a:xfrm rot="5400000">
              <a:off x="4019214" y="5786454"/>
              <a:ext cx="267035" cy="124159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119810" y="5429264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endParaRPr lang="zh-CN" altLang="en-US" sz="1800" b="1" i="1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643306" y="4929198"/>
              <a:ext cx="1785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要删除的结点</a:t>
              </a:r>
              <a:endParaRPr lang="zh-CN" altLang="en-US" sz="1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43372" y="5886410"/>
              <a:ext cx="3571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被删结点左子树中最大的结点</a:t>
              </a:r>
              <a:endParaRPr lang="zh-CN" altLang="en-US" sz="1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33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7224" y="785794"/>
            <a:ext cx="8072494" cy="2990562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18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在任意一棵非空二叉排序树</a:t>
            </a:r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1800" b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zh-CN" sz="18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中，删除某结点</a:t>
            </a:r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zh-CN" sz="18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之后形成二叉排序树</a:t>
            </a:r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T2</a:t>
            </a:r>
            <a:r>
              <a:rPr lang="zh-CN" altLang="zh-CN" sz="18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，再将</a:t>
            </a:r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zh-CN" sz="18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插入</a:t>
            </a:r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1800" b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18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形成二叉排序树</a:t>
            </a:r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1800" b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18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。下列关于</a:t>
            </a:r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1800" b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18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与</a:t>
            </a:r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1800" b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18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的叙述中，正确的是</a:t>
            </a:r>
            <a:r>
              <a:rPr lang="zh-CN" altLang="en-US" sz="18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   ）</a:t>
            </a:r>
            <a:r>
              <a:rPr lang="zh-CN" altLang="zh-CN" sz="18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I. </a:t>
            </a:r>
            <a:r>
              <a:rPr lang="zh-CN" altLang="zh-CN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</a:t>
            </a:r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1800" b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的叶结点，则</a:t>
            </a:r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1800" b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与</a:t>
            </a:r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1800" b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不同</a:t>
            </a: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II. </a:t>
            </a:r>
            <a:r>
              <a:rPr lang="zh-CN" altLang="zh-CN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</a:t>
            </a:r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1800" b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的叶结点，则</a:t>
            </a:r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1800" b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与</a:t>
            </a:r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1800" b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相同</a:t>
            </a: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III. </a:t>
            </a:r>
            <a:r>
              <a:rPr lang="zh-CN" altLang="zh-CN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不是</a:t>
            </a:r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1800" b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的叶结点，则</a:t>
            </a:r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1800" b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与</a:t>
            </a:r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1800" b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不同</a:t>
            </a: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IV. </a:t>
            </a:r>
            <a:r>
              <a:rPr lang="zh-CN" altLang="zh-CN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不是</a:t>
            </a:r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1800" b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的叶结点，则</a:t>
            </a:r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1800" b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与</a:t>
            </a:r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1800" b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相同</a:t>
            </a: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A.</a:t>
            </a:r>
            <a:r>
              <a:rPr lang="zh-CN" altLang="zh-CN" sz="20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仅</a:t>
            </a:r>
            <a:r>
              <a:rPr lang="en-US" altLang="zh-CN" sz="20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III	   B.</a:t>
            </a:r>
            <a:r>
              <a:rPr lang="zh-CN" altLang="zh-CN" sz="20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仅</a:t>
            </a:r>
            <a:r>
              <a:rPr lang="en-US" altLang="zh-CN" sz="20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IV	  C.</a:t>
            </a:r>
            <a:r>
              <a:rPr lang="zh-CN" altLang="zh-CN" sz="20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仅</a:t>
            </a:r>
            <a:r>
              <a:rPr lang="en-US" altLang="zh-CN" sz="20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II</a:t>
            </a:r>
            <a:r>
              <a:rPr lang="zh-CN" altLang="zh-CN" sz="20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III	   D.</a:t>
            </a:r>
            <a:r>
              <a:rPr lang="zh-CN" altLang="zh-CN" sz="20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仅</a:t>
            </a:r>
            <a:r>
              <a:rPr lang="en-US" altLang="zh-CN" sz="20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II</a:t>
            </a:r>
            <a:r>
              <a:rPr lang="zh-CN" altLang="zh-CN" sz="20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IV</a:t>
            </a:r>
            <a:endParaRPr lang="zh-CN" altLang="en-US" sz="2000" b="1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3"/>
          <p:cNvGrpSpPr/>
          <p:nvPr/>
        </p:nvGrpSpPr>
        <p:grpSpPr>
          <a:xfrm>
            <a:off x="357158" y="428604"/>
            <a:ext cx="1000100" cy="785817"/>
            <a:chOff x="5703182" y="3835411"/>
            <a:chExt cx="1238250" cy="1236663"/>
          </a:xfrm>
        </p:grpSpPr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5703182" y="3835411"/>
              <a:ext cx="1238250" cy="1236663"/>
              <a:chOff x="810" y="845"/>
              <a:chExt cx="827" cy="826"/>
            </a:xfrm>
          </p:grpSpPr>
          <p:sp>
            <p:nvSpPr>
              <p:cNvPr id="7" name="Oval 20"/>
              <p:cNvSpPr>
                <a:spLocks noChangeArrowheads="1"/>
              </p:cNvSpPr>
              <p:nvPr/>
            </p:nvSpPr>
            <p:spPr bwMode="gray">
              <a:xfrm>
                <a:off x="810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8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9" name="Oval 22"/>
              <p:cNvSpPr>
                <a:spLocks noChangeArrowheads="1"/>
              </p:cNvSpPr>
              <p:nvPr/>
            </p:nvSpPr>
            <p:spPr bwMode="gray">
              <a:xfrm>
                <a:off x="878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" name="Text Box 23"/>
            <p:cNvSpPr txBox="1">
              <a:spLocks noChangeArrowheads="1"/>
            </p:cNvSpPr>
            <p:nvPr/>
          </p:nvSpPr>
          <p:spPr bwMode="gray">
            <a:xfrm>
              <a:off x="5767676" y="4154859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143108" y="4429132"/>
            <a:ext cx="1857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答案：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42366" y="1543619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× </a:t>
            </a:r>
            <a:endParaRPr lang="zh-CN" altLang="en-US" sz="2400" b="1" dirty="0" smtClean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57818" y="1972247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√</a:t>
            </a:r>
            <a:endParaRPr lang="zh-CN" altLang="en-US" sz="2400" b="1" dirty="0" smtClean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43570" y="2400875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√</a:t>
            </a:r>
            <a:endParaRPr lang="zh-CN" altLang="en-US" sz="2400" b="1" dirty="0" smtClean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43570" y="2867904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× </a:t>
            </a:r>
            <a:endParaRPr lang="zh-CN" altLang="en-US" sz="2400" b="1" dirty="0" smtClean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34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250825" y="1877712"/>
            <a:ext cx="8382000" cy="78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若一棵二叉树</a:t>
            </a:r>
            <a:r>
              <a:rPr lang="zh-CN" altLang="en-US" sz="18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每个结点的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左、右子树的高度至多</a:t>
            </a:r>
            <a:r>
              <a:rPr lang="zh-CN" altLang="en-US" sz="18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相差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称此二叉树为</a:t>
            </a:r>
            <a:r>
              <a:rPr lang="zh-CN" altLang="en-US" sz="1800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平衡</a:t>
            </a:r>
            <a:r>
              <a:rPr lang="zh-CN" altLang="en-US" sz="1800" b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二叉树（</a:t>
            </a:r>
            <a:r>
              <a:rPr lang="en-US" altLang="zh-CN" sz="1800" b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AVL</a:t>
            </a:r>
            <a:r>
              <a:rPr lang="zh-CN" altLang="en-US" sz="1800" b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1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　</a:t>
            </a:r>
            <a:endParaRPr lang="zh-CN" altLang="en-US" sz="18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5843" name="Text Box 2" descr="蓝色面巾纸"/>
          <p:cNvSpPr txBox="1">
            <a:spLocks noChangeArrowheads="1"/>
          </p:cNvSpPr>
          <p:nvPr/>
        </p:nvSpPr>
        <p:spPr bwMode="auto">
          <a:xfrm>
            <a:off x="357158" y="285728"/>
            <a:ext cx="4000528" cy="514738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9.3.2 </a:t>
            </a:r>
            <a:r>
              <a:rPr lang="zh-CN" altLang="en-US" sz="2400" b="1" smtClean="0"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平</a:t>
            </a:r>
            <a:r>
              <a:rPr lang="zh-CN" altLang="en-US" sz="2400" b="1" dirty="0"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衡二叉树（</a:t>
            </a:r>
            <a:r>
              <a:rPr lang="en-US" altLang="zh-CN" sz="2400" b="1" dirty="0" err="1"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AVL</a:t>
            </a:r>
            <a:r>
              <a:rPr lang="zh-CN" altLang="en-US" sz="2400" b="1" dirty="0"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）</a:t>
            </a:r>
            <a:endParaRPr kumimoji="0" lang="zh-CN" altLang="en-US" sz="2400" b="1" dirty="0">
              <a:solidFill>
                <a:srgbClr val="3333FF"/>
              </a:solidFill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682627" y="1214422"/>
            <a:ext cx="3174993" cy="400110"/>
          </a:xfrm>
          <a:prstGeom prst="rect">
            <a:avLst/>
          </a:prstGeom>
          <a:solidFill>
            <a:srgbClr val="9900FF"/>
          </a:solidFill>
          <a:ln w="285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000" b="1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1</a:t>
            </a:r>
            <a:r>
              <a:rPr kumimoji="0" lang="zh-CN" altLang="en-US" sz="2000" b="1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、什</a:t>
            </a:r>
            <a:r>
              <a:rPr kumimoji="0" lang="zh-CN" altLang="en-US" sz="2000" b="1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么是平衡二叉树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2910" y="2857496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b="1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平衡因子</a:t>
            </a:r>
            <a:r>
              <a:rPr lang="zh-CN" altLang="en-US" sz="1800" b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该结点左</a:t>
            </a:r>
            <a:r>
              <a:rPr lang="zh-CN" altLang="en-US" sz="18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子树的高度减去右子树的高度。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5786" y="4071942"/>
            <a:ext cx="757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所有结点的</a:t>
            </a:r>
            <a:r>
              <a:rPr lang="zh-CN" altLang="en-US" sz="18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平衡因子的绝对值小于或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等于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，该</a:t>
            </a:r>
            <a:r>
              <a:rPr lang="zh-CN" altLang="en-US" sz="18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二叉树称为</a:t>
            </a:r>
            <a:r>
              <a:rPr lang="zh-CN" altLang="en-US" sz="1800" b="1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平衡二叉树</a:t>
            </a:r>
            <a:r>
              <a:rPr lang="zh-CN" altLang="en-US" sz="18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7" name="下箭头 6"/>
          <p:cNvSpPr/>
          <p:nvPr/>
        </p:nvSpPr>
        <p:spPr>
          <a:xfrm>
            <a:off x="3929058" y="3462037"/>
            <a:ext cx="357190" cy="500066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35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428728" y="1000108"/>
            <a:ext cx="1857388" cy="468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2000" b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二叉排序树</a:t>
            </a:r>
            <a:endParaRPr lang="zh-CN" altLang="en-US" sz="2000" b="1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285852" y="2714620"/>
            <a:ext cx="2214578" cy="468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2000" b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平衡二叉树</a:t>
            </a:r>
            <a:endParaRPr lang="zh-CN" altLang="en-US" sz="2000" b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2285984" y="1714488"/>
            <a:ext cx="214314" cy="79200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71736" y="1957320"/>
            <a:ext cx="47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所有结点的平衡因子的绝对值≤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：结构约束</a:t>
            </a:r>
            <a:endParaRPr lang="zh-CN" altLang="en-US" sz="1800" b="1" dirty="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36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85800" y="1700213"/>
            <a:ext cx="2743200" cy="1981200"/>
            <a:chOff x="432" y="2400"/>
            <a:chExt cx="1728" cy="1248"/>
          </a:xfrm>
        </p:grpSpPr>
        <p:sp>
          <p:nvSpPr>
            <p:cNvPr id="36888" name="Oval 3"/>
            <p:cNvSpPr>
              <a:spLocks noChangeArrowheads="1"/>
            </p:cNvSpPr>
            <p:nvPr/>
          </p:nvSpPr>
          <p:spPr bwMode="auto">
            <a:xfrm>
              <a:off x="1392" y="2400"/>
              <a:ext cx="288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889" name="Oval 4"/>
            <p:cNvSpPr>
              <a:spLocks noChangeArrowheads="1"/>
            </p:cNvSpPr>
            <p:nvPr/>
          </p:nvSpPr>
          <p:spPr bwMode="auto">
            <a:xfrm>
              <a:off x="912" y="2880"/>
              <a:ext cx="288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890" name="Oval 5"/>
            <p:cNvSpPr>
              <a:spLocks noChangeArrowheads="1"/>
            </p:cNvSpPr>
            <p:nvPr/>
          </p:nvSpPr>
          <p:spPr bwMode="auto">
            <a:xfrm>
              <a:off x="1872" y="2880"/>
              <a:ext cx="288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891" name="Oval 6"/>
            <p:cNvSpPr>
              <a:spLocks noChangeArrowheads="1"/>
            </p:cNvSpPr>
            <p:nvPr/>
          </p:nvSpPr>
          <p:spPr bwMode="auto">
            <a:xfrm>
              <a:off x="432" y="3360"/>
              <a:ext cx="288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altLang="zh-CN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892" name="Line 7"/>
            <p:cNvSpPr>
              <a:spLocks noChangeShapeType="1"/>
            </p:cNvSpPr>
            <p:nvPr/>
          </p:nvSpPr>
          <p:spPr bwMode="auto">
            <a:xfrm flipH="1">
              <a:off x="1152" y="2640"/>
              <a:ext cx="288" cy="288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893" name="Line 8"/>
            <p:cNvSpPr>
              <a:spLocks noChangeShapeType="1"/>
            </p:cNvSpPr>
            <p:nvPr/>
          </p:nvSpPr>
          <p:spPr bwMode="auto">
            <a:xfrm flipH="1">
              <a:off x="672" y="3120"/>
              <a:ext cx="288" cy="288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894" name="Line 9"/>
            <p:cNvSpPr>
              <a:spLocks noChangeShapeType="1"/>
            </p:cNvSpPr>
            <p:nvPr/>
          </p:nvSpPr>
          <p:spPr bwMode="auto">
            <a:xfrm>
              <a:off x="1632" y="2640"/>
              <a:ext cx="288" cy="288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6867" name="Text Box 20"/>
          <p:cNvSpPr txBox="1">
            <a:spLocks noChangeArrowheads="1"/>
          </p:cNvSpPr>
          <p:nvPr/>
        </p:nvSpPr>
        <p:spPr bwMode="auto">
          <a:xfrm>
            <a:off x="1541464" y="3697288"/>
            <a:ext cx="1530338" cy="36933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是平衡树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3" name="组合 30"/>
          <p:cNvGrpSpPr/>
          <p:nvPr/>
        </p:nvGrpSpPr>
        <p:grpSpPr>
          <a:xfrm>
            <a:off x="827089" y="1479550"/>
            <a:ext cx="2816217" cy="1663698"/>
            <a:chOff x="827089" y="1479550"/>
            <a:chExt cx="2816217" cy="1663698"/>
          </a:xfrm>
        </p:grpSpPr>
        <p:sp>
          <p:nvSpPr>
            <p:cNvPr id="36868" name="Text Box 22"/>
            <p:cNvSpPr txBox="1">
              <a:spLocks noChangeArrowheads="1"/>
            </p:cNvSpPr>
            <p:nvPr/>
          </p:nvSpPr>
          <p:spPr bwMode="auto">
            <a:xfrm>
              <a:off x="827089" y="2897027"/>
              <a:ext cx="17301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00B05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36869" name="Text Box 23"/>
            <p:cNvSpPr txBox="1">
              <a:spLocks noChangeArrowheads="1"/>
            </p:cNvSpPr>
            <p:nvPr/>
          </p:nvSpPr>
          <p:spPr bwMode="auto">
            <a:xfrm>
              <a:off x="1401764" y="2320765"/>
              <a:ext cx="1698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00B05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36870" name="Text Box 24"/>
            <p:cNvSpPr txBox="1">
              <a:spLocks noChangeArrowheads="1"/>
            </p:cNvSpPr>
            <p:nvPr/>
          </p:nvSpPr>
          <p:spPr bwMode="auto">
            <a:xfrm>
              <a:off x="3492500" y="2276475"/>
              <a:ext cx="15080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00B05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36871" name="Text Box 25"/>
            <p:cNvSpPr txBox="1">
              <a:spLocks noChangeArrowheads="1"/>
            </p:cNvSpPr>
            <p:nvPr/>
          </p:nvSpPr>
          <p:spPr bwMode="auto">
            <a:xfrm>
              <a:off x="2700338" y="1479550"/>
              <a:ext cx="15715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00B05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</a:t>
              </a:r>
            </a:p>
          </p:txBody>
        </p:sp>
      </p:grpSp>
      <p:grpSp>
        <p:nvGrpSpPr>
          <p:cNvPr id="4" name="组合 31"/>
          <p:cNvGrpSpPr/>
          <p:nvPr/>
        </p:nvGrpSpPr>
        <p:grpSpPr>
          <a:xfrm>
            <a:off x="4114800" y="1700213"/>
            <a:ext cx="3505200" cy="2743200"/>
            <a:chOff x="4114800" y="1700213"/>
            <a:chExt cx="3505200" cy="2743200"/>
          </a:xfrm>
        </p:grpSpPr>
        <p:sp>
          <p:nvSpPr>
            <p:cNvPr id="36873" name="Oval 11"/>
            <p:cNvSpPr>
              <a:spLocks noChangeArrowheads="1"/>
            </p:cNvSpPr>
            <p:nvPr/>
          </p:nvSpPr>
          <p:spPr bwMode="auto">
            <a:xfrm>
              <a:off x="6400800" y="1700213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18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874" name="Oval 12"/>
            <p:cNvSpPr>
              <a:spLocks noChangeArrowheads="1"/>
            </p:cNvSpPr>
            <p:nvPr/>
          </p:nvSpPr>
          <p:spPr bwMode="auto">
            <a:xfrm>
              <a:off x="5638800" y="2462213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18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875" name="Oval 13"/>
            <p:cNvSpPr>
              <a:spLocks noChangeArrowheads="1"/>
            </p:cNvSpPr>
            <p:nvPr/>
          </p:nvSpPr>
          <p:spPr bwMode="auto">
            <a:xfrm>
              <a:off x="7162800" y="2462213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en-US" altLang="zh-CN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876" name="Oval 14"/>
            <p:cNvSpPr>
              <a:spLocks noChangeArrowheads="1"/>
            </p:cNvSpPr>
            <p:nvPr/>
          </p:nvSpPr>
          <p:spPr bwMode="auto">
            <a:xfrm>
              <a:off x="4876800" y="3224213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877" name="Oval 15"/>
            <p:cNvSpPr>
              <a:spLocks noChangeArrowheads="1"/>
            </p:cNvSpPr>
            <p:nvPr/>
          </p:nvSpPr>
          <p:spPr bwMode="auto">
            <a:xfrm>
              <a:off x="4114800" y="3986213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878" name="Line 16"/>
            <p:cNvSpPr>
              <a:spLocks noChangeShapeType="1"/>
            </p:cNvSpPr>
            <p:nvPr/>
          </p:nvSpPr>
          <p:spPr bwMode="auto">
            <a:xfrm flipH="1">
              <a:off x="6019800" y="2081213"/>
              <a:ext cx="457200" cy="45720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879" name="Line 17"/>
            <p:cNvSpPr>
              <a:spLocks noChangeShapeType="1"/>
            </p:cNvSpPr>
            <p:nvPr/>
          </p:nvSpPr>
          <p:spPr bwMode="auto">
            <a:xfrm flipH="1">
              <a:off x="5257800" y="2843213"/>
              <a:ext cx="457200" cy="45720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880" name="Line 18"/>
            <p:cNvSpPr>
              <a:spLocks noChangeShapeType="1"/>
            </p:cNvSpPr>
            <p:nvPr/>
          </p:nvSpPr>
          <p:spPr bwMode="auto">
            <a:xfrm flipH="1">
              <a:off x="4495800" y="3605213"/>
              <a:ext cx="457200" cy="45720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881" name="Line 19"/>
            <p:cNvSpPr>
              <a:spLocks noChangeShapeType="1"/>
            </p:cNvSpPr>
            <p:nvPr/>
          </p:nvSpPr>
          <p:spPr bwMode="auto">
            <a:xfrm>
              <a:off x="6781800" y="2081213"/>
              <a:ext cx="457200" cy="45720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6882" name="Text Box 21"/>
          <p:cNvSpPr txBox="1">
            <a:spLocks noChangeArrowheads="1"/>
          </p:cNvSpPr>
          <p:nvPr/>
        </p:nvSpPr>
        <p:spPr bwMode="auto">
          <a:xfrm>
            <a:off x="5643570" y="4214818"/>
            <a:ext cx="2667000" cy="36933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不是平衡树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5" name="组合 32"/>
          <p:cNvGrpSpPr/>
          <p:nvPr/>
        </p:nvGrpSpPr>
        <p:grpSpPr>
          <a:xfrm>
            <a:off x="4214810" y="1357298"/>
            <a:ext cx="3546522" cy="2571768"/>
            <a:chOff x="4214810" y="1357298"/>
            <a:chExt cx="3546522" cy="2571768"/>
          </a:xfrm>
        </p:grpSpPr>
        <p:sp>
          <p:nvSpPr>
            <p:cNvPr id="36883" name="Text Box 26"/>
            <p:cNvSpPr txBox="1">
              <a:spLocks noChangeArrowheads="1"/>
            </p:cNvSpPr>
            <p:nvPr/>
          </p:nvSpPr>
          <p:spPr bwMode="auto">
            <a:xfrm>
              <a:off x="4214810" y="3682845"/>
              <a:ext cx="14763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36884" name="Text Box 27"/>
            <p:cNvSpPr txBox="1">
              <a:spLocks noChangeArrowheads="1"/>
            </p:cNvSpPr>
            <p:nvPr/>
          </p:nvSpPr>
          <p:spPr bwMode="auto">
            <a:xfrm>
              <a:off x="4787901" y="2968465"/>
              <a:ext cx="212727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36885" name="Text Box 28"/>
            <p:cNvSpPr txBox="1">
              <a:spLocks noChangeArrowheads="1"/>
            </p:cNvSpPr>
            <p:nvPr/>
          </p:nvSpPr>
          <p:spPr bwMode="auto">
            <a:xfrm>
              <a:off x="5649914" y="2214554"/>
              <a:ext cx="20797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FF00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36886" name="Text Box 29"/>
            <p:cNvSpPr txBox="1">
              <a:spLocks noChangeArrowheads="1"/>
            </p:cNvSpPr>
            <p:nvPr/>
          </p:nvSpPr>
          <p:spPr bwMode="auto">
            <a:xfrm>
              <a:off x="7572396" y="2357430"/>
              <a:ext cx="18893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36887" name="Text Box 30"/>
            <p:cNvSpPr txBox="1">
              <a:spLocks noChangeArrowheads="1"/>
            </p:cNvSpPr>
            <p:nvPr/>
          </p:nvSpPr>
          <p:spPr bwMode="auto">
            <a:xfrm>
              <a:off x="6516688" y="1357298"/>
              <a:ext cx="19845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FF00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2</a:t>
              </a:r>
            </a:p>
          </p:txBody>
        </p:sp>
      </p:grp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37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animBg="1"/>
      <p:bldP spid="3688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857224" y="1500174"/>
            <a:ext cx="7215238" cy="1049106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>
            <a:sp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平衡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二叉树中</a:t>
            </a:r>
            <a:r>
              <a:rPr lang="zh-CN" altLang="en-US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入关键字为</a:t>
            </a:r>
            <a:r>
              <a:rPr lang="en-US" altLang="zh-CN" sz="1800" b="1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的新结点方式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与二叉排序</a:t>
            </a:r>
            <a:r>
              <a:rPr lang="zh-CN" altLang="en-US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树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相似。</a:t>
            </a:r>
            <a:endParaRPr lang="en-US" altLang="zh-CN" sz="1800" b="1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但插入后可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能</a:t>
            </a:r>
            <a:r>
              <a:rPr lang="zh-CN" altLang="en-US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破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坏平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衡二叉树的</a:t>
            </a:r>
            <a:r>
              <a:rPr lang="zh-CN" altLang="en-US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平衡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性，解决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方法是</a:t>
            </a:r>
            <a:r>
              <a:rPr lang="zh-CN" altLang="en-US" sz="1800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调</a:t>
            </a:r>
            <a:r>
              <a:rPr lang="zh-CN" altLang="en-US" sz="1800" b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整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r>
              <a:rPr lang="zh-CN" altLang="en-US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endParaRPr lang="zh-CN" altLang="en-US" sz="1800" b="1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8915" name="Text Box 5"/>
          <p:cNvSpPr txBox="1">
            <a:spLocks noChangeArrowheads="1"/>
          </p:cNvSpPr>
          <p:nvPr/>
        </p:nvSpPr>
        <p:spPr bwMode="auto">
          <a:xfrm>
            <a:off x="823943" y="571480"/>
            <a:ext cx="3890933" cy="400110"/>
          </a:xfrm>
          <a:prstGeom prst="rect">
            <a:avLst/>
          </a:prstGeom>
          <a:solidFill>
            <a:srgbClr val="9900FF"/>
          </a:solidFill>
          <a:ln w="285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000" b="1" dirty="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2</a:t>
            </a:r>
            <a:r>
              <a:rPr kumimoji="0" lang="zh-CN" altLang="en-US" sz="2000" b="1" dirty="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、平衡</a:t>
            </a:r>
            <a:r>
              <a:rPr kumimoji="0" lang="zh-CN" altLang="en-US" sz="2000" b="1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二叉树的</a:t>
            </a:r>
            <a:r>
              <a:rPr kumimoji="0" lang="zh-CN" altLang="en-US" sz="2000" b="1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插</a:t>
            </a:r>
            <a:r>
              <a:rPr kumimoji="0" lang="zh-CN" altLang="en-US" sz="2000" b="1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入过程</a:t>
            </a:r>
            <a:endParaRPr kumimoji="0" lang="zh-CN" altLang="en-US" sz="2000" b="1" dirty="0">
              <a:solidFill>
                <a:schemeClr val="bg1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38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348" y="825041"/>
            <a:ext cx="7929618" cy="244948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algn="l">
              <a:lnSpc>
                <a:spcPts val="3000"/>
              </a:lnSpc>
              <a:spcBef>
                <a:spcPts val="600"/>
              </a:spcBef>
            </a:pP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 </a:t>
            </a:r>
            <a:r>
              <a:rPr lang="zh-CN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插入一个新结点（总是作为叶子结点插入的）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 b="1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600"/>
              </a:spcBef>
            </a:pP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 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从该结点到根结点方向求结点的</a:t>
            </a:r>
            <a:r>
              <a:rPr lang="zh-CN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平衡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因子。</a:t>
            </a:r>
            <a:endParaRPr lang="en-US" altLang="zh-CN" sz="1800" b="1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600"/>
              </a:spcBef>
            </a:pP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 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若均为平衡的（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|</a:t>
            </a:r>
            <a:r>
              <a:rPr lang="zh-CN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平衡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因子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|</a:t>
            </a:r>
            <a:r>
              <a:rPr lang="en-US" altLang="zh-CN" sz="1800" b="1" smtClean="0">
                <a:solidFill>
                  <a:srgbClr val="3333FF"/>
                </a:solidFill>
                <a:latin typeface="+mn-ea"/>
                <a:cs typeface="Consolas" pitchFamily="49" charset="0"/>
              </a:rPr>
              <a:t>≤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），不需要调整。</a:t>
            </a:r>
            <a:endParaRPr lang="en-US" altLang="zh-CN" sz="1800" b="1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600"/>
              </a:spcBef>
            </a:pP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 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若找到一个</a:t>
            </a:r>
            <a:r>
              <a:rPr lang="zh-CN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失去平衡的结点</a:t>
            </a:r>
            <a:r>
              <a:rPr lang="en-US" altLang="zh-CN" sz="1800" b="1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，选择</a:t>
            </a:r>
            <a:r>
              <a:rPr lang="en-US" altLang="zh-CN" sz="1800" b="1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和路径上另外两个结点进行调整。 </a:t>
            </a:r>
            <a:endParaRPr lang="en-US" altLang="zh-CN" sz="1800" b="1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600"/>
              </a:spcBef>
            </a:pP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构成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种调整操作。</a:t>
            </a:r>
            <a:endParaRPr lang="zh-CN" altLang="en-US" sz="1800" b="1" dirty="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16"/>
          <p:cNvGrpSpPr/>
          <p:nvPr/>
        </p:nvGrpSpPr>
        <p:grpSpPr>
          <a:xfrm>
            <a:off x="2643174" y="3214686"/>
            <a:ext cx="1000132" cy="3214710"/>
            <a:chOff x="1357290" y="2571744"/>
            <a:chExt cx="1171580" cy="3623626"/>
          </a:xfrm>
        </p:grpSpPr>
        <p:sp>
          <p:nvSpPr>
            <p:cNvPr id="4" name="Oval 3"/>
            <p:cNvSpPr>
              <a:spLocks noChangeArrowheads="1"/>
            </p:cNvSpPr>
            <p:nvPr/>
          </p:nvSpPr>
          <p:spPr bwMode="auto">
            <a:xfrm>
              <a:off x="1957366" y="3094964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Oval 3"/>
            <p:cNvSpPr>
              <a:spLocks noChangeArrowheads="1"/>
            </p:cNvSpPr>
            <p:nvPr/>
          </p:nvSpPr>
          <p:spPr bwMode="auto">
            <a:xfrm>
              <a:off x="1357290" y="3923648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Oval 3"/>
            <p:cNvSpPr>
              <a:spLocks noChangeArrowheads="1"/>
            </p:cNvSpPr>
            <p:nvPr/>
          </p:nvSpPr>
          <p:spPr bwMode="auto">
            <a:xfrm>
              <a:off x="1957366" y="4595162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" name="直接连接符 8"/>
            <p:cNvCxnSpPr>
              <a:stCxn id="4" idx="3"/>
              <a:endCxn id="6" idx="7"/>
            </p:cNvCxnSpPr>
            <p:nvPr/>
          </p:nvCxnSpPr>
          <p:spPr>
            <a:xfrm rot="5400000">
              <a:off x="1633231" y="3599513"/>
              <a:ext cx="505394" cy="276786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6" idx="5"/>
              <a:endCxn id="7" idx="1"/>
            </p:cNvCxnSpPr>
            <p:nvPr/>
          </p:nvCxnSpPr>
          <p:spPr>
            <a:xfrm rot="16200000" flipH="1">
              <a:off x="1711816" y="4349612"/>
              <a:ext cx="348224" cy="276786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3"/>
            <p:cNvSpPr>
              <a:spLocks noChangeArrowheads="1"/>
            </p:cNvSpPr>
            <p:nvPr/>
          </p:nvSpPr>
          <p:spPr bwMode="auto">
            <a:xfrm>
              <a:off x="2000232" y="573817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14490" y="2571744"/>
              <a:ext cx="6429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⁞</a:t>
              </a:r>
              <a:endParaRPr lang="zh-CN" altLang="en-US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5928" y="5143512"/>
              <a:ext cx="6429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⁞</a:t>
              </a:r>
              <a:endParaRPr lang="zh-CN" altLang="en-US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00176" y="3011384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i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p</a:t>
              </a:r>
              <a:endParaRPr lang="zh-CN" altLang="en-US" sz="1800" b="1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8596" y="357166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b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插入过程：</a:t>
            </a:r>
            <a:endParaRPr lang="zh-CN" altLang="en-US" sz="1800" b="1" dirty="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2855406" y="3878664"/>
            <a:ext cx="609600" cy="2351314"/>
          </a:xfrm>
          <a:custGeom>
            <a:avLst/>
            <a:gdLst>
              <a:gd name="connsiteX0" fmla="*/ 540937 w 609600"/>
              <a:gd name="connsiteY0" fmla="*/ 2351314 h 2351314"/>
              <a:gd name="connsiteX1" fmla="*/ 520840 w 609600"/>
              <a:gd name="connsiteY1" fmla="*/ 1396721 h 2351314"/>
              <a:gd name="connsiteX2" fmla="*/ 8374 w 609600"/>
              <a:gd name="connsiteY2" fmla="*/ 813916 h 2351314"/>
              <a:gd name="connsiteX3" fmla="*/ 470598 w 609600"/>
              <a:gd name="connsiteY3" fmla="*/ 0 h 235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2351314">
                <a:moveTo>
                  <a:pt x="540937" y="2351314"/>
                </a:moveTo>
                <a:cubicBezTo>
                  <a:pt x="575268" y="2002134"/>
                  <a:pt x="609600" y="1652954"/>
                  <a:pt x="520840" y="1396721"/>
                </a:cubicBezTo>
                <a:cubicBezTo>
                  <a:pt x="432080" y="1140488"/>
                  <a:pt x="16748" y="1046703"/>
                  <a:pt x="8374" y="813916"/>
                </a:cubicBezTo>
                <a:cubicBezTo>
                  <a:pt x="0" y="581129"/>
                  <a:pt x="235299" y="290564"/>
                  <a:pt x="470598" y="0"/>
                </a:cubicBezTo>
              </a:path>
            </a:pathLst>
          </a:cu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0"/>
          <p:cNvGrpSpPr/>
          <p:nvPr/>
        </p:nvGrpSpPr>
        <p:grpSpPr>
          <a:xfrm>
            <a:off x="2285984" y="3571876"/>
            <a:ext cx="4214842" cy="1928826"/>
            <a:chOff x="2285984" y="3571876"/>
            <a:chExt cx="4214842" cy="1928826"/>
          </a:xfrm>
        </p:grpSpPr>
        <p:sp>
          <p:nvSpPr>
            <p:cNvPr id="19" name="矩形 18"/>
            <p:cNvSpPr/>
            <p:nvPr/>
          </p:nvSpPr>
          <p:spPr>
            <a:xfrm>
              <a:off x="2285984" y="3571876"/>
              <a:ext cx="1785950" cy="192882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14810" y="4071942"/>
              <a:ext cx="22860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smtClean="0">
                  <a:solidFill>
                    <a:srgbClr val="3333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3</a:t>
              </a:r>
              <a:r>
                <a:rPr lang="zh-CN" altLang="en-US" sz="2000" b="1" smtClean="0">
                  <a:solidFill>
                    <a:srgbClr val="3333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层结点构成</a:t>
              </a:r>
              <a:r>
                <a:rPr lang="en-US" altLang="zh-CN" sz="2000" b="1" smtClean="0">
                  <a:solidFill>
                    <a:srgbClr val="3333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LL</a:t>
              </a:r>
              <a:r>
                <a:rPr lang="zh-CN" altLang="en-US" sz="2000" b="1" smtClean="0">
                  <a:solidFill>
                    <a:srgbClr val="3333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、</a:t>
              </a:r>
              <a:r>
                <a:rPr lang="en-US" altLang="zh-CN" sz="2000" b="1" smtClean="0">
                  <a:solidFill>
                    <a:srgbClr val="3333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RR</a:t>
              </a:r>
              <a:r>
                <a:rPr lang="zh-CN" altLang="en-US" sz="2000" b="1" smtClean="0">
                  <a:solidFill>
                    <a:srgbClr val="3333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、</a:t>
              </a:r>
              <a:r>
                <a:rPr lang="en-US" altLang="zh-CN" sz="2000" b="1" smtClean="0">
                  <a:solidFill>
                    <a:srgbClr val="3333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LR</a:t>
              </a:r>
              <a:r>
                <a:rPr lang="zh-CN" altLang="en-US" sz="2000" b="1" smtClean="0">
                  <a:solidFill>
                    <a:srgbClr val="3333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和</a:t>
              </a:r>
              <a:r>
                <a:rPr lang="en-US" altLang="zh-CN" sz="2000" b="1" smtClean="0">
                  <a:solidFill>
                    <a:srgbClr val="3333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RL</a:t>
              </a:r>
              <a:r>
                <a:rPr lang="zh-CN" altLang="en-US" sz="2000" b="1" smtClean="0">
                  <a:solidFill>
                    <a:srgbClr val="3333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关系</a:t>
              </a:r>
              <a:endParaRPr lang="zh-CN" altLang="en-US" sz="2000" b="1" dirty="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39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30"/>
          <p:cNvGrpSpPr/>
          <p:nvPr/>
        </p:nvGrpSpPr>
        <p:grpSpPr>
          <a:xfrm>
            <a:off x="1071538" y="1317926"/>
            <a:ext cx="3214710" cy="2111074"/>
            <a:chOff x="1071538" y="1317926"/>
            <a:chExt cx="3214710" cy="2111074"/>
          </a:xfrm>
        </p:grpSpPr>
        <p:sp>
          <p:nvSpPr>
            <p:cNvPr id="2" name="圆角矩形 1"/>
            <p:cNvSpPr/>
            <p:nvPr/>
          </p:nvSpPr>
          <p:spPr>
            <a:xfrm>
              <a:off x="1214414" y="1317926"/>
              <a:ext cx="1692000" cy="4680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2000" b="1" smtClean="0">
                  <a:solidFill>
                    <a:srgbClr val="3333FF"/>
                  </a:solidFill>
                  <a:latin typeface="华文中宋" pitchFamily="2" charset="-122"/>
                  <a:ea typeface="华文中宋" pitchFamily="2" charset="-122"/>
                  <a:cs typeface="Times New Roman" pitchFamily="18" charset="0"/>
                </a:rPr>
                <a:t>二叉树结构</a:t>
              </a:r>
              <a:endParaRPr lang="zh-CN" altLang="en-US" sz="2000"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1071538" y="2961000"/>
              <a:ext cx="2016000" cy="4680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2000" b="1" smtClean="0">
                  <a:solidFill>
                    <a:srgbClr val="3333FF"/>
                  </a:solidFill>
                  <a:latin typeface="华文中宋" pitchFamily="2" charset="-122"/>
                  <a:ea typeface="华文中宋" pitchFamily="2" charset="-122"/>
                  <a:cs typeface="Times New Roman" pitchFamily="18" charset="0"/>
                </a:rPr>
                <a:t>二叉排序树</a:t>
              </a:r>
              <a:endParaRPr lang="zh-CN" altLang="en-US" sz="2000"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4" name="下箭头 3"/>
            <p:cNvSpPr/>
            <p:nvPr/>
          </p:nvSpPr>
          <p:spPr>
            <a:xfrm>
              <a:off x="2071670" y="2032306"/>
              <a:ext cx="142876" cy="75600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357422" y="2068289"/>
              <a:ext cx="19288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b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满足</a:t>
              </a:r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BST</a:t>
              </a:r>
              <a:r>
                <a:rPr lang="zh-CN" altLang="en-US" sz="1800" b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性质：  </a:t>
              </a:r>
              <a:endPara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algn="l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 </a:t>
              </a:r>
              <a:r>
                <a:rPr lang="zh-CN" altLang="en-US" sz="1800" b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结点值约束</a:t>
              </a:r>
              <a:endParaRPr lang="zh-CN" altLang="en-US" sz="18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7" name="组合 20"/>
          <p:cNvGrpSpPr/>
          <p:nvPr/>
        </p:nvGrpSpPr>
        <p:grpSpPr>
          <a:xfrm>
            <a:off x="5565950" y="214290"/>
            <a:ext cx="1681884" cy="1785950"/>
            <a:chOff x="1175604" y="214290"/>
            <a:chExt cx="1681884" cy="1785950"/>
          </a:xfrm>
        </p:grpSpPr>
        <p:sp>
          <p:nvSpPr>
            <p:cNvPr id="8" name="椭圆 7"/>
            <p:cNvSpPr/>
            <p:nvPr/>
          </p:nvSpPr>
          <p:spPr>
            <a:xfrm>
              <a:off x="1714480" y="214290"/>
              <a:ext cx="396000" cy="432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175604" y="857232"/>
              <a:ext cx="396000" cy="432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461488" y="857232"/>
              <a:ext cx="396000" cy="432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857356" y="1568240"/>
              <a:ext cx="396000" cy="432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3" name="直接连接符 12"/>
            <p:cNvCxnSpPr>
              <a:stCxn id="8" idx="3"/>
              <a:endCxn id="9" idx="7"/>
            </p:cNvCxnSpPr>
            <p:nvPr/>
          </p:nvCxnSpPr>
          <p:spPr>
            <a:xfrm rot="5400000">
              <a:off x="1474306" y="622330"/>
              <a:ext cx="337472" cy="258862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8" idx="5"/>
              <a:endCxn id="10" idx="1"/>
            </p:cNvCxnSpPr>
            <p:nvPr/>
          </p:nvCxnSpPr>
          <p:spPr>
            <a:xfrm rot="16200000" flipH="1">
              <a:off x="2117248" y="518264"/>
              <a:ext cx="337472" cy="466994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10" idx="3"/>
              <a:endCxn id="11" idx="7"/>
            </p:cNvCxnSpPr>
            <p:nvPr/>
          </p:nvCxnSpPr>
          <p:spPr>
            <a:xfrm rot="5400000">
              <a:off x="2154653" y="1266677"/>
              <a:ext cx="405538" cy="32411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2" name="组合 21"/>
          <p:cNvGrpSpPr/>
          <p:nvPr/>
        </p:nvGrpSpPr>
        <p:grpSpPr>
          <a:xfrm>
            <a:off x="5604760" y="2643182"/>
            <a:ext cx="1681884" cy="1785950"/>
            <a:chOff x="1175604" y="214290"/>
            <a:chExt cx="1681884" cy="1785950"/>
          </a:xfrm>
        </p:grpSpPr>
        <p:sp>
          <p:nvSpPr>
            <p:cNvPr id="23" name="椭圆 22"/>
            <p:cNvSpPr/>
            <p:nvPr/>
          </p:nvSpPr>
          <p:spPr>
            <a:xfrm>
              <a:off x="1714480" y="214290"/>
              <a:ext cx="396000" cy="432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1175604" y="857232"/>
              <a:ext cx="396000" cy="432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2461488" y="857232"/>
              <a:ext cx="396000" cy="432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857356" y="1568240"/>
              <a:ext cx="396000" cy="432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7" name="直接连接符 26"/>
            <p:cNvCxnSpPr>
              <a:stCxn id="23" idx="3"/>
              <a:endCxn id="24" idx="7"/>
            </p:cNvCxnSpPr>
            <p:nvPr/>
          </p:nvCxnSpPr>
          <p:spPr>
            <a:xfrm rot="5400000">
              <a:off x="1474306" y="622330"/>
              <a:ext cx="337472" cy="258862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23" idx="5"/>
              <a:endCxn id="25" idx="1"/>
            </p:cNvCxnSpPr>
            <p:nvPr/>
          </p:nvCxnSpPr>
          <p:spPr>
            <a:xfrm rot="16200000" flipH="1">
              <a:off x="2117248" y="518264"/>
              <a:ext cx="337472" cy="466994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5" idx="3"/>
              <a:endCxn id="26" idx="7"/>
            </p:cNvCxnSpPr>
            <p:nvPr/>
          </p:nvCxnSpPr>
          <p:spPr>
            <a:xfrm rot="5400000">
              <a:off x="2154653" y="1266677"/>
              <a:ext cx="405538" cy="32411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30" name="下箭头 29"/>
          <p:cNvSpPr/>
          <p:nvPr/>
        </p:nvSpPr>
        <p:spPr>
          <a:xfrm>
            <a:off x="6319140" y="2214554"/>
            <a:ext cx="142876" cy="285752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4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561993" y="997298"/>
            <a:ext cx="22954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lang="en-US" altLang="zh-CN" sz="2000" b="1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sz="2000" b="1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）</a:t>
            </a:r>
            <a:r>
              <a:rPr lang="en-US" altLang="zh-CN" sz="2000" b="1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LL</a:t>
            </a:r>
            <a:r>
              <a:rPr lang="zh-CN" altLang="en-US" sz="2000" b="1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型调整</a:t>
            </a:r>
          </a:p>
        </p:txBody>
      </p:sp>
      <p:grpSp>
        <p:nvGrpSpPr>
          <p:cNvPr id="2" name="组合 49"/>
          <p:cNvGrpSpPr/>
          <p:nvPr/>
        </p:nvGrpSpPr>
        <p:grpSpPr>
          <a:xfrm>
            <a:off x="774636" y="1643050"/>
            <a:ext cx="3011546" cy="2928958"/>
            <a:chOff x="203132" y="2571744"/>
            <a:chExt cx="3011546" cy="2928958"/>
          </a:xfrm>
        </p:grpSpPr>
        <p:sp>
          <p:nvSpPr>
            <p:cNvPr id="6" name="矩形 5"/>
            <p:cNvSpPr/>
            <p:nvPr/>
          </p:nvSpPr>
          <p:spPr>
            <a:xfrm>
              <a:off x="714348" y="4357694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 smtClean="0">
                  <a:latin typeface="Consolas" pitchFamily="49" charset="0"/>
                  <a:cs typeface="Consolas" pitchFamily="49" charset="0"/>
                </a:rPr>
                <a:t>α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左大括号 6"/>
            <p:cNvSpPr/>
            <p:nvPr/>
          </p:nvSpPr>
          <p:spPr>
            <a:xfrm>
              <a:off x="525434" y="4403732"/>
              <a:ext cx="108000" cy="1071570"/>
            </a:xfrm>
            <a:prstGeom prst="leftBrac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3132" y="4835735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b="1" i="1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h</a:t>
              </a:r>
              <a:endParaRPr lang="zh-CN" altLang="en-US" sz="1600" b="1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928794" y="4357694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 smtClean="0">
                  <a:latin typeface="Consolas" pitchFamily="49" charset="0"/>
                  <a:cs typeface="Consolas" pitchFamily="49" charset="0"/>
                </a:rPr>
                <a:t>β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左大括号 9"/>
            <p:cNvSpPr/>
            <p:nvPr/>
          </p:nvSpPr>
          <p:spPr>
            <a:xfrm>
              <a:off x="1739880" y="4403732"/>
              <a:ext cx="108000" cy="1071570"/>
            </a:xfrm>
            <a:prstGeom prst="leftBrac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17578" y="4835735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b="1" i="1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h</a:t>
              </a:r>
              <a:endParaRPr lang="zh-CN" altLang="en-US" sz="1600" b="1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142976" y="3357562"/>
              <a:ext cx="571504" cy="57150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2000" b="1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1928794" y="2643182"/>
              <a:ext cx="571504" cy="57150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 b="1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857488" y="3500438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 smtClean="0">
                  <a:latin typeface="Consolas" pitchFamily="49" charset="0"/>
                  <a:cs typeface="Consolas" pitchFamily="49" charset="0"/>
                </a:rPr>
                <a:t>γ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左大括号 14"/>
            <p:cNvSpPr/>
            <p:nvPr/>
          </p:nvSpPr>
          <p:spPr>
            <a:xfrm>
              <a:off x="2668574" y="3546476"/>
              <a:ext cx="108000" cy="1071570"/>
            </a:xfrm>
            <a:prstGeom prst="leftBrac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346272" y="3978479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b="1" i="1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h</a:t>
              </a:r>
              <a:endParaRPr lang="zh-CN" altLang="en-US" sz="1600" b="1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8" name="直接连接符 17"/>
            <p:cNvCxnSpPr>
              <a:stCxn id="12" idx="3"/>
              <a:endCxn id="6" idx="0"/>
            </p:cNvCxnSpPr>
            <p:nvPr/>
          </p:nvCxnSpPr>
          <p:spPr>
            <a:xfrm rot="5400000">
              <a:off x="803646" y="3934668"/>
              <a:ext cx="512323" cy="333728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2" idx="5"/>
              <a:endCxn id="9" idx="0"/>
            </p:cNvCxnSpPr>
            <p:nvPr/>
          </p:nvCxnSpPr>
          <p:spPr>
            <a:xfrm rot="16200000" flipH="1">
              <a:off x="1612926" y="3863230"/>
              <a:ext cx="512323" cy="476604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endCxn id="14" idx="0"/>
            </p:cNvCxnSpPr>
            <p:nvPr/>
          </p:nvCxnSpPr>
          <p:spPr>
            <a:xfrm>
              <a:off x="2464579" y="3071810"/>
              <a:ext cx="571504" cy="428628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endCxn id="12" idx="7"/>
            </p:cNvCxnSpPr>
            <p:nvPr/>
          </p:nvCxnSpPr>
          <p:spPr>
            <a:xfrm rot="5400000">
              <a:off x="1607767" y="3082130"/>
              <a:ext cx="382146" cy="336109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643042" y="2571744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0B0F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="1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57224" y="3264099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0B0F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endParaRPr lang="zh-CN" altLang="en-US" sz="1600" b="1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3" name="组合 50"/>
          <p:cNvGrpSpPr/>
          <p:nvPr/>
        </p:nvGrpSpPr>
        <p:grpSpPr>
          <a:xfrm>
            <a:off x="5091628" y="1354488"/>
            <a:ext cx="2971354" cy="2857520"/>
            <a:chOff x="4386728" y="2571744"/>
            <a:chExt cx="2971354" cy="2857520"/>
          </a:xfrm>
        </p:grpSpPr>
        <p:sp>
          <p:nvSpPr>
            <p:cNvPr id="32" name="矩形 31"/>
            <p:cNvSpPr/>
            <p:nvPr/>
          </p:nvSpPr>
          <p:spPr>
            <a:xfrm>
              <a:off x="4857752" y="4286256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 smtClean="0">
                  <a:latin typeface="Consolas" pitchFamily="49" charset="0"/>
                  <a:cs typeface="Consolas" pitchFamily="49" charset="0"/>
                </a:rPr>
                <a:t>α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左大括号 32"/>
            <p:cNvSpPr/>
            <p:nvPr/>
          </p:nvSpPr>
          <p:spPr>
            <a:xfrm>
              <a:off x="4668838" y="4332294"/>
              <a:ext cx="108000" cy="1071570"/>
            </a:xfrm>
            <a:prstGeom prst="leftBrac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86728" y="4764297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b="1" i="1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h</a:t>
              </a:r>
              <a:endParaRPr lang="zh-CN" altLang="en-US" sz="1600" b="1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072198" y="4286256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 smtClean="0">
                  <a:latin typeface="Consolas" pitchFamily="49" charset="0"/>
                  <a:cs typeface="Consolas" pitchFamily="49" charset="0"/>
                </a:rPr>
                <a:t>β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左大括号 35"/>
            <p:cNvSpPr/>
            <p:nvPr/>
          </p:nvSpPr>
          <p:spPr>
            <a:xfrm>
              <a:off x="5883284" y="4332294"/>
              <a:ext cx="108000" cy="1071570"/>
            </a:xfrm>
            <a:prstGeom prst="leftBrac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01174" y="4764297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b="1" i="1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h</a:t>
              </a:r>
              <a:endParaRPr lang="zh-CN" altLang="en-US" sz="1600" b="1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5286380" y="3286124"/>
              <a:ext cx="571504" cy="57150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2000" b="1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6072198" y="2571744"/>
              <a:ext cx="571504" cy="57150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 b="1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7000892" y="3429000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 smtClean="0">
                  <a:latin typeface="Consolas" pitchFamily="49" charset="0"/>
                  <a:cs typeface="Consolas" pitchFamily="49" charset="0"/>
                </a:rPr>
                <a:t>γ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左大括号 40"/>
            <p:cNvSpPr/>
            <p:nvPr/>
          </p:nvSpPr>
          <p:spPr>
            <a:xfrm>
              <a:off x="6811978" y="3475038"/>
              <a:ext cx="108000" cy="1071570"/>
            </a:xfrm>
            <a:prstGeom prst="leftBrac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529868" y="3907041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b="1" i="1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h</a:t>
              </a:r>
              <a:endParaRPr lang="zh-CN" altLang="en-US" sz="1600" b="1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43" name="直接连接符 42"/>
            <p:cNvCxnSpPr>
              <a:stCxn id="38" idx="3"/>
              <a:endCxn id="32" idx="0"/>
            </p:cNvCxnSpPr>
            <p:nvPr/>
          </p:nvCxnSpPr>
          <p:spPr>
            <a:xfrm rot="5400000">
              <a:off x="4947050" y="3863230"/>
              <a:ext cx="512323" cy="333728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38" idx="5"/>
              <a:endCxn id="35" idx="0"/>
            </p:cNvCxnSpPr>
            <p:nvPr/>
          </p:nvCxnSpPr>
          <p:spPr>
            <a:xfrm rot="16200000" flipH="1">
              <a:off x="5756330" y="3791792"/>
              <a:ext cx="512323" cy="476604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endCxn id="40" idx="0"/>
            </p:cNvCxnSpPr>
            <p:nvPr/>
          </p:nvCxnSpPr>
          <p:spPr>
            <a:xfrm>
              <a:off x="6607983" y="3000372"/>
              <a:ext cx="571504" cy="428628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endCxn id="38" idx="7"/>
            </p:cNvCxnSpPr>
            <p:nvPr/>
          </p:nvCxnSpPr>
          <p:spPr>
            <a:xfrm rot="5400000">
              <a:off x="5751171" y="3010692"/>
              <a:ext cx="382146" cy="336109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54"/>
          <p:cNvGrpSpPr/>
          <p:nvPr/>
        </p:nvGrpSpPr>
        <p:grpSpPr>
          <a:xfrm>
            <a:off x="5776966" y="1140174"/>
            <a:ext cx="1143008" cy="938576"/>
            <a:chOff x="5776966" y="1140174"/>
            <a:chExt cx="1143008" cy="938576"/>
          </a:xfrm>
        </p:grpSpPr>
        <p:sp>
          <p:nvSpPr>
            <p:cNvPr id="47" name="TextBox 46"/>
            <p:cNvSpPr txBox="1"/>
            <p:nvPr/>
          </p:nvSpPr>
          <p:spPr>
            <a:xfrm>
              <a:off x="6562784" y="1140174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b="1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="1" dirty="0" smtClean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776966" y="1832529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0B0F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="1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49" name="椭圆 48"/>
          <p:cNvSpPr/>
          <p:nvPr/>
        </p:nvSpPr>
        <p:spPr>
          <a:xfrm>
            <a:off x="5554714" y="4212008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i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" name="组合 53"/>
          <p:cNvGrpSpPr/>
          <p:nvPr/>
        </p:nvGrpSpPr>
        <p:grpSpPr>
          <a:xfrm>
            <a:off x="4205330" y="1929364"/>
            <a:ext cx="642942" cy="1428760"/>
            <a:chOff x="3857620" y="1000108"/>
            <a:chExt cx="642942" cy="1428760"/>
          </a:xfrm>
        </p:grpSpPr>
        <p:sp>
          <p:nvSpPr>
            <p:cNvPr id="52" name="右箭头 51"/>
            <p:cNvSpPr/>
            <p:nvPr/>
          </p:nvSpPr>
          <p:spPr>
            <a:xfrm>
              <a:off x="3857620" y="2214554"/>
              <a:ext cx="642942" cy="214314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67461" y="1000108"/>
              <a:ext cx="461665" cy="114300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800" b="1" smtClean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插入结点</a:t>
              </a:r>
              <a:endParaRPr lang="zh-CN" altLang="en-US" sz="1800" b="1" dirty="0" smtClean="0">
                <a:solidFill>
                  <a:srgbClr val="3333FF"/>
                </a:solidFill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17" name="组合 57"/>
          <p:cNvGrpSpPr/>
          <p:nvPr/>
        </p:nvGrpSpPr>
        <p:grpSpPr>
          <a:xfrm>
            <a:off x="5605470" y="1650988"/>
            <a:ext cx="1071570" cy="1135070"/>
            <a:chOff x="5605470" y="1650988"/>
            <a:chExt cx="1071570" cy="1135070"/>
          </a:xfrm>
        </p:grpSpPr>
        <p:sp>
          <p:nvSpPr>
            <p:cNvPr id="56" name="TextBox 55"/>
            <p:cNvSpPr txBox="1"/>
            <p:nvPr/>
          </p:nvSpPr>
          <p:spPr>
            <a:xfrm>
              <a:off x="5605470" y="2478281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endParaRPr lang="zh-CN" altLang="en-US" sz="2000" b="1" dirty="0" smtClean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319850" y="1650988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endParaRPr lang="zh-CN" altLang="en-US" sz="2000" b="1" dirty="0" smtClean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50" name="灯片编号占位符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40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9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3"/>
          <p:cNvGrpSpPr/>
          <p:nvPr/>
        </p:nvGrpSpPr>
        <p:grpSpPr>
          <a:xfrm>
            <a:off x="2519796" y="2926124"/>
            <a:ext cx="828214" cy="1143008"/>
            <a:chOff x="4029538" y="2926124"/>
            <a:chExt cx="828214" cy="1143008"/>
          </a:xfrm>
        </p:grpSpPr>
        <p:sp>
          <p:nvSpPr>
            <p:cNvPr id="35" name="矩形 34"/>
            <p:cNvSpPr/>
            <p:nvPr/>
          </p:nvSpPr>
          <p:spPr>
            <a:xfrm>
              <a:off x="4500562" y="2926124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 smtClean="0">
                  <a:latin typeface="Consolas" pitchFamily="49" charset="0"/>
                  <a:cs typeface="Consolas" pitchFamily="49" charset="0"/>
                </a:rPr>
                <a:t>β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左大括号 35"/>
            <p:cNvSpPr/>
            <p:nvPr/>
          </p:nvSpPr>
          <p:spPr>
            <a:xfrm>
              <a:off x="4311648" y="2972162"/>
              <a:ext cx="108000" cy="1071570"/>
            </a:xfrm>
            <a:prstGeom prst="leftBrac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029538" y="3404165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b="1" i="1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h</a:t>
              </a:r>
              <a:endParaRPr lang="zh-CN" altLang="en-US" sz="1600" b="1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39" name="椭圆 38"/>
          <p:cNvSpPr/>
          <p:nvPr/>
        </p:nvSpPr>
        <p:spPr>
          <a:xfrm>
            <a:off x="2990820" y="1211612"/>
            <a:ext cx="571504" cy="571504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i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zh-CN" altLang="en-US" sz="2000" b="1" i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919514" y="2068868"/>
            <a:ext cx="357190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CN" sz="2000" dirty="0" smtClean="0">
                <a:latin typeface="Consolas" pitchFamily="49" charset="0"/>
                <a:cs typeface="Consolas" pitchFamily="49" charset="0"/>
              </a:rPr>
              <a:t>γ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左大括号 40"/>
          <p:cNvSpPr/>
          <p:nvPr/>
        </p:nvSpPr>
        <p:spPr>
          <a:xfrm>
            <a:off x="3730600" y="2114906"/>
            <a:ext cx="108000" cy="1071570"/>
          </a:xfrm>
          <a:prstGeom prst="leftBrac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438442" y="2546909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b="1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endParaRPr lang="zh-CN" altLang="en-US" sz="1600" b="1" i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44" name="直接连接符 43"/>
          <p:cNvCxnSpPr/>
          <p:nvPr/>
        </p:nvCxnSpPr>
        <p:spPr>
          <a:xfrm rot="16200000" flipH="1">
            <a:off x="2674952" y="2431660"/>
            <a:ext cx="512323" cy="476604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endCxn id="40" idx="0"/>
          </p:cNvCxnSpPr>
          <p:nvPr/>
        </p:nvCxnSpPr>
        <p:spPr>
          <a:xfrm>
            <a:off x="3526605" y="1640240"/>
            <a:ext cx="571504" cy="428628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rot="5400000">
            <a:off x="2669793" y="1650560"/>
            <a:ext cx="382146" cy="336109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54"/>
          <p:cNvGrpSpPr/>
          <p:nvPr/>
        </p:nvGrpSpPr>
        <p:grpSpPr>
          <a:xfrm>
            <a:off x="2614636" y="498940"/>
            <a:ext cx="1214446" cy="960601"/>
            <a:chOff x="4124378" y="498940"/>
            <a:chExt cx="1214446" cy="960601"/>
          </a:xfrm>
        </p:grpSpPr>
        <p:sp>
          <p:nvSpPr>
            <p:cNvPr id="47" name="TextBox 46"/>
            <p:cNvSpPr txBox="1"/>
            <p:nvPr/>
          </p:nvSpPr>
          <p:spPr>
            <a:xfrm>
              <a:off x="4124378" y="498940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b="1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endParaRPr lang="zh-CN" altLang="en-US" sz="1600" b="1" dirty="0" smtClean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981634" y="1213320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b="1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endParaRPr lang="zh-CN" altLang="en-US" sz="1600" b="1" dirty="0" smtClean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4" name="组合 49"/>
          <p:cNvGrpSpPr/>
          <p:nvPr/>
        </p:nvGrpSpPr>
        <p:grpSpPr>
          <a:xfrm>
            <a:off x="1285254" y="1925992"/>
            <a:ext cx="1491252" cy="2503140"/>
            <a:chOff x="2723558" y="1568802"/>
            <a:chExt cx="1491252" cy="2503140"/>
          </a:xfrm>
        </p:grpSpPr>
        <p:sp>
          <p:nvSpPr>
            <p:cNvPr id="32" name="矩形 31"/>
            <p:cNvSpPr/>
            <p:nvPr/>
          </p:nvSpPr>
          <p:spPr>
            <a:xfrm>
              <a:off x="3214678" y="2568934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 smtClean="0">
                  <a:latin typeface="Consolas" pitchFamily="49" charset="0"/>
                  <a:cs typeface="Consolas" pitchFamily="49" charset="0"/>
                </a:rPr>
                <a:t>α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左大括号 32"/>
            <p:cNvSpPr/>
            <p:nvPr/>
          </p:nvSpPr>
          <p:spPr>
            <a:xfrm>
              <a:off x="3025764" y="2614972"/>
              <a:ext cx="108000" cy="1071570"/>
            </a:xfrm>
            <a:prstGeom prst="leftBrac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723558" y="3046975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b="1" i="1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h</a:t>
              </a:r>
              <a:endParaRPr lang="zh-CN" altLang="en-US" sz="1600" b="1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3643306" y="1568802"/>
              <a:ext cx="571504" cy="57150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2000" b="1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3" name="直接连接符 42"/>
            <p:cNvCxnSpPr>
              <a:stCxn id="38" idx="3"/>
              <a:endCxn id="32" idx="0"/>
            </p:cNvCxnSpPr>
            <p:nvPr/>
          </p:nvCxnSpPr>
          <p:spPr>
            <a:xfrm rot="5400000">
              <a:off x="3303976" y="2145908"/>
              <a:ext cx="512323" cy="333728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椭圆 48"/>
            <p:cNvSpPr/>
            <p:nvPr/>
          </p:nvSpPr>
          <p:spPr>
            <a:xfrm>
              <a:off x="3232140" y="3711942"/>
              <a:ext cx="360000" cy="36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51" name="直接连接符 50"/>
          <p:cNvCxnSpPr/>
          <p:nvPr/>
        </p:nvCxnSpPr>
        <p:spPr>
          <a:xfrm rot="16200000" flipH="1">
            <a:off x="2569733" y="816796"/>
            <a:ext cx="512323" cy="476604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633498" y="3643314"/>
            <a:ext cx="2928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LL</a:t>
            </a:r>
            <a:r>
              <a:rPr lang="zh-CN" altLang="en-US" sz="20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调整后的结果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000628" y="1785926"/>
            <a:ext cx="3714776" cy="184375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10800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结点带左子树</a:t>
            </a:r>
            <a:r>
              <a:rPr lang="el-GR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α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一起上升</a:t>
            </a:r>
            <a:endParaRPr lang="en-US" altLang="zh-CN" sz="1800" b="1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结点成为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的右孩子</a:t>
            </a:r>
            <a:endParaRPr lang="en-US" altLang="zh-CN" sz="1800" b="1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原来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结点的右子树</a:t>
            </a:r>
            <a:r>
              <a:rPr lang="el-GR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β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作为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的左子树</a:t>
            </a:r>
            <a:endParaRPr lang="zh-CN" altLang="en-US" sz="1800" b="1" dirty="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9" name="Text Box 2"/>
          <p:cNvSpPr txBox="1">
            <a:spLocks noChangeArrowheads="1"/>
          </p:cNvSpPr>
          <p:nvPr/>
        </p:nvSpPr>
        <p:spPr bwMode="auto">
          <a:xfrm>
            <a:off x="5072066" y="1142984"/>
            <a:ext cx="30813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20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LL</a:t>
            </a:r>
            <a:r>
              <a:rPr lang="zh-CN" altLang="en-US" sz="2000" b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型</a:t>
            </a:r>
            <a:r>
              <a:rPr lang="zh-CN" altLang="en-US" sz="20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调整过程：</a:t>
            </a:r>
            <a:endParaRPr lang="zh-CN" altLang="en-US" sz="2000" b="1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41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493 -0.01804 L -0.01476 -0.227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81 -0.04838 C -0.01076 -0.05416 -0.03333 -0.05972 -0.04375 -0.07245 C -0.05416 -0.08518 -0.05243 -0.10486 -0.05069 -0.1243 " pathEditMode="relative" rAng="0" ptsTypes="aaA">
                                      <p:cBhvr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" y="-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468313" y="549275"/>
            <a:ext cx="2674927" cy="4770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AVL</a:t>
            </a:r>
            <a:r>
              <a:rPr lang="zh-CN" altLang="en-US" sz="20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lang="en-US" altLang="zh-CN" sz="20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LL</a:t>
            </a:r>
            <a:r>
              <a:rPr lang="zh-CN" altLang="en-US" sz="2000" b="1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调整演示</a:t>
            </a:r>
            <a:endParaRPr lang="zh-CN" altLang="en-US" sz="2000" b="1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37225" name="AutoShape 9"/>
          <p:cNvSpPr>
            <a:spLocks noChangeArrowheads="1"/>
          </p:cNvSpPr>
          <p:nvPr/>
        </p:nvSpPr>
        <p:spPr bwMode="auto">
          <a:xfrm>
            <a:off x="5945188" y="3005138"/>
            <a:ext cx="412762" cy="280986"/>
          </a:xfrm>
          <a:prstGeom prst="rightArrow">
            <a:avLst>
              <a:gd name="adj1" fmla="val 50000"/>
              <a:gd name="adj2" fmla="val 25000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37"/>
          <p:cNvGrpSpPr/>
          <p:nvPr/>
        </p:nvGrpSpPr>
        <p:grpSpPr>
          <a:xfrm>
            <a:off x="6694488" y="2295112"/>
            <a:ext cx="1981200" cy="1562516"/>
            <a:chOff x="6694488" y="1989138"/>
            <a:chExt cx="1981200" cy="1562516"/>
          </a:xfrm>
        </p:grpSpPr>
        <p:sp>
          <p:nvSpPr>
            <p:cNvPr id="137226" name="Oval 10"/>
            <p:cNvSpPr>
              <a:spLocks noChangeArrowheads="1"/>
            </p:cNvSpPr>
            <p:nvPr/>
          </p:nvSpPr>
          <p:spPr bwMode="auto">
            <a:xfrm>
              <a:off x="7456488" y="2014538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en-US" altLang="zh-CN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7227" name="Oval 11"/>
            <p:cNvSpPr>
              <a:spLocks noChangeArrowheads="1"/>
            </p:cNvSpPr>
            <p:nvPr/>
          </p:nvSpPr>
          <p:spPr bwMode="auto">
            <a:xfrm>
              <a:off x="6694488" y="2776538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altLang="zh-CN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7228" name="Line 12"/>
            <p:cNvSpPr>
              <a:spLocks noChangeShapeType="1"/>
            </p:cNvSpPr>
            <p:nvPr/>
          </p:nvSpPr>
          <p:spPr bwMode="auto">
            <a:xfrm flipH="1">
              <a:off x="7075488" y="2395538"/>
              <a:ext cx="457200" cy="45720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7229" name="Oval 13"/>
            <p:cNvSpPr>
              <a:spLocks noChangeArrowheads="1"/>
            </p:cNvSpPr>
            <p:nvPr/>
          </p:nvSpPr>
          <p:spPr bwMode="auto">
            <a:xfrm>
              <a:off x="8218488" y="2776538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en-US" altLang="zh-CN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7230" name="Line 14"/>
            <p:cNvSpPr>
              <a:spLocks noChangeShapeType="1"/>
            </p:cNvSpPr>
            <p:nvPr/>
          </p:nvSpPr>
          <p:spPr bwMode="auto">
            <a:xfrm>
              <a:off x="7837488" y="2395538"/>
              <a:ext cx="457200" cy="457200"/>
            </a:xfrm>
            <a:prstGeom prst="line">
              <a:avLst/>
            </a:prstGeom>
            <a:noFill/>
            <a:ln w="317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7259" name="Text Box 43"/>
            <p:cNvSpPr txBox="1">
              <a:spLocks noChangeArrowheads="1"/>
            </p:cNvSpPr>
            <p:nvPr/>
          </p:nvSpPr>
          <p:spPr bwMode="auto">
            <a:xfrm>
              <a:off x="6781800" y="3213100"/>
              <a:ext cx="28733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137260" name="Text Box 44"/>
            <p:cNvSpPr txBox="1">
              <a:spLocks noChangeArrowheads="1"/>
            </p:cNvSpPr>
            <p:nvPr/>
          </p:nvSpPr>
          <p:spPr bwMode="auto">
            <a:xfrm>
              <a:off x="8294688" y="3206750"/>
              <a:ext cx="28733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137261" name="Text Box 45"/>
            <p:cNvSpPr txBox="1">
              <a:spLocks noChangeArrowheads="1"/>
            </p:cNvSpPr>
            <p:nvPr/>
          </p:nvSpPr>
          <p:spPr bwMode="auto">
            <a:xfrm>
              <a:off x="7935913" y="1989138"/>
              <a:ext cx="28733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</p:grpSp>
      <p:grpSp>
        <p:nvGrpSpPr>
          <p:cNvPr id="3" name="组合 34"/>
          <p:cNvGrpSpPr/>
          <p:nvPr/>
        </p:nvGrpSpPr>
        <p:grpSpPr>
          <a:xfrm>
            <a:off x="395288" y="2184400"/>
            <a:ext cx="1462087" cy="1604963"/>
            <a:chOff x="395288" y="2184400"/>
            <a:chExt cx="1462087" cy="1604963"/>
          </a:xfrm>
        </p:grpSpPr>
        <p:sp>
          <p:nvSpPr>
            <p:cNvPr id="40973" name="Oval 46"/>
            <p:cNvSpPr>
              <a:spLocks noChangeArrowheads="1"/>
            </p:cNvSpPr>
            <p:nvPr/>
          </p:nvSpPr>
          <p:spPr bwMode="auto">
            <a:xfrm>
              <a:off x="1400175" y="2570163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en-US" altLang="zh-CN" sz="2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974" name="Oval 47"/>
            <p:cNvSpPr>
              <a:spLocks noChangeArrowheads="1"/>
            </p:cNvSpPr>
            <p:nvPr/>
          </p:nvSpPr>
          <p:spPr bwMode="auto">
            <a:xfrm>
              <a:off x="638175" y="3332163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en-US" altLang="zh-CN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975" name="Line 49"/>
            <p:cNvSpPr>
              <a:spLocks noChangeShapeType="1"/>
            </p:cNvSpPr>
            <p:nvPr/>
          </p:nvSpPr>
          <p:spPr bwMode="auto">
            <a:xfrm flipH="1">
              <a:off x="1019175" y="2951163"/>
              <a:ext cx="457200" cy="457200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977" name="Text Box 56"/>
            <p:cNvSpPr txBox="1">
              <a:spLocks noChangeArrowheads="1"/>
            </p:cNvSpPr>
            <p:nvPr/>
          </p:nvSpPr>
          <p:spPr bwMode="auto">
            <a:xfrm>
              <a:off x="395288" y="3192463"/>
              <a:ext cx="28733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00B0F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40978" name="Text Box 57"/>
            <p:cNvSpPr txBox="1">
              <a:spLocks noChangeArrowheads="1"/>
            </p:cNvSpPr>
            <p:nvPr/>
          </p:nvSpPr>
          <p:spPr bwMode="auto">
            <a:xfrm>
              <a:off x="1474788" y="2184400"/>
              <a:ext cx="28733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00B0F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</a:t>
              </a:r>
            </a:p>
          </p:txBody>
        </p:sp>
      </p:grpSp>
      <p:grpSp>
        <p:nvGrpSpPr>
          <p:cNvPr id="4" name="组合 35"/>
          <p:cNvGrpSpPr/>
          <p:nvPr/>
        </p:nvGrpSpPr>
        <p:grpSpPr>
          <a:xfrm>
            <a:off x="2051050" y="2708275"/>
            <a:ext cx="1235066" cy="504825"/>
            <a:chOff x="2051050" y="2708275"/>
            <a:chExt cx="1235066" cy="504825"/>
          </a:xfrm>
        </p:grpSpPr>
        <p:sp>
          <p:nvSpPr>
            <p:cNvPr id="40979" name="Text Box 39"/>
            <p:cNvSpPr txBox="1">
              <a:spLocks noChangeArrowheads="1"/>
            </p:cNvSpPr>
            <p:nvPr/>
          </p:nvSpPr>
          <p:spPr bwMode="auto">
            <a:xfrm>
              <a:off x="2278053" y="2708275"/>
              <a:ext cx="100806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插入</a:t>
              </a:r>
              <a:r>
                <a:rPr lang="en-US" altLang="zh-CN" sz="1800" b="1" dirty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40980" name="Line 58"/>
            <p:cNvSpPr>
              <a:spLocks noChangeShapeType="1"/>
            </p:cNvSpPr>
            <p:nvPr/>
          </p:nvSpPr>
          <p:spPr bwMode="auto">
            <a:xfrm>
              <a:off x="2051050" y="3213100"/>
              <a:ext cx="1223963" cy="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" name="组合 36"/>
          <p:cNvGrpSpPr/>
          <p:nvPr/>
        </p:nvGrpSpPr>
        <p:grpSpPr>
          <a:xfrm>
            <a:off x="3614738" y="1628775"/>
            <a:ext cx="2254250" cy="2366963"/>
            <a:chOff x="3614738" y="1628775"/>
            <a:chExt cx="2254250" cy="2366963"/>
          </a:xfrm>
        </p:grpSpPr>
        <p:sp>
          <p:nvSpPr>
            <p:cNvPr id="137220" name="Oval 4"/>
            <p:cNvSpPr>
              <a:spLocks noChangeArrowheads="1"/>
            </p:cNvSpPr>
            <p:nvPr/>
          </p:nvSpPr>
          <p:spPr bwMode="auto">
            <a:xfrm>
              <a:off x="5411788" y="2014538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en-US" altLang="zh-CN" sz="2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7221" name="Oval 5"/>
            <p:cNvSpPr>
              <a:spLocks noChangeArrowheads="1"/>
            </p:cNvSpPr>
            <p:nvPr/>
          </p:nvSpPr>
          <p:spPr bwMode="auto">
            <a:xfrm>
              <a:off x="4649788" y="2776538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en-US" altLang="zh-CN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7222" name="Oval 6"/>
            <p:cNvSpPr>
              <a:spLocks noChangeArrowheads="1"/>
            </p:cNvSpPr>
            <p:nvPr/>
          </p:nvSpPr>
          <p:spPr bwMode="auto">
            <a:xfrm>
              <a:off x="3887788" y="3538538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altLang="zh-CN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7223" name="Line 7"/>
            <p:cNvSpPr>
              <a:spLocks noChangeShapeType="1"/>
            </p:cNvSpPr>
            <p:nvPr/>
          </p:nvSpPr>
          <p:spPr bwMode="auto">
            <a:xfrm flipH="1">
              <a:off x="5030788" y="2395538"/>
              <a:ext cx="457200" cy="457200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7224" name="Line 8"/>
            <p:cNvSpPr>
              <a:spLocks noChangeShapeType="1"/>
            </p:cNvSpPr>
            <p:nvPr/>
          </p:nvSpPr>
          <p:spPr bwMode="auto">
            <a:xfrm flipH="1">
              <a:off x="4268788" y="3157538"/>
              <a:ext cx="457200" cy="457200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7252" name="Text Box 36"/>
            <p:cNvSpPr txBox="1">
              <a:spLocks noChangeArrowheads="1"/>
            </p:cNvSpPr>
            <p:nvPr/>
          </p:nvSpPr>
          <p:spPr bwMode="auto">
            <a:xfrm>
              <a:off x="4910138" y="2276475"/>
              <a:ext cx="287337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800" b="1"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sp>
          <p:nvSpPr>
            <p:cNvPr id="137254" name="Text Box 38"/>
            <p:cNvSpPr txBox="1">
              <a:spLocks noChangeArrowheads="1"/>
            </p:cNvSpPr>
            <p:nvPr/>
          </p:nvSpPr>
          <p:spPr bwMode="auto">
            <a:xfrm>
              <a:off x="4191000" y="2997200"/>
              <a:ext cx="2873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800" b="1"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sp>
          <p:nvSpPr>
            <p:cNvPr id="137256" name="Text Box 40"/>
            <p:cNvSpPr txBox="1">
              <a:spLocks noChangeArrowheads="1"/>
            </p:cNvSpPr>
            <p:nvPr/>
          </p:nvSpPr>
          <p:spPr bwMode="auto">
            <a:xfrm>
              <a:off x="3614738" y="3429000"/>
              <a:ext cx="28733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00B0F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137257" name="Text Box 41"/>
            <p:cNvSpPr txBox="1">
              <a:spLocks noChangeArrowheads="1"/>
            </p:cNvSpPr>
            <p:nvPr/>
          </p:nvSpPr>
          <p:spPr bwMode="auto">
            <a:xfrm>
              <a:off x="4406900" y="2636838"/>
              <a:ext cx="28733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 dirty="0">
                  <a:solidFill>
                    <a:srgbClr val="00B0F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37258" name="Text Box 42"/>
            <p:cNvSpPr txBox="1">
              <a:spLocks noChangeArrowheads="1"/>
            </p:cNvSpPr>
            <p:nvPr/>
          </p:nvSpPr>
          <p:spPr bwMode="auto">
            <a:xfrm>
              <a:off x="5486400" y="1628775"/>
              <a:ext cx="28733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00B0F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2</a:t>
              </a:r>
            </a:p>
          </p:txBody>
        </p:sp>
      </p:grpSp>
      <p:sp>
        <p:nvSpPr>
          <p:cNvPr id="137277" name="Text Box 61"/>
          <p:cNvSpPr txBox="1">
            <a:spLocks noChangeArrowheads="1"/>
          </p:cNvSpPr>
          <p:nvPr/>
        </p:nvSpPr>
        <p:spPr bwMode="auto">
          <a:xfrm>
            <a:off x="3563938" y="4437063"/>
            <a:ext cx="25209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插入关键字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的结果</a:t>
            </a:r>
          </a:p>
        </p:txBody>
      </p:sp>
      <p:sp>
        <p:nvSpPr>
          <p:cNvPr id="137279" name="Text Box 63"/>
          <p:cNvSpPr txBox="1">
            <a:spLocks noChangeArrowheads="1"/>
          </p:cNvSpPr>
          <p:nvPr/>
        </p:nvSpPr>
        <p:spPr bwMode="auto">
          <a:xfrm>
            <a:off x="6858016" y="4286256"/>
            <a:ext cx="1727200" cy="40011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0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调整完毕</a:t>
            </a:r>
          </a:p>
        </p:txBody>
      </p:sp>
      <p:sp>
        <p:nvSpPr>
          <p:cNvPr id="137280" name="Line 64"/>
          <p:cNvSpPr>
            <a:spLocks noChangeShapeType="1"/>
          </p:cNvSpPr>
          <p:nvPr/>
        </p:nvSpPr>
        <p:spPr bwMode="auto">
          <a:xfrm flipV="1">
            <a:off x="4864100" y="1747838"/>
            <a:ext cx="0" cy="1008062"/>
          </a:xfrm>
          <a:prstGeom prst="line">
            <a:avLst/>
          </a:prstGeom>
          <a:noFill/>
          <a:ln w="57150">
            <a:solidFill>
              <a:srgbClr val="99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42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372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372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137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5" grpId="0" animBg="1"/>
      <p:bldP spid="137277" grpId="0"/>
      <p:bldP spid="137279" grpId="0"/>
      <p:bldP spid="137280" grpId="0" animBg="1"/>
      <p:bldP spid="137280" grpId="1" animBg="1"/>
      <p:bldP spid="137280" grpId="2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500034" y="357166"/>
            <a:ext cx="27146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lang="en-US" altLang="zh-CN" sz="2000" b="1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sz="2000" b="1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）</a:t>
            </a:r>
            <a:r>
              <a:rPr lang="en-US" altLang="zh-CN" sz="2000" b="1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RR</a:t>
            </a:r>
            <a:r>
              <a:rPr lang="zh-CN" altLang="en-US" sz="2000" b="1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型调整</a:t>
            </a:r>
          </a:p>
        </p:txBody>
      </p:sp>
      <p:sp>
        <p:nvSpPr>
          <p:cNvPr id="7" name="矩形 6"/>
          <p:cNvSpPr/>
          <p:nvPr/>
        </p:nvSpPr>
        <p:spPr>
          <a:xfrm>
            <a:off x="2000232" y="2857496"/>
            <a:ext cx="357190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CN" sz="2000" dirty="0" smtClean="0">
                <a:latin typeface="Consolas" pitchFamily="49" charset="0"/>
                <a:cs typeface="Consolas" pitchFamily="49" charset="0"/>
              </a:rPr>
              <a:t>α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左大括号 7"/>
          <p:cNvSpPr/>
          <p:nvPr/>
        </p:nvSpPr>
        <p:spPr>
          <a:xfrm>
            <a:off x="1811318" y="2903534"/>
            <a:ext cx="108000" cy="1071570"/>
          </a:xfrm>
          <a:prstGeom prst="leftBrac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46564" y="3335537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b="1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endParaRPr lang="zh-CN" altLang="en-US" sz="1600" b="1" i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14678" y="2857496"/>
            <a:ext cx="357190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CN" sz="2000" dirty="0" smtClean="0">
                <a:latin typeface="Consolas" pitchFamily="49" charset="0"/>
                <a:cs typeface="Consolas" pitchFamily="49" charset="0"/>
              </a:rPr>
              <a:t>β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左大括号 10"/>
          <p:cNvSpPr/>
          <p:nvPr/>
        </p:nvSpPr>
        <p:spPr>
          <a:xfrm>
            <a:off x="3025764" y="2903534"/>
            <a:ext cx="108000" cy="1071570"/>
          </a:xfrm>
          <a:prstGeom prst="leftBrac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50962" y="3335537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b="1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endParaRPr lang="zh-CN" altLang="en-US" sz="1600" b="1" i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428860" y="1857364"/>
            <a:ext cx="571504" cy="571504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i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B</a:t>
            </a:r>
            <a:endParaRPr lang="zh-CN" altLang="en-US" sz="2000" b="1" i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490686" y="1142984"/>
            <a:ext cx="571504" cy="571504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i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zh-CN" altLang="en-US" sz="2000" b="1" i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46"/>
          <p:cNvGrpSpPr/>
          <p:nvPr/>
        </p:nvGrpSpPr>
        <p:grpSpPr>
          <a:xfrm>
            <a:off x="476821" y="2000240"/>
            <a:ext cx="809031" cy="1143008"/>
            <a:chOff x="2964451" y="2000240"/>
            <a:chExt cx="809031" cy="1143008"/>
          </a:xfrm>
        </p:grpSpPr>
        <p:sp>
          <p:nvSpPr>
            <p:cNvPr id="15" name="矩形 14"/>
            <p:cNvSpPr/>
            <p:nvPr/>
          </p:nvSpPr>
          <p:spPr>
            <a:xfrm>
              <a:off x="3416292" y="2000240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1600" dirty="0" smtClean="0">
                  <a:latin typeface="Consolas" pitchFamily="49" charset="0"/>
                  <a:cs typeface="Consolas" pitchFamily="49" charset="0"/>
                </a:rPr>
                <a:t>γ</a:t>
              </a:r>
              <a:endParaRPr lang="zh-CN" altLang="en-US" sz="16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左大括号 15"/>
            <p:cNvSpPr/>
            <p:nvPr/>
          </p:nvSpPr>
          <p:spPr>
            <a:xfrm>
              <a:off x="3227378" y="2046278"/>
              <a:ext cx="108000" cy="1071570"/>
            </a:xfrm>
            <a:prstGeom prst="leftBrac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64451" y="2478281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b="1" i="1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h</a:t>
              </a:r>
              <a:endParaRPr lang="zh-CN" altLang="en-US" sz="1600" b="1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cxnSp>
        <p:nvCxnSpPr>
          <p:cNvPr id="18" name="直接连接符 17"/>
          <p:cNvCxnSpPr>
            <a:stCxn id="13" idx="3"/>
            <a:endCxn id="7" idx="0"/>
          </p:cNvCxnSpPr>
          <p:nvPr/>
        </p:nvCxnSpPr>
        <p:spPr>
          <a:xfrm rot="5400000">
            <a:off x="2089530" y="2434470"/>
            <a:ext cx="512323" cy="333728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3" idx="5"/>
            <a:endCxn id="10" idx="0"/>
          </p:cNvCxnSpPr>
          <p:nvPr/>
        </p:nvCxnSpPr>
        <p:spPr>
          <a:xfrm rot="16200000" flipH="1">
            <a:off x="2898810" y="2363032"/>
            <a:ext cx="512323" cy="476604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endCxn id="13" idx="1"/>
          </p:cNvCxnSpPr>
          <p:nvPr/>
        </p:nvCxnSpPr>
        <p:spPr>
          <a:xfrm>
            <a:off x="2023251" y="1558912"/>
            <a:ext cx="489304" cy="382147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rot="5400000">
            <a:off x="1179138" y="1607332"/>
            <a:ext cx="382146" cy="336109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04934" y="1071546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b="1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endParaRPr lang="zh-CN" altLang="en-US" sz="1600" b="1" dirty="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86050" y="1682140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b="1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endParaRPr lang="zh-CN" altLang="en-US" sz="1600" b="1" dirty="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7988324" y="3783380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i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组合 40"/>
          <p:cNvGrpSpPr/>
          <p:nvPr/>
        </p:nvGrpSpPr>
        <p:grpSpPr>
          <a:xfrm>
            <a:off x="4143372" y="1360670"/>
            <a:ext cx="642942" cy="1428760"/>
            <a:chOff x="3857620" y="1000108"/>
            <a:chExt cx="642942" cy="1428760"/>
          </a:xfrm>
        </p:grpSpPr>
        <p:sp>
          <p:nvSpPr>
            <p:cNvPr id="42" name="右箭头 41"/>
            <p:cNvSpPr/>
            <p:nvPr/>
          </p:nvSpPr>
          <p:spPr>
            <a:xfrm>
              <a:off x="3857620" y="2214554"/>
              <a:ext cx="642942" cy="214314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967461" y="1000108"/>
              <a:ext cx="461665" cy="114300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800" b="1" smtClean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插入结点</a:t>
              </a:r>
              <a:endParaRPr lang="zh-CN" altLang="en-US" sz="1800" b="1" dirty="0" smtClean="0">
                <a:solidFill>
                  <a:srgbClr val="3333FF"/>
                </a:solidFill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4" name="组合 67"/>
          <p:cNvGrpSpPr/>
          <p:nvPr/>
        </p:nvGrpSpPr>
        <p:grpSpPr>
          <a:xfrm>
            <a:off x="5214942" y="882998"/>
            <a:ext cx="3143272" cy="2857520"/>
            <a:chOff x="5214942" y="882998"/>
            <a:chExt cx="3143272" cy="2857520"/>
          </a:xfrm>
        </p:grpSpPr>
        <p:sp>
          <p:nvSpPr>
            <p:cNvPr id="49" name="矩形 48"/>
            <p:cNvSpPr/>
            <p:nvPr/>
          </p:nvSpPr>
          <p:spPr>
            <a:xfrm>
              <a:off x="6786578" y="2597510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 smtClean="0">
                  <a:latin typeface="Consolas" pitchFamily="49" charset="0"/>
                  <a:cs typeface="Consolas" pitchFamily="49" charset="0"/>
                </a:rPr>
                <a:t>α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左大括号 49"/>
            <p:cNvSpPr/>
            <p:nvPr/>
          </p:nvSpPr>
          <p:spPr>
            <a:xfrm>
              <a:off x="6597664" y="2643548"/>
              <a:ext cx="108000" cy="1071570"/>
            </a:xfrm>
            <a:prstGeom prst="leftBrac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286512" y="3075551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b="1" i="1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h</a:t>
              </a:r>
              <a:endParaRPr lang="zh-CN" altLang="en-US" sz="1600" b="1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8001024" y="2597510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 smtClean="0">
                  <a:latin typeface="Consolas" pitchFamily="49" charset="0"/>
                  <a:cs typeface="Consolas" pitchFamily="49" charset="0"/>
                </a:rPr>
                <a:t>β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左大括号 52"/>
            <p:cNvSpPr/>
            <p:nvPr/>
          </p:nvSpPr>
          <p:spPr>
            <a:xfrm>
              <a:off x="7812110" y="2643548"/>
              <a:ext cx="108000" cy="1071570"/>
            </a:xfrm>
            <a:prstGeom prst="leftBrac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500958" y="3075551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b="1" i="1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h</a:t>
              </a:r>
              <a:endParaRPr lang="zh-CN" altLang="en-US" sz="1600" b="1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7215206" y="1597378"/>
              <a:ext cx="571504" cy="57150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2000" b="1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6277032" y="882998"/>
              <a:ext cx="571504" cy="57150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 b="1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5" name="组合 56"/>
            <p:cNvGrpSpPr/>
            <p:nvPr/>
          </p:nvGrpSpPr>
          <p:grpSpPr>
            <a:xfrm>
              <a:off x="5214942" y="1740254"/>
              <a:ext cx="857256" cy="1143008"/>
              <a:chOff x="2916226" y="2000240"/>
              <a:chExt cx="857256" cy="1143008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3416292" y="2000240"/>
                <a:ext cx="357190" cy="11430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altLang="zh-CN" sz="2000" dirty="0" smtClean="0">
                    <a:latin typeface="Consolas" pitchFamily="49" charset="0"/>
                    <a:cs typeface="Consolas" pitchFamily="49" charset="0"/>
                  </a:rPr>
                  <a:t>γ</a:t>
                </a:r>
                <a:endParaRPr lang="zh-CN" altLang="en-US" sz="20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9" name="左大括号 58"/>
              <p:cNvSpPr/>
              <p:nvPr/>
            </p:nvSpPr>
            <p:spPr>
              <a:xfrm>
                <a:off x="3227378" y="2046278"/>
                <a:ext cx="108000" cy="1071570"/>
              </a:xfrm>
              <a:prstGeom prst="leftBrac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916226" y="2478281"/>
                <a:ext cx="35719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600" b="1" i="1" dirty="0" smtClean="0">
                    <a:solidFill>
                      <a:srgbClr val="3333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h</a:t>
                </a:r>
                <a:endParaRPr lang="zh-CN" altLang="en-US" sz="1600" b="1" i="1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</p:grpSp>
        <p:cxnSp>
          <p:nvCxnSpPr>
            <p:cNvPr id="61" name="直接连接符 60"/>
            <p:cNvCxnSpPr>
              <a:stCxn id="55" idx="3"/>
              <a:endCxn id="49" idx="0"/>
            </p:cNvCxnSpPr>
            <p:nvPr/>
          </p:nvCxnSpPr>
          <p:spPr>
            <a:xfrm rot="5400000">
              <a:off x="6875876" y="2174484"/>
              <a:ext cx="512323" cy="333728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stCxn id="55" idx="5"/>
              <a:endCxn id="52" idx="0"/>
            </p:cNvCxnSpPr>
            <p:nvPr/>
          </p:nvCxnSpPr>
          <p:spPr>
            <a:xfrm rot="16200000" flipH="1">
              <a:off x="7685156" y="2103046"/>
              <a:ext cx="512323" cy="476604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>
              <a:endCxn id="55" idx="1"/>
            </p:cNvCxnSpPr>
            <p:nvPr/>
          </p:nvCxnSpPr>
          <p:spPr>
            <a:xfrm>
              <a:off x="6809597" y="1298926"/>
              <a:ext cx="489304" cy="382147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rot="5400000">
              <a:off x="5965484" y="1347346"/>
              <a:ext cx="382146" cy="336109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68"/>
          <p:cNvGrpSpPr/>
          <p:nvPr/>
        </p:nvGrpSpPr>
        <p:grpSpPr>
          <a:xfrm>
            <a:off x="5991280" y="811560"/>
            <a:ext cx="1938306" cy="746287"/>
            <a:chOff x="5991280" y="811560"/>
            <a:chExt cx="1938306" cy="746287"/>
          </a:xfrm>
        </p:grpSpPr>
        <p:sp>
          <p:nvSpPr>
            <p:cNvPr id="65" name="TextBox 64"/>
            <p:cNvSpPr txBox="1"/>
            <p:nvPr/>
          </p:nvSpPr>
          <p:spPr>
            <a:xfrm>
              <a:off x="5991280" y="811560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b="1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-2</a:t>
              </a:r>
              <a:endParaRPr lang="zh-CN" altLang="en-US" sz="1600" b="1" dirty="0" smtClean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572396" y="1311626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0B0F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-1</a:t>
              </a:r>
              <a:endParaRPr lang="zh-CN" altLang="en-US" sz="1600" b="1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24" name="组合 69"/>
          <p:cNvGrpSpPr/>
          <p:nvPr/>
        </p:nvGrpSpPr>
        <p:grpSpPr>
          <a:xfrm>
            <a:off x="7000892" y="1168750"/>
            <a:ext cx="1214446" cy="1143008"/>
            <a:chOff x="7000892" y="1168750"/>
            <a:chExt cx="1214446" cy="1143008"/>
          </a:xfrm>
        </p:grpSpPr>
        <p:sp>
          <p:nvSpPr>
            <p:cNvPr id="46" name="TextBox 45"/>
            <p:cNvSpPr txBox="1"/>
            <p:nvPr/>
          </p:nvSpPr>
          <p:spPr>
            <a:xfrm>
              <a:off x="7000892" y="1168750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endParaRPr lang="zh-CN" altLang="en-US" sz="2000" b="1" dirty="0" smtClean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858148" y="2003981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endParaRPr lang="zh-CN" altLang="en-US" sz="2000" b="1" dirty="0" smtClean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57" name="灯片编号占位符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43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9"/>
          <p:cNvGrpSpPr/>
          <p:nvPr/>
        </p:nvGrpSpPr>
        <p:grpSpPr>
          <a:xfrm>
            <a:off x="2315594" y="2811824"/>
            <a:ext cx="818166" cy="1143008"/>
            <a:chOff x="3468082" y="2811824"/>
            <a:chExt cx="818166" cy="1143008"/>
          </a:xfrm>
        </p:grpSpPr>
        <p:sp>
          <p:nvSpPr>
            <p:cNvPr id="49" name="矩形 48"/>
            <p:cNvSpPr/>
            <p:nvPr/>
          </p:nvSpPr>
          <p:spPr>
            <a:xfrm>
              <a:off x="3929058" y="2811824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 smtClean="0">
                  <a:latin typeface="Consolas" pitchFamily="49" charset="0"/>
                  <a:cs typeface="Consolas" pitchFamily="49" charset="0"/>
                </a:rPr>
                <a:t>α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左大括号 49"/>
            <p:cNvSpPr/>
            <p:nvPr/>
          </p:nvSpPr>
          <p:spPr>
            <a:xfrm>
              <a:off x="3740144" y="2857862"/>
              <a:ext cx="108000" cy="1071570"/>
            </a:xfrm>
            <a:prstGeom prst="leftBrac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468082" y="3289865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b="1" i="1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h</a:t>
              </a:r>
              <a:endParaRPr lang="zh-CN" altLang="en-US" sz="1600" b="1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56" name="椭圆 55"/>
          <p:cNvSpPr/>
          <p:nvPr/>
        </p:nvSpPr>
        <p:spPr>
          <a:xfrm>
            <a:off x="2267024" y="1097312"/>
            <a:ext cx="571504" cy="571504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i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zh-CN" altLang="en-US" sz="2000" b="1" i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组合 56"/>
          <p:cNvGrpSpPr/>
          <p:nvPr/>
        </p:nvGrpSpPr>
        <p:grpSpPr>
          <a:xfrm>
            <a:off x="1223928" y="1954568"/>
            <a:ext cx="838262" cy="1143008"/>
            <a:chOff x="2935220" y="2000240"/>
            <a:chExt cx="838262" cy="1143008"/>
          </a:xfrm>
        </p:grpSpPr>
        <p:sp>
          <p:nvSpPr>
            <p:cNvPr id="58" name="矩形 57"/>
            <p:cNvSpPr/>
            <p:nvPr/>
          </p:nvSpPr>
          <p:spPr>
            <a:xfrm>
              <a:off x="3416292" y="2000240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 smtClean="0">
                  <a:latin typeface="Consolas" pitchFamily="49" charset="0"/>
                  <a:cs typeface="Consolas" pitchFamily="49" charset="0"/>
                </a:rPr>
                <a:t>γ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左大括号 58"/>
            <p:cNvSpPr/>
            <p:nvPr/>
          </p:nvSpPr>
          <p:spPr>
            <a:xfrm>
              <a:off x="3227378" y="2046278"/>
              <a:ext cx="108000" cy="1071570"/>
            </a:xfrm>
            <a:prstGeom prst="leftBrac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935220" y="2478281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b="1" i="1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h</a:t>
              </a:r>
              <a:endParaRPr lang="zh-CN" altLang="en-US" sz="1600" b="1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cxnSp>
        <p:nvCxnSpPr>
          <p:cNvPr id="61" name="直接连接符 60"/>
          <p:cNvCxnSpPr/>
          <p:nvPr/>
        </p:nvCxnSpPr>
        <p:spPr>
          <a:xfrm rot="5400000">
            <a:off x="2865868" y="2388798"/>
            <a:ext cx="512323" cy="333728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47"/>
          <p:cNvGrpSpPr/>
          <p:nvPr/>
        </p:nvGrpSpPr>
        <p:grpSpPr>
          <a:xfrm>
            <a:off x="3205198" y="1811692"/>
            <a:ext cx="1143008" cy="2546002"/>
            <a:chOff x="4357686" y="1811692"/>
            <a:chExt cx="1143008" cy="2546002"/>
          </a:xfrm>
        </p:grpSpPr>
        <p:sp>
          <p:nvSpPr>
            <p:cNvPr id="40" name="椭圆 39"/>
            <p:cNvSpPr/>
            <p:nvPr/>
          </p:nvSpPr>
          <p:spPr>
            <a:xfrm>
              <a:off x="5130804" y="3997694"/>
              <a:ext cx="360000" cy="36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143504" y="2811824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 smtClean="0">
                  <a:latin typeface="Consolas" pitchFamily="49" charset="0"/>
                  <a:cs typeface="Consolas" pitchFamily="49" charset="0"/>
                </a:rPr>
                <a:t>β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左大括号 52"/>
            <p:cNvSpPr/>
            <p:nvPr/>
          </p:nvSpPr>
          <p:spPr>
            <a:xfrm>
              <a:off x="4954590" y="2857862"/>
              <a:ext cx="108000" cy="1071570"/>
            </a:xfrm>
            <a:prstGeom prst="leftBrac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672480" y="3289865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b="1" i="1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h</a:t>
              </a:r>
              <a:endParaRPr lang="zh-CN" altLang="en-US" sz="1600" b="1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4357686" y="1811692"/>
              <a:ext cx="571504" cy="57150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2000" b="1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2" name="直接连接符 61"/>
            <p:cNvCxnSpPr>
              <a:stCxn id="55" idx="5"/>
              <a:endCxn id="52" idx="0"/>
            </p:cNvCxnSpPr>
            <p:nvPr/>
          </p:nvCxnSpPr>
          <p:spPr>
            <a:xfrm rot="16200000" flipH="1">
              <a:off x="4827636" y="2317360"/>
              <a:ext cx="512323" cy="476604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直接连接符 62"/>
          <p:cNvCxnSpPr/>
          <p:nvPr/>
        </p:nvCxnSpPr>
        <p:spPr>
          <a:xfrm>
            <a:off x="2799589" y="1513240"/>
            <a:ext cx="489304" cy="382147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rot="5400000">
            <a:off x="1955476" y="1561660"/>
            <a:ext cx="382146" cy="336109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70"/>
          <p:cNvGrpSpPr/>
          <p:nvPr/>
        </p:nvGrpSpPr>
        <p:grpSpPr>
          <a:xfrm>
            <a:off x="1919314" y="263703"/>
            <a:ext cx="1357322" cy="1054064"/>
            <a:chOff x="3071802" y="263703"/>
            <a:chExt cx="1357322" cy="1054064"/>
          </a:xfrm>
        </p:grpSpPr>
        <p:sp>
          <p:nvSpPr>
            <p:cNvPr id="65" name="TextBox 64"/>
            <p:cNvSpPr txBox="1"/>
            <p:nvPr/>
          </p:nvSpPr>
          <p:spPr>
            <a:xfrm>
              <a:off x="4071934" y="263703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0B05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endParaRPr lang="zh-CN" altLang="en-US" sz="1600" b="1" dirty="0" smtClean="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071802" y="1071546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0B05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endParaRPr lang="zh-CN" altLang="en-US" sz="1600" b="1" dirty="0" smtClean="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cxnSp>
        <p:nvCxnSpPr>
          <p:cNvPr id="57" name="直接连接符 56"/>
          <p:cNvCxnSpPr/>
          <p:nvPr/>
        </p:nvCxnSpPr>
        <p:spPr>
          <a:xfrm rot="10800000" flipV="1">
            <a:off x="2806736" y="785794"/>
            <a:ext cx="469901" cy="458788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847876" y="3571876"/>
            <a:ext cx="2928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RR</a:t>
            </a:r>
            <a:r>
              <a:rPr lang="zh-CN" altLang="en-US" sz="20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调整后的结果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00628" y="1785926"/>
            <a:ext cx="3714776" cy="188010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108000" bIns="10800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结点带右子树</a:t>
            </a:r>
            <a:r>
              <a:rPr lang="el-GR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β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一起上升</a:t>
            </a:r>
            <a:endParaRPr lang="en-US" altLang="zh-CN" sz="1800" b="1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结点成为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的左孩子</a:t>
            </a:r>
            <a:endParaRPr lang="en-US" altLang="zh-CN" sz="1800" b="1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原来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结点的左子树</a:t>
            </a:r>
            <a:r>
              <a:rPr lang="el-GR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α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作为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的右子树</a:t>
            </a:r>
            <a:endParaRPr lang="zh-CN" altLang="en-US" sz="1800" b="1" dirty="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4857752" y="1142984"/>
            <a:ext cx="30813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20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RR</a:t>
            </a:r>
            <a:r>
              <a:rPr lang="zh-CN" altLang="en-US" sz="20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型调整过程：</a:t>
            </a:r>
            <a:endParaRPr lang="zh-CN" altLang="en-US" sz="2000" b="1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44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656 0.01318 C 0.03073 -0.00532 0.05608 -0.06107 0.05174 -0.09947 C 0.0474 -0.13787 0.01111 -0.19269 0.00035 -0.21721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" y="-1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8 2.96296E-6 C 0.00278 -0.01412 0.00278 -0.02801 0.00695 -0.04908 C 0.01129 -0.07014 0.01997 -0.09838 0.02865 -0.12662 " pathEditMode="relative" rAng="0" ptsTypes="aaA">
                                      <p:cBhvr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圆角矩形 67"/>
          <p:cNvSpPr/>
          <p:nvPr/>
        </p:nvSpPr>
        <p:spPr>
          <a:xfrm rot="2832040">
            <a:off x="5192249" y="1771678"/>
            <a:ext cx="3021423" cy="10715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028" name="Oval 3"/>
          <p:cNvSpPr>
            <a:spLocks noChangeArrowheads="1"/>
          </p:cNvSpPr>
          <p:nvPr/>
        </p:nvSpPr>
        <p:spPr bwMode="auto">
          <a:xfrm>
            <a:off x="976282" y="1662114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en-US" altLang="zh-CN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029" name="Oval 4"/>
          <p:cNvSpPr>
            <a:spLocks noChangeArrowheads="1"/>
          </p:cNvSpPr>
          <p:nvPr/>
        </p:nvSpPr>
        <p:spPr bwMode="auto">
          <a:xfrm>
            <a:off x="214282" y="2424114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altLang="zh-CN" sz="2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030" name="Line 5"/>
          <p:cNvSpPr>
            <a:spLocks noChangeShapeType="1"/>
          </p:cNvSpPr>
          <p:nvPr/>
        </p:nvSpPr>
        <p:spPr bwMode="auto">
          <a:xfrm flipH="1">
            <a:off x="595282" y="2043114"/>
            <a:ext cx="457200" cy="45720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031" name="Line 6"/>
          <p:cNvSpPr>
            <a:spLocks noChangeShapeType="1"/>
          </p:cNvSpPr>
          <p:nvPr/>
        </p:nvSpPr>
        <p:spPr bwMode="auto">
          <a:xfrm>
            <a:off x="1357282" y="2043114"/>
            <a:ext cx="457200" cy="45720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032" name="Line 7"/>
          <p:cNvSpPr>
            <a:spLocks noChangeShapeType="1"/>
          </p:cNvSpPr>
          <p:nvPr/>
        </p:nvSpPr>
        <p:spPr bwMode="auto">
          <a:xfrm>
            <a:off x="2085975" y="914400"/>
            <a:ext cx="457200" cy="4572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033" name="Oval 8"/>
          <p:cNvSpPr>
            <a:spLocks noChangeArrowheads="1"/>
          </p:cNvSpPr>
          <p:nvPr/>
        </p:nvSpPr>
        <p:spPr bwMode="auto">
          <a:xfrm>
            <a:off x="1738282" y="2424114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en-US" altLang="zh-CN" sz="2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034" name="Oval 9"/>
          <p:cNvSpPr>
            <a:spLocks noChangeArrowheads="1"/>
          </p:cNvSpPr>
          <p:nvPr/>
        </p:nvSpPr>
        <p:spPr bwMode="auto">
          <a:xfrm>
            <a:off x="976282" y="3186114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US" altLang="zh-CN" sz="2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035" name="Line 10"/>
          <p:cNvSpPr>
            <a:spLocks noChangeShapeType="1"/>
          </p:cNvSpPr>
          <p:nvPr/>
        </p:nvSpPr>
        <p:spPr bwMode="auto">
          <a:xfrm flipH="1">
            <a:off x="1357282" y="2805114"/>
            <a:ext cx="457200" cy="4572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036" name="Line 11"/>
          <p:cNvSpPr>
            <a:spLocks noChangeShapeType="1"/>
          </p:cNvSpPr>
          <p:nvPr/>
        </p:nvSpPr>
        <p:spPr bwMode="auto">
          <a:xfrm>
            <a:off x="2119282" y="2805114"/>
            <a:ext cx="457200" cy="45720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037" name="Oval 12"/>
          <p:cNvSpPr>
            <a:spLocks noChangeArrowheads="1"/>
          </p:cNvSpPr>
          <p:nvPr/>
        </p:nvSpPr>
        <p:spPr bwMode="auto">
          <a:xfrm>
            <a:off x="2500282" y="3186114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en-US" altLang="zh-CN" sz="2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66"/>
          <p:cNvGrpSpPr/>
          <p:nvPr/>
        </p:nvGrpSpPr>
        <p:grpSpPr>
          <a:xfrm>
            <a:off x="3357554" y="1989138"/>
            <a:ext cx="1231881" cy="503237"/>
            <a:chOff x="3357554" y="1989138"/>
            <a:chExt cx="1231881" cy="503237"/>
          </a:xfrm>
        </p:grpSpPr>
        <p:sp>
          <p:nvSpPr>
            <p:cNvPr id="43014" name="Line 41"/>
            <p:cNvSpPr>
              <a:spLocks noChangeShapeType="1"/>
            </p:cNvSpPr>
            <p:nvPr/>
          </p:nvSpPr>
          <p:spPr bwMode="auto">
            <a:xfrm>
              <a:off x="3357554" y="2492375"/>
              <a:ext cx="1079500" cy="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015" name="Text Box 42"/>
            <p:cNvSpPr txBox="1">
              <a:spLocks noChangeArrowheads="1"/>
            </p:cNvSpPr>
            <p:nvPr/>
          </p:nvSpPr>
          <p:spPr bwMode="auto">
            <a:xfrm>
              <a:off x="3509935" y="1989138"/>
              <a:ext cx="10795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b="1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插</a:t>
              </a:r>
              <a:r>
                <a:rPr lang="zh-CN" altLang="en-US" sz="1800" b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入</a:t>
              </a:r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9</a:t>
              </a:r>
              <a:endPara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46" name="Text Box 2"/>
          <p:cNvSpPr txBox="1">
            <a:spLocks noChangeArrowheads="1"/>
          </p:cNvSpPr>
          <p:nvPr/>
        </p:nvSpPr>
        <p:spPr bwMode="auto">
          <a:xfrm>
            <a:off x="428596" y="428604"/>
            <a:ext cx="2571768" cy="4770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AVL</a:t>
            </a:r>
            <a:r>
              <a:rPr lang="zh-CN" altLang="en-US" sz="2000" b="1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lang="en-US" altLang="zh-CN" sz="2000" b="1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RR</a:t>
            </a:r>
            <a:r>
              <a:rPr lang="zh-CN" altLang="en-US" sz="2000" b="1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调整演示</a:t>
            </a:r>
            <a:endParaRPr lang="zh-CN" altLang="en-US" sz="2000" b="1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3" name="组合 65"/>
          <p:cNvGrpSpPr/>
          <p:nvPr/>
        </p:nvGrpSpPr>
        <p:grpSpPr>
          <a:xfrm>
            <a:off x="4857752" y="1312846"/>
            <a:ext cx="3470306" cy="2743200"/>
            <a:chOff x="4857752" y="1312846"/>
            <a:chExt cx="3470306" cy="2743200"/>
          </a:xfrm>
        </p:grpSpPr>
        <p:sp>
          <p:nvSpPr>
            <p:cNvPr id="47" name="Oval 3"/>
            <p:cNvSpPr>
              <a:spLocks noChangeArrowheads="1"/>
            </p:cNvSpPr>
            <p:nvPr/>
          </p:nvSpPr>
          <p:spPr bwMode="auto">
            <a:xfrm>
              <a:off x="5619752" y="1312846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en-US" altLang="zh-CN" sz="2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Oval 4"/>
            <p:cNvSpPr>
              <a:spLocks noChangeArrowheads="1"/>
            </p:cNvSpPr>
            <p:nvPr/>
          </p:nvSpPr>
          <p:spPr bwMode="auto">
            <a:xfrm>
              <a:off x="4857752" y="2074846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altLang="zh-CN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5"/>
            <p:cNvSpPr>
              <a:spLocks noChangeShapeType="1"/>
            </p:cNvSpPr>
            <p:nvPr/>
          </p:nvSpPr>
          <p:spPr bwMode="auto">
            <a:xfrm flipH="1">
              <a:off x="5238752" y="1693846"/>
              <a:ext cx="457200" cy="45720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6"/>
            <p:cNvSpPr>
              <a:spLocks noChangeShapeType="1"/>
            </p:cNvSpPr>
            <p:nvPr/>
          </p:nvSpPr>
          <p:spPr bwMode="auto">
            <a:xfrm>
              <a:off x="6000752" y="1693846"/>
              <a:ext cx="457200" cy="457200"/>
            </a:xfrm>
            <a:prstGeom prst="line">
              <a:avLst/>
            </a:prstGeom>
            <a:noFill/>
            <a:ln w="317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8"/>
            <p:cNvSpPr>
              <a:spLocks noChangeArrowheads="1"/>
            </p:cNvSpPr>
            <p:nvPr/>
          </p:nvSpPr>
          <p:spPr bwMode="auto">
            <a:xfrm>
              <a:off x="6381752" y="2074846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en-US" altLang="zh-CN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Oval 9"/>
            <p:cNvSpPr>
              <a:spLocks noChangeArrowheads="1"/>
            </p:cNvSpPr>
            <p:nvPr/>
          </p:nvSpPr>
          <p:spPr bwMode="auto">
            <a:xfrm>
              <a:off x="5619752" y="2836846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en-US" altLang="zh-CN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Line 10"/>
            <p:cNvSpPr>
              <a:spLocks noChangeShapeType="1"/>
            </p:cNvSpPr>
            <p:nvPr/>
          </p:nvSpPr>
          <p:spPr bwMode="auto">
            <a:xfrm flipH="1">
              <a:off x="6000752" y="2455846"/>
              <a:ext cx="457200" cy="45720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Line 11"/>
            <p:cNvSpPr>
              <a:spLocks noChangeShapeType="1"/>
            </p:cNvSpPr>
            <p:nvPr/>
          </p:nvSpPr>
          <p:spPr bwMode="auto">
            <a:xfrm>
              <a:off x="6762752" y="2455846"/>
              <a:ext cx="457200" cy="457200"/>
            </a:xfrm>
            <a:prstGeom prst="line">
              <a:avLst/>
            </a:prstGeom>
            <a:noFill/>
            <a:ln w="317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Oval 12"/>
            <p:cNvSpPr>
              <a:spLocks noChangeArrowheads="1"/>
            </p:cNvSpPr>
            <p:nvPr/>
          </p:nvSpPr>
          <p:spPr bwMode="auto">
            <a:xfrm>
              <a:off x="7143752" y="2836846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en-US" altLang="zh-CN" sz="2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Oval 13"/>
            <p:cNvSpPr>
              <a:spLocks noChangeArrowheads="1"/>
            </p:cNvSpPr>
            <p:nvPr/>
          </p:nvSpPr>
          <p:spPr bwMode="auto">
            <a:xfrm>
              <a:off x="7870858" y="3598846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en-US" altLang="zh-CN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Line 14"/>
            <p:cNvSpPr>
              <a:spLocks noChangeShapeType="1"/>
            </p:cNvSpPr>
            <p:nvPr/>
          </p:nvSpPr>
          <p:spPr bwMode="auto">
            <a:xfrm>
              <a:off x="7524752" y="3217846"/>
              <a:ext cx="432000" cy="432000"/>
            </a:xfrm>
            <a:prstGeom prst="line">
              <a:avLst/>
            </a:prstGeom>
            <a:noFill/>
            <a:ln w="317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9" name="Text Box 33"/>
          <p:cNvSpPr txBox="1">
            <a:spLocks noChangeArrowheads="1"/>
          </p:cNvSpPr>
          <p:nvPr/>
        </p:nvSpPr>
        <p:spPr bwMode="auto">
          <a:xfrm>
            <a:off x="6283327" y="1501759"/>
            <a:ext cx="3603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 dirty="0"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60" name="Text Box 34"/>
          <p:cNvSpPr txBox="1">
            <a:spLocks noChangeArrowheads="1"/>
          </p:cNvSpPr>
          <p:nvPr/>
        </p:nvSpPr>
        <p:spPr bwMode="auto">
          <a:xfrm>
            <a:off x="7002465" y="2359009"/>
            <a:ext cx="3603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 dirty="0"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61" name="Text Box 35"/>
          <p:cNvSpPr txBox="1">
            <a:spLocks noChangeArrowheads="1"/>
          </p:cNvSpPr>
          <p:nvPr/>
        </p:nvSpPr>
        <p:spPr bwMode="auto">
          <a:xfrm>
            <a:off x="8285190" y="3357562"/>
            <a:ext cx="2873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600" b="1" dirty="0">
                <a:solidFill>
                  <a:srgbClr val="00B0F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0</a:t>
            </a:r>
          </a:p>
        </p:txBody>
      </p:sp>
      <p:sp>
        <p:nvSpPr>
          <p:cNvPr id="62" name="Text Box 36"/>
          <p:cNvSpPr txBox="1">
            <a:spLocks noChangeArrowheads="1"/>
          </p:cNvSpPr>
          <p:nvPr/>
        </p:nvSpPr>
        <p:spPr bwMode="auto">
          <a:xfrm>
            <a:off x="7578726" y="2725721"/>
            <a:ext cx="5651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600" b="1" dirty="0">
                <a:solidFill>
                  <a:srgbClr val="00B0F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-1</a:t>
            </a:r>
          </a:p>
        </p:txBody>
      </p:sp>
      <p:sp>
        <p:nvSpPr>
          <p:cNvPr id="63" name="Text Box 37"/>
          <p:cNvSpPr txBox="1">
            <a:spLocks noChangeArrowheads="1"/>
          </p:cNvSpPr>
          <p:nvPr/>
        </p:nvSpPr>
        <p:spPr bwMode="auto">
          <a:xfrm>
            <a:off x="6859590" y="2000234"/>
            <a:ext cx="49849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600" b="1" dirty="0">
                <a:solidFill>
                  <a:srgbClr val="00B0F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-1</a:t>
            </a:r>
          </a:p>
        </p:txBody>
      </p:sp>
      <p:sp>
        <p:nvSpPr>
          <p:cNvPr id="64" name="Text Box 38"/>
          <p:cNvSpPr txBox="1">
            <a:spLocks noChangeArrowheads="1"/>
          </p:cNvSpPr>
          <p:nvPr/>
        </p:nvSpPr>
        <p:spPr bwMode="auto">
          <a:xfrm>
            <a:off x="5994402" y="1142984"/>
            <a:ext cx="5064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600" b="1" dirty="0">
                <a:latin typeface="Consolas" pitchFamily="49" charset="0"/>
                <a:ea typeface="楷体_GB2312" pitchFamily="49" charset="-122"/>
                <a:cs typeface="Consolas" pitchFamily="49" charset="0"/>
              </a:rPr>
              <a:t>-2</a:t>
            </a:r>
          </a:p>
        </p:txBody>
      </p: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45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59" grpId="0"/>
      <p:bldP spid="60" grpId="0"/>
      <p:bldP spid="61" grpId="0"/>
      <p:bldP spid="62" grpId="0"/>
      <p:bldP spid="63" grpId="0"/>
      <p:bldP spid="6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84" name="Text Box 44"/>
          <p:cNvSpPr txBox="1">
            <a:spLocks noChangeArrowheads="1"/>
          </p:cNvSpPr>
          <p:nvPr/>
        </p:nvSpPr>
        <p:spPr bwMode="auto">
          <a:xfrm>
            <a:off x="3571868" y="3786190"/>
            <a:ext cx="1727200" cy="40011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000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调整完毕</a:t>
            </a:r>
          </a:p>
        </p:txBody>
      </p:sp>
      <p:sp>
        <p:nvSpPr>
          <p:cNvPr id="45" name="Oval 3"/>
          <p:cNvSpPr>
            <a:spLocks noChangeArrowheads="1"/>
          </p:cNvSpPr>
          <p:nvPr/>
        </p:nvSpPr>
        <p:spPr bwMode="auto">
          <a:xfrm>
            <a:off x="3690926" y="1312846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en-US" altLang="zh-CN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4"/>
          <p:cNvSpPr>
            <a:spLocks noChangeArrowheads="1"/>
          </p:cNvSpPr>
          <p:nvPr/>
        </p:nvSpPr>
        <p:spPr bwMode="auto">
          <a:xfrm>
            <a:off x="2928926" y="2074846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altLang="zh-CN" sz="2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Line 5"/>
          <p:cNvSpPr>
            <a:spLocks noChangeShapeType="1"/>
          </p:cNvSpPr>
          <p:nvPr/>
        </p:nvSpPr>
        <p:spPr bwMode="auto">
          <a:xfrm flipH="1">
            <a:off x="3309926" y="1693846"/>
            <a:ext cx="457200" cy="45720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Line 6"/>
          <p:cNvSpPr>
            <a:spLocks noChangeShapeType="1"/>
          </p:cNvSpPr>
          <p:nvPr/>
        </p:nvSpPr>
        <p:spPr bwMode="auto">
          <a:xfrm>
            <a:off x="4071926" y="1693846"/>
            <a:ext cx="457200" cy="45720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Oval 9"/>
          <p:cNvSpPr>
            <a:spLocks noChangeArrowheads="1"/>
          </p:cNvSpPr>
          <p:nvPr/>
        </p:nvSpPr>
        <p:spPr bwMode="auto">
          <a:xfrm>
            <a:off x="3690926" y="2836846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US" altLang="zh-CN" sz="2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Line 10"/>
          <p:cNvSpPr>
            <a:spLocks noChangeShapeType="1"/>
          </p:cNvSpPr>
          <p:nvPr/>
        </p:nvSpPr>
        <p:spPr bwMode="auto">
          <a:xfrm flipH="1">
            <a:off x="4071926" y="2455846"/>
            <a:ext cx="457200" cy="4572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62"/>
          <p:cNvGrpSpPr/>
          <p:nvPr/>
        </p:nvGrpSpPr>
        <p:grpSpPr>
          <a:xfrm>
            <a:off x="4452926" y="2074846"/>
            <a:ext cx="1946306" cy="1981200"/>
            <a:chOff x="4452926" y="2074846"/>
            <a:chExt cx="1946306" cy="1981200"/>
          </a:xfrm>
        </p:grpSpPr>
        <p:sp>
          <p:nvSpPr>
            <p:cNvPr id="50" name="Oval 8"/>
            <p:cNvSpPr>
              <a:spLocks noChangeArrowheads="1"/>
            </p:cNvSpPr>
            <p:nvPr/>
          </p:nvSpPr>
          <p:spPr bwMode="auto">
            <a:xfrm>
              <a:off x="4452926" y="2074846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en-US" altLang="zh-CN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Line 11"/>
            <p:cNvSpPr>
              <a:spLocks noChangeShapeType="1"/>
            </p:cNvSpPr>
            <p:nvPr/>
          </p:nvSpPr>
          <p:spPr bwMode="auto">
            <a:xfrm>
              <a:off x="4833926" y="2455846"/>
              <a:ext cx="457200" cy="457200"/>
            </a:xfrm>
            <a:prstGeom prst="line">
              <a:avLst/>
            </a:prstGeom>
            <a:noFill/>
            <a:ln w="317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12"/>
            <p:cNvSpPr>
              <a:spLocks noChangeArrowheads="1"/>
            </p:cNvSpPr>
            <p:nvPr/>
          </p:nvSpPr>
          <p:spPr bwMode="auto">
            <a:xfrm>
              <a:off x="5214926" y="2836846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en-US" altLang="zh-CN" sz="2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Oval 13"/>
            <p:cNvSpPr>
              <a:spLocks noChangeArrowheads="1"/>
            </p:cNvSpPr>
            <p:nvPr/>
          </p:nvSpPr>
          <p:spPr bwMode="auto">
            <a:xfrm>
              <a:off x="5942032" y="3598846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en-US" altLang="zh-CN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4"/>
            <p:cNvSpPr>
              <a:spLocks noChangeShapeType="1"/>
            </p:cNvSpPr>
            <p:nvPr/>
          </p:nvSpPr>
          <p:spPr bwMode="auto">
            <a:xfrm>
              <a:off x="5595926" y="3217846"/>
              <a:ext cx="432000" cy="432000"/>
            </a:xfrm>
            <a:prstGeom prst="line">
              <a:avLst/>
            </a:prstGeom>
            <a:noFill/>
            <a:ln w="317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4" name="Line 10"/>
          <p:cNvSpPr>
            <a:spLocks noChangeShapeType="1"/>
          </p:cNvSpPr>
          <p:nvPr/>
        </p:nvSpPr>
        <p:spPr bwMode="auto">
          <a:xfrm flipH="1">
            <a:off x="4079872" y="890570"/>
            <a:ext cx="457200" cy="4572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46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06 -7.40741E-7 C 0.0224 -0.06319 0.025 -0.13634 0.02327 -0.17338 C 0.02153 -0.21042 0.01111 -0.2125 0.00799 -0.22292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-1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0.00741 C -0.00018 -0.00602 -0.00139 0.00139 0.00972 -0.01481 C 0.02083 -0.03102 0.0552 -0.08565 0.06718 -0.1044 " pathEditMode="relative" rAng="0" ptsTypes="aaa">
                                      <p:cBhvr>
                                        <p:cTn id="1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" y="-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6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直接连接符 59"/>
          <p:cNvCxnSpPr/>
          <p:nvPr/>
        </p:nvCxnSpPr>
        <p:spPr>
          <a:xfrm rot="16200000" flipH="1">
            <a:off x="2863090" y="3217478"/>
            <a:ext cx="512323" cy="476604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71473" y="357166"/>
            <a:ext cx="21431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lang="en-US" altLang="zh-CN" sz="2000" b="1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lang="zh-CN" altLang="en-US" sz="2000" b="1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）</a:t>
            </a:r>
            <a:r>
              <a:rPr lang="en-US" altLang="zh-CN" sz="2000" b="1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LR</a:t>
            </a:r>
            <a:r>
              <a:rPr lang="zh-CN" altLang="en-US" sz="2000" b="1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型</a:t>
            </a:r>
            <a:r>
              <a:rPr lang="zh-CN" altLang="en-US" sz="2000" b="1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调整</a:t>
            </a:r>
          </a:p>
        </p:txBody>
      </p:sp>
      <p:sp>
        <p:nvSpPr>
          <p:cNvPr id="8" name="矩形 7"/>
          <p:cNvSpPr/>
          <p:nvPr/>
        </p:nvSpPr>
        <p:spPr>
          <a:xfrm>
            <a:off x="1276372" y="2786058"/>
            <a:ext cx="357190" cy="136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CN" sz="2000" dirty="0" smtClean="0">
                <a:latin typeface="Consolas" pitchFamily="49" charset="0"/>
                <a:cs typeface="Consolas" pitchFamily="49" charset="0"/>
              </a:rPr>
              <a:t>α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左大括号 8"/>
          <p:cNvSpPr/>
          <p:nvPr/>
        </p:nvSpPr>
        <p:spPr>
          <a:xfrm>
            <a:off x="1087458" y="2832096"/>
            <a:ext cx="108000" cy="1314094"/>
          </a:xfrm>
          <a:prstGeom prst="leftBrac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1712" y="3354531"/>
            <a:ext cx="49058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b="1" i="1" dirty="0" err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1600" b="1" dirty="0" err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endParaRPr lang="zh-CN" altLang="en-US" sz="1600" b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705000" y="1785926"/>
            <a:ext cx="571504" cy="571504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i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B</a:t>
            </a:r>
            <a:endParaRPr lang="zh-CN" altLang="en-US" sz="2000" b="1" i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490818" y="1071546"/>
            <a:ext cx="571504" cy="571504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i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zh-CN" altLang="en-US" sz="2000" b="1" i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419512" y="1928802"/>
            <a:ext cx="357190" cy="128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CN" sz="2000" dirty="0" smtClean="0">
                <a:latin typeface="Consolas" pitchFamily="49" charset="0"/>
                <a:cs typeface="Consolas" pitchFamily="49" charset="0"/>
              </a:rPr>
              <a:t>δ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左大括号 16"/>
          <p:cNvSpPr/>
          <p:nvPr/>
        </p:nvSpPr>
        <p:spPr>
          <a:xfrm>
            <a:off x="3230598" y="1974840"/>
            <a:ext cx="126956" cy="1242656"/>
          </a:xfrm>
          <a:prstGeom prst="leftBrac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75434" y="2426939"/>
            <a:ext cx="49058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b="1" i="1" dirty="0" err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1600" b="1" dirty="0" err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endParaRPr lang="zh-CN" altLang="en-US" sz="1600" b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19" name="直接连接符 18"/>
          <p:cNvCxnSpPr>
            <a:stCxn id="14" idx="3"/>
            <a:endCxn id="8" idx="0"/>
          </p:cNvCxnSpPr>
          <p:nvPr/>
        </p:nvCxnSpPr>
        <p:spPr>
          <a:xfrm rot="5400000">
            <a:off x="1365670" y="2363032"/>
            <a:ext cx="512323" cy="333728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4" idx="5"/>
          </p:cNvCxnSpPr>
          <p:nvPr/>
        </p:nvCxnSpPr>
        <p:spPr>
          <a:xfrm rot="16200000" flipH="1">
            <a:off x="2174950" y="2291594"/>
            <a:ext cx="512323" cy="476604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endCxn id="16" idx="0"/>
          </p:cNvCxnSpPr>
          <p:nvPr/>
        </p:nvCxnSpPr>
        <p:spPr>
          <a:xfrm>
            <a:off x="3026603" y="1500174"/>
            <a:ext cx="571504" cy="428628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endCxn id="14" idx="7"/>
          </p:cNvCxnSpPr>
          <p:nvPr/>
        </p:nvCxnSpPr>
        <p:spPr>
          <a:xfrm rot="5400000">
            <a:off x="2169791" y="1510494"/>
            <a:ext cx="382146" cy="336109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05066" y="1000108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b="1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lang="zh-CN" altLang="en-US" sz="1600" b="1" dirty="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19248" y="1692463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b="1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endParaRPr lang="zh-CN" altLang="en-US" sz="1600" b="1" dirty="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631412" y="4487870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i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44"/>
          <p:cNvGrpSpPr/>
          <p:nvPr/>
        </p:nvGrpSpPr>
        <p:grpSpPr>
          <a:xfrm>
            <a:off x="4357686" y="2143116"/>
            <a:ext cx="642942" cy="1428760"/>
            <a:chOff x="3857620" y="1000108"/>
            <a:chExt cx="642942" cy="1428760"/>
          </a:xfrm>
        </p:grpSpPr>
        <p:sp>
          <p:nvSpPr>
            <p:cNvPr id="46" name="右箭头 45"/>
            <p:cNvSpPr/>
            <p:nvPr/>
          </p:nvSpPr>
          <p:spPr>
            <a:xfrm>
              <a:off x="3857620" y="2214554"/>
              <a:ext cx="642942" cy="214314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967461" y="1000108"/>
              <a:ext cx="461665" cy="114300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800" b="1" smtClean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插入结点</a:t>
              </a:r>
              <a:endParaRPr lang="zh-CN" altLang="en-US" sz="1800" b="1" dirty="0" smtClean="0">
                <a:solidFill>
                  <a:srgbClr val="3333FF"/>
                </a:solidFill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51" name="矩形 50"/>
          <p:cNvSpPr/>
          <p:nvPr/>
        </p:nvSpPr>
        <p:spPr>
          <a:xfrm>
            <a:off x="2000232" y="3714752"/>
            <a:ext cx="357190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l-GR" altLang="zh-CN" sz="2000" dirty="0" smtClean="0">
                <a:latin typeface="Consolas" pitchFamily="49" charset="0"/>
                <a:cs typeface="Consolas" pitchFamily="49" charset="0"/>
              </a:rPr>
              <a:t>β</a:t>
            </a:r>
            <a:endParaRPr lang="zh-CN" altLang="en-US" sz="2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550218" y="4192793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b="1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endParaRPr lang="zh-CN" altLang="en-US" sz="1600" b="1" i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214678" y="3714752"/>
            <a:ext cx="357190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l-GR" altLang="zh-CN" sz="2000" dirty="0" smtClean="0">
                <a:latin typeface="Consolas" pitchFamily="49" charset="0"/>
                <a:cs typeface="Consolas" pitchFamily="49" charset="0"/>
              </a:rPr>
              <a:t>γ</a:t>
            </a:r>
            <a:endParaRPr lang="zh-CN" altLang="en-US" sz="2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左大括号 53"/>
          <p:cNvSpPr/>
          <p:nvPr/>
        </p:nvSpPr>
        <p:spPr>
          <a:xfrm>
            <a:off x="3025764" y="3760790"/>
            <a:ext cx="108000" cy="1071570"/>
          </a:xfrm>
          <a:prstGeom prst="leftBrac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764664" y="4192793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b="1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endParaRPr lang="zh-CN" altLang="en-US" sz="1600" b="1" i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2428860" y="2714620"/>
            <a:ext cx="571504" cy="571504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i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zh-CN" altLang="en-US" sz="2000" b="1" i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7" name="直接连接符 56"/>
          <p:cNvCxnSpPr>
            <a:stCxn id="56" idx="3"/>
            <a:endCxn id="51" idx="0"/>
          </p:cNvCxnSpPr>
          <p:nvPr/>
        </p:nvCxnSpPr>
        <p:spPr>
          <a:xfrm rot="5400000">
            <a:off x="2089530" y="3291726"/>
            <a:ext cx="512323" cy="333728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左大括号 60"/>
          <p:cNvSpPr/>
          <p:nvPr/>
        </p:nvSpPr>
        <p:spPr>
          <a:xfrm>
            <a:off x="1824018" y="3783380"/>
            <a:ext cx="108000" cy="1071570"/>
          </a:xfrm>
          <a:prstGeom prst="leftBrac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组合 84"/>
          <p:cNvGrpSpPr/>
          <p:nvPr/>
        </p:nvGrpSpPr>
        <p:grpSpPr>
          <a:xfrm>
            <a:off x="5214942" y="714356"/>
            <a:ext cx="3205230" cy="3786214"/>
            <a:chOff x="5214942" y="714356"/>
            <a:chExt cx="3205230" cy="3786214"/>
          </a:xfrm>
        </p:grpSpPr>
        <p:cxnSp>
          <p:nvCxnSpPr>
            <p:cNvPr id="62" name="直接连接符 61"/>
            <p:cNvCxnSpPr/>
            <p:nvPr/>
          </p:nvCxnSpPr>
          <p:spPr>
            <a:xfrm rot="16200000" flipH="1">
              <a:off x="7506560" y="2860288"/>
              <a:ext cx="512323" cy="476604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>
            <a:xfrm>
              <a:off x="5919842" y="2428868"/>
              <a:ext cx="357190" cy="1360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 smtClean="0">
                  <a:latin typeface="Consolas" pitchFamily="49" charset="0"/>
                  <a:cs typeface="Consolas" pitchFamily="49" charset="0"/>
                </a:rPr>
                <a:t>α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左大括号 63"/>
            <p:cNvSpPr/>
            <p:nvPr/>
          </p:nvSpPr>
          <p:spPr>
            <a:xfrm>
              <a:off x="5730928" y="2474906"/>
              <a:ext cx="108000" cy="1314094"/>
            </a:xfrm>
            <a:prstGeom prst="leftBrac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214942" y="2906909"/>
              <a:ext cx="49058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b="1" i="1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h</a:t>
              </a:r>
              <a:r>
                <a:rPr lang="en-US" altLang="zh-CN" sz="1600" b="1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+1</a:t>
              </a:r>
              <a:endParaRPr lang="zh-CN" altLang="en-US" sz="16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6348470" y="1428736"/>
              <a:ext cx="571504" cy="57150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2000" b="1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椭圆 66"/>
            <p:cNvSpPr/>
            <p:nvPr/>
          </p:nvSpPr>
          <p:spPr>
            <a:xfrm>
              <a:off x="7134288" y="714356"/>
              <a:ext cx="571504" cy="57150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 b="1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8062982" y="1571612"/>
              <a:ext cx="357190" cy="1288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 smtClean="0">
                  <a:latin typeface="Consolas" pitchFamily="49" charset="0"/>
                  <a:cs typeface="Consolas" pitchFamily="49" charset="0"/>
                </a:rPr>
                <a:t>δ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左大括号 68"/>
            <p:cNvSpPr/>
            <p:nvPr/>
          </p:nvSpPr>
          <p:spPr>
            <a:xfrm>
              <a:off x="7874068" y="1617650"/>
              <a:ext cx="126956" cy="1242656"/>
            </a:xfrm>
            <a:prstGeom prst="leftBrac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439000" y="2049653"/>
              <a:ext cx="49058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b="1" i="1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h</a:t>
              </a:r>
              <a:r>
                <a:rPr lang="en-US" altLang="zh-CN" sz="1600" b="1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+1</a:t>
              </a:r>
              <a:endParaRPr lang="zh-CN" altLang="en-US" sz="16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71" name="直接连接符 70"/>
            <p:cNvCxnSpPr>
              <a:stCxn id="66" idx="3"/>
              <a:endCxn id="63" idx="0"/>
            </p:cNvCxnSpPr>
            <p:nvPr/>
          </p:nvCxnSpPr>
          <p:spPr>
            <a:xfrm rot="5400000">
              <a:off x="6009140" y="2005842"/>
              <a:ext cx="512323" cy="333728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66" idx="5"/>
            </p:cNvCxnSpPr>
            <p:nvPr/>
          </p:nvCxnSpPr>
          <p:spPr>
            <a:xfrm rot="16200000" flipH="1">
              <a:off x="6818420" y="1934404"/>
              <a:ext cx="512323" cy="476604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endCxn id="68" idx="0"/>
            </p:cNvCxnSpPr>
            <p:nvPr/>
          </p:nvCxnSpPr>
          <p:spPr>
            <a:xfrm>
              <a:off x="7670073" y="1142984"/>
              <a:ext cx="571504" cy="428628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endCxn id="66" idx="7"/>
            </p:cNvCxnSpPr>
            <p:nvPr/>
          </p:nvCxnSpPr>
          <p:spPr>
            <a:xfrm rot="5400000">
              <a:off x="6813261" y="1153304"/>
              <a:ext cx="382146" cy="336109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矩形 76"/>
            <p:cNvSpPr/>
            <p:nvPr/>
          </p:nvSpPr>
          <p:spPr>
            <a:xfrm>
              <a:off x="6643702" y="3357562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l-GR" altLang="zh-CN" sz="2000" dirty="0" smtClean="0">
                  <a:latin typeface="Consolas" pitchFamily="49" charset="0"/>
                  <a:cs typeface="Consolas" pitchFamily="49" charset="0"/>
                </a:rPr>
                <a:t>β</a:t>
              </a:r>
              <a:endParaRPr lang="zh-CN" altLang="en-US" sz="20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167198" y="3835603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b="1" i="1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h</a:t>
              </a:r>
              <a:endParaRPr lang="zh-CN" altLang="en-US" sz="1600" b="1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7858148" y="3357562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l-GR" altLang="zh-CN" sz="2000" dirty="0" smtClean="0">
                  <a:latin typeface="Consolas" pitchFamily="49" charset="0"/>
                  <a:cs typeface="Consolas" pitchFamily="49" charset="0"/>
                </a:rPr>
                <a:t>γ</a:t>
              </a:r>
              <a:endParaRPr lang="zh-CN" altLang="en-US" sz="20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" name="左大括号 79"/>
            <p:cNvSpPr/>
            <p:nvPr/>
          </p:nvSpPr>
          <p:spPr>
            <a:xfrm>
              <a:off x="7669234" y="3403600"/>
              <a:ext cx="108000" cy="1071570"/>
            </a:xfrm>
            <a:prstGeom prst="leftBrac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357894" y="3835603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b="1" i="1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h</a:t>
              </a:r>
              <a:endParaRPr lang="zh-CN" altLang="en-US" sz="1600" b="1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7072330" y="2357430"/>
              <a:ext cx="571504" cy="57150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2000" b="1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83" name="直接连接符 82"/>
            <p:cNvCxnSpPr>
              <a:stCxn id="82" idx="3"/>
              <a:endCxn id="77" idx="0"/>
            </p:cNvCxnSpPr>
            <p:nvPr/>
          </p:nvCxnSpPr>
          <p:spPr>
            <a:xfrm rot="5400000">
              <a:off x="6733000" y="2934536"/>
              <a:ext cx="512323" cy="333728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左大括号 83"/>
            <p:cNvSpPr/>
            <p:nvPr/>
          </p:nvSpPr>
          <p:spPr>
            <a:xfrm>
              <a:off x="6467488" y="3426190"/>
              <a:ext cx="108000" cy="1071570"/>
            </a:xfrm>
            <a:prstGeom prst="leftBrac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" name="组合 85"/>
          <p:cNvGrpSpPr/>
          <p:nvPr/>
        </p:nvGrpSpPr>
        <p:grpSpPr>
          <a:xfrm>
            <a:off x="6702440" y="1062221"/>
            <a:ext cx="415928" cy="1320609"/>
            <a:chOff x="6656402" y="1036821"/>
            <a:chExt cx="415928" cy="1320609"/>
          </a:xfrm>
        </p:grpSpPr>
        <p:sp>
          <p:nvSpPr>
            <p:cNvPr id="87" name="TextBox 86"/>
            <p:cNvSpPr txBox="1"/>
            <p:nvPr/>
          </p:nvSpPr>
          <p:spPr>
            <a:xfrm>
              <a:off x="6656402" y="1036821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endParaRPr lang="zh-CN" altLang="en-US" sz="2000" b="1" dirty="0" smtClean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715140" y="2049653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endParaRPr lang="zh-CN" altLang="en-US" sz="2000" b="1" dirty="0" smtClean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5" name="组合 89"/>
          <p:cNvGrpSpPr/>
          <p:nvPr/>
        </p:nvGrpSpPr>
        <p:grpSpPr>
          <a:xfrm>
            <a:off x="6062718" y="642918"/>
            <a:ext cx="1143008" cy="2081584"/>
            <a:chOff x="6062718" y="642918"/>
            <a:chExt cx="1143008" cy="2081584"/>
          </a:xfrm>
        </p:grpSpPr>
        <p:sp>
          <p:nvSpPr>
            <p:cNvPr id="75" name="TextBox 74"/>
            <p:cNvSpPr txBox="1"/>
            <p:nvPr/>
          </p:nvSpPr>
          <p:spPr>
            <a:xfrm>
              <a:off x="6848536" y="642918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b="1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="1" dirty="0" smtClean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062718" y="1335273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0B0F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-1</a:t>
              </a:r>
              <a:endParaRPr lang="zh-CN" altLang="en-US" sz="1600" b="1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858016" y="2478281"/>
              <a:ext cx="28575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0B0F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="1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2071670" y="2692595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b="1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endParaRPr lang="zh-CN" altLang="en-US" sz="1600" b="1" dirty="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5" name="灯片编号占位符 8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47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直接连接符 61"/>
          <p:cNvCxnSpPr/>
          <p:nvPr/>
        </p:nvCxnSpPr>
        <p:spPr>
          <a:xfrm rot="16200000" flipH="1">
            <a:off x="3220280" y="3513120"/>
            <a:ext cx="512323" cy="476604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>
            <a:off x="2848008" y="1367188"/>
            <a:ext cx="571504" cy="571504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i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zh-CN" altLang="en-US" sz="2000" b="1" i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776702" y="2224444"/>
            <a:ext cx="357190" cy="128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CN" sz="2000" dirty="0" smtClean="0">
                <a:latin typeface="Consolas" pitchFamily="49" charset="0"/>
                <a:cs typeface="Consolas" pitchFamily="49" charset="0"/>
              </a:rPr>
              <a:t>δ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左大括号 68"/>
          <p:cNvSpPr/>
          <p:nvPr/>
        </p:nvSpPr>
        <p:spPr>
          <a:xfrm>
            <a:off x="3587788" y="2270482"/>
            <a:ext cx="126956" cy="1242656"/>
          </a:xfrm>
          <a:prstGeom prst="leftBrac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152720" y="2702485"/>
            <a:ext cx="49058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b="1" i="1" dirty="0" err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1600" b="1" dirty="0" err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endParaRPr lang="zh-CN" altLang="en-US" sz="1600" b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91"/>
          <p:cNvGrpSpPr/>
          <p:nvPr/>
        </p:nvGrpSpPr>
        <p:grpSpPr>
          <a:xfrm>
            <a:off x="1000100" y="2081568"/>
            <a:ext cx="1633594" cy="2360264"/>
            <a:chOff x="2866968" y="1938692"/>
            <a:chExt cx="1633594" cy="2360264"/>
          </a:xfrm>
        </p:grpSpPr>
        <p:sp>
          <p:nvSpPr>
            <p:cNvPr id="63" name="矩形 62"/>
            <p:cNvSpPr/>
            <p:nvPr/>
          </p:nvSpPr>
          <p:spPr>
            <a:xfrm>
              <a:off x="3500430" y="2938824"/>
              <a:ext cx="357190" cy="1360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 smtClean="0">
                  <a:latin typeface="Consolas" pitchFamily="49" charset="0"/>
                  <a:cs typeface="Consolas" pitchFamily="49" charset="0"/>
                </a:rPr>
                <a:t>α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左大括号 63"/>
            <p:cNvSpPr/>
            <p:nvPr/>
          </p:nvSpPr>
          <p:spPr>
            <a:xfrm>
              <a:off x="3311516" y="2984862"/>
              <a:ext cx="108000" cy="1314094"/>
            </a:xfrm>
            <a:prstGeom prst="leftBrac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866968" y="3488115"/>
              <a:ext cx="49058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b="1" i="1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h</a:t>
              </a:r>
              <a:r>
                <a:rPr lang="en-US" altLang="zh-CN" sz="1600" b="1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+1</a:t>
              </a:r>
              <a:endParaRPr lang="zh-CN" altLang="en-US" sz="16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3929058" y="1938692"/>
              <a:ext cx="571504" cy="57150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2000" b="1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1" name="直接连接符 70"/>
            <p:cNvCxnSpPr>
              <a:stCxn id="66" idx="3"/>
              <a:endCxn id="63" idx="0"/>
            </p:cNvCxnSpPr>
            <p:nvPr/>
          </p:nvCxnSpPr>
          <p:spPr>
            <a:xfrm rot="5400000">
              <a:off x="3589728" y="2515798"/>
              <a:ext cx="512323" cy="333728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直接连接符 71"/>
          <p:cNvCxnSpPr/>
          <p:nvPr/>
        </p:nvCxnSpPr>
        <p:spPr>
          <a:xfrm rot="16200000" flipH="1">
            <a:off x="2532140" y="2587236"/>
            <a:ext cx="512323" cy="476604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endCxn id="68" idx="0"/>
          </p:cNvCxnSpPr>
          <p:nvPr/>
        </p:nvCxnSpPr>
        <p:spPr>
          <a:xfrm>
            <a:off x="3383793" y="1795816"/>
            <a:ext cx="571504" cy="428628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rot="5400000">
            <a:off x="2526981" y="1806136"/>
            <a:ext cx="382146" cy="336109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96"/>
          <p:cNvGrpSpPr/>
          <p:nvPr/>
        </p:nvGrpSpPr>
        <p:grpSpPr>
          <a:xfrm>
            <a:off x="3083489" y="4010394"/>
            <a:ext cx="845569" cy="1143008"/>
            <a:chOff x="4950357" y="3867518"/>
            <a:chExt cx="845569" cy="1143008"/>
          </a:xfrm>
        </p:grpSpPr>
        <p:sp>
          <p:nvSpPr>
            <p:cNvPr id="79" name="矩形 78"/>
            <p:cNvSpPr/>
            <p:nvPr/>
          </p:nvSpPr>
          <p:spPr>
            <a:xfrm>
              <a:off x="5438736" y="3867518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l-GR" altLang="zh-CN" sz="2000" dirty="0" smtClean="0">
                  <a:latin typeface="Consolas" pitchFamily="49" charset="0"/>
                  <a:cs typeface="Consolas" pitchFamily="49" charset="0"/>
                </a:rPr>
                <a:t>γ</a:t>
              </a:r>
              <a:endParaRPr lang="zh-CN" altLang="en-US" sz="20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" name="左大括号 79"/>
            <p:cNvSpPr/>
            <p:nvPr/>
          </p:nvSpPr>
          <p:spPr>
            <a:xfrm>
              <a:off x="5249822" y="3913556"/>
              <a:ext cx="108000" cy="1071570"/>
            </a:xfrm>
            <a:prstGeom prst="leftBrac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950357" y="4345559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b="1" i="1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h</a:t>
              </a:r>
              <a:endParaRPr lang="zh-CN" altLang="en-US" sz="1600" b="1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82" name="椭圆 81"/>
          <p:cNvSpPr/>
          <p:nvPr/>
        </p:nvSpPr>
        <p:spPr>
          <a:xfrm>
            <a:off x="2786050" y="3010262"/>
            <a:ext cx="571504" cy="571504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i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zh-CN" altLang="en-US" sz="2000" b="1" i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3" name="直接连接符 82"/>
          <p:cNvCxnSpPr>
            <a:stCxn id="82" idx="3"/>
          </p:cNvCxnSpPr>
          <p:nvPr/>
        </p:nvCxnSpPr>
        <p:spPr>
          <a:xfrm rot="5400000">
            <a:off x="2446720" y="3587368"/>
            <a:ext cx="512323" cy="333728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95"/>
          <p:cNvGrpSpPr/>
          <p:nvPr/>
        </p:nvGrpSpPr>
        <p:grpSpPr>
          <a:xfrm>
            <a:off x="1880918" y="4010394"/>
            <a:ext cx="833694" cy="1490308"/>
            <a:chOff x="3747786" y="3867518"/>
            <a:chExt cx="833694" cy="1490308"/>
          </a:xfrm>
        </p:grpSpPr>
        <p:sp>
          <p:nvSpPr>
            <p:cNvPr id="44" name="椭圆 43"/>
            <p:cNvSpPr/>
            <p:nvPr/>
          </p:nvSpPr>
          <p:spPr>
            <a:xfrm>
              <a:off x="4212000" y="4997826"/>
              <a:ext cx="360000" cy="36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4224290" y="3867518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l-GR" altLang="zh-CN" sz="2000" dirty="0" smtClean="0">
                  <a:latin typeface="Consolas" pitchFamily="49" charset="0"/>
                  <a:cs typeface="Consolas" pitchFamily="49" charset="0"/>
                </a:rPr>
                <a:t>β</a:t>
              </a:r>
              <a:endParaRPr lang="zh-CN" altLang="en-US" sz="20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747786" y="4345559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b="1" i="1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h</a:t>
              </a:r>
              <a:endParaRPr lang="zh-CN" altLang="en-US" sz="1600" b="1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84" name="左大括号 83"/>
            <p:cNvSpPr/>
            <p:nvPr/>
          </p:nvSpPr>
          <p:spPr>
            <a:xfrm>
              <a:off x="4048076" y="3936146"/>
              <a:ext cx="108000" cy="1071570"/>
            </a:xfrm>
            <a:prstGeom prst="leftBrac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" name="组合 98"/>
          <p:cNvGrpSpPr/>
          <p:nvPr/>
        </p:nvGrpSpPr>
        <p:grpSpPr>
          <a:xfrm>
            <a:off x="1142976" y="428604"/>
            <a:ext cx="2500330" cy="1032039"/>
            <a:chOff x="3009844" y="285728"/>
            <a:chExt cx="2500330" cy="1032039"/>
          </a:xfrm>
        </p:grpSpPr>
        <p:sp>
          <p:nvSpPr>
            <p:cNvPr id="75" name="TextBox 74"/>
            <p:cNvSpPr txBox="1"/>
            <p:nvPr/>
          </p:nvSpPr>
          <p:spPr>
            <a:xfrm>
              <a:off x="4295728" y="285728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0B0F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endParaRPr lang="zh-CN" altLang="en-US" sz="1600" b="1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152984" y="1071546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0B0F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-1</a:t>
              </a:r>
              <a:endParaRPr lang="zh-CN" altLang="en-US" sz="1600" b="1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009844" y="1009495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0B0F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endParaRPr lang="zh-CN" altLang="en-US" sz="1600" b="1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6" name="组合 97"/>
          <p:cNvGrpSpPr/>
          <p:nvPr/>
        </p:nvGrpSpPr>
        <p:grpSpPr>
          <a:xfrm>
            <a:off x="1705000" y="1064051"/>
            <a:ext cx="1252546" cy="436126"/>
            <a:chOff x="3571868" y="921175"/>
            <a:chExt cx="1252546" cy="436126"/>
          </a:xfrm>
        </p:grpSpPr>
        <p:cxnSp>
          <p:nvCxnSpPr>
            <p:cNvPr id="87" name="直接连接符 86"/>
            <p:cNvCxnSpPr/>
            <p:nvPr/>
          </p:nvCxnSpPr>
          <p:spPr>
            <a:xfrm>
              <a:off x="4357686" y="928670"/>
              <a:ext cx="466728" cy="356747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 rot="5400000">
              <a:off x="3550039" y="943004"/>
              <a:ext cx="436126" cy="392467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直接连接符 93"/>
          <p:cNvCxnSpPr/>
          <p:nvPr/>
        </p:nvCxnSpPr>
        <p:spPr>
          <a:xfrm>
            <a:off x="1580824" y="1857364"/>
            <a:ext cx="409930" cy="357192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204934" y="3967467"/>
            <a:ext cx="2928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LR</a:t>
            </a:r>
            <a:r>
              <a:rPr lang="zh-CN" altLang="en-US" sz="20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调整后的结果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000628" y="1571612"/>
            <a:ext cx="3714776" cy="267474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10800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结点穿过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结点上升</a:t>
            </a:r>
            <a:endParaRPr lang="en-US" altLang="zh-CN" sz="1800" b="1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结点成为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的左孩子，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结点成为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的右孩子</a:t>
            </a:r>
            <a:endParaRPr lang="en-US" altLang="zh-CN" sz="1800" b="1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原来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结点的左子树</a:t>
            </a:r>
            <a:r>
              <a:rPr lang="el-GR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β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作为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的右子树；原来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结点的右子树</a:t>
            </a:r>
            <a:r>
              <a:rPr lang="el-GR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γ 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作为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的左子树</a:t>
            </a:r>
            <a:endParaRPr lang="zh-CN" altLang="en-US" sz="1800" b="1" dirty="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0" name="Text Box 2"/>
          <p:cNvSpPr txBox="1">
            <a:spLocks noChangeArrowheads="1"/>
          </p:cNvSpPr>
          <p:nvPr/>
        </p:nvSpPr>
        <p:spPr bwMode="auto">
          <a:xfrm>
            <a:off x="4857752" y="928670"/>
            <a:ext cx="30813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20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LR</a:t>
            </a:r>
            <a:r>
              <a:rPr lang="zh-CN" altLang="en-US" sz="20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型调整过程：</a:t>
            </a:r>
            <a:endParaRPr lang="zh-CN" altLang="en-US" sz="2000" b="1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48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00023 C -0.00711 -0.03264 -0.01406 -0.06481 -0.02204 -0.09815 C -0.02986 -0.13125 -0.03593 -0.15833 -0.04687 -0.2 C -0.05781 -0.24166 -0.07882 -0.31759 -0.08732 -0.34861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" y="-1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604 -0.03866 C -0.0375 -0.05023 -0.08056 -0.09375 -0.09479 -0.10833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" y="-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761 -0.06504 C 0.02622 -0.0743 0.03438 -0.09444 0.01927 -0.125 C 0.00417 -0.15555 -0.04566 -0.22268 -0.06267 -0.24838 " pathEditMode="relative" rAng="0" ptsTypes="aaa">
                                      <p:cBhvr>
                                        <p:cTn id="3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" y="-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0.02592 C -0.00921 -0.01759 -0.01632 -0.00972 -0.03334 -0.04815 C -0.05035 -0.08657 -0.08802 -0.21319 -0.10243 -0.25648 " pathEditMode="relative" rAng="0" ptsTypes="aaa">
                                      <p:cBhvr>
                                        <p:cTn id="3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" y="-1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10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8"/>
          <p:cNvGrpSpPr/>
          <p:nvPr/>
        </p:nvGrpSpPr>
        <p:grpSpPr>
          <a:xfrm>
            <a:off x="6540501" y="1471613"/>
            <a:ext cx="2135188" cy="2145129"/>
            <a:chOff x="6540501" y="1471613"/>
            <a:chExt cx="2135188" cy="2145129"/>
          </a:xfrm>
        </p:grpSpPr>
        <p:sp>
          <p:nvSpPr>
            <p:cNvPr id="45082" name="Freeform 10"/>
            <p:cNvSpPr>
              <a:spLocks/>
            </p:cNvSpPr>
            <p:nvPr/>
          </p:nvSpPr>
          <p:spPr bwMode="auto">
            <a:xfrm>
              <a:off x="7821614" y="2271713"/>
              <a:ext cx="557213" cy="488950"/>
            </a:xfrm>
            <a:custGeom>
              <a:avLst/>
              <a:gdLst>
                <a:gd name="T0" fmla="*/ 0 w 304"/>
                <a:gd name="T1" fmla="*/ 0 h 285"/>
                <a:gd name="T2" fmla="*/ 304 w 304"/>
                <a:gd name="T3" fmla="*/ 285 h 285"/>
                <a:gd name="T4" fmla="*/ 0 60000 65536"/>
                <a:gd name="T5" fmla="*/ 0 60000 65536"/>
                <a:gd name="T6" fmla="*/ 0 w 304"/>
                <a:gd name="T7" fmla="*/ 0 h 285"/>
                <a:gd name="T8" fmla="*/ 304 w 304"/>
                <a:gd name="T9" fmla="*/ 285 h 28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4" h="285">
                  <a:moveTo>
                    <a:pt x="0" y="0"/>
                  </a:moveTo>
                  <a:lnTo>
                    <a:pt x="304" y="285"/>
                  </a:lnTo>
                </a:path>
              </a:pathLst>
            </a:custGeom>
            <a:noFill/>
            <a:ln w="3175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083" name="Freeform 11"/>
            <p:cNvSpPr>
              <a:spLocks/>
            </p:cNvSpPr>
            <p:nvPr/>
          </p:nvSpPr>
          <p:spPr bwMode="auto">
            <a:xfrm>
              <a:off x="6910389" y="2300288"/>
              <a:ext cx="520700" cy="604837"/>
            </a:xfrm>
            <a:custGeom>
              <a:avLst/>
              <a:gdLst>
                <a:gd name="T0" fmla="*/ 285 w 285"/>
                <a:gd name="T1" fmla="*/ 0 h 353"/>
                <a:gd name="T2" fmla="*/ 0 w 285"/>
                <a:gd name="T3" fmla="*/ 353 h 353"/>
                <a:gd name="T4" fmla="*/ 0 60000 65536"/>
                <a:gd name="T5" fmla="*/ 0 60000 65536"/>
                <a:gd name="T6" fmla="*/ 0 w 285"/>
                <a:gd name="T7" fmla="*/ 0 h 353"/>
                <a:gd name="T8" fmla="*/ 285 w 285"/>
                <a:gd name="T9" fmla="*/ 353 h 35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5" h="353">
                  <a:moveTo>
                    <a:pt x="285" y="0"/>
                  </a:moveTo>
                  <a:lnTo>
                    <a:pt x="0" y="353"/>
                  </a:lnTo>
                </a:path>
              </a:pathLst>
            </a:custGeom>
            <a:noFill/>
            <a:ln w="3175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084" name="Oval 12"/>
            <p:cNvSpPr>
              <a:spLocks noChangeArrowheads="1"/>
            </p:cNvSpPr>
            <p:nvPr/>
          </p:nvSpPr>
          <p:spPr bwMode="auto">
            <a:xfrm>
              <a:off x="7312026" y="1838325"/>
              <a:ext cx="571500" cy="5349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pPr>
                <a:lnSpc>
                  <a:spcPct val="80000"/>
                </a:lnSpc>
              </a:pPr>
              <a:r>
                <a:rPr kumimoji="0" lang="en-US" altLang="zh-CN" sz="2000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45085" name="Oval 14"/>
            <p:cNvSpPr>
              <a:spLocks noChangeArrowheads="1"/>
            </p:cNvSpPr>
            <p:nvPr/>
          </p:nvSpPr>
          <p:spPr bwMode="auto">
            <a:xfrm>
              <a:off x="6540501" y="2741613"/>
              <a:ext cx="571500" cy="5365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pPr>
                <a:lnSpc>
                  <a:spcPct val="80000"/>
                </a:lnSpc>
              </a:pPr>
              <a:r>
                <a:rPr kumimoji="0" lang="en-US" altLang="zh-CN" sz="20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45086" name="Oval 15"/>
            <p:cNvSpPr>
              <a:spLocks noChangeArrowheads="1"/>
            </p:cNvSpPr>
            <p:nvPr/>
          </p:nvSpPr>
          <p:spPr bwMode="auto">
            <a:xfrm>
              <a:off x="8099426" y="2670175"/>
              <a:ext cx="566738" cy="5349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pPr>
                <a:lnSpc>
                  <a:spcPct val="80000"/>
                </a:lnSpc>
              </a:pPr>
              <a:r>
                <a:rPr kumimoji="0" lang="en-US" altLang="zh-CN" sz="20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16</a:t>
              </a:r>
            </a:p>
          </p:txBody>
        </p:sp>
        <p:sp>
          <p:nvSpPr>
            <p:cNvPr id="45087" name="Text Box 24"/>
            <p:cNvSpPr txBox="1">
              <a:spLocks noChangeArrowheads="1"/>
            </p:cNvSpPr>
            <p:nvPr/>
          </p:nvSpPr>
          <p:spPr bwMode="auto">
            <a:xfrm>
              <a:off x="7380289" y="1471613"/>
              <a:ext cx="4318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00B0F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45088" name="Text Box 25"/>
            <p:cNvSpPr txBox="1">
              <a:spLocks noChangeArrowheads="1"/>
            </p:cNvSpPr>
            <p:nvPr/>
          </p:nvSpPr>
          <p:spPr bwMode="auto">
            <a:xfrm>
              <a:off x="6659564" y="3271838"/>
              <a:ext cx="4318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 dirty="0">
                  <a:solidFill>
                    <a:srgbClr val="00B0F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45089" name="Text Box 26"/>
            <p:cNvSpPr txBox="1">
              <a:spLocks noChangeArrowheads="1"/>
            </p:cNvSpPr>
            <p:nvPr/>
          </p:nvSpPr>
          <p:spPr bwMode="auto">
            <a:xfrm>
              <a:off x="8243889" y="3278188"/>
              <a:ext cx="4318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00B0F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</p:grpSp>
      <p:sp>
        <p:nvSpPr>
          <p:cNvPr id="45060" name="Freeform 30"/>
          <p:cNvSpPr>
            <a:spLocks/>
          </p:cNvSpPr>
          <p:nvPr/>
        </p:nvSpPr>
        <p:spPr bwMode="auto">
          <a:xfrm>
            <a:off x="669925" y="2235200"/>
            <a:ext cx="520700" cy="604838"/>
          </a:xfrm>
          <a:custGeom>
            <a:avLst/>
            <a:gdLst>
              <a:gd name="T0" fmla="*/ 285 w 285"/>
              <a:gd name="T1" fmla="*/ 0 h 353"/>
              <a:gd name="T2" fmla="*/ 0 w 285"/>
              <a:gd name="T3" fmla="*/ 353 h 353"/>
              <a:gd name="T4" fmla="*/ 0 60000 65536"/>
              <a:gd name="T5" fmla="*/ 0 60000 65536"/>
              <a:gd name="T6" fmla="*/ 0 w 285"/>
              <a:gd name="T7" fmla="*/ 0 h 353"/>
              <a:gd name="T8" fmla="*/ 285 w 285"/>
              <a:gd name="T9" fmla="*/ 353 h 35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5" h="353">
                <a:moveTo>
                  <a:pt x="285" y="0"/>
                </a:moveTo>
                <a:lnTo>
                  <a:pt x="0" y="353"/>
                </a:lnTo>
              </a:path>
            </a:pathLst>
          </a:custGeom>
          <a:noFill/>
          <a:ln w="31750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61" name="Oval 31"/>
          <p:cNvSpPr>
            <a:spLocks noChangeArrowheads="1"/>
          </p:cNvSpPr>
          <p:nvPr/>
        </p:nvSpPr>
        <p:spPr bwMode="auto">
          <a:xfrm>
            <a:off x="1071563" y="1773238"/>
            <a:ext cx="571479" cy="5349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72000" rIns="0" bIns="46800"/>
          <a:lstStyle/>
          <a:p>
            <a:pPr>
              <a:lnSpc>
                <a:spcPct val="80000"/>
              </a:lnSpc>
            </a:pPr>
            <a:r>
              <a:rPr kumimoji="0" lang="en-US" altLang="zh-CN" sz="20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16</a:t>
            </a:r>
          </a:p>
        </p:txBody>
      </p:sp>
      <p:sp>
        <p:nvSpPr>
          <p:cNvPr id="45062" name="Oval 32"/>
          <p:cNvSpPr>
            <a:spLocks noChangeArrowheads="1"/>
          </p:cNvSpPr>
          <p:nvPr/>
        </p:nvSpPr>
        <p:spPr bwMode="auto">
          <a:xfrm>
            <a:off x="300038" y="2676525"/>
            <a:ext cx="571500" cy="53657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72000" rIns="0" bIns="46800"/>
          <a:lstStyle/>
          <a:p>
            <a:pPr>
              <a:lnSpc>
                <a:spcPct val="80000"/>
              </a:lnSpc>
            </a:pPr>
            <a:r>
              <a:rPr kumimoji="0" lang="en-US" altLang="zh-CN" sz="20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</a:t>
            </a:r>
          </a:p>
        </p:txBody>
      </p:sp>
      <p:grpSp>
        <p:nvGrpSpPr>
          <p:cNvPr id="3" name="组合 37"/>
          <p:cNvGrpSpPr/>
          <p:nvPr/>
        </p:nvGrpSpPr>
        <p:grpSpPr>
          <a:xfrm>
            <a:off x="3468688" y="1700213"/>
            <a:ext cx="1416049" cy="2227263"/>
            <a:chOff x="3468688" y="1700213"/>
            <a:chExt cx="1416049" cy="2227263"/>
          </a:xfrm>
        </p:grpSpPr>
        <p:sp>
          <p:nvSpPr>
            <p:cNvPr id="45066" name="Freeform 3"/>
            <p:cNvSpPr>
              <a:spLocks/>
            </p:cNvSpPr>
            <p:nvPr/>
          </p:nvSpPr>
          <p:spPr bwMode="auto">
            <a:xfrm>
              <a:off x="3843338" y="3006726"/>
              <a:ext cx="557212" cy="488950"/>
            </a:xfrm>
            <a:custGeom>
              <a:avLst/>
              <a:gdLst>
                <a:gd name="T0" fmla="*/ 0 w 304"/>
                <a:gd name="T1" fmla="*/ 0 h 285"/>
                <a:gd name="T2" fmla="*/ 304 w 304"/>
                <a:gd name="T3" fmla="*/ 285 h 285"/>
                <a:gd name="T4" fmla="*/ 0 60000 65536"/>
                <a:gd name="T5" fmla="*/ 0 60000 65536"/>
                <a:gd name="T6" fmla="*/ 0 w 304"/>
                <a:gd name="T7" fmla="*/ 0 h 285"/>
                <a:gd name="T8" fmla="*/ 304 w 304"/>
                <a:gd name="T9" fmla="*/ 285 h 28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4" h="285">
                  <a:moveTo>
                    <a:pt x="0" y="0"/>
                  </a:moveTo>
                  <a:lnTo>
                    <a:pt x="304" y="285"/>
                  </a:lnTo>
                </a:path>
              </a:pathLst>
            </a:custGeom>
            <a:noFill/>
            <a:ln w="3175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067" name="Freeform 4"/>
            <p:cNvSpPr>
              <a:spLocks/>
            </p:cNvSpPr>
            <p:nvPr/>
          </p:nvSpPr>
          <p:spPr bwMode="auto">
            <a:xfrm>
              <a:off x="3838575" y="2162176"/>
              <a:ext cx="520700" cy="604838"/>
            </a:xfrm>
            <a:custGeom>
              <a:avLst/>
              <a:gdLst>
                <a:gd name="T0" fmla="*/ 285 w 285"/>
                <a:gd name="T1" fmla="*/ 0 h 353"/>
                <a:gd name="T2" fmla="*/ 0 w 285"/>
                <a:gd name="T3" fmla="*/ 353 h 353"/>
                <a:gd name="T4" fmla="*/ 0 60000 65536"/>
                <a:gd name="T5" fmla="*/ 0 60000 65536"/>
                <a:gd name="T6" fmla="*/ 0 w 285"/>
                <a:gd name="T7" fmla="*/ 0 h 353"/>
                <a:gd name="T8" fmla="*/ 285 w 285"/>
                <a:gd name="T9" fmla="*/ 353 h 35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5" h="353">
                  <a:moveTo>
                    <a:pt x="285" y="0"/>
                  </a:moveTo>
                  <a:lnTo>
                    <a:pt x="0" y="353"/>
                  </a:lnTo>
                </a:path>
              </a:pathLst>
            </a:custGeom>
            <a:noFill/>
            <a:ln w="3175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068" name="Oval 5"/>
            <p:cNvSpPr>
              <a:spLocks noChangeArrowheads="1"/>
            </p:cNvSpPr>
            <p:nvPr/>
          </p:nvSpPr>
          <p:spPr bwMode="auto">
            <a:xfrm>
              <a:off x="4240213" y="1700213"/>
              <a:ext cx="571500" cy="5349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72000" rIns="0" bIns="46800"/>
            <a:lstStyle/>
            <a:p>
              <a:pPr>
                <a:lnSpc>
                  <a:spcPct val="80000"/>
                </a:lnSpc>
              </a:pPr>
              <a:r>
                <a:rPr kumimoji="0" lang="en-US" altLang="zh-CN" sz="20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16</a:t>
              </a:r>
            </a:p>
          </p:txBody>
        </p:sp>
        <p:sp>
          <p:nvSpPr>
            <p:cNvPr id="45069" name="Oval 7"/>
            <p:cNvSpPr>
              <a:spLocks noChangeArrowheads="1"/>
            </p:cNvSpPr>
            <p:nvPr/>
          </p:nvSpPr>
          <p:spPr bwMode="auto">
            <a:xfrm>
              <a:off x="3468688" y="2603501"/>
              <a:ext cx="571500" cy="5365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72000" rIns="0" bIns="46800"/>
            <a:lstStyle/>
            <a:p>
              <a:pPr>
                <a:lnSpc>
                  <a:spcPct val="80000"/>
                </a:lnSpc>
              </a:pPr>
              <a:r>
                <a:rPr kumimoji="0" lang="en-US" altLang="zh-CN" sz="2000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45070" name="Oval 8"/>
            <p:cNvSpPr>
              <a:spLocks noChangeArrowheads="1"/>
            </p:cNvSpPr>
            <p:nvPr/>
          </p:nvSpPr>
          <p:spPr bwMode="auto">
            <a:xfrm>
              <a:off x="4318000" y="3392488"/>
              <a:ext cx="566737" cy="5349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72000" rIns="0" bIns="46800"/>
            <a:lstStyle/>
            <a:p>
              <a:pPr>
                <a:lnSpc>
                  <a:spcPct val="80000"/>
                </a:lnSpc>
              </a:pPr>
              <a:r>
                <a:rPr kumimoji="0" lang="en-US" altLang="zh-CN" sz="2000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7</a:t>
              </a:r>
            </a:p>
          </p:txBody>
        </p:sp>
      </p:grpSp>
      <p:sp>
        <p:nvSpPr>
          <p:cNvPr id="45072" name="Text Box 19"/>
          <p:cNvSpPr txBox="1">
            <a:spLocks noChangeArrowheads="1"/>
          </p:cNvSpPr>
          <p:nvPr/>
        </p:nvSpPr>
        <p:spPr bwMode="auto">
          <a:xfrm>
            <a:off x="4067175" y="2917826"/>
            <a:ext cx="3603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 dirty="0"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45073" name="Text Box 20"/>
          <p:cNvSpPr txBox="1">
            <a:spLocks noChangeArrowheads="1"/>
          </p:cNvSpPr>
          <p:nvPr/>
        </p:nvSpPr>
        <p:spPr bwMode="auto">
          <a:xfrm>
            <a:off x="3852863" y="2052638"/>
            <a:ext cx="3603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 dirty="0">
                <a:latin typeface="Consolas" pitchFamily="49" charset="0"/>
                <a:cs typeface="Consolas" pitchFamily="49" charset="0"/>
              </a:rPr>
              <a:t>L</a:t>
            </a:r>
          </a:p>
        </p:txBody>
      </p:sp>
      <p:sp>
        <p:nvSpPr>
          <p:cNvPr id="45074" name="Text Box 21"/>
          <p:cNvSpPr txBox="1">
            <a:spLocks noChangeArrowheads="1"/>
          </p:cNvSpPr>
          <p:nvPr/>
        </p:nvSpPr>
        <p:spPr bwMode="auto">
          <a:xfrm>
            <a:off x="4860925" y="3427413"/>
            <a:ext cx="2873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600" b="1" dirty="0">
                <a:solidFill>
                  <a:srgbClr val="00B0F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0</a:t>
            </a:r>
          </a:p>
        </p:txBody>
      </p:sp>
      <p:sp>
        <p:nvSpPr>
          <p:cNvPr id="45075" name="Text Box 22"/>
          <p:cNvSpPr txBox="1">
            <a:spLocks noChangeArrowheads="1"/>
          </p:cNvSpPr>
          <p:nvPr/>
        </p:nvSpPr>
        <p:spPr bwMode="auto">
          <a:xfrm>
            <a:off x="4860924" y="1700213"/>
            <a:ext cx="56833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600" b="1" dirty="0">
                <a:latin typeface="Consolas" pitchFamily="49" charset="0"/>
                <a:ea typeface="楷体_GB2312" pitchFamily="49" charset="-122"/>
                <a:cs typeface="Consolas" pitchFamily="49" charset="0"/>
              </a:rPr>
              <a:t>-2</a:t>
            </a:r>
          </a:p>
        </p:txBody>
      </p:sp>
      <p:sp>
        <p:nvSpPr>
          <p:cNvPr id="45076" name="Text Box 23"/>
          <p:cNvSpPr txBox="1">
            <a:spLocks noChangeArrowheads="1"/>
          </p:cNvSpPr>
          <p:nvPr/>
        </p:nvSpPr>
        <p:spPr bwMode="auto">
          <a:xfrm>
            <a:off x="3091946" y="2700338"/>
            <a:ext cx="51116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600" b="1" dirty="0">
                <a:solidFill>
                  <a:srgbClr val="00B0F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-1</a:t>
            </a:r>
          </a:p>
        </p:txBody>
      </p:sp>
      <p:grpSp>
        <p:nvGrpSpPr>
          <p:cNvPr id="4" name="组合 34"/>
          <p:cNvGrpSpPr/>
          <p:nvPr/>
        </p:nvGrpSpPr>
        <p:grpSpPr>
          <a:xfrm>
            <a:off x="1331913" y="2420938"/>
            <a:ext cx="1655762" cy="503238"/>
            <a:chOff x="1331913" y="2420938"/>
            <a:chExt cx="1655762" cy="503238"/>
          </a:xfrm>
        </p:grpSpPr>
        <p:sp>
          <p:nvSpPr>
            <p:cNvPr id="45077" name="Text Box 28"/>
            <p:cNvSpPr txBox="1">
              <a:spLocks noChangeArrowheads="1"/>
            </p:cNvSpPr>
            <p:nvPr/>
          </p:nvSpPr>
          <p:spPr bwMode="auto">
            <a:xfrm>
              <a:off x="1763713" y="2420938"/>
              <a:ext cx="93662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1800" b="1" dirty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插入</a:t>
              </a:r>
              <a:r>
                <a:rPr kumimoji="0" lang="en-US" altLang="zh-CN" sz="1800" b="1" dirty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45078" name="Line 40"/>
            <p:cNvSpPr>
              <a:spLocks noChangeShapeType="1"/>
            </p:cNvSpPr>
            <p:nvPr/>
          </p:nvSpPr>
          <p:spPr bwMode="auto">
            <a:xfrm>
              <a:off x="1331913" y="2924176"/>
              <a:ext cx="1655762" cy="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5079" name="Text Box 43"/>
          <p:cNvSpPr txBox="1">
            <a:spLocks noChangeArrowheads="1"/>
          </p:cNvSpPr>
          <p:nvPr/>
        </p:nvSpPr>
        <p:spPr bwMode="auto">
          <a:xfrm>
            <a:off x="3071802" y="4357694"/>
            <a:ext cx="25923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插入关键字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7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的结果</a:t>
            </a:r>
          </a:p>
        </p:txBody>
      </p:sp>
      <p:sp>
        <p:nvSpPr>
          <p:cNvPr id="143405" name="Text Box 45"/>
          <p:cNvSpPr txBox="1">
            <a:spLocks noChangeArrowheads="1"/>
          </p:cNvSpPr>
          <p:nvPr/>
        </p:nvSpPr>
        <p:spPr bwMode="auto">
          <a:xfrm>
            <a:off x="6948488" y="4076700"/>
            <a:ext cx="1727200" cy="40011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0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调整完毕</a:t>
            </a:r>
          </a:p>
        </p:txBody>
      </p:sp>
      <p:sp>
        <p:nvSpPr>
          <p:cNvPr id="143406" name="Freeform 46"/>
          <p:cNvSpPr>
            <a:spLocks/>
          </p:cNvSpPr>
          <p:nvPr/>
        </p:nvSpPr>
        <p:spPr bwMode="auto">
          <a:xfrm>
            <a:off x="3492500" y="1638300"/>
            <a:ext cx="1092200" cy="1765300"/>
          </a:xfrm>
          <a:custGeom>
            <a:avLst/>
            <a:gdLst>
              <a:gd name="T0" fmla="*/ 688 w 688"/>
              <a:gd name="T1" fmla="*/ 1112 h 1112"/>
              <a:gd name="T2" fmla="*/ 600 w 688"/>
              <a:gd name="T3" fmla="*/ 632 h 1112"/>
              <a:gd name="T4" fmla="*/ 160 w 688"/>
              <a:gd name="T5" fmla="*/ 376 h 1112"/>
              <a:gd name="T6" fmla="*/ 0 w 688"/>
              <a:gd name="T7" fmla="*/ 0 h 1112"/>
              <a:gd name="T8" fmla="*/ 0 60000 65536"/>
              <a:gd name="T9" fmla="*/ 0 60000 65536"/>
              <a:gd name="T10" fmla="*/ 0 60000 65536"/>
              <a:gd name="T11" fmla="*/ 0 60000 65536"/>
              <a:gd name="T12" fmla="*/ 0 w 688"/>
              <a:gd name="T13" fmla="*/ 0 h 1112"/>
              <a:gd name="T14" fmla="*/ 688 w 688"/>
              <a:gd name="T15" fmla="*/ 1112 h 1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8" h="1112">
                <a:moveTo>
                  <a:pt x="688" y="1112"/>
                </a:moveTo>
                <a:cubicBezTo>
                  <a:pt x="673" y="1033"/>
                  <a:pt x="688" y="755"/>
                  <a:pt x="600" y="632"/>
                </a:cubicBezTo>
                <a:cubicBezTo>
                  <a:pt x="498" y="514"/>
                  <a:pt x="260" y="481"/>
                  <a:pt x="160" y="376"/>
                </a:cubicBezTo>
                <a:cubicBezTo>
                  <a:pt x="60" y="271"/>
                  <a:pt x="33" y="78"/>
                  <a:pt x="0" y="0"/>
                </a:cubicBezTo>
              </a:path>
            </a:pathLst>
          </a:custGeom>
          <a:noFill/>
          <a:ln w="57150">
            <a:solidFill>
              <a:srgbClr val="99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 Box 2"/>
          <p:cNvSpPr txBox="1">
            <a:spLocks noChangeArrowheads="1"/>
          </p:cNvSpPr>
          <p:nvPr/>
        </p:nvSpPr>
        <p:spPr bwMode="auto">
          <a:xfrm>
            <a:off x="642910" y="357166"/>
            <a:ext cx="2714644" cy="4770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AVL</a:t>
            </a:r>
            <a:r>
              <a:rPr lang="zh-CN" altLang="en-US" sz="2000" b="1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lang="en-US" altLang="zh-CN" sz="2000" b="1" dirty="0" err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LR</a:t>
            </a:r>
            <a:r>
              <a:rPr lang="zh-CN" altLang="en-US" sz="2000" b="1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调整演示</a:t>
            </a:r>
            <a:endParaRPr lang="zh-CN" altLang="en-US" sz="2000" b="1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6" name="右箭头 35"/>
          <p:cNvSpPr/>
          <p:nvPr/>
        </p:nvSpPr>
        <p:spPr>
          <a:xfrm>
            <a:off x="5429256" y="2714620"/>
            <a:ext cx="642942" cy="35719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灯片编号占位符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49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2" grpId="0"/>
      <p:bldP spid="45073" grpId="0"/>
      <p:bldP spid="45074" grpId="0"/>
      <p:bldP spid="45075" grpId="0"/>
      <p:bldP spid="45076" grpId="0"/>
      <p:bldP spid="45079" grpId="0"/>
      <p:bldP spid="143405" grpId="0"/>
      <p:bldP spid="143406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30" name="Text Box 26"/>
          <p:cNvSpPr txBox="1">
            <a:spLocks noChangeArrowheads="1"/>
          </p:cNvSpPr>
          <p:nvPr/>
        </p:nvSpPr>
        <p:spPr bwMode="auto">
          <a:xfrm>
            <a:off x="457200" y="325438"/>
            <a:ext cx="776175" cy="36933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</a:p>
        </p:txBody>
      </p:sp>
      <p:sp>
        <p:nvSpPr>
          <p:cNvPr id="123931" name="Text Box 27"/>
          <p:cNvSpPr txBox="1">
            <a:spLocks noChangeArrowheads="1"/>
          </p:cNvSpPr>
          <p:nvPr/>
        </p:nvSpPr>
        <p:spPr bwMode="auto">
          <a:xfrm>
            <a:off x="3903294" y="4834606"/>
            <a:ext cx="1811714" cy="36933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1800" b="1" dirty="0">
                <a:solidFill>
                  <a:srgbClr val="3333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是二叉排序树。</a:t>
            </a:r>
          </a:p>
        </p:txBody>
      </p:sp>
      <p:sp>
        <p:nvSpPr>
          <p:cNvPr id="123935" name="Text Box 31"/>
          <p:cNvSpPr txBox="1">
            <a:spLocks noChangeArrowheads="1"/>
          </p:cNvSpPr>
          <p:nvPr/>
        </p:nvSpPr>
        <p:spPr bwMode="auto">
          <a:xfrm>
            <a:off x="3412174" y="4784366"/>
            <a:ext cx="543739" cy="52322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b="1" dirty="0"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不</a:t>
            </a:r>
          </a:p>
        </p:txBody>
      </p:sp>
      <p:grpSp>
        <p:nvGrpSpPr>
          <p:cNvPr id="2" name="组合 79"/>
          <p:cNvGrpSpPr/>
          <p:nvPr/>
        </p:nvGrpSpPr>
        <p:grpSpPr>
          <a:xfrm>
            <a:off x="1571604" y="428604"/>
            <a:ext cx="5357850" cy="3643338"/>
            <a:chOff x="1571604" y="428604"/>
            <a:chExt cx="5357850" cy="3643338"/>
          </a:xfrm>
        </p:grpSpPr>
        <p:sp>
          <p:nvSpPr>
            <p:cNvPr id="34" name="椭圆 33"/>
            <p:cNvSpPr/>
            <p:nvPr/>
          </p:nvSpPr>
          <p:spPr>
            <a:xfrm>
              <a:off x="4429124" y="428604"/>
              <a:ext cx="504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50</a:t>
              </a:r>
              <a:endParaRPr lang="zh-CN" altLang="en-US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3214678" y="1174488"/>
              <a:ext cx="504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30</a:t>
              </a:r>
              <a:endParaRPr lang="zh-CN" altLang="en-US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5496760" y="1174488"/>
              <a:ext cx="504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80</a:t>
              </a:r>
              <a:endParaRPr lang="zh-CN" altLang="en-US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8" name="直接连接符 37"/>
            <p:cNvCxnSpPr>
              <a:endCxn id="35" idx="7"/>
            </p:cNvCxnSpPr>
            <p:nvPr/>
          </p:nvCxnSpPr>
          <p:spPr>
            <a:xfrm rot="10800000" flipV="1">
              <a:off x="3644869" y="809139"/>
              <a:ext cx="797776" cy="44443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endCxn id="36" idx="1"/>
            </p:cNvCxnSpPr>
            <p:nvPr/>
          </p:nvCxnSpPr>
          <p:spPr>
            <a:xfrm>
              <a:off x="4929651" y="799091"/>
              <a:ext cx="640918" cy="45447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41" name="椭圆 40"/>
            <p:cNvSpPr/>
            <p:nvPr/>
          </p:nvSpPr>
          <p:spPr>
            <a:xfrm>
              <a:off x="2214546" y="1960306"/>
              <a:ext cx="504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20</a:t>
              </a:r>
              <a:endParaRPr lang="zh-CN" altLang="en-US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1571604" y="2786058"/>
              <a:ext cx="504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2853554" y="2786058"/>
              <a:ext cx="504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25</a:t>
              </a:r>
              <a:endParaRPr lang="zh-CN" altLang="en-US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2214546" y="3531942"/>
              <a:ext cx="504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23</a:t>
              </a:r>
              <a:endParaRPr lang="zh-CN" altLang="en-US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6" name="直接连接符 45"/>
            <p:cNvCxnSpPr>
              <a:stCxn id="41" idx="3"/>
              <a:endCxn id="42" idx="7"/>
            </p:cNvCxnSpPr>
            <p:nvPr/>
          </p:nvCxnSpPr>
          <p:spPr>
            <a:xfrm rot="5400000">
              <a:off x="1923118" y="2499902"/>
              <a:ext cx="443914" cy="28656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41" idx="5"/>
              <a:endCxn id="43" idx="1"/>
            </p:cNvCxnSpPr>
            <p:nvPr/>
          </p:nvCxnSpPr>
          <p:spPr>
            <a:xfrm rot="16200000" flipH="1">
              <a:off x="2564093" y="2501869"/>
              <a:ext cx="443914" cy="282626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43" idx="3"/>
              <a:endCxn id="44" idx="7"/>
            </p:cNvCxnSpPr>
            <p:nvPr/>
          </p:nvCxnSpPr>
          <p:spPr>
            <a:xfrm rot="5400000">
              <a:off x="2604027" y="3287687"/>
              <a:ext cx="364046" cy="282626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endCxn id="41" idx="7"/>
            </p:cNvCxnSpPr>
            <p:nvPr/>
          </p:nvCxnSpPr>
          <p:spPr>
            <a:xfrm rot="10800000" flipV="1">
              <a:off x="2644737" y="1555023"/>
              <a:ext cx="593510" cy="484364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54" name="椭圆 53"/>
            <p:cNvSpPr/>
            <p:nvPr/>
          </p:nvSpPr>
          <p:spPr>
            <a:xfrm>
              <a:off x="4210876" y="1960306"/>
              <a:ext cx="504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40</a:t>
              </a:r>
              <a:endParaRPr lang="zh-CN" altLang="en-US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3500430" y="2786058"/>
              <a:ext cx="504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35</a:t>
              </a:r>
              <a:endParaRPr lang="zh-CN" altLang="en-US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7" name="直接连接符 56"/>
            <p:cNvCxnSpPr>
              <a:endCxn id="54" idx="1"/>
            </p:cNvCxnSpPr>
            <p:nvPr/>
          </p:nvCxnSpPr>
          <p:spPr>
            <a:xfrm>
              <a:off x="3715205" y="1555023"/>
              <a:ext cx="569480" cy="484364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stCxn id="54" idx="3"/>
              <a:endCxn id="55" idx="7"/>
            </p:cNvCxnSpPr>
            <p:nvPr/>
          </p:nvCxnSpPr>
          <p:spPr>
            <a:xfrm rot="5400000">
              <a:off x="3885696" y="2466150"/>
              <a:ext cx="443914" cy="354064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60" name="椭圆 59"/>
            <p:cNvSpPr/>
            <p:nvPr/>
          </p:nvSpPr>
          <p:spPr>
            <a:xfrm>
              <a:off x="6354016" y="1960306"/>
              <a:ext cx="504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90</a:t>
              </a:r>
              <a:endParaRPr lang="zh-CN" altLang="en-US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>
              <a:off x="5715008" y="2786058"/>
              <a:ext cx="504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85</a:t>
              </a:r>
              <a:endParaRPr lang="zh-CN" altLang="en-US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6425454" y="3531942"/>
              <a:ext cx="504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88</a:t>
              </a:r>
              <a:endParaRPr lang="zh-CN" altLang="en-US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4" name="直接连接符 63"/>
            <p:cNvCxnSpPr>
              <a:stCxn id="36" idx="5"/>
              <a:endCxn id="60" idx="1"/>
            </p:cNvCxnSpPr>
            <p:nvPr/>
          </p:nvCxnSpPr>
          <p:spPr>
            <a:xfrm rot="16200000" flipH="1">
              <a:off x="5975398" y="1586960"/>
              <a:ext cx="403980" cy="500874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>
              <a:stCxn id="60" idx="3"/>
              <a:endCxn id="61" idx="7"/>
            </p:cNvCxnSpPr>
            <p:nvPr/>
          </p:nvCxnSpPr>
          <p:spPr>
            <a:xfrm rot="5400000">
              <a:off x="6064555" y="2501869"/>
              <a:ext cx="443914" cy="282626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>
              <a:stCxn id="61" idx="5"/>
              <a:endCxn id="62" idx="1"/>
            </p:cNvCxnSpPr>
            <p:nvPr/>
          </p:nvCxnSpPr>
          <p:spPr>
            <a:xfrm rot="16200000" flipH="1">
              <a:off x="6140208" y="3251968"/>
              <a:ext cx="364046" cy="354064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" name="组合 78"/>
          <p:cNvGrpSpPr/>
          <p:nvPr/>
        </p:nvGrpSpPr>
        <p:grpSpPr>
          <a:xfrm>
            <a:off x="3930621" y="3246977"/>
            <a:ext cx="701667" cy="824965"/>
            <a:chOff x="3930621" y="3246977"/>
            <a:chExt cx="701667" cy="824965"/>
          </a:xfrm>
        </p:grpSpPr>
        <p:sp>
          <p:nvSpPr>
            <p:cNvPr id="76" name="椭圆 75"/>
            <p:cNvSpPr/>
            <p:nvPr/>
          </p:nvSpPr>
          <p:spPr>
            <a:xfrm>
              <a:off x="4128288" y="3531942"/>
              <a:ext cx="504000" cy="54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66</a:t>
              </a:r>
              <a:endParaRPr lang="zh-CN" altLang="en-US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8" name="直接连接符 77"/>
            <p:cNvCxnSpPr>
              <a:stCxn id="55" idx="5"/>
              <a:endCxn id="76" idx="1"/>
            </p:cNvCxnSpPr>
            <p:nvPr/>
          </p:nvCxnSpPr>
          <p:spPr>
            <a:xfrm rot="16200000" flipH="1">
              <a:off x="3884336" y="3293262"/>
              <a:ext cx="364046" cy="271476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5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31" grpId="0" animBg="1"/>
      <p:bldP spid="12393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85720" y="214290"/>
            <a:ext cx="30813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lang="en-US" altLang="zh-CN" sz="2000" b="1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4</a:t>
            </a:r>
            <a:r>
              <a:rPr lang="zh-CN" altLang="en-US" sz="2000" b="1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）</a:t>
            </a:r>
            <a:r>
              <a:rPr lang="en-US" altLang="zh-CN" sz="2000" b="1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RL</a:t>
            </a:r>
            <a:r>
              <a:rPr lang="zh-CN" altLang="en-US" sz="2000" b="1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型</a:t>
            </a:r>
            <a:r>
              <a:rPr lang="zh-CN" altLang="en-US" sz="2000" b="1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调整</a:t>
            </a:r>
          </a:p>
        </p:txBody>
      </p:sp>
      <p:grpSp>
        <p:nvGrpSpPr>
          <p:cNvPr id="2" name="组合 21"/>
          <p:cNvGrpSpPr/>
          <p:nvPr/>
        </p:nvGrpSpPr>
        <p:grpSpPr>
          <a:xfrm>
            <a:off x="4143372" y="1643050"/>
            <a:ext cx="642942" cy="1428760"/>
            <a:chOff x="3857620" y="1000108"/>
            <a:chExt cx="642942" cy="1428760"/>
          </a:xfrm>
        </p:grpSpPr>
        <p:sp>
          <p:nvSpPr>
            <p:cNvPr id="23" name="右箭头 22"/>
            <p:cNvSpPr/>
            <p:nvPr/>
          </p:nvSpPr>
          <p:spPr>
            <a:xfrm>
              <a:off x="3857620" y="2214554"/>
              <a:ext cx="642942" cy="214314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967461" y="1000108"/>
              <a:ext cx="461665" cy="114300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800" b="1" smtClean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插入结点</a:t>
              </a:r>
              <a:endParaRPr lang="zh-CN" altLang="en-US" sz="1800" b="1" dirty="0" smtClean="0">
                <a:solidFill>
                  <a:srgbClr val="3333FF"/>
                </a:solidFill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3" name="组合 69"/>
          <p:cNvGrpSpPr/>
          <p:nvPr/>
        </p:nvGrpSpPr>
        <p:grpSpPr>
          <a:xfrm>
            <a:off x="223762" y="785794"/>
            <a:ext cx="3667196" cy="3786214"/>
            <a:chOff x="223762" y="785794"/>
            <a:chExt cx="3667196" cy="3786214"/>
          </a:xfrm>
        </p:grpSpPr>
        <p:cxnSp>
          <p:nvCxnSpPr>
            <p:cNvPr id="7" name="直接连接符 6"/>
            <p:cNvCxnSpPr/>
            <p:nvPr/>
          </p:nvCxnSpPr>
          <p:spPr>
            <a:xfrm rot="16200000" flipH="1">
              <a:off x="2291586" y="2931726"/>
              <a:ext cx="512323" cy="476604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>
              <a:off x="847744" y="1726746"/>
              <a:ext cx="357190" cy="1360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 smtClean="0">
                  <a:latin typeface="Consolas" pitchFamily="49" charset="0"/>
                  <a:cs typeface="Consolas" pitchFamily="49" charset="0"/>
                </a:rPr>
                <a:t>α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左大括号 8"/>
            <p:cNvSpPr/>
            <p:nvPr/>
          </p:nvSpPr>
          <p:spPr>
            <a:xfrm>
              <a:off x="658830" y="1772784"/>
              <a:ext cx="108000" cy="1314094"/>
            </a:xfrm>
            <a:prstGeom prst="leftBrac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3762" y="2325523"/>
              <a:ext cx="49058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b="1" i="1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h</a:t>
              </a:r>
              <a:r>
                <a:rPr lang="en-US" altLang="zh-CN" sz="1600" b="1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+1</a:t>
              </a:r>
              <a:endParaRPr lang="zh-CN" altLang="en-US" sz="16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2643174" y="1571612"/>
              <a:ext cx="571504" cy="57150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2000" b="1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633562" y="857232"/>
              <a:ext cx="571504" cy="57150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 b="1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533768" y="2497496"/>
              <a:ext cx="357190" cy="1288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 smtClean="0">
                  <a:latin typeface="Consolas" pitchFamily="49" charset="0"/>
                  <a:cs typeface="Consolas" pitchFamily="49" charset="0"/>
                </a:rPr>
                <a:t>δ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左大括号 13"/>
            <p:cNvSpPr/>
            <p:nvPr/>
          </p:nvSpPr>
          <p:spPr>
            <a:xfrm>
              <a:off x="3344854" y="2543534"/>
              <a:ext cx="126956" cy="1242656"/>
            </a:xfrm>
            <a:prstGeom prst="leftBrac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91517" y="3011162"/>
              <a:ext cx="49058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b="1" i="1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h</a:t>
              </a:r>
              <a:r>
                <a:rPr lang="en-US" altLang="zh-CN" sz="1600" b="1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+1</a:t>
              </a:r>
              <a:endParaRPr lang="zh-CN" altLang="en-US" sz="16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6" name="直接连接符 15"/>
            <p:cNvCxnSpPr>
              <a:endCxn id="8" idx="0"/>
            </p:cNvCxnSpPr>
            <p:nvPr/>
          </p:nvCxnSpPr>
          <p:spPr>
            <a:xfrm rot="10800000" flipV="1">
              <a:off x="1026340" y="1273602"/>
              <a:ext cx="616703" cy="453144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11" idx="3"/>
            </p:cNvCxnSpPr>
            <p:nvPr/>
          </p:nvCxnSpPr>
          <p:spPr>
            <a:xfrm rot="5400000">
              <a:off x="2303096" y="2037990"/>
              <a:ext cx="402342" cy="445204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endCxn id="13" idx="0"/>
            </p:cNvCxnSpPr>
            <p:nvPr/>
          </p:nvCxnSpPr>
          <p:spPr>
            <a:xfrm>
              <a:off x="3140859" y="2068868"/>
              <a:ext cx="571504" cy="428628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endCxn id="11" idx="1"/>
            </p:cNvCxnSpPr>
            <p:nvPr/>
          </p:nvCxnSpPr>
          <p:spPr>
            <a:xfrm>
              <a:off x="2205066" y="1269984"/>
              <a:ext cx="521803" cy="385323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347810" y="785794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0B0F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-1</a:t>
              </a:r>
              <a:endParaRPr lang="zh-CN" altLang="en-US" sz="1600" b="1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71802" y="1478149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0B0F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endParaRPr lang="zh-CN" altLang="en-US" sz="1600" b="1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428728" y="3429000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l-GR" altLang="zh-CN" sz="2000" dirty="0" smtClean="0">
                  <a:latin typeface="Consolas" pitchFamily="49" charset="0"/>
                  <a:cs typeface="Consolas" pitchFamily="49" charset="0"/>
                </a:rPr>
                <a:t>β</a:t>
              </a:r>
              <a:endParaRPr lang="zh-CN" altLang="en-US" sz="20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52224" y="3907041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b="1" i="1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h</a:t>
              </a:r>
              <a:endParaRPr lang="zh-CN" altLang="en-US" sz="1600" b="1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643174" y="3429000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l-GR" altLang="zh-CN" sz="2000" dirty="0" smtClean="0">
                  <a:latin typeface="Consolas" pitchFamily="49" charset="0"/>
                  <a:cs typeface="Consolas" pitchFamily="49" charset="0"/>
                </a:rPr>
                <a:t>γ</a:t>
              </a:r>
              <a:endParaRPr lang="zh-CN" altLang="en-US" sz="20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左大括号 27"/>
            <p:cNvSpPr/>
            <p:nvPr/>
          </p:nvSpPr>
          <p:spPr>
            <a:xfrm>
              <a:off x="2454260" y="3475038"/>
              <a:ext cx="108000" cy="1071570"/>
            </a:xfrm>
            <a:prstGeom prst="leftBrac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66670" y="3907041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b="1" i="1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h</a:t>
              </a:r>
              <a:endParaRPr lang="zh-CN" altLang="en-US" sz="1600" b="1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1857356" y="2428868"/>
              <a:ext cx="571504" cy="57150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2000" b="1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1" name="直接连接符 30"/>
            <p:cNvCxnSpPr>
              <a:stCxn id="30" idx="3"/>
              <a:endCxn id="25" idx="0"/>
            </p:cNvCxnSpPr>
            <p:nvPr/>
          </p:nvCxnSpPr>
          <p:spPr>
            <a:xfrm rot="5400000">
              <a:off x="1518026" y="3005974"/>
              <a:ext cx="512323" cy="333728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左大括号 31"/>
            <p:cNvSpPr/>
            <p:nvPr/>
          </p:nvSpPr>
          <p:spPr>
            <a:xfrm>
              <a:off x="1252514" y="3497628"/>
              <a:ext cx="108000" cy="1071570"/>
            </a:xfrm>
            <a:prstGeom prst="leftBrac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571604" y="2478281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0B0F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endParaRPr lang="zh-CN" altLang="en-US" sz="1600" b="1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4" name="组合 96"/>
          <p:cNvGrpSpPr/>
          <p:nvPr/>
        </p:nvGrpSpPr>
        <p:grpSpPr>
          <a:xfrm>
            <a:off x="5173648" y="785794"/>
            <a:ext cx="3717970" cy="3714776"/>
            <a:chOff x="5173648" y="785794"/>
            <a:chExt cx="3717970" cy="3714776"/>
          </a:xfrm>
        </p:grpSpPr>
        <p:cxnSp>
          <p:nvCxnSpPr>
            <p:cNvPr id="72" name="直接连接符 71"/>
            <p:cNvCxnSpPr/>
            <p:nvPr/>
          </p:nvCxnSpPr>
          <p:spPr>
            <a:xfrm rot="16200000" flipH="1">
              <a:off x="7292246" y="2860288"/>
              <a:ext cx="512323" cy="476604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矩形 72"/>
            <p:cNvSpPr/>
            <p:nvPr/>
          </p:nvSpPr>
          <p:spPr>
            <a:xfrm>
              <a:off x="5848404" y="1655308"/>
              <a:ext cx="357190" cy="1360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 smtClean="0">
                  <a:latin typeface="Consolas" pitchFamily="49" charset="0"/>
                  <a:cs typeface="Consolas" pitchFamily="49" charset="0"/>
                </a:rPr>
                <a:t>α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左大括号 73"/>
            <p:cNvSpPr/>
            <p:nvPr/>
          </p:nvSpPr>
          <p:spPr>
            <a:xfrm>
              <a:off x="5659490" y="1701346"/>
              <a:ext cx="108000" cy="1314094"/>
            </a:xfrm>
            <a:prstGeom prst="leftBrac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173648" y="2254085"/>
              <a:ext cx="49058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b="1" i="1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h</a:t>
              </a:r>
              <a:r>
                <a:rPr lang="en-US" altLang="zh-CN" sz="1600" b="1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+1</a:t>
              </a:r>
              <a:endParaRPr lang="zh-CN" altLang="en-US" sz="16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7643834" y="1500174"/>
              <a:ext cx="571504" cy="57150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2000" b="1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6634222" y="785794"/>
              <a:ext cx="571504" cy="57150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 b="1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8534428" y="2426058"/>
              <a:ext cx="357190" cy="1288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 smtClean="0">
                  <a:latin typeface="Consolas" pitchFamily="49" charset="0"/>
                  <a:cs typeface="Consolas" pitchFamily="49" charset="0"/>
                </a:rPr>
                <a:t>δ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9" name="左大括号 78"/>
            <p:cNvSpPr/>
            <p:nvPr/>
          </p:nvSpPr>
          <p:spPr>
            <a:xfrm>
              <a:off x="8345514" y="2472096"/>
              <a:ext cx="126956" cy="1242656"/>
            </a:xfrm>
            <a:prstGeom prst="leftBrac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910446" y="2904099"/>
              <a:ext cx="49058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b="1" i="1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h</a:t>
              </a:r>
              <a:r>
                <a:rPr lang="en-US" altLang="zh-CN" sz="1600" b="1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+1</a:t>
              </a:r>
              <a:endParaRPr lang="zh-CN" altLang="en-US" sz="16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81" name="直接连接符 80"/>
            <p:cNvCxnSpPr>
              <a:endCxn id="73" idx="0"/>
            </p:cNvCxnSpPr>
            <p:nvPr/>
          </p:nvCxnSpPr>
          <p:spPr>
            <a:xfrm rot="10800000" flipV="1">
              <a:off x="6027000" y="1202164"/>
              <a:ext cx="616703" cy="453144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>
              <a:stCxn id="76" idx="3"/>
            </p:cNvCxnSpPr>
            <p:nvPr/>
          </p:nvCxnSpPr>
          <p:spPr>
            <a:xfrm rot="5400000">
              <a:off x="7303756" y="1966552"/>
              <a:ext cx="402342" cy="445204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>
              <a:endCxn id="78" idx="0"/>
            </p:cNvCxnSpPr>
            <p:nvPr/>
          </p:nvCxnSpPr>
          <p:spPr>
            <a:xfrm>
              <a:off x="8141519" y="1997430"/>
              <a:ext cx="571504" cy="428628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>
              <a:endCxn id="76" idx="1"/>
            </p:cNvCxnSpPr>
            <p:nvPr/>
          </p:nvCxnSpPr>
          <p:spPr>
            <a:xfrm>
              <a:off x="7205726" y="1198546"/>
              <a:ext cx="521803" cy="385323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矩形 86"/>
            <p:cNvSpPr/>
            <p:nvPr/>
          </p:nvSpPr>
          <p:spPr>
            <a:xfrm>
              <a:off x="6429388" y="3357562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l-GR" altLang="zh-CN" sz="2000" dirty="0" smtClean="0">
                  <a:latin typeface="Consolas" pitchFamily="49" charset="0"/>
                  <a:cs typeface="Consolas" pitchFamily="49" charset="0"/>
                </a:rPr>
                <a:t>β</a:t>
              </a:r>
              <a:endParaRPr lang="zh-CN" altLang="en-US" sz="20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941009" y="3835603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b="1" i="1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h</a:t>
              </a:r>
              <a:endParaRPr lang="zh-CN" altLang="en-US" sz="1600" b="1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7643834" y="3357562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l-GR" altLang="zh-CN" sz="2000" dirty="0" smtClean="0">
                  <a:latin typeface="Consolas" pitchFamily="49" charset="0"/>
                  <a:cs typeface="Consolas" pitchFamily="49" charset="0"/>
                </a:rPr>
                <a:t>γ</a:t>
              </a:r>
              <a:endParaRPr lang="zh-CN" altLang="en-US" sz="20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左大括号 89"/>
            <p:cNvSpPr/>
            <p:nvPr/>
          </p:nvSpPr>
          <p:spPr>
            <a:xfrm>
              <a:off x="7454920" y="3403600"/>
              <a:ext cx="108000" cy="1071570"/>
            </a:xfrm>
            <a:prstGeom prst="leftBrac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155455" y="3835603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b="1" i="1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h</a:t>
              </a:r>
              <a:endParaRPr lang="zh-CN" altLang="en-US" sz="1600" b="1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6858016" y="2357430"/>
              <a:ext cx="571504" cy="57150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2000" b="1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3" name="直接连接符 92"/>
            <p:cNvCxnSpPr>
              <a:stCxn id="92" idx="3"/>
              <a:endCxn id="87" idx="0"/>
            </p:cNvCxnSpPr>
            <p:nvPr/>
          </p:nvCxnSpPr>
          <p:spPr>
            <a:xfrm rot="5400000">
              <a:off x="6518686" y="2934536"/>
              <a:ext cx="512323" cy="333728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左大括号 93"/>
            <p:cNvSpPr/>
            <p:nvPr/>
          </p:nvSpPr>
          <p:spPr>
            <a:xfrm>
              <a:off x="6253174" y="3426190"/>
              <a:ext cx="108000" cy="1071570"/>
            </a:xfrm>
            <a:prstGeom prst="leftBrac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" name="组合 99"/>
          <p:cNvGrpSpPr/>
          <p:nvPr/>
        </p:nvGrpSpPr>
        <p:grpSpPr>
          <a:xfrm>
            <a:off x="6357950" y="682449"/>
            <a:ext cx="2143140" cy="1778326"/>
            <a:chOff x="6357950" y="682449"/>
            <a:chExt cx="2143140" cy="1778326"/>
          </a:xfrm>
        </p:grpSpPr>
        <p:sp>
          <p:nvSpPr>
            <p:cNvPr id="85" name="TextBox 84"/>
            <p:cNvSpPr txBox="1"/>
            <p:nvPr/>
          </p:nvSpPr>
          <p:spPr>
            <a:xfrm>
              <a:off x="6643702" y="2214554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0B0F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-1</a:t>
              </a:r>
              <a:endParaRPr lang="zh-CN" altLang="en-US" sz="1600" b="1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357950" y="682449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b="1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-2</a:t>
              </a:r>
              <a:endParaRPr lang="zh-CN" altLang="en-US" sz="1600" b="1" dirty="0" smtClean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8143900" y="1500174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0B0F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="1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96" name="椭圆 95"/>
          <p:cNvSpPr/>
          <p:nvPr/>
        </p:nvSpPr>
        <p:spPr>
          <a:xfrm>
            <a:off x="7643834" y="4462470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i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2" name="组合 100"/>
          <p:cNvGrpSpPr/>
          <p:nvPr/>
        </p:nvGrpSpPr>
        <p:grpSpPr>
          <a:xfrm>
            <a:off x="7183960" y="1111738"/>
            <a:ext cx="714380" cy="1143008"/>
            <a:chOff x="7183960" y="1111738"/>
            <a:chExt cx="714380" cy="1143008"/>
          </a:xfrm>
        </p:grpSpPr>
        <p:sp>
          <p:nvSpPr>
            <p:cNvPr id="98" name="TextBox 97"/>
            <p:cNvSpPr txBox="1"/>
            <p:nvPr/>
          </p:nvSpPr>
          <p:spPr>
            <a:xfrm>
              <a:off x="7541150" y="1111738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endParaRPr lang="zh-CN" altLang="en-US" sz="2000" b="1" dirty="0" smtClean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183960" y="1946969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endParaRPr lang="zh-CN" altLang="en-US" sz="2000" b="1" dirty="0" smtClean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cxnSp>
        <p:nvCxnSpPr>
          <p:cNvPr id="102" name="直接箭头连接符 101"/>
          <p:cNvCxnSpPr/>
          <p:nvPr/>
        </p:nvCxnSpPr>
        <p:spPr>
          <a:xfrm rot="5400000" flipH="1" flipV="1">
            <a:off x="6536545" y="1107265"/>
            <a:ext cx="1785950" cy="571504"/>
          </a:xfrm>
          <a:prstGeom prst="straightConnector1">
            <a:avLst/>
          </a:prstGeom>
          <a:ln w="57150">
            <a:solidFill>
              <a:srgbClr val="99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灯片编号占位符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50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6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21" name="Text Box 31"/>
          <p:cNvSpPr txBox="1">
            <a:spLocks noChangeArrowheads="1"/>
          </p:cNvSpPr>
          <p:nvPr/>
        </p:nvSpPr>
        <p:spPr bwMode="auto">
          <a:xfrm>
            <a:off x="6813546" y="4149738"/>
            <a:ext cx="2873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600" b="1" dirty="0">
                <a:solidFill>
                  <a:srgbClr val="00B0F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0</a:t>
            </a:r>
          </a:p>
        </p:txBody>
      </p:sp>
      <p:sp>
        <p:nvSpPr>
          <p:cNvPr id="47122" name="Text Box 32"/>
          <p:cNvSpPr txBox="1">
            <a:spLocks noChangeArrowheads="1"/>
          </p:cNvSpPr>
          <p:nvPr/>
        </p:nvSpPr>
        <p:spPr bwMode="auto">
          <a:xfrm>
            <a:off x="7029446" y="3357575"/>
            <a:ext cx="2873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600" b="1" dirty="0">
                <a:solidFill>
                  <a:srgbClr val="00B0F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</a:t>
            </a:r>
          </a:p>
        </p:txBody>
      </p:sp>
      <p:sp>
        <p:nvSpPr>
          <p:cNvPr id="47124" name="Text Box 34"/>
          <p:cNvSpPr txBox="1">
            <a:spLocks noChangeArrowheads="1"/>
          </p:cNvSpPr>
          <p:nvPr/>
        </p:nvSpPr>
        <p:spPr bwMode="auto">
          <a:xfrm>
            <a:off x="7893046" y="2206638"/>
            <a:ext cx="2873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600" b="1" dirty="0">
                <a:solidFill>
                  <a:srgbClr val="00B0F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</a:t>
            </a:r>
          </a:p>
        </p:txBody>
      </p:sp>
      <p:sp>
        <p:nvSpPr>
          <p:cNvPr id="47126" name="Text Box 36"/>
          <p:cNvSpPr txBox="1">
            <a:spLocks noChangeArrowheads="1"/>
          </p:cNvSpPr>
          <p:nvPr/>
        </p:nvSpPr>
        <p:spPr bwMode="auto">
          <a:xfrm>
            <a:off x="6740520" y="1054113"/>
            <a:ext cx="5461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600" b="1" dirty="0">
                <a:latin typeface="Consolas" pitchFamily="49" charset="0"/>
                <a:ea typeface="楷体_GB2312" pitchFamily="49" charset="-122"/>
                <a:cs typeface="Consolas" pitchFamily="49" charset="0"/>
              </a:rPr>
              <a:t>-2</a:t>
            </a:r>
          </a:p>
        </p:txBody>
      </p:sp>
      <p:grpSp>
        <p:nvGrpSpPr>
          <p:cNvPr id="2" name="组合 69"/>
          <p:cNvGrpSpPr/>
          <p:nvPr/>
        </p:nvGrpSpPr>
        <p:grpSpPr>
          <a:xfrm>
            <a:off x="5213346" y="1368438"/>
            <a:ext cx="3236926" cy="3870316"/>
            <a:chOff x="5213346" y="1368438"/>
            <a:chExt cx="3236926" cy="3870316"/>
          </a:xfrm>
        </p:grpSpPr>
        <p:sp>
          <p:nvSpPr>
            <p:cNvPr id="47106" name="Freeform 2"/>
            <p:cNvSpPr>
              <a:spLocks/>
            </p:cNvSpPr>
            <p:nvPr/>
          </p:nvSpPr>
          <p:spPr bwMode="auto">
            <a:xfrm>
              <a:off x="6783383" y="1801825"/>
              <a:ext cx="557213" cy="488950"/>
            </a:xfrm>
            <a:custGeom>
              <a:avLst/>
              <a:gdLst>
                <a:gd name="T0" fmla="*/ 0 w 304"/>
                <a:gd name="T1" fmla="*/ 0 h 285"/>
                <a:gd name="T2" fmla="*/ 304 w 304"/>
                <a:gd name="T3" fmla="*/ 285 h 285"/>
                <a:gd name="T4" fmla="*/ 0 60000 65536"/>
                <a:gd name="T5" fmla="*/ 0 60000 65536"/>
                <a:gd name="T6" fmla="*/ 0 w 304"/>
                <a:gd name="T7" fmla="*/ 0 h 285"/>
                <a:gd name="T8" fmla="*/ 304 w 304"/>
                <a:gd name="T9" fmla="*/ 285 h 28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4" h="285">
                  <a:moveTo>
                    <a:pt x="0" y="0"/>
                  </a:moveTo>
                  <a:lnTo>
                    <a:pt x="304" y="285"/>
                  </a:lnTo>
                </a:path>
              </a:pathLst>
            </a:custGeom>
            <a:noFill/>
            <a:ln w="3175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107" name="Freeform 3"/>
            <p:cNvSpPr>
              <a:spLocks/>
            </p:cNvSpPr>
            <p:nvPr/>
          </p:nvSpPr>
          <p:spPr bwMode="auto">
            <a:xfrm>
              <a:off x="5645146" y="1728800"/>
              <a:ext cx="649287" cy="503238"/>
            </a:xfrm>
            <a:custGeom>
              <a:avLst/>
              <a:gdLst>
                <a:gd name="T0" fmla="*/ 285 w 285"/>
                <a:gd name="T1" fmla="*/ 0 h 353"/>
                <a:gd name="T2" fmla="*/ 0 w 285"/>
                <a:gd name="T3" fmla="*/ 353 h 353"/>
                <a:gd name="T4" fmla="*/ 0 60000 65536"/>
                <a:gd name="T5" fmla="*/ 0 60000 65536"/>
                <a:gd name="T6" fmla="*/ 0 w 285"/>
                <a:gd name="T7" fmla="*/ 0 h 353"/>
                <a:gd name="T8" fmla="*/ 285 w 285"/>
                <a:gd name="T9" fmla="*/ 353 h 35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5" h="353">
                  <a:moveTo>
                    <a:pt x="285" y="0"/>
                  </a:moveTo>
                  <a:lnTo>
                    <a:pt x="0" y="353"/>
                  </a:lnTo>
                </a:path>
              </a:pathLst>
            </a:custGeom>
            <a:noFill/>
            <a:ln w="3175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108" name="Oval 4"/>
            <p:cNvSpPr>
              <a:spLocks noChangeArrowheads="1"/>
            </p:cNvSpPr>
            <p:nvPr/>
          </p:nvSpPr>
          <p:spPr bwMode="auto">
            <a:xfrm>
              <a:off x="6273796" y="1368438"/>
              <a:ext cx="571500" cy="5349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pPr>
                <a:lnSpc>
                  <a:spcPct val="80000"/>
                </a:lnSpc>
              </a:pPr>
              <a:r>
                <a:rPr kumimoji="0" lang="en-US" altLang="zh-CN" sz="20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7109" name="Oval 5"/>
            <p:cNvSpPr>
              <a:spLocks noChangeArrowheads="1"/>
            </p:cNvSpPr>
            <p:nvPr/>
          </p:nvSpPr>
          <p:spPr bwMode="auto">
            <a:xfrm>
              <a:off x="5213346" y="2089163"/>
              <a:ext cx="571500" cy="5365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pPr>
                <a:lnSpc>
                  <a:spcPct val="80000"/>
                </a:lnSpc>
              </a:pPr>
              <a:r>
                <a:rPr kumimoji="0" lang="en-US" altLang="zh-CN" sz="20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47110" name="Oval 6"/>
            <p:cNvSpPr>
              <a:spLocks noChangeArrowheads="1"/>
            </p:cNvSpPr>
            <p:nvPr/>
          </p:nvSpPr>
          <p:spPr bwMode="auto">
            <a:xfrm>
              <a:off x="7258046" y="2187588"/>
              <a:ext cx="566737" cy="5349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pPr>
                <a:lnSpc>
                  <a:spcPct val="80000"/>
                </a:lnSpc>
              </a:pPr>
              <a:r>
                <a:rPr kumimoji="0" lang="en-US" altLang="zh-CN" sz="20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11</a:t>
              </a:r>
            </a:p>
          </p:txBody>
        </p:sp>
        <p:sp>
          <p:nvSpPr>
            <p:cNvPr id="47111" name="Freeform 7"/>
            <p:cNvSpPr>
              <a:spLocks/>
            </p:cNvSpPr>
            <p:nvPr/>
          </p:nvSpPr>
          <p:spPr bwMode="auto">
            <a:xfrm>
              <a:off x="6853233" y="2651138"/>
              <a:ext cx="520700" cy="604837"/>
            </a:xfrm>
            <a:custGeom>
              <a:avLst/>
              <a:gdLst>
                <a:gd name="T0" fmla="*/ 285 w 285"/>
                <a:gd name="T1" fmla="*/ 0 h 353"/>
                <a:gd name="T2" fmla="*/ 0 w 285"/>
                <a:gd name="T3" fmla="*/ 353 h 353"/>
                <a:gd name="T4" fmla="*/ 0 60000 65536"/>
                <a:gd name="T5" fmla="*/ 0 60000 65536"/>
                <a:gd name="T6" fmla="*/ 0 w 285"/>
                <a:gd name="T7" fmla="*/ 0 h 353"/>
                <a:gd name="T8" fmla="*/ 285 w 285"/>
                <a:gd name="T9" fmla="*/ 353 h 35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5" h="353">
                  <a:moveTo>
                    <a:pt x="285" y="0"/>
                  </a:moveTo>
                  <a:lnTo>
                    <a:pt x="0" y="353"/>
                  </a:lnTo>
                </a:path>
              </a:pathLst>
            </a:custGeom>
            <a:noFill/>
            <a:ln w="3175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112" name="Oval 8"/>
            <p:cNvSpPr>
              <a:spLocks noChangeArrowheads="1"/>
            </p:cNvSpPr>
            <p:nvPr/>
          </p:nvSpPr>
          <p:spPr bwMode="auto">
            <a:xfrm>
              <a:off x="6483346" y="3092463"/>
              <a:ext cx="571500" cy="5365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pPr>
                <a:lnSpc>
                  <a:spcPct val="80000"/>
                </a:lnSpc>
              </a:pPr>
              <a:r>
                <a:rPr kumimoji="0" lang="en-US" altLang="zh-CN" sz="20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47113" name="Freeform 9"/>
            <p:cNvSpPr>
              <a:spLocks/>
            </p:cNvSpPr>
            <p:nvPr/>
          </p:nvSpPr>
          <p:spPr bwMode="auto">
            <a:xfrm flipH="1">
              <a:off x="7697783" y="2665425"/>
              <a:ext cx="266700" cy="503238"/>
            </a:xfrm>
            <a:custGeom>
              <a:avLst/>
              <a:gdLst>
                <a:gd name="T0" fmla="*/ 285 w 285"/>
                <a:gd name="T1" fmla="*/ 0 h 353"/>
                <a:gd name="T2" fmla="*/ 0 w 285"/>
                <a:gd name="T3" fmla="*/ 353 h 353"/>
                <a:gd name="T4" fmla="*/ 0 60000 65536"/>
                <a:gd name="T5" fmla="*/ 0 60000 65536"/>
                <a:gd name="T6" fmla="*/ 0 w 285"/>
                <a:gd name="T7" fmla="*/ 0 h 353"/>
                <a:gd name="T8" fmla="*/ 285 w 285"/>
                <a:gd name="T9" fmla="*/ 353 h 35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5" h="353">
                  <a:moveTo>
                    <a:pt x="285" y="0"/>
                  </a:moveTo>
                  <a:lnTo>
                    <a:pt x="0" y="353"/>
                  </a:lnTo>
                </a:path>
              </a:pathLst>
            </a:custGeom>
            <a:noFill/>
            <a:ln w="3175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114" name="Oval 10"/>
            <p:cNvSpPr>
              <a:spLocks noChangeArrowheads="1"/>
            </p:cNvSpPr>
            <p:nvPr/>
          </p:nvSpPr>
          <p:spPr bwMode="auto">
            <a:xfrm>
              <a:off x="7824783" y="3097225"/>
              <a:ext cx="571500" cy="5365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pPr>
                <a:lnSpc>
                  <a:spcPct val="80000"/>
                </a:lnSpc>
              </a:pPr>
              <a:r>
                <a:rPr kumimoji="0" lang="en-US" altLang="zh-CN" sz="20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16</a:t>
              </a:r>
            </a:p>
          </p:txBody>
        </p:sp>
        <p:sp>
          <p:nvSpPr>
            <p:cNvPr id="47115" name="Freeform 12"/>
            <p:cNvSpPr>
              <a:spLocks/>
            </p:cNvSpPr>
            <p:nvPr/>
          </p:nvSpPr>
          <p:spPr bwMode="auto">
            <a:xfrm>
              <a:off x="6545818" y="3634342"/>
              <a:ext cx="146050" cy="423862"/>
            </a:xfrm>
            <a:custGeom>
              <a:avLst/>
              <a:gdLst>
                <a:gd name="T0" fmla="*/ 92 w 92"/>
                <a:gd name="T1" fmla="*/ 0 h 267"/>
                <a:gd name="T2" fmla="*/ 0 w 92"/>
                <a:gd name="T3" fmla="*/ 267 h 267"/>
                <a:gd name="T4" fmla="*/ 0 60000 65536"/>
                <a:gd name="T5" fmla="*/ 0 60000 65536"/>
                <a:gd name="T6" fmla="*/ 0 w 92"/>
                <a:gd name="T7" fmla="*/ 0 h 267"/>
                <a:gd name="T8" fmla="*/ 92 w 92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2" h="267">
                  <a:moveTo>
                    <a:pt x="92" y="0"/>
                  </a:moveTo>
                  <a:lnTo>
                    <a:pt x="0" y="267"/>
                  </a:lnTo>
                </a:path>
              </a:pathLst>
            </a:custGeom>
            <a:noFill/>
            <a:ln w="3175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116" name="Oval 13"/>
            <p:cNvSpPr>
              <a:spLocks noChangeArrowheads="1"/>
            </p:cNvSpPr>
            <p:nvPr/>
          </p:nvSpPr>
          <p:spPr bwMode="auto">
            <a:xfrm>
              <a:off x="6237283" y="4078300"/>
              <a:ext cx="571500" cy="5365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pPr>
                <a:lnSpc>
                  <a:spcPct val="80000"/>
                </a:lnSpc>
              </a:pPr>
              <a:r>
                <a:rPr kumimoji="0" lang="en-US" altLang="zh-CN" sz="20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7129" name="Text Box 44"/>
            <p:cNvSpPr txBox="1">
              <a:spLocks noChangeArrowheads="1"/>
            </p:cNvSpPr>
            <p:nvPr/>
          </p:nvSpPr>
          <p:spPr bwMode="auto">
            <a:xfrm>
              <a:off x="5929322" y="4786322"/>
              <a:ext cx="2520950" cy="452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 fontAlgn="ctr">
                <a:lnSpc>
                  <a:spcPct val="130000"/>
                </a:lnSpc>
              </a:pPr>
              <a:r>
                <a:rPr kumimoji="0" lang="zh-CN" altLang="en-US" sz="1800" b="1" dirty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插入关键字</a:t>
              </a:r>
              <a:r>
                <a:rPr kumimoji="0" lang="en-US" altLang="zh-CN" sz="1800" b="1" dirty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8</a:t>
              </a:r>
              <a:r>
                <a:rPr kumimoji="0" lang="zh-CN" altLang="en-US" sz="1800" b="1" dirty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的结果</a:t>
              </a:r>
            </a:p>
          </p:txBody>
        </p:sp>
      </p:grpSp>
      <p:grpSp>
        <p:nvGrpSpPr>
          <p:cNvPr id="3" name="组合 67"/>
          <p:cNvGrpSpPr/>
          <p:nvPr/>
        </p:nvGrpSpPr>
        <p:grpSpPr>
          <a:xfrm>
            <a:off x="3428992" y="2190763"/>
            <a:ext cx="1079500" cy="576262"/>
            <a:chOff x="3428992" y="2190763"/>
            <a:chExt cx="1079500" cy="576262"/>
          </a:xfrm>
        </p:grpSpPr>
        <p:sp>
          <p:nvSpPr>
            <p:cNvPr id="47130" name="Line 46"/>
            <p:cNvSpPr>
              <a:spLocks noChangeShapeType="1"/>
            </p:cNvSpPr>
            <p:nvPr/>
          </p:nvSpPr>
          <p:spPr bwMode="auto">
            <a:xfrm>
              <a:off x="3428992" y="2767025"/>
              <a:ext cx="1079500" cy="0"/>
            </a:xfrm>
            <a:prstGeom prst="line">
              <a:avLst/>
            </a:prstGeom>
            <a:noFill/>
            <a:ln w="38100">
              <a:solidFill>
                <a:srgbClr val="9900FF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131" name="Text Box 47"/>
            <p:cNvSpPr txBox="1">
              <a:spLocks noChangeArrowheads="1"/>
            </p:cNvSpPr>
            <p:nvPr/>
          </p:nvSpPr>
          <p:spPr bwMode="auto">
            <a:xfrm>
              <a:off x="3428992" y="2190763"/>
              <a:ext cx="863600" cy="452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 fontAlgn="ctr">
                <a:lnSpc>
                  <a:spcPct val="130000"/>
                </a:lnSpc>
              </a:pPr>
              <a:r>
                <a:rPr kumimoji="0" lang="zh-CN" altLang="en-US" sz="1800" b="1" dirty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插入</a:t>
              </a:r>
              <a:r>
                <a:rPr kumimoji="0" lang="en-US" altLang="zh-CN" sz="1800" b="1" dirty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8</a:t>
              </a:r>
            </a:p>
          </p:txBody>
        </p:sp>
      </p:grpSp>
      <p:sp>
        <p:nvSpPr>
          <p:cNvPr id="47" name="Text Box 2"/>
          <p:cNvSpPr txBox="1">
            <a:spLocks noChangeArrowheads="1"/>
          </p:cNvSpPr>
          <p:nvPr/>
        </p:nvSpPr>
        <p:spPr bwMode="auto">
          <a:xfrm>
            <a:off x="500034" y="428604"/>
            <a:ext cx="2428892" cy="4770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AVL</a:t>
            </a:r>
            <a:r>
              <a:rPr lang="zh-CN" altLang="en-US" sz="2000" b="1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lang="en-US" altLang="zh-CN" sz="2000" b="1" dirty="0" err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RL</a:t>
            </a:r>
            <a:r>
              <a:rPr lang="zh-CN" altLang="en-US" sz="2000" b="1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调整演示</a:t>
            </a:r>
            <a:endParaRPr lang="zh-CN" altLang="en-US" sz="2000" b="1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8" name="Freeform 2"/>
          <p:cNvSpPr>
            <a:spLocks/>
          </p:cNvSpPr>
          <p:nvPr/>
        </p:nvSpPr>
        <p:spPr bwMode="auto">
          <a:xfrm>
            <a:off x="1855757" y="1890696"/>
            <a:ext cx="557213" cy="488950"/>
          </a:xfrm>
          <a:custGeom>
            <a:avLst/>
            <a:gdLst>
              <a:gd name="T0" fmla="*/ 0 w 304"/>
              <a:gd name="T1" fmla="*/ 0 h 285"/>
              <a:gd name="T2" fmla="*/ 304 w 304"/>
              <a:gd name="T3" fmla="*/ 285 h 285"/>
              <a:gd name="T4" fmla="*/ 0 60000 65536"/>
              <a:gd name="T5" fmla="*/ 0 60000 65536"/>
              <a:gd name="T6" fmla="*/ 0 w 304"/>
              <a:gd name="T7" fmla="*/ 0 h 285"/>
              <a:gd name="T8" fmla="*/ 304 w 304"/>
              <a:gd name="T9" fmla="*/ 285 h 28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04" h="285">
                <a:moveTo>
                  <a:pt x="0" y="0"/>
                </a:moveTo>
                <a:lnTo>
                  <a:pt x="304" y="285"/>
                </a:lnTo>
              </a:path>
            </a:pathLst>
          </a:custGeom>
          <a:noFill/>
          <a:ln w="31750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Freeform 3"/>
          <p:cNvSpPr>
            <a:spLocks/>
          </p:cNvSpPr>
          <p:nvPr/>
        </p:nvSpPr>
        <p:spPr bwMode="auto">
          <a:xfrm>
            <a:off x="717520" y="1817671"/>
            <a:ext cx="649287" cy="503238"/>
          </a:xfrm>
          <a:custGeom>
            <a:avLst/>
            <a:gdLst>
              <a:gd name="T0" fmla="*/ 285 w 285"/>
              <a:gd name="T1" fmla="*/ 0 h 353"/>
              <a:gd name="T2" fmla="*/ 0 w 285"/>
              <a:gd name="T3" fmla="*/ 353 h 353"/>
              <a:gd name="T4" fmla="*/ 0 60000 65536"/>
              <a:gd name="T5" fmla="*/ 0 60000 65536"/>
              <a:gd name="T6" fmla="*/ 0 w 285"/>
              <a:gd name="T7" fmla="*/ 0 h 353"/>
              <a:gd name="T8" fmla="*/ 285 w 285"/>
              <a:gd name="T9" fmla="*/ 353 h 35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5" h="353">
                <a:moveTo>
                  <a:pt x="285" y="0"/>
                </a:moveTo>
                <a:lnTo>
                  <a:pt x="0" y="353"/>
                </a:lnTo>
              </a:path>
            </a:pathLst>
          </a:custGeom>
          <a:noFill/>
          <a:ln w="31750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Oval 4"/>
          <p:cNvSpPr>
            <a:spLocks noChangeArrowheads="1"/>
          </p:cNvSpPr>
          <p:nvPr/>
        </p:nvSpPr>
        <p:spPr bwMode="auto">
          <a:xfrm>
            <a:off x="1346170" y="1457309"/>
            <a:ext cx="571500" cy="5349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72000" rIns="0" bIns="0"/>
          <a:lstStyle/>
          <a:p>
            <a:pPr>
              <a:lnSpc>
                <a:spcPct val="80000"/>
              </a:lnSpc>
            </a:pPr>
            <a:r>
              <a:rPr kumimoji="0" lang="en-US" altLang="zh-CN" sz="2000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51" name="Oval 5"/>
          <p:cNvSpPr>
            <a:spLocks noChangeArrowheads="1"/>
          </p:cNvSpPr>
          <p:nvPr/>
        </p:nvSpPr>
        <p:spPr bwMode="auto">
          <a:xfrm>
            <a:off x="285720" y="2178034"/>
            <a:ext cx="571500" cy="53657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72000" rIns="0" bIns="0"/>
          <a:lstStyle/>
          <a:p>
            <a:pPr>
              <a:lnSpc>
                <a:spcPct val="80000"/>
              </a:lnSpc>
            </a:pPr>
            <a:r>
              <a:rPr kumimoji="0" lang="en-US" altLang="zh-CN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52" name="Oval 6"/>
          <p:cNvSpPr>
            <a:spLocks noChangeArrowheads="1"/>
          </p:cNvSpPr>
          <p:nvPr/>
        </p:nvSpPr>
        <p:spPr bwMode="auto">
          <a:xfrm>
            <a:off x="2330420" y="2276459"/>
            <a:ext cx="566737" cy="5349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72000" rIns="0" bIns="0"/>
          <a:lstStyle/>
          <a:p>
            <a:pPr>
              <a:lnSpc>
                <a:spcPct val="80000"/>
              </a:lnSpc>
            </a:pPr>
            <a:r>
              <a:rPr kumimoji="0" lang="en-US" altLang="zh-CN" sz="2000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53" name="Freeform 7"/>
          <p:cNvSpPr>
            <a:spLocks/>
          </p:cNvSpPr>
          <p:nvPr/>
        </p:nvSpPr>
        <p:spPr bwMode="auto">
          <a:xfrm>
            <a:off x="1925607" y="2740009"/>
            <a:ext cx="520700" cy="604837"/>
          </a:xfrm>
          <a:custGeom>
            <a:avLst/>
            <a:gdLst>
              <a:gd name="T0" fmla="*/ 285 w 285"/>
              <a:gd name="T1" fmla="*/ 0 h 353"/>
              <a:gd name="T2" fmla="*/ 0 w 285"/>
              <a:gd name="T3" fmla="*/ 353 h 353"/>
              <a:gd name="T4" fmla="*/ 0 60000 65536"/>
              <a:gd name="T5" fmla="*/ 0 60000 65536"/>
              <a:gd name="T6" fmla="*/ 0 w 285"/>
              <a:gd name="T7" fmla="*/ 0 h 353"/>
              <a:gd name="T8" fmla="*/ 285 w 285"/>
              <a:gd name="T9" fmla="*/ 353 h 35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5" h="353">
                <a:moveTo>
                  <a:pt x="285" y="0"/>
                </a:moveTo>
                <a:lnTo>
                  <a:pt x="0" y="353"/>
                </a:lnTo>
              </a:path>
            </a:pathLst>
          </a:custGeom>
          <a:noFill/>
          <a:ln w="31750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Oval 8"/>
          <p:cNvSpPr>
            <a:spLocks noChangeArrowheads="1"/>
          </p:cNvSpPr>
          <p:nvPr/>
        </p:nvSpPr>
        <p:spPr bwMode="auto">
          <a:xfrm>
            <a:off x="1555720" y="3181334"/>
            <a:ext cx="571500" cy="53657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72000" rIns="0" bIns="0"/>
          <a:lstStyle/>
          <a:p>
            <a:pPr>
              <a:lnSpc>
                <a:spcPct val="80000"/>
              </a:lnSpc>
            </a:pPr>
            <a:r>
              <a:rPr kumimoji="0" lang="en-US" altLang="zh-CN" sz="2000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55" name="Freeform 9"/>
          <p:cNvSpPr>
            <a:spLocks/>
          </p:cNvSpPr>
          <p:nvPr/>
        </p:nvSpPr>
        <p:spPr bwMode="auto">
          <a:xfrm flipH="1">
            <a:off x="2770157" y="2754296"/>
            <a:ext cx="266700" cy="503238"/>
          </a:xfrm>
          <a:custGeom>
            <a:avLst/>
            <a:gdLst>
              <a:gd name="T0" fmla="*/ 285 w 285"/>
              <a:gd name="T1" fmla="*/ 0 h 353"/>
              <a:gd name="T2" fmla="*/ 0 w 285"/>
              <a:gd name="T3" fmla="*/ 353 h 353"/>
              <a:gd name="T4" fmla="*/ 0 60000 65536"/>
              <a:gd name="T5" fmla="*/ 0 60000 65536"/>
              <a:gd name="T6" fmla="*/ 0 w 285"/>
              <a:gd name="T7" fmla="*/ 0 h 353"/>
              <a:gd name="T8" fmla="*/ 285 w 285"/>
              <a:gd name="T9" fmla="*/ 353 h 35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5" h="353">
                <a:moveTo>
                  <a:pt x="285" y="0"/>
                </a:moveTo>
                <a:lnTo>
                  <a:pt x="0" y="353"/>
                </a:lnTo>
              </a:path>
            </a:pathLst>
          </a:custGeom>
          <a:noFill/>
          <a:ln w="31750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Oval 10"/>
          <p:cNvSpPr>
            <a:spLocks noChangeArrowheads="1"/>
          </p:cNvSpPr>
          <p:nvPr/>
        </p:nvSpPr>
        <p:spPr bwMode="auto">
          <a:xfrm>
            <a:off x="2897157" y="3186096"/>
            <a:ext cx="571500" cy="53657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72000" rIns="0" bIns="0"/>
          <a:lstStyle/>
          <a:p>
            <a:pPr>
              <a:lnSpc>
                <a:spcPct val="80000"/>
              </a:lnSpc>
            </a:pPr>
            <a:r>
              <a:rPr kumimoji="0" lang="en-US" altLang="zh-CN" sz="2000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sp>
        <p:nvSpPr>
          <p:cNvPr id="71" name="Oval 4"/>
          <p:cNvSpPr>
            <a:spLocks noChangeArrowheads="1"/>
          </p:cNvSpPr>
          <p:nvPr/>
        </p:nvSpPr>
        <p:spPr bwMode="auto">
          <a:xfrm>
            <a:off x="6269061" y="1369998"/>
            <a:ext cx="571500" cy="5349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72000" rIns="0" bIns="0"/>
          <a:lstStyle/>
          <a:p>
            <a:pPr>
              <a:lnSpc>
                <a:spcPct val="80000"/>
              </a:lnSpc>
            </a:pPr>
            <a:r>
              <a:rPr kumimoji="0" lang="en-US" altLang="zh-CN" sz="2000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72" name="Oval 6"/>
          <p:cNvSpPr>
            <a:spLocks noChangeArrowheads="1"/>
          </p:cNvSpPr>
          <p:nvPr/>
        </p:nvSpPr>
        <p:spPr bwMode="auto">
          <a:xfrm>
            <a:off x="7253311" y="2201848"/>
            <a:ext cx="566737" cy="5349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72000" rIns="0" bIns="0"/>
          <a:lstStyle/>
          <a:p>
            <a:pPr>
              <a:lnSpc>
                <a:spcPct val="80000"/>
              </a:lnSpc>
            </a:pPr>
            <a:r>
              <a:rPr kumimoji="0" lang="en-US" altLang="zh-CN" sz="2000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73" name="Oval 8"/>
          <p:cNvSpPr>
            <a:spLocks noChangeArrowheads="1"/>
          </p:cNvSpPr>
          <p:nvPr/>
        </p:nvSpPr>
        <p:spPr bwMode="auto">
          <a:xfrm>
            <a:off x="6491311" y="3094023"/>
            <a:ext cx="571500" cy="53657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72000" rIns="0" bIns="0"/>
          <a:lstStyle/>
          <a:p>
            <a:pPr>
              <a:lnSpc>
                <a:spcPct val="80000"/>
              </a:lnSpc>
            </a:pPr>
            <a:r>
              <a:rPr kumimoji="0" lang="en-US" altLang="zh-CN" sz="2000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74" name="Text Box 29"/>
          <p:cNvSpPr txBox="1">
            <a:spLocks noChangeArrowheads="1"/>
          </p:cNvSpPr>
          <p:nvPr/>
        </p:nvSpPr>
        <p:spPr bwMode="auto">
          <a:xfrm>
            <a:off x="7069157" y="1643050"/>
            <a:ext cx="3603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75" name="Text Box 30"/>
          <p:cNvSpPr txBox="1">
            <a:spLocks noChangeArrowheads="1"/>
          </p:cNvSpPr>
          <p:nvPr/>
        </p:nvSpPr>
        <p:spPr bwMode="auto">
          <a:xfrm>
            <a:off x="6926282" y="2506650"/>
            <a:ext cx="3603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>
                <a:latin typeface="Consolas" pitchFamily="49" charset="0"/>
                <a:cs typeface="Consolas" pitchFamily="49" charset="0"/>
              </a:rPr>
              <a:t>L</a:t>
            </a:r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C37865-4BAB-43D9-BEB9-24164CECE4B1}" type="slidenum">
              <a:rPr lang="en-US" altLang="zh-CN" smtClean="0"/>
              <a:pPr>
                <a:defRPr/>
              </a:pPr>
              <a:t>51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21" grpId="0"/>
      <p:bldP spid="47122" grpId="0"/>
      <p:bldP spid="47124" grpId="0"/>
      <p:bldP spid="47126" grpId="0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/>
      <p:bldP spid="7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reeform 2"/>
          <p:cNvSpPr>
            <a:spLocks/>
          </p:cNvSpPr>
          <p:nvPr/>
        </p:nvSpPr>
        <p:spPr bwMode="auto">
          <a:xfrm>
            <a:off x="2100258" y="1890696"/>
            <a:ext cx="557213" cy="488950"/>
          </a:xfrm>
          <a:custGeom>
            <a:avLst/>
            <a:gdLst>
              <a:gd name="T0" fmla="*/ 0 w 304"/>
              <a:gd name="T1" fmla="*/ 0 h 285"/>
              <a:gd name="T2" fmla="*/ 304 w 304"/>
              <a:gd name="T3" fmla="*/ 285 h 285"/>
              <a:gd name="T4" fmla="*/ 0 60000 65536"/>
              <a:gd name="T5" fmla="*/ 0 60000 65536"/>
              <a:gd name="T6" fmla="*/ 0 w 304"/>
              <a:gd name="T7" fmla="*/ 0 h 285"/>
              <a:gd name="T8" fmla="*/ 304 w 304"/>
              <a:gd name="T9" fmla="*/ 285 h 28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04" h="285">
                <a:moveTo>
                  <a:pt x="0" y="0"/>
                </a:moveTo>
                <a:lnTo>
                  <a:pt x="304" y="285"/>
                </a:lnTo>
              </a:path>
            </a:pathLst>
          </a:custGeom>
          <a:noFill/>
          <a:ln w="31750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107" name="Freeform 3"/>
          <p:cNvSpPr>
            <a:spLocks/>
          </p:cNvSpPr>
          <p:nvPr/>
        </p:nvSpPr>
        <p:spPr bwMode="auto">
          <a:xfrm>
            <a:off x="962021" y="1817671"/>
            <a:ext cx="649287" cy="503238"/>
          </a:xfrm>
          <a:custGeom>
            <a:avLst/>
            <a:gdLst>
              <a:gd name="T0" fmla="*/ 285 w 285"/>
              <a:gd name="T1" fmla="*/ 0 h 353"/>
              <a:gd name="T2" fmla="*/ 0 w 285"/>
              <a:gd name="T3" fmla="*/ 353 h 353"/>
              <a:gd name="T4" fmla="*/ 0 60000 65536"/>
              <a:gd name="T5" fmla="*/ 0 60000 65536"/>
              <a:gd name="T6" fmla="*/ 0 w 285"/>
              <a:gd name="T7" fmla="*/ 0 h 353"/>
              <a:gd name="T8" fmla="*/ 285 w 285"/>
              <a:gd name="T9" fmla="*/ 353 h 35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5" h="353">
                <a:moveTo>
                  <a:pt x="285" y="0"/>
                </a:moveTo>
                <a:lnTo>
                  <a:pt x="0" y="353"/>
                </a:lnTo>
              </a:path>
            </a:pathLst>
          </a:custGeom>
          <a:noFill/>
          <a:ln w="31750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108" name="Oval 4"/>
          <p:cNvSpPr>
            <a:spLocks noChangeArrowheads="1"/>
          </p:cNvSpPr>
          <p:nvPr/>
        </p:nvSpPr>
        <p:spPr bwMode="auto">
          <a:xfrm>
            <a:off x="1590671" y="1457309"/>
            <a:ext cx="571500" cy="5349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72000" rIns="0" bIns="0"/>
          <a:lstStyle/>
          <a:p>
            <a:pPr>
              <a:lnSpc>
                <a:spcPct val="80000"/>
              </a:lnSpc>
            </a:pPr>
            <a:r>
              <a:rPr kumimoji="0" lang="en-US" altLang="zh-CN" sz="2000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47109" name="Oval 5"/>
          <p:cNvSpPr>
            <a:spLocks noChangeArrowheads="1"/>
          </p:cNvSpPr>
          <p:nvPr/>
        </p:nvSpPr>
        <p:spPr bwMode="auto">
          <a:xfrm>
            <a:off x="530221" y="2178034"/>
            <a:ext cx="571500" cy="53657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72000" rIns="0" bIns="0"/>
          <a:lstStyle/>
          <a:p>
            <a:pPr>
              <a:lnSpc>
                <a:spcPct val="80000"/>
              </a:lnSpc>
            </a:pPr>
            <a:r>
              <a:rPr kumimoji="0" lang="en-US" altLang="zh-CN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47110" name="Oval 6"/>
          <p:cNvSpPr>
            <a:spLocks noChangeArrowheads="1"/>
          </p:cNvSpPr>
          <p:nvPr/>
        </p:nvSpPr>
        <p:spPr bwMode="auto">
          <a:xfrm>
            <a:off x="2574921" y="2276459"/>
            <a:ext cx="566737" cy="5349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72000" rIns="0" bIns="0"/>
          <a:lstStyle/>
          <a:p>
            <a:pPr>
              <a:lnSpc>
                <a:spcPct val="80000"/>
              </a:lnSpc>
            </a:pPr>
            <a:r>
              <a:rPr kumimoji="0" lang="en-US" altLang="zh-CN" sz="2000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47111" name="Freeform 7"/>
          <p:cNvSpPr>
            <a:spLocks/>
          </p:cNvSpPr>
          <p:nvPr/>
        </p:nvSpPr>
        <p:spPr bwMode="auto">
          <a:xfrm>
            <a:off x="2170108" y="2740009"/>
            <a:ext cx="520700" cy="604837"/>
          </a:xfrm>
          <a:custGeom>
            <a:avLst/>
            <a:gdLst>
              <a:gd name="T0" fmla="*/ 285 w 285"/>
              <a:gd name="T1" fmla="*/ 0 h 353"/>
              <a:gd name="T2" fmla="*/ 0 w 285"/>
              <a:gd name="T3" fmla="*/ 353 h 353"/>
              <a:gd name="T4" fmla="*/ 0 60000 65536"/>
              <a:gd name="T5" fmla="*/ 0 60000 65536"/>
              <a:gd name="T6" fmla="*/ 0 w 285"/>
              <a:gd name="T7" fmla="*/ 0 h 353"/>
              <a:gd name="T8" fmla="*/ 285 w 285"/>
              <a:gd name="T9" fmla="*/ 353 h 35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5" h="353">
                <a:moveTo>
                  <a:pt x="285" y="0"/>
                </a:moveTo>
                <a:lnTo>
                  <a:pt x="0" y="353"/>
                </a:lnTo>
              </a:path>
            </a:pathLst>
          </a:custGeom>
          <a:noFill/>
          <a:ln w="31750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112" name="Oval 8"/>
          <p:cNvSpPr>
            <a:spLocks noChangeArrowheads="1"/>
          </p:cNvSpPr>
          <p:nvPr/>
        </p:nvSpPr>
        <p:spPr bwMode="auto">
          <a:xfrm>
            <a:off x="1800221" y="3181334"/>
            <a:ext cx="571500" cy="53657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72000" rIns="0" bIns="0"/>
          <a:lstStyle/>
          <a:p>
            <a:pPr>
              <a:lnSpc>
                <a:spcPct val="80000"/>
              </a:lnSpc>
            </a:pPr>
            <a:r>
              <a:rPr kumimoji="0" lang="en-US" altLang="zh-CN" sz="2000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47113" name="Freeform 9"/>
          <p:cNvSpPr>
            <a:spLocks/>
          </p:cNvSpPr>
          <p:nvPr/>
        </p:nvSpPr>
        <p:spPr bwMode="auto">
          <a:xfrm flipH="1">
            <a:off x="3014658" y="2754296"/>
            <a:ext cx="266700" cy="503238"/>
          </a:xfrm>
          <a:custGeom>
            <a:avLst/>
            <a:gdLst>
              <a:gd name="T0" fmla="*/ 285 w 285"/>
              <a:gd name="T1" fmla="*/ 0 h 353"/>
              <a:gd name="T2" fmla="*/ 0 w 285"/>
              <a:gd name="T3" fmla="*/ 353 h 353"/>
              <a:gd name="T4" fmla="*/ 0 60000 65536"/>
              <a:gd name="T5" fmla="*/ 0 60000 65536"/>
              <a:gd name="T6" fmla="*/ 0 w 285"/>
              <a:gd name="T7" fmla="*/ 0 h 353"/>
              <a:gd name="T8" fmla="*/ 285 w 285"/>
              <a:gd name="T9" fmla="*/ 353 h 35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5" h="353">
                <a:moveTo>
                  <a:pt x="285" y="0"/>
                </a:moveTo>
                <a:lnTo>
                  <a:pt x="0" y="353"/>
                </a:lnTo>
              </a:path>
            </a:pathLst>
          </a:custGeom>
          <a:noFill/>
          <a:ln w="31750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114" name="Oval 10"/>
          <p:cNvSpPr>
            <a:spLocks noChangeArrowheads="1"/>
          </p:cNvSpPr>
          <p:nvPr/>
        </p:nvSpPr>
        <p:spPr bwMode="auto">
          <a:xfrm>
            <a:off x="3141658" y="3186096"/>
            <a:ext cx="571500" cy="53657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72000" rIns="0" bIns="0"/>
          <a:lstStyle/>
          <a:p>
            <a:pPr>
              <a:lnSpc>
                <a:spcPct val="80000"/>
              </a:lnSpc>
            </a:pPr>
            <a:r>
              <a:rPr kumimoji="0" lang="en-US" altLang="zh-CN" sz="2000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sp>
        <p:nvSpPr>
          <p:cNvPr id="47115" name="Freeform 12"/>
          <p:cNvSpPr>
            <a:spLocks/>
          </p:cNvSpPr>
          <p:nvPr/>
        </p:nvSpPr>
        <p:spPr bwMode="auto">
          <a:xfrm>
            <a:off x="1872741" y="3723213"/>
            <a:ext cx="146050" cy="423862"/>
          </a:xfrm>
          <a:custGeom>
            <a:avLst/>
            <a:gdLst>
              <a:gd name="T0" fmla="*/ 92 w 92"/>
              <a:gd name="T1" fmla="*/ 0 h 267"/>
              <a:gd name="T2" fmla="*/ 0 w 92"/>
              <a:gd name="T3" fmla="*/ 267 h 267"/>
              <a:gd name="T4" fmla="*/ 0 60000 65536"/>
              <a:gd name="T5" fmla="*/ 0 60000 65536"/>
              <a:gd name="T6" fmla="*/ 0 w 92"/>
              <a:gd name="T7" fmla="*/ 0 h 267"/>
              <a:gd name="T8" fmla="*/ 92 w 92"/>
              <a:gd name="T9" fmla="*/ 267 h 26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2" h="267">
                <a:moveTo>
                  <a:pt x="92" y="0"/>
                </a:moveTo>
                <a:lnTo>
                  <a:pt x="0" y="267"/>
                </a:lnTo>
              </a:path>
            </a:pathLst>
          </a:custGeom>
          <a:noFill/>
          <a:ln w="31750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116" name="Oval 13"/>
          <p:cNvSpPr>
            <a:spLocks noChangeArrowheads="1"/>
          </p:cNvSpPr>
          <p:nvPr/>
        </p:nvSpPr>
        <p:spPr bwMode="auto">
          <a:xfrm>
            <a:off x="1554158" y="4167171"/>
            <a:ext cx="571500" cy="53657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/>
          <a:lstStyle/>
          <a:p>
            <a:pPr>
              <a:lnSpc>
                <a:spcPct val="80000"/>
              </a:lnSpc>
            </a:pPr>
            <a:r>
              <a:rPr kumimoji="0" lang="en-US" altLang="zh-CN" sz="2000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47119" name="Text Box 29"/>
          <p:cNvSpPr txBox="1">
            <a:spLocks noChangeArrowheads="1"/>
          </p:cNvSpPr>
          <p:nvPr/>
        </p:nvSpPr>
        <p:spPr bwMode="auto">
          <a:xfrm>
            <a:off x="2344733" y="1790684"/>
            <a:ext cx="3603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 dirty="0"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47120" name="Text Box 30"/>
          <p:cNvSpPr txBox="1">
            <a:spLocks noChangeArrowheads="1"/>
          </p:cNvSpPr>
          <p:nvPr/>
        </p:nvSpPr>
        <p:spPr bwMode="auto">
          <a:xfrm>
            <a:off x="2201858" y="2654284"/>
            <a:ext cx="3603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>
                <a:latin typeface="Consolas" pitchFamily="49" charset="0"/>
                <a:cs typeface="Consolas" pitchFamily="49" charset="0"/>
              </a:rPr>
              <a:t>L</a:t>
            </a:r>
          </a:p>
        </p:txBody>
      </p:sp>
      <p:sp>
        <p:nvSpPr>
          <p:cNvPr id="47121" name="Text Box 31"/>
          <p:cNvSpPr txBox="1">
            <a:spLocks noChangeArrowheads="1"/>
          </p:cNvSpPr>
          <p:nvPr/>
        </p:nvSpPr>
        <p:spPr bwMode="auto">
          <a:xfrm>
            <a:off x="2130421" y="4238609"/>
            <a:ext cx="2873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600" b="1" dirty="0">
                <a:solidFill>
                  <a:srgbClr val="00B0F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0</a:t>
            </a:r>
          </a:p>
        </p:txBody>
      </p:sp>
      <p:sp>
        <p:nvSpPr>
          <p:cNvPr id="47122" name="Text Box 32"/>
          <p:cNvSpPr txBox="1">
            <a:spLocks noChangeArrowheads="1"/>
          </p:cNvSpPr>
          <p:nvPr/>
        </p:nvSpPr>
        <p:spPr bwMode="auto">
          <a:xfrm>
            <a:off x="2346321" y="3446446"/>
            <a:ext cx="2873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600" b="1">
                <a:solidFill>
                  <a:srgbClr val="00B0F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</a:t>
            </a:r>
          </a:p>
        </p:txBody>
      </p:sp>
      <p:sp>
        <p:nvSpPr>
          <p:cNvPr id="47123" name="Text Box 33"/>
          <p:cNvSpPr txBox="1">
            <a:spLocks noChangeArrowheads="1"/>
          </p:cNvSpPr>
          <p:nvPr/>
        </p:nvSpPr>
        <p:spPr bwMode="auto">
          <a:xfrm>
            <a:off x="3713158" y="3230546"/>
            <a:ext cx="287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0</a:t>
            </a:r>
          </a:p>
        </p:txBody>
      </p:sp>
      <p:sp>
        <p:nvSpPr>
          <p:cNvPr id="47124" name="Text Box 34"/>
          <p:cNvSpPr txBox="1">
            <a:spLocks noChangeArrowheads="1"/>
          </p:cNvSpPr>
          <p:nvPr/>
        </p:nvSpPr>
        <p:spPr bwMode="auto">
          <a:xfrm>
            <a:off x="3209921" y="2295509"/>
            <a:ext cx="2873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600" b="1">
                <a:solidFill>
                  <a:srgbClr val="00B0F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</a:t>
            </a:r>
          </a:p>
        </p:txBody>
      </p:sp>
      <p:sp>
        <p:nvSpPr>
          <p:cNvPr id="47125" name="Text Box 35"/>
          <p:cNvSpPr txBox="1">
            <a:spLocks noChangeArrowheads="1"/>
          </p:cNvSpPr>
          <p:nvPr/>
        </p:nvSpPr>
        <p:spPr bwMode="auto">
          <a:xfrm>
            <a:off x="617533" y="2727309"/>
            <a:ext cx="2873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0</a:t>
            </a:r>
          </a:p>
        </p:txBody>
      </p:sp>
      <p:sp>
        <p:nvSpPr>
          <p:cNvPr id="47126" name="Text Box 36"/>
          <p:cNvSpPr txBox="1">
            <a:spLocks noChangeArrowheads="1"/>
          </p:cNvSpPr>
          <p:nvPr/>
        </p:nvSpPr>
        <p:spPr bwMode="auto">
          <a:xfrm>
            <a:off x="2057396" y="1142984"/>
            <a:ext cx="5857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600" b="1">
                <a:latin typeface="Consolas" pitchFamily="49" charset="0"/>
                <a:ea typeface="楷体_GB2312" pitchFamily="49" charset="-122"/>
                <a:cs typeface="Consolas" pitchFamily="49" charset="0"/>
              </a:rPr>
              <a:t>-2</a:t>
            </a:r>
          </a:p>
        </p:txBody>
      </p:sp>
      <p:grpSp>
        <p:nvGrpSpPr>
          <p:cNvPr id="2" name="组合 47"/>
          <p:cNvGrpSpPr/>
          <p:nvPr/>
        </p:nvGrpSpPr>
        <p:grpSpPr>
          <a:xfrm>
            <a:off x="4929190" y="1571612"/>
            <a:ext cx="3163889" cy="2567404"/>
            <a:chOff x="4929190" y="1571612"/>
            <a:chExt cx="3163889" cy="2567404"/>
          </a:xfrm>
        </p:grpSpPr>
        <p:sp>
          <p:nvSpPr>
            <p:cNvPr id="47134" name="Freeform 15"/>
            <p:cNvSpPr>
              <a:spLocks/>
            </p:cNvSpPr>
            <p:nvPr/>
          </p:nvSpPr>
          <p:spPr bwMode="auto">
            <a:xfrm>
              <a:off x="5829322" y="2824150"/>
              <a:ext cx="355608" cy="676288"/>
            </a:xfrm>
            <a:custGeom>
              <a:avLst/>
              <a:gdLst>
                <a:gd name="T0" fmla="*/ 0 w 264"/>
                <a:gd name="T1" fmla="*/ 0 h 424"/>
                <a:gd name="T2" fmla="*/ 264 w 264"/>
                <a:gd name="T3" fmla="*/ 424 h 424"/>
                <a:gd name="T4" fmla="*/ 0 60000 65536"/>
                <a:gd name="T5" fmla="*/ 0 60000 65536"/>
                <a:gd name="T6" fmla="*/ 0 w 264"/>
                <a:gd name="T7" fmla="*/ 0 h 424"/>
                <a:gd name="T8" fmla="*/ 264 w 264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64" h="424">
                  <a:moveTo>
                    <a:pt x="0" y="0"/>
                  </a:moveTo>
                  <a:lnTo>
                    <a:pt x="264" y="424"/>
                  </a:lnTo>
                </a:path>
              </a:pathLst>
            </a:custGeom>
            <a:noFill/>
            <a:ln w="3175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135" name="Freeform 16"/>
            <p:cNvSpPr>
              <a:spLocks/>
            </p:cNvSpPr>
            <p:nvPr/>
          </p:nvSpPr>
          <p:spPr bwMode="auto">
            <a:xfrm>
              <a:off x="5286380" y="2849550"/>
              <a:ext cx="339723" cy="650888"/>
            </a:xfrm>
            <a:custGeom>
              <a:avLst/>
              <a:gdLst>
                <a:gd name="T0" fmla="*/ 168 w 168"/>
                <a:gd name="T1" fmla="*/ 0 h 384"/>
                <a:gd name="T2" fmla="*/ 0 w 168"/>
                <a:gd name="T3" fmla="*/ 384 h 384"/>
                <a:gd name="T4" fmla="*/ 0 60000 65536"/>
                <a:gd name="T5" fmla="*/ 0 60000 65536"/>
                <a:gd name="T6" fmla="*/ 0 w 168"/>
                <a:gd name="T7" fmla="*/ 0 h 384"/>
                <a:gd name="T8" fmla="*/ 168 w 168"/>
                <a:gd name="T9" fmla="*/ 384 h 3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8" h="384">
                  <a:moveTo>
                    <a:pt x="168" y="0"/>
                  </a:moveTo>
                  <a:lnTo>
                    <a:pt x="0" y="384"/>
                  </a:lnTo>
                </a:path>
              </a:pathLst>
            </a:custGeom>
            <a:noFill/>
            <a:ln w="3175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136" name="Oval 17"/>
            <p:cNvSpPr>
              <a:spLocks noChangeArrowheads="1"/>
            </p:cNvSpPr>
            <p:nvPr/>
          </p:nvSpPr>
          <p:spPr bwMode="auto">
            <a:xfrm>
              <a:off x="5929322" y="3473437"/>
              <a:ext cx="571500" cy="5349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pPr>
                <a:lnSpc>
                  <a:spcPct val="80000"/>
                </a:lnSpc>
              </a:pPr>
              <a:r>
                <a:rPr kumimoji="0" lang="en-US" altLang="zh-CN" sz="20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7137" name="Oval 18"/>
            <p:cNvSpPr>
              <a:spLocks noChangeArrowheads="1"/>
            </p:cNvSpPr>
            <p:nvPr/>
          </p:nvSpPr>
          <p:spPr bwMode="auto">
            <a:xfrm>
              <a:off x="4929190" y="3473437"/>
              <a:ext cx="571500" cy="5365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pPr>
                <a:lnSpc>
                  <a:spcPct val="80000"/>
                </a:lnSpc>
              </a:pPr>
              <a:r>
                <a:rPr kumimoji="0" lang="en-US" altLang="zh-CN" sz="20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47138" name="Oval 19"/>
            <p:cNvSpPr>
              <a:spLocks noChangeArrowheads="1"/>
            </p:cNvSpPr>
            <p:nvPr/>
          </p:nvSpPr>
          <p:spPr bwMode="auto">
            <a:xfrm>
              <a:off x="6124578" y="1571612"/>
              <a:ext cx="566738" cy="5349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pPr>
                <a:lnSpc>
                  <a:spcPct val="80000"/>
                </a:lnSpc>
              </a:pPr>
              <a:r>
                <a:rPr kumimoji="0" lang="en-US" altLang="zh-CN" sz="20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47139" name="Freeform 20"/>
            <p:cNvSpPr>
              <a:spLocks/>
            </p:cNvSpPr>
            <p:nvPr/>
          </p:nvSpPr>
          <p:spPr bwMode="auto">
            <a:xfrm>
              <a:off x="5834066" y="2036750"/>
              <a:ext cx="363538" cy="488950"/>
            </a:xfrm>
            <a:custGeom>
              <a:avLst/>
              <a:gdLst>
                <a:gd name="T0" fmla="*/ 229 w 229"/>
                <a:gd name="T1" fmla="*/ 0 h 308"/>
                <a:gd name="T2" fmla="*/ 0 w 229"/>
                <a:gd name="T3" fmla="*/ 308 h 308"/>
                <a:gd name="T4" fmla="*/ 0 60000 65536"/>
                <a:gd name="T5" fmla="*/ 0 60000 65536"/>
                <a:gd name="T6" fmla="*/ 0 w 229"/>
                <a:gd name="T7" fmla="*/ 0 h 308"/>
                <a:gd name="T8" fmla="*/ 229 w 229"/>
                <a:gd name="T9" fmla="*/ 308 h 30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9" h="308">
                  <a:moveTo>
                    <a:pt x="229" y="0"/>
                  </a:moveTo>
                  <a:lnTo>
                    <a:pt x="0" y="308"/>
                  </a:lnTo>
                </a:path>
              </a:pathLst>
            </a:custGeom>
            <a:noFill/>
            <a:ln w="3175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140" name="Oval 21"/>
            <p:cNvSpPr>
              <a:spLocks noChangeArrowheads="1"/>
            </p:cNvSpPr>
            <p:nvPr/>
          </p:nvSpPr>
          <p:spPr bwMode="auto">
            <a:xfrm>
              <a:off x="5464178" y="2362187"/>
              <a:ext cx="571500" cy="5365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pPr>
                <a:lnSpc>
                  <a:spcPct val="80000"/>
                </a:lnSpc>
              </a:pPr>
              <a:r>
                <a:rPr kumimoji="0" lang="en-US" altLang="zh-CN" sz="20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7141" name="Freeform 22"/>
            <p:cNvSpPr>
              <a:spLocks/>
            </p:cNvSpPr>
            <p:nvPr/>
          </p:nvSpPr>
          <p:spPr bwMode="auto">
            <a:xfrm>
              <a:off x="6629403" y="2024050"/>
              <a:ext cx="330200" cy="381000"/>
            </a:xfrm>
            <a:custGeom>
              <a:avLst/>
              <a:gdLst>
                <a:gd name="T0" fmla="*/ 0 w 208"/>
                <a:gd name="T1" fmla="*/ 0 h 240"/>
                <a:gd name="T2" fmla="*/ 208 w 208"/>
                <a:gd name="T3" fmla="*/ 240 h 240"/>
                <a:gd name="T4" fmla="*/ 0 60000 65536"/>
                <a:gd name="T5" fmla="*/ 0 60000 65536"/>
                <a:gd name="T6" fmla="*/ 0 w 208"/>
                <a:gd name="T7" fmla="*/ 0 h 240"/>
                <a:gd name="T8" fmla="*/ 208 w 208"/>
                <a:gd name="T9" fmla="*/ 240 h 2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40">
                  <a:moveTo>
                    <a:pt x="0" y="0"/>
                  </a:moveTo>
                  <a:lnTo>
                    <a:pt x="208" y="240"/>
                  </a:lnTo>
                </a:path>
              </a:pathLst>
            </a:custGeom>
            <a:noFill/>
            <a:ln w="3175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142" name="Oval 23"/>
            <p:cNvSpPr>
              <a:spLocks noChangeArrowheads="1"/>
            </p:cNvSpPr>
            <p:nvPr/>
          </p:nvSpPr>
          <p:spPr bwMode="auto">
            <a:xfrm>
              <a:off x="6805616" y="2366950"/>
              <a:ext cx="571500" cy="5365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pPr>
                <a:lnSpc>
                  <a:spcPct val="80000"/>
                </a:lnSpc>
              </a:pPr>
              <a:r>
                <a:rPr kumimoji="0" lang="en-US" altLang="zh-CN" sz="20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11</a:t>
              </a:r>
            </a:p>
          </p:txBody>
        </p:sp>
        <p:sp>
          <p:nvSpPr>
            <p:cNvPr id="47143" name="Freeform 24"/>
            <p:cNvSpPr>
              <a:spLocks/>
            </p:cNvSpPr>
            <p:nvPr/>
          </p:nvSpPr>
          <p:spPr bwMode="auto">
            <a:xfrm>
              <a:off x="7183441" y="2870187"/>
              <a:ext cx="373063" cy="639763"/>
            </a:xfrm>
            <a:custGeom>
              <a:avLst/>
              <a:gdLst>
                <a:gd name="T0" fmla="*/ 0 w 235"/>
                <a:gd name="T1" fmla="*/ 0 h 403"/>
                <a:gd name="T2" fmla="*/ 235 w 235"/>
                <a:gd name="T3" fmla="*/ 403 h 403"/>
                <a:gd name="T4" fmla="*/ 0 60000 65536"/>
                <a:gd name="T5" fmla="*/ 0 60000 65536"/>
                <a:gd name="T6" fmla="*/ 0 w 235"/>
                <a:gd name="T7" fmla="*/ 0 h 403"/>
                <a:gd name="T8" fmla="*/ 235 w 235"/>
                <a:gd name="T9" fmla="*/ 403 h 40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5" h="403">
                  <a:moveTo>
                    <a:pt x="0" y="0"/>
                  </a:moveTo>
                  <a:lnTo>
                    <a:pt x="235" y="403"/>
                  </a:lnTo>
                </a:path>
              </a:pathLst>
            </a:custGeom>
            <a:noFill/>
            <a:ln w="3175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144" name="Oval 25"/>
            <p:cNvSpPr>
              <a:spLocks noChangeArrowheads="1"/>
            </p:cNvSpPr>
            <p:nvPr/>
          </p:nvSpPr>
          <p:spPr bwMode="auto">
            <a:xfrm>
              <a:off x="7304091" y="3486137"/>
              <a:ext cx="571500" cy="5365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pPr>
                <a:lnSpc>
                  <a:spcPct val="80000"/>
                </a:lnSpc>
              </a:pPr>
              <a:r>
                <a:rPr kumimoji="0" lang="en-US" altLang="zh-CN" sz="20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16</a:t>
              </a:r>
            </a:p>
          </p:txBody>
        </p:sp>
        <p:sp>
          <p:nvSpPr>
            <p:cNvPr id="47145" name="Text Box 37"/>
            <p:cNvSpPr txBox="1">
              <a:spLocks noChangeArrowheads="1"/>
            </p:cNvSpPr>
            <p:nvPr/>
          </p:nvSpPr>
          <p:spPr bwMode="auto">
            <a:xfrm>
              <a:off x="5508050" y="3800462"/>
              <a:ext cx="28733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00B0F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47146" name="Text Box 38"/>
            <p:cNvSpPr txBox="1">
              <a:spLocks noChangeArrowheads="1"/>
            </p:cNvSpPr>
            <p:nvPr/>
          </p:nvSpPr>
          <p:spPr bwMode="auto">
            <a:xfrm>
              <a:off x="6508753" y="3800462"/>
              <a:ext cx="28733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00B0F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47147" name="Text Box 39"/>
            <p:cNvSpPr txBox="1">
              <a:spLocks noChangeArrowheads="1"/>
            </p:cNvSpPr>
            <p:nvPr/>
          </p:nvSpPr>
          <p:spPr bwMode="auto">
            <a:xfrm>
              <a:off x="7805741" y="3800462"/>
              <a:ext cx="28733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00B0F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47148" name="Text Box 40"/>
            <p:cNvSpPr txBox="1">
              <a:spLocks noChangeArrowheads="1"/>
            </p:cNvSpPr>
            <p:nvPr/>
          </p:nvSpPr>
          <p:spPr bwMode="auto">
            <a:xfrm>
              <a:off x="6651628" y="1574787"/>
              <a:ext cx="28733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00B0F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47149" name="Text Box 41"/>
            <p:cNvSpPr txBox="1">
              <a:spLocks noChangeArrowheads="1"/>
            </p:cNvSpPr>
            <p:nvPr/>
          </p:nvSpPr>
          <p:spPr bwMode="auto">
            <a:xfrm>
              <a:off x="5427666" y="2071675"/>
              <a:ext cx="28733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00B0F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47150" name="Text Box 42"/>
            <p:cNvSpPr txBox="1">
              <a:spLocks noChangeArrowheads="1"/>
            </p:cNvSpPr>
            <p:nvPr/>
          </p:nvSpPr>
          <p:spPr bwMode="auto">
            <a:xfrm>
              <a:off x="7297794" y="2287575"/>
              <a:ext cx="50323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00B0F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-1</a:t>
              </a:r>
            </a:p>
          </p:txBody>
        </p:sp>
      </p:grpSp>
      <p:sp>
        <p:nvSpPr>
          <p:cNvPr id="145456" name="Text Box 48"/>
          <p:cNvSpPr txBox="1">
            <a:spLocks noChangeArrowheads="1"/>
          </p:cNvSpPr>
          <p:nvPr/>
        </p:nvSpPr>
        <p:spPr bwMode="auto">
          <a:xfrm>
            <a:off x="4429124" y="4714884"/>
            <a:ext cx="1727200" cy="40011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000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调整完毕</a:t>
            </a:r>
          </a:p>
        </p:txBody>
      </p:sp>
      <p:sp>
        <p:nvSpPr>
          <p:cNvPr id="145457" name="Freeform 49"/>
          <p:cNvSpPr>
            <a:spLocks/>
          </p:cNvSpPr>
          <p:nvPr/>
        </p:nvSpPr>
        <p:spPr bwMode="auto">
          <a:xfrm>
            <a:off x="1976433" y="1344596"/>
            <a:ext cx="869950" cy="1830388"/>
          </a:xfrm>
          <a:custGeom>
            <a:avLst/>
            <a:gdLst>
              <a:gd name="T0" fmla="*/ 33 w 548"/>
              <a:gd name="T1" fmla="*/ 1153 h 1153"/>
              <a:gd name="T2" fmla="*/ 52 w 548"/>
              <a:gd name="T3" fmla="*/ 840 h 1153"/>
              <a:gd name="T4" fmla="*/ 348 w 548"/>
              <a:gd name="T5" fmla="*/ 576 h 1153"/>
              <a:gd name="T6" fmla="*/ 468 w 548"/>
              <a:gd name="T7" fmla="*/ 352 h 1153"/>
              <a:gd name="T8" fmla="*/ 548 w 548"/>
              <a:gd name="T9" fmla="*/ 0 h 11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48"/>
              <a:gd name="T16" fmla="*/ 0 h 1153"/>
              <a:gd name="T17" fmla="*/ 548 w 548"/>
              <a:gd name="T18" fmla="*/ 1153 h 115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48" h="1153">
                <a:moveTo>
                  <a:pt x="33" y="1153"/>
                </a:moveTo>
                <a:cubicBezTo>
                  <a:pt x="36" y="1101"/>
                  <a:pt x="0" y="936"/>
                  <a:pt x="52" y="840"/>
                </a:cubicBezTo>
                <a:cubicBezTo>
                  <a:pt x="94" y="737"/>
                  <a:pt x="279" y="657"/>
                  <a:pt x="348" y="576"/>
                </a:cubicBezTo>
                <a:cubicBezTo>
                  <a:pt x="417" y="495"/>
                  <a:pt x="435" y="448"/>
                  <a:pt x="468" y="352"/>
                </a:cubicBezTo>
                <a:cubicBezTo>
                  <a:pt x="533" y="220"/>
                  <a:pt x="531" y="73"/>
                  <a:pt x="548" y="0"/>
                </a:cubicBezTo>
              </a:path>
            </a:pathLst>
          </a:custGeom>
          <a:noFill/>
          <a:ln w="57150">
            <a:solidFill>
              <a:srgbClr val="99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右箭头 45"/>
          <p:cNvSpPr/>
          <p:nvPr/>
        </p:nvSpPr>
        <p:spPr>
          <a:xfrm>
            <a:off x="4071934" y="2500306"/>
            <a:ext cx="857256" cy="35719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29058" y="214311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RL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调整</a:t>
            </a:r>
            <a:endParaRPr lang="zh-CN" altLang="en-US" sz="1800" b="1" dirty="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4" name="灯片编号占位符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52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454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454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56" grpId="0"/>
      <p:bldP spid="145457" grpId="0" animBg="1"/>
      <p:bldP spid="145457" grpId="1" animBg="1"/>
      <p:bldP spid="46" grpId="0" animBg="1"/>
      <p:bldP spid="4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37"/>
          <p:cNvSpPr txBox="1">
            <a:spLocks noChangeArrowheads="1"/>
          </p:cNvSpPr>
          <p:nvPr/>
        </p:nvSpPr>
        <p:spPr bwMode="auto">
          <a:xfrm>
            <a:off x="357158" y="857232"/>
            <a:ext cx="8458200" cy="729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b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1800" b="1"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1800" b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9-5】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输入</a:t>
            </a:r>
            <a:r>
              <a:rPr lang="zh-CN" altLang="en-US" sz="18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关键字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序列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(16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26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18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14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15)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，给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出构造一棵</a:t>
            </a:r>
            <a:r>
              <a:rPr lang="en-US" altLang="zh-CN" sz="1800" b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AVL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树的步骤。</a:t>
            </a:r>
          </a:p>
        </p:txBody>
      </p:sp>
      <p:sp>
        <p:nvSpPr>
          <p:cNvPr id="48131" name="Oval 38"/>
          <p:cNvSpPr>
            <a:spLocks noChangeAspect="1" noChangeArrowheads="1"/>
          </p:cNvSpPr>
          <p:nvPr/>
        </p:nvSpPr>
        <p:spPr bwMode="auto">
          <a:xfrm>
            <a:off x="2628900" y="2779713"/>
            <a:ext cx="468313" cy="46831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16</a:t>
            </a:r>
          </a:p>
        </p:txBody>
      </p:sp>
      <p:sp>
        <p:nvSpPr>
          <p:cNvPr id="48132" name="Line 39"/>
          <p:cNvSpPr>
            <a:spLocks noChangeShapeType="1"/>
          </p:cNvSpPr>
          <p:nvPr/>
        </p:nvSpPr>
        <p:spPr bwMode="auto">
          <a:xfrm>
            <a:off x="1403350" y="3068638"/>
            <a:ext cx="10810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133" name="Text Box 40"/>
          <p:cNvSpPr txBox="1">
            <a:spLocks noChangeArrowheads="1"/>
          </p:cNvSpPr>
          <p:nvPr/>
        </p:nvSpPr>
        <p:spPr bwMode="auto">
          <a:xfrm>
            <a:off x="1428728" y="2714620"/>
            <a:ext cx="936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</a:t>
            </a:r>
            <a:r>
              <a:rPr kumimoji="0"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16</a:t>
            </a:r>
          </a:p>
        </p:txBody>
      </p:sp>
      <p:sp>
        <p:nvSpPr>
          <p:cNvPr id="48134" name="Text Box 41"/>
          <p:cNvSpPr txBox="1">
            <a:spLocks noChangeArrowheads="1"/>
          </p:cNvSpPr>
          <p:nvPr/>
        </p:nvSpPr>
        <p:spPr bwMode="auto">
          <a:xfrm>
            <a:off x="2700338" y="2468399"/>
            <a:ext cx="2159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600" b="1">
                <a:solidFill>
                  <a:srgbClr val="00B0F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0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3492500" y="2276475"/>
            <a:ext cx="2663825" cy="1404938"/>
            <a:chOff x="2200" y="1253"/>
            <a:chExt cx="1678" cy="885"/>
          </a:xfrm>
        </p:grpSpPr>
        <p:sp>
          <p:nvSpPr>
            <p:cNvPr id="48159" name="Line 43"/>
            <p:cNvSpPr>
              <a:spLocks noChangeShapeType="1"/>
            </p:cNvSpPr>
            <p:nvPr/>
          </p:nvSpPr>
          <p:spPr bwMode="auto">
            <a:xfrm>
              <a:off x="2200" y="1752"/>
              <a:ext cx="6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160" name="Text Box 44"/>
            <p:cNvSpPr txBox="1">
              <a:spLocks noChangeArrowheads="1"/>
            </p:cNvSpPr>
            <p:nvPr/>
          </p:nvSpPr>
          <p:spPr bwMode="auto">
            <a:xfrm>
              <a:off x="2250" y="1484"/>
              <a:ext cx="59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1800" b="1" dirty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插入</a:t>
              </a:r>
              <a:r>
                <a:rPr kumimoji="0" lang="en-US" altLang="zh-CN" sz="1800" b="1" dirty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48161" name="Oval 45"/>
            <p:cNvSpPr>
              <a:spLocks noChangeAspect="1" noChangeArrowheads="1"/>
            </p:cNvSpPr>
            <p:nvPr/>
          </p:nvSpPr>
          <p:spPr bwMode="auto">
            <a:xfrm>
              <a:off x="3382" y="1344"/>
              <a:ext cx="295" cy="2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16</a:t>
              </a:r>
            </a:p>
          </p:txBody>
        </p:sp>
        <p:sp>
          <p:nvSpPr>
            <p:cNvPr id="48162" name="Oval 46"/>
            <p:cNvSpPr>
              <a:spLocks noChangeAspect="1" noChangeArrowheads="1"/>
            </p:cNvSpPr>
            <p:nvPr/>
          </p:nvSpPr>
          <p:spPr bwMode="auto">
            <a:xfrm>
              <a:off x="3107" y="1843"/>
              <a:ext cx="295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48163" name="Text Box 47"/>
            <p:cNvSpPr txBox="1">
              <a:spLocks noChangeArrowheads="1"/>
            </p:cNvSpPr>
            <p:nvPr/>
          </p:nvSpPr>
          <p:spPr bwMode="auto">
            <a:xfrm>
              <a:off x="3152" y="1650"/>
              <a:ext cx="13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00B0F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48164" name="Text Box 48"/>
            <p:cNvSpPr txBox="1">
              <a:spLocks noChangeArrowheads="1"/>
            </p:cNvSpPr>
            <p:nvPr/>
          </p:nvSpPr>
          <p:spPr bwMode="auto">
            <a:xfrm>
              <a:off x="3742" y="1253"/>
              <a:ext cx="13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00B0F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48165" name="Freeform 49"/>
            <p:cNvSpPr>
              <a:spLocks/>
            </p:cNvSpPr>
            <p:nvPr/>
          </p:nvSpPr>
          <p:spPr bwMode="auto">
            <a:xfrm>
              <a:off x="3285" y="1608"/>
              <a:ext cx="163" cy="236"/>
            </a:xfrm>
            <a:custGeom>
              <a:avLst/>
              <a:gdLst>
                <a:gd name="T0" fmla="*/ 152 w 152"/>
                <a:gd name="T1" fmla="*/ 0 h 236"/>
                <a:gd name="T2" fmla="*/ 0 w 152"/>
                <a:gd name="T3" fmla="*/ 236 h 236"/>
                <a:gd name="T4" fmla="*/ 0 60000 65536"/>
                <a:gd name="T5" fmla="*/ 0 60000 65536"/>
                <a:gd name="T6" fmla="*/ 0 w 152"/>
                <a:gd name="T7" fmla="*/ 0 h 236"/>
                <a:gd name="T8" fmla="*/ 152 w 152"/>
                <a:gd name="T9" fmla="*/ 236 h 2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2" h="236">
                  <a:moveTo>
                    <a:pt x="152" y="0"/>
                  </a:moveTo>
                  <a:lnTo>
                    <a:pt x="0" y="236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1331913" y="3963988"/>
            <a:ext cx="2701925" cy="2057400"/>
            <a:chOff x="839" y="2316"/>
            <a:chExt cx="1702" cy="1296"/>
          </a:xfrm>
        </p:grpSpPr>
        <p:sp>
          <p:nvSpPr>
            <p:cNvPr id="48149" name="Line 51"/>
            <p:cNvSpPr>
              <a:spLocks noChangeShapeType="1"/>
            </p:cNvSpPr>
            <p:nvPr/>
          </p:nvSpPr>
          <p:spPr bwMode="auto">
            <a:xfrm>
              <a:off x="839" y="2977"/>
              <a:ext cx="6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150" name="Text Box 52"/>
            <p:cNvSpPr txBox="1">
              <a:spLocks noChangeArrowheads="1"/>
            </p:cNvSpPr>
            <p:nvPr/>
          </p:nvSpPr>
          <p:spPr bwMode="auto">
            <a:xfrm>
              <a:off x="900" y="2744"/>
              <a:ext cx="59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1800" b="1" dirty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插入</a:t>
              </a:r>
              <a:r>
                <a:rPr kumimoji="0" lang="en-US" altLang="zh-CN" sz="1800" b="1" dirty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48151" name="Oval 53"/>
            <p:cNvSpPr>
              <a:spLocks noChangeAspect="1" noChangeArrowheads="1"/>
            </p:cNvSpPr>
            <p:nvPr/>
          </p:nvSpPr>
          <p:spPr bwMode="auto">
            <a:xfrm>
              <a:off x="2126" y="2407"/>
              <a:ext cx="295" cy="2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kumimoji="0" lang="en-US" altLang="zh-CN" sz="1600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16</a:t>
              </a:r>
            </a:p>
          </p:txBody>
        </p:sp>
        <p:sp>
          <p:nvSpPr>
            <p:cNvPr id="48152" name="Oval 54"/>
            <p:cNvSpPr>
              <a:spLocks noChangeAspect="1" noChangeArrowheads="1"/>
            </p:cNvSpPr>
            <p:nvPr/>
          </p:nvSpPr>
          <p:spPr bwMode="auto">
            <a:xfrm>
              <a:off x="1746" y="2886"/>
              <a:ext cx="295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48153" name="Text Box 55"/>
            <p:cNvSpPr txBox="1">
              <a:spLocks noChangeArrowheads="1"/>
            </p:cNvSpPr>
            <p:nvPr/>
          </p:nvSpPr>
          <p:spPr bwMode="auto">
            <a:xfrm>
              <a:off x="1746" y="2693"/>
              <a:ext cx="18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-</a:t>
              </a:r>
              <a:r>
                <a:rPr kumimoji="0" lang="en-US" altLang="zh-CN" sz="1600" b="1">
                  <a:solidFill>
                    <a:srgbClr val="00B0F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48154" name="Text Box 56"/>
            <p:cNvSpPr txBox="1">
              <a:spLocks noChangeArrowheads="1"/>
            </p:cNvSpPr>
            <p:nvPr/>
          </p:nvSpPr>
          <p:spPr bwMode="auto">
            <a:xfrm>
              <a:off x="2405" y="2316"/>
              <a:ext cx="13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48155" name="Freeform 57"/>
            <p:cNvSpPr>
              <a:spLocks/>
            </p:cNvSpPr>
            <p:nvPr/>
          </p:nvSpPr>
          <p:spPr bwMode="auto">
            <a:xfrm>
              <a:off x="1935" y="2628"/>
              <a:ext cx="214" cy="296"/>
            </a:xfrm>
            <a:custGeom>
              <a:avLst/>
              <a:gdLst>
                <a:gd name="T0" fmla="*/ 187 w 187"/>
                <a:gd name="T1" fmla="*/ 0 h 271"/>
                <a:gd name="T2" fmla="*/ 0 w 187"/>
                <a:gd name="T3" fmla="*/ 271 h 271"/>
                <a:gd name="T4" fmla="*/ 0 60000 65536"/>
                <a:gd name="T5" fmla="*/ 0 60000 65536"/>
                <a:gd name="T6" fmla="*/ 0 w 187"/>
                <a:gd name="T7" fmla="*/ 0 h 271"/>
                <a:gd name="T8" fmla="*/ 187 w 187"/>
                <a:gd name="T9" fmla="*/ 271 h 27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7" h="271">
                  <a:moveTo>
                    <a:pt x="187" y="0"/>
                  </a:moveTo>
                  <a:lnTo>
                    <a:pt x="0" y="271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156" name="Oval 58"/>
            <p:cNvSpPr>
              <a:spLocks noChangeAspect="1" noChangeArrowheads="1"/>
            </p:cNvSpPr>
            <p:nvPr/>
          </p:nvSpPr>
          <p:spPr bwMode="auto">
            <a:xfrm>
              <a:off x="2131" y="3317"/>
              <a:ext cx="295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48157" name="Line 59"/>
            <p:cNvSpPr>
              <a:spLocks noChangeShapeType="1"/>
            </p:cNvSpPr>
            <p:nvPr/>
          </p:nvSpPr>
          <p:spPr bwMode="auto">
            <a:xfrm>
              <a:off x="1973" y="3158"/>
              <a:ext cx="181" cy="227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158" name="Text Box 60"/>
            <p:cNvSpPr txBox="1">
              <a:spLocks noChangeArrowheads="1"/>
            </p:cNvSpPr>
            <p:nvPr/>
          </p:nvSpPr>
          <p:spPr bwMode="auto">
            <a:xfrm>
              <a:off x="1973" y="3374"/>
              <a:ext cx="13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00B0F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</p:grpSp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4391025" y="4292600"/>
            <a:ext cx="3319463" cy="1382713"/>
            <a:chOff x="2766" y="2523"/>
            <a:chExt cx="2091" cy="871"/>
          </a:xfrm>
        </p:grpSpPr>
        <p:sp>
          <p:nvSpPr>
            <p:cNvPr id="48139" name="Line 62"/>
            <p:cNvSpPr>
              <a:spLocks noChangeShapeType="1"/>
            </p:cNvSpPr>
            <p:nvPr/>
          </p:nvSpPr>
          <p:spPr bwMode="auto">
            <a:xfrm>
              <a:off x="2766" y="2977"/>
              <a:ext cx="6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140" name="Text Box 63"/>
            <p:cNvSpPr txBox="1">
              <a:spLocks noChangeArrowheads="1"/>
            </p:cNvSpPr>
            <p:nvPr/>
          </p:nvSpPr>
          <p:spPr bwMode="auto">
            <a:xfrm>
              <a:off x="2835" y="2744"/>
              <a:ext cx="59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800" b="1" dirty="0" err="1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LR</a:t>
              </a:r>
              <a:r>
                <a:rPr kumimoji="0" lang="zh-CN" altLang="en-US" sz="1800" b="1" dirty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调整</a:t>
              </a:r>
            </a:p>
          </p:txBody>
        </p:sp>
        <p:sp>
          <p:nvSpPr>
            <p:cNvPr id="48141" name="Oval 64"/>
            <p:cNvSpPr>
              <a:spLocks noChangeAspect="1" noChangeArrowheads="1"/>
            </p:cNvSpPr>
            <p:nvPr/>
          </p:nvSpPr>
          <p:spPr bwMode="auto">
            <a:xfrm>
              <a:off x="3986" y="2614"/>
              <a:ext cx="295" cy="2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48142" name="Oval 65"/>
            <p:cNvSpPr>
              <a:spLocks noChangeAspect="1" noChangeArrowheads="1"/>
            </p:cNvSpPr>
            <p:nvPr/>
          </p:nvSpPr>
          <p:spPr bwMode="auto">
            <a:xfrm>
              <a:off x="3606" y="3093"/>
              <a:ext cx="295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48143" name="Text Box 66"/>
            <p:cNvSpPr txBox="1">
              <a:spLocks noChangeArrowheads="1"/>
            </p:cNvSpPr>
            <p:nvPr/>
          </p:nvSpPr>
          <p:spPr bwMode="auto">
            <a:xfrm>
              <a:off x="3606" y="2919"/>
              <a:ext cx="18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kumimoji="0" lang="en-US" altLang="zh-CN" sz="1600" b="1">
                <a:solidFill>
                  <a:srgbClr val="00B0F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48144" name="Text Box 67"/>
            <p:cNvSpPr txBox="1">
              <a:spLocks noChangeArrowheads="1"/>
            </p:cNvSpPr>
            <p:nvPr/>
          </p:nvSpPr>
          <p:spPr bwMode="auto">
            <a:xfrm>
              <a:off x="4265" y="2523"/>
              <a:ext cx="13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00B0F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48145" name="Freeform 68"/>
            <p:cNvSpPr>
              <a:spLocks/>
            </p:cNvSpPr>
            <p:nvPr/>
          </p:nvSpPr>
          <p:spPr bwMode="auto">
            <a:xfrm>
              <a:off x="3825" y="2835"/>
              <a:ext cx="184" cy="269"/>
            </a:xfrm>
            <a:custGeom>
              <a:avLst/>
              <a:gdLst>
                <a:gd name="T0" fmla="*/ 187 w 187"/>
                <a:gd name="T1" fmla="*/ 0 h 271"/>
                <a:gd name="T2" fmla="*/ 0 w 187"/>
                <a:gd name="T3" fmla="*/ 271 h 271"/>
                <a:gd name="T4" fmla="*/ 0 60000 65536"/>
                <a:gd name="T5" fmla="*/ 0 60000 65536"/>
                <a:gd name="T6" fmla="*/ 0 w 187"/>
                <a:gd name="T7" fmla="*/ 0 h 271"/>
                <a:gd name="T8" fmla="*/ 187 w 187"/>
                <a:gd name="T9" fmla="*/ 271 h 27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7" h="271">
                  <a:moveTo>
                    <a:pt x="187" y="0"/>
                  </a:moveTo>
                  <a:lnTo>
                    <a:pt x="0" y="271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146" name="Oval 69"/>
            <p:cNvSpPr>
              <a:spLocks noChangeAspect="1" noChangeArrowheads="1"/>
            </p:cNvSpPr>
            <p:nvPr/>
          </p:nvSpPr>
          <p:spPr bwMode="auto">
            <a:xfrm>
              <a:off x="4377" y="3099"/>
              <a:ext cx="295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16</a:t>
              </a:r>
            </a:p>
          </p:txBody>
        </p:sp>
        <p:sp>
          <p:nvSpPr>
            <p:cNvPr id="48147" name="Freeform 70"/>
            <p:cNvSpPr>
              <a:spLocks/>
            </p:cNvSpPr>
            <p:nvPr/>
          </p:nvSpPr>
          <p:spPr bwMode="auto">
            <a:xfrm>
              <a:off x="4245" y="2851"/>
              <a:ext cx="210" cy="269"/>
            </a:xfrm>
            <a:custGeom>
              <a:avLst/>
              <a:gdLst>
                <a:gd name="T0" fmla="*/ 0 w 236"/>
                <a:gd name="T1" fmla="*/ 0 h 268"/>
                <a:gd name="T2" fmla="*/ 236 w 236"/>
                <a:gd name="T3" fmla="*/ 268 h 268"/>
                <a:gd name="T4" fmla="*/ 0 60000 65536"/>
                <a:gd name="T5" fmla="*/ 0 60000 65536"/>
                <a:gd name="T6" fmla="*/ 0 w 236"/>
                <a:gd name="T7" fmla="*/ 0 h 268"/>
                <a:gd name="T8" fmla="*/ 236 w 236"/>
                <a:gd name="T9" fmla="*/ 268 h 2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6" h="268">
                  <a:moveTo>
                    <a:pt x="0" y="0"/>
                  </a:moveTo>
                  <a:lnTo>
                    <a:pt x="236" y="268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148" name="Text Box 71"/>
            <p:cNvSpPr txBox="1">
              <a:spLocks noChangeArrowheads="1"/>
            </p:cNvSpPr>
            <p:nvPr/>
          </p:nvSpPr>
          <p:spPr bwMode="auto">
            <a:xfrm>
              <a:off x="4721" y="3093"/>
              <a:ext cx="13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00B0F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</p:grp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53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Oval 1052"/>
          <p:cNvSpPr>
            <a:spLocks noChangeAspect="1" noChangeArrowheads="1"/>
          </p:cNvSpPr>
          <p:nvPr/>
        </p:nvSpPr>
        <p:spPr bwMode="auto">
          <a:xfrm>
            <a:off x="2109788" y="966788"/>
            <a:ext cx="468312" cy="4365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7</a:t>
            </a:r>
          </a:p>
        </p:txBody>
      </p:sp>
      <p:sp>
        <p:nvSpPr>
          <p:cNvPr id="49155" name="Oval 1053"/>
          <p:cNvSpPr>
            <a:spLocks noChangeAspect="1" noChangeArrowheads="1"/>
          </p:cNvSpPr>
          <p:nvPr/>
        </p:nvSpPr>
        <p:spPr bwMode="auto">
          <a:xfrm>
            <a:off x="1506538" y="1727200"/>
            <a:ext cx="468312" cy="46831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</a:t>
            </a:r>
          </a:p>
        </p:txBody>
      </p:sp>
      <p:sp>
        <p:nvSpPr>
          <p:cNvPr id="49156" name="Text Box 1054"/>
          <p:cNvSpPr txBox="1">
            <a:spLocks noChangeArrowheads="1"/>
          </p:cNvSpPr>
          <p:nvPr/>
        </p:nvSpPr>
        <p:spPr bwMode="auto">
          <a:xfrm>
            <a:off x="1506538" y="1420813"/>
            <a:ext cx="2873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600" b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kumimoji="0" lang="en-US" altLang="zh-CN" sz="1600" b="1">
              <a:solidFill>
                <a:srgbClr val="00B0F0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49157" name="Text Box 1055"/>
          <p:cNvSpPr txBox="1">
            <a:spLocks noChangeArrowheads="1"/>
          </p:cNvSpPr>
          <p:nvPr/>
        </p:nvSpPr>
        <p:spPr bwMode="auto">
          <a:xfrm>
            <a:off x="2552700" y="822325"/>
            <a:ext cx="2159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600" b="1">
                <a:solidFill>
                  <a:srgbClr val="00B0F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0</a:t>
            </a:r>
          </a:p>
        </p:txBody>
      </p:sp>
      <p:sp>
        <p:nvSpPr>
          <p:cNvPr id="49158" name="Freeform 1056"/>
          <p:cNvSpPr>
            <a:spLocks/>
          </p:cNvSpPr>
          <p:nvPr/>
        </p:nvSpPr>
        <p:spPr bwMode="auto">
          <a:xfrm>
            <a:off x="1857356" y="1317625"/>
            <a:ext cx="288944" cy="468301"/>
          </a:xfrm>
          <a:custGeom>
            <a:avLst/>
            <a:gdLst>
              <a:gd name="T0" fmla="*/ 187 w 187"/>
              <a:gd name="T1" fmla="*/ 0 h 271"/>
              <a:gd name="T2" fmla="*/ 0 w 187"/>
              <a:gd name="T3" fmla="*/ 271 h 271"/>
              <a:gd name="T4" fmla="*/ 0 60000 65536"/>
              <a:gd name="T5" fmla="*/ 0 60000 65536"/>
              <a:gd name="T6" fmla="*/ 0 w 187"/>
              <a:gd name="T7" fmla="*/ 0 h 271"/>
              <a:gd name="T8" fmla="*/ 187 w 187"/>
              <a:gd name="T9" fmla="*/ 271 h 27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7" h="271">
                <a:moveTo>
                  <a:pt x="187" y="0"/>
                </a:moveTo>
                <a:lnTo>
                  <a:pt x="0" y="271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159" name="Oval 1057"/>
          <p:cNvSpPr>
            <a:spLocks noChangeAspect="1" noChangeArrowheads="1"/>
          </p:cNvSpPr>
          <p:nvPr/>
        </p:nvSpPr>
        <p:spPr bwMode="auto">
          <a:xfrm>
            <a:off x="2730500" y="1736725"/>
            <a:ext cx="468313" cy="46831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16</a:t>
            </a:r>
          </a:p>
        </p:txBody>
      </p:sp>
      <p:sp>
        <p:nvSpPr>
          <p:cNvPr id="49160" name="Freeform 1058"/>
          <p:cNvSpPr>
            <a:spLocks/>
          </p:cNvSpPr>
          <p:nvPr/>
        </p:nvSpPr>
        <p:spPr bwMode="auto">
          <a:xfrm>
            <a:off x="2520950" y="1317625"/>
            <a:ext cx="336538" cy="468301"/>
          </a:xfrm>
          <a:custGeom>
            <a:avLst/>
            <a:gdLst>
              <a:gd name="T0" fmla="*/ 0 w 236"/>
              <a:gd name="T1" fmla="*/ 0 h 268"/>
              <a:gd name="T2" fmla="*/ 236 w 236"/>
              <a:gd name="T3" fmla="*/ 268 h 268"/>
              <a:gd name="T4" fmla="*/ 0 60000 65536"/>
              <a:gd name="T5" fmla="*/ 0 60000 65536"/>
              <a:gd name="T6" fmla="*/ 0 w 236"/>
              <a:gd name="T7" fmla="*/ 0 h 268"/>
              <a:gd name="T8" fmla="*/ 236 w 236"/>
              <a:gd name="T9" fmla="*/ 268 h 26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6" h="268">
                <a:moveTo>
                  <a:pt x="0" y="0"/>
                </a:moveTo>
                <a:lnTo>
                  <a:pt x="236" y="268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161" name="Text Box 1059"/>
          <p:cNvSpPr txBox="1">
            <a:spLocks noChangeArrowheads="1"/>
          </p:cNvSpPr>
          <p:nvPr/>
        </p:nvSpPr>
        <p:spPr bwMode="auto">
          <a:xfrm>
            <a:off x="3276600" y="1727200"/>
            <a:ext cx="2159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600" b="1">
                <a:solidFill>
                  <a:srgbClr val="00B0F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0</a:t>
            </a:r>
          </a:p>
        </p:txBody>
      </p:sp>
      <p:grpSp>
        <p:nvGrpSpPr>
          <p:cNvPr id="2" name="Group 1109"/>
          <p:cNvGrpSpPr>
            <a:grpSpLocks/>
          </p:cNvGrpSpPr>
          <p:nvPr/>
        </p:nvGrpSpPr>
        <p:grpSpPr bwMode="auto">
          <a:xfrm>
            <a:off x="3521075" y="606425"/>
            <a:ext cx="3211513" cy="2246313"/>
            <a:chOff x="2218" y="382"/>
            <a:chExt cx="2023" cy="1415"/>
          </a:xfrm>
        </p:grpSpPr>
        <p:sp>
          <p:nvSpPr>
            <p:cNvPr id="49197" name="Line 1060"/>
            <p:cNvSpPr>
              <a:spLocks noChangeShapeType="1"/>
            </p:cNvSpPr>
            <p:nvPr/>
          </p:nvSpPr>
          <p:spPr bwMode="auto">
            <a:xfrm>
              <a:off x="2218" y="1072"/>
              <a:ext cx="6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3" name="Group 1106"/>
            <p:cNvGrpSpPr>
              <a:grpSpLocks/>
            </p:cNvGrpSpPr>
            <p:nvPr/>
          </p:nvGrpSpPr>
          <p:grpSpPr bwMode="auto">
            <a:xfrm>
              <a:off x="2263" y="382"/>
              <a:ext cx="1978" cy="1415"/>
              <a:chOff x="2263" y="382"/>
              <a:chExt cx="1978" cy="1415"/>
            </a:xfrm>
          </p:grpSpPr>
          <p:sp>
            <p:nvSpPr>
              <p:cNvPr id="49199" name="Text Box 1061"/>
              <p:cNvSpPr txBox="1">
                <a:spLocks noChangeArrowheads="1"/>
              </p:cNvSpPr>
              <p:nvPr/>
            </p:nvSpPr>
            <p:spPr bwMode="auto">
              <a:xfrm>
                <a:off x="2263" y="842"/>
                <a:ext cx="59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0" lang="zh-CN" altLang="en-US" sz="1800" b="1" dirty="0">
                    <a:solidFill>
                      <a:srgbClr val="3333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插入</a:t>
                </a:r>
                <a:r>
                  <a:rPr kumimoji="0" lang="en-US" altLang="zh-CN" sz="1800" b="1" dirty="0">
                    <a:solidFill>
                      <a:srgbClr val="3333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11</a:t>
                </a:r>
              </a:p>
            </p:txBody>
          </p:sp>
          <p:sp>
            <p:nvSpPr>
              <p:cNvPr id="49200" name="Oval 1062"/>
              <p:cNvSpPr>
                <a:spLocks noChangeAspect="1" noChangeArrowheads="1"/>
              </p:cNvSpPr>
              <p:nvPr/>
            </p:nvSpPr>
            <p:spPr bwMode="auto">
              <a:xfrm>
                <a:off x="3370" y="473"/>
                <a:ext cx="295" cy="275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>
                <a:noAutofit/>
              </a:bodyPr>
              <a:lstStyle/>
              <a:p>
                <a:r>
                  <a:rPr kumimoji="0" lang="en-US" altLang="zh-CN" sz="1600" b="1" dirty="0">
                    <a:solidFill>
                      <a:srgbClr val="3333FF"/>
                    </a:solidFill>
                    <a:latin typeface="Consolas" pitchFamily="49" charset="0"/>
                    <a:ea typeface="楷体_GB2312" pitchFamily="49" charset="-122"/>
                    <a:cs typeface="Consolas" pitchFamily="49" charset="0"/>
                  </a:rPr>
                  <a:t>7</a:t>
                </a:r>
              </a:p>
            </p:txBody>
          </p:sp>
          <p:sp>
            <p:nvSpPr>
              <p:cNvPr id="49201" name="Oval 1063"/>
              <p:cNvSpPr>
                <a:spLocks noChangeAspect="1" noChangeArrowheads="1"/>
              </p:cNvSpPr>
              <p:nvPr/>
            </p:nvSpPr>
            <p:spPr bwMode="auto">
              <a:xfrm>
                <a:off x="2990" y="952"/>
                <a:ext cx="295" cy="295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>
                <a:noAutofit/>
              </a:bodyPr>
              <a:lstStyle/>
              <a:p>
                <a:r>
                  <a:rPr kumimoji="0" lang="en-US" altLang="zh-CN" sz="1600" b="1">
                    <a:solidFill>
                      <a:srgbClr val="3333FF"/>
                    </a:solidFill>
                    <a:latin typeface="Consolas" pitchFamily="49" charset="0"/>
                    <a:ea typeface="楷体_GB2312" pitchFamily="49" charset="-122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49202" name="Text Box 1064"/>
              <p:cNvSpPr txBox="1">
                <a:spLocks noChangeArrowheads="1"/>
              </p:cNvSpPr>
              <p:nvPr/>
            </p:nvSpPr>
            <p:spPr bwMode="auto">
              <a:xfrm>
                <a:off x="2990" y="759"/>
                <a:ext cx="181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0" lang="en-US" altLang="zh-CN" sz="1600" b="1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0</a:t>
                </a:r>
                <a:endParaRPr kumimoji="0" lang="en-US" altLang="zh-CN" sz="1600" b="1">
                  <a:solidFill>
                    <a:srgbClr val="00B0F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endParaRPr>
              </a:p>
            </p:txBody>
          </p:sp>
          <p:sp>
            <p:nvSpPr>
              <p:cNvPr id="49203" name="Text Box 1065"/>
              <p:cNvSpPr txBox="1">
                <a:spLocks noChangeArrowheads="1"/>
              </p:cNvSpPr>
              <p:nvPr/>
            </p:nvSpPr>
            <p:spPr bwMode="auto">
              <a:xfrm>
                <a:off x="3697" y="382"/>
                <a:ext cx="263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0" lang="en-US" altLang="zh-CN" sz="1600" b="1">
                    <a:solidFill>
                      <a:srgbClr val="00B0F0"/>
                    </a:solidFill>
                    <a:latin typeface="Consolas" pitchFamily="49" charset="0"/>
                    <a:ea typeface="楷体_GB2312" pitchFamily="49" charset="-122"/>
                    <a:cs typeface="Consolas" pitchFamily="49" charset="0"/>
                  </a:rPr>
                  <a:t>-1</a:t>
                </a:r>
              </a:p>
            </p:txBody>
          </p:sp>
          <p:sp>
            <p:nvSpPr>
              <p:cNvPr id="49204" name="Freeform 1066"/>
              <p:cNvSpPr>
                <a:spLocks/>
              </p:cNvSpPr>
              <p:nvPr/>
            </p:nvSpPr>
            <p:spPr bwMode="auto">
              <a:xfrm>
                <a:off x="3195" y="694"/>
                <a:ext cx="198" cy="296"/>
              </a:xfrm>
              <a:custGeom>
                <a:avLst/>
                <a:gdLst>
                  <a:gd name="T0" fmla="*/ 187 w 187"/>
                  <a:gd name="T1" fmla="*/ 0 h 271"/>
                  <a:gd name="T2" fmla="*/ 0 w 187"/>
                  <a:gd name="T3" fmla="*/ 271 h 271"/>
                  <a:gd name="T4" fmla="*/ 0 60000 65536"/>
                  <a:gd name="T5" fmla="*/ 0 60000 65536"/>
                  <a:gd name="T6" fmla="*/ 0 w 187"/>
                  <a:gd name="T7" fmla="*/ 0 h 271"/>
                  <a:gd name="T8" fmla="*/ 187 w 187"/>
                  <a:gd name="T9" fmla="*/ 271 h 27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87" h="271">
                    <a:moveTo>
                      <a:pt x="187" y="0"/>
                    </a:moveTo>
                    <a:lnTo>
                      <a:pt x="0" y="271"/>
                    </a:lnTo>
                  </a:path>
                </a:pathLst>
              </a:custGeom>
              <a:noFill/>
              <a:ln w="28575">
                <a:solidFill>
                  <a:srgbClr val="9900FF"/>
                </a:solidFill>
                <a:round/>
                <a:headEnd/>
                <a:tailEnd/>
              </a:ln>
            </p:spPr>
            <p:txBody>
              <a:bodyPr anchor="ctr">
                <a:noAutofit/>
              </a:bodyPr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9205" name="Oval 1067"/>
              <p:cNvSpPr>
                <a:spLocks noChangeAspect="1" noChangeArrowheads="1"/>
              </p:cNvSpPr>
              <p:nvPr/>
            </p:nvSpPr>
            <p:spPr bwMode="auto">
              <a:xfrm>
                <a:off x="3761" y="958"/>
                <a:ext cx="295" cy="295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anchor="ctr">
                <a:noAutofit/>
              </a:bodyPr>
              <a:lstStyle/>
              <a:p>
                <a:r>
                  <a:rPr kumimoji="0" lang="en-US" altLang="zh-CN" sz="1600" b="1">
                    <a:solidFill>
                      <a:srgbClr val="3333FF"/>
                    </a:solidFill>
                    <a:latin typeface="Consolas" pitchFamily="49" charset="0"/>
                    <a:ea typeface="楷体_GB2312" pitchFamily="49" charset="-122"/>
                    <a:cs typeface="Consolas" pitchFamily="49" charset="0"/>
                  </a:rPr>
                  <a:t>16</a:t>
                </a:r>
              </a:p>
            </p:txBody>
          </p:sp>
          <p:sp>
            <p:nvSpPr>
              <p:cNvPr id="49206" name="Freeform 1068"/>
              <p:cNvSpPr>
                <a:spLocks/>
              </p:cNvSpPr>
              <p:nvPr/>
            </p:nvSpPr>
            <p:spPr bwMode="auto">
              <a:xfrm>
                <a:off x="3629" y="694"/>
                <a:ext cx="196" cy="296"/>
              </a:xfrm>
              <a:custGeom>
                <a:avLst/>
                <a:gdLst>
                  <a:gd name="T0" fmla="*/ 0 w 236"/>
                  <a:gd name="T1" fmla="*/ 0 h 268"/>
                  <a:gd name="T2" fmla="*/ 236 w 236"/>
                  <a:gd name="T3" fmla="*/ 268 h 268"/>
                  <a:gd name="T4" fmla="*/ 0 60000 65536"/>
                  <a:gd name="T5" fmla="*/ 0 60000 65536"/>
                  <a:gd name="T6" fmla="*/ 0 w 236"/>
                  <a:gd name="T7" fmla="*/ 0 h 268"/>
                  <a:gd name="T8" fmla="*/ 236 w 236"/>
                  <a:gd name="T9" fmla="*/ 268 h 26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36" h="268">
                    <a:moveTo>
                      <a:pt x="0" y="0"/>
                    </a:moveTo>
                    <a:lnTo>
                      <a:pt x="236" y="268"/>
                    </a:lnTo>
                  </a:path>
                </a:pathLst>
              </a:custGeom>
              <a:noFill/>
              <a:ln w="28575">
                <a:solidFill>
                  <a:srgbClr val="9900FF"/>
                </a:solidFill>
                <a:round/>
                <a:headEnd/>
                <a:tailEnd/>
              </a:ln>
            </p:spPr>
            <p:txBody>
              <a:bodyPr anchor="ctr">
                <a:noAutofit/>
              </a:bodyPr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9207" name="Text Box 1069"/>
              <p:cNvSpPr txBox="1">
                <a:spLocks noChangeArrowheads="1"/>
              </p:cNvSpPr>
              <p:nvPr/>
            </p:nvSpPr>
            <p:spPr bwMode="auto">
              <a:xfrm>
                <a:off x="4105" y="952"/>
                <a:ext cx="13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0" lang="en-US" altLang="zh-CN" sz="1600" b="1">
                    <a:solidFill>
                      <a:srgbClr val="00B0F0"/>
                    </a:solidFill>
                    <a:latin typeface="Consolas" pitchFamily="49" charset="0"/>
                    <a:ea typeface="楷体_GB2312" pitchFamily="49" charset="-122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49208" name="Oval 1070"/>
              <p:cNvSpPr>
                <a:spLocks noChangeAspect="1" noChangeArrowheads="1"/>
              </p:cNvSpPr>
              <p:nvPr/>
            </p:nvSpPr>
            <p:spPr bwMode="auto">
              <a:xfrm>
                <a:off x="3449" y="1502"/>
                <a:ext cx="295" cy="295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anchor="ctr">
                <a:noAutofit/>
              </a:bodyPr>
              <a:lstStyle/>
              <a:p>
                <a:r>
                  <a:rPr kumimoji="0" lang="en-US" altLang="zh-CN" sz="1600" b="1">
                    <a:solidFill>
                      <a:srgbClr val="3333FF"/>
                    </a:solidFill>
                    <a:latin typeface="Consolas" pitchFamily="49" charset="0"/>
                    <a:ea typeface="楷体_GB2312" pitchFamily="49" charset="-122"/>
                    <a:cs typeface="Consolas" pitchFamily="49" charset="0"/>
                  </a:rPr>
                  <a:t>11</a:t>
                </a:r>
              </a:p>
            </p:txBody>
          </p:sp>
          <p:sp>
            <p:nvSpPr>
              <p:cNvPr id="49209" name="Freeform 1071"/>
              <p:cNvSpPr>
                <a:spLocks/>
              </p:cNvSpPr>
              <p:nvPr/>
            </p:nvSpPr>
            <p:spPr bwMode="auto">
              <a:xfrm>
                <a:off x="3690" y="1244"/>
                <a:ext cx="162" cy="286"/>
              </a:xfrm>
              <a:custGeom>
                <a:avLst/>
                <a:gdLst>
                  <a:gd name="T0" fmla="*/ 187 w 187"/>
                  <a:gd name="T1" fmla="*/ 0 h 271"/>
                  <a:gd name="T2" fmla="*/ 0 w 187"/>
                  <a:gd name="T3" fmla="*/ 271 h 271"/>
                  <a:gd name="T4" fmla="*/ 0 60000 65536"/>
                  <a:gd name="T5" fmla="*/ 0 60000 65536"/>
                  <a:gd name="T6" fmla="*/ 0 w 187"/>
                  <a:gd name="T7" fmla="*/ 0 h 271"/>
                  <a:gd name="T8" fmla="*/ 187 w 187"/>
                  <a:gd name="T9" fmla="*/ 271 h 27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87" h="271">
                    <a:moveTo>
                      <a:pt x="187" y="0"/>
                    </a:moveTo>
                    <a:lnTo>
                      <a:pt x="0" y="271"/>
                    </a:lnTo>
                  </a:path>
                </a:pathLst>
              </a:custGeom>
              <a:noFill/>
              <a:ln w="28575">
                <a:solidFill>
                  <a:srgbClr val="9900FF"/>
                </a:solidFill>
                <a:round/>
                <a:headEnd/>
                <a:tailEnd/>
              </a:ln>
            </p:spPr>
            <p:txBody>
              <a:bodyPr anchor="ctr">
                <a:noAutofit/>
              </a:bodyPr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9210" name="Text Box 1072"/>
              <p:cNvSpPr txBox="1">
                <a:spLocks noChangeArrowheads="1"/>
              </p:cNvSpPr>
              <p:nvPr/>
            </p:nvSpPr>
            <p:spPr bwMode="auto">
              <a:xfrm>
                <a:off x="3807" y="1471"/>
                <a:ext cx="13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0" lang="en-US" altLang="zh-CN" sz="1600" b="1">
                    <a:solidFill>
                      <a:srgbClr val="00B0F0"/>
                    </a:solidFill>
                    <a:latin typeface="Consolas" pitchFamily="49" charset="0"/>
                    <a:ea typeface="楷体_GB2312" pitchFamily="49" charset="-122"/>
                    <a:cs typeface="Consolas" pitchFamily="49" charset="0"/>
                  </a:rPr>
                  <a:t>0</a:t>
                </a:r>
              </a:p>
            </p:txBody>
          </p:sp>
        </p:grpSp>
      </p:grpSp>
      <p:grpSp>
        <p:nvGrpSpPr>
          <p:cNvPr id="4" name="Group 1107"/>
          <p:cNvGrpSpPr>
            <a:grpSpLocks/>
          </p:cNvGrpSpPr>
          <p:nvPr/>
        </p:nvGrpSpPr>
        <p:grpSpPr bwMode="auto">
          <a:xfrm>
            <a:off x="611188" y="3213101"/>
            <a:ext cx="3240087" cy="2927350"/>
            <a:chOff x="385" y="2024"/>
            <a:chExt cx="2041" cy="1844"/>
          </a:xfrm>
        </p:grpSpPr>
        <p:sp>
          <p:nvSpPr>
            <p:cNvPr id="49181" name="Line 1074"/>
            <p:cNvSpPr>
              <a:spLocks noChangeShapeType="1"/>
            </p:cNvSpPr>
            <p:nvPr/>
          </p:nvSpPr>
          <p:spPr bwMode="auto">
            <a:xfrm>
              <a:off x="385" y="2886"/>
              <a:ext cx="6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182" name="Text Box 1075"/>
            <p:cNvSpPr txBox="1">
              <a:spLocks noChangeArrowheads="1"/>
            </p:cNvSpPr>
            <p:nvPr/>
          </p:nvSpPr>
          <p:spPr bwMode="auto">
            <a:xfrm>
              <a:off x="430" y="2568"/>
              <a:ext cx="5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18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插入</a:t>
              </a:r>
              <a:r>
                <a:rPr kumimoji="0" lang="en-US" altLang="zh-CN" sz="18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9</a:t>
              </a:r>
            </a:p>
          </p:txBody>
        </p:sp>
        <p:sp>
          <p:nvSpPr>
            <p:cNvPr id="49183" name="Oval 1076"/>
            <p:cNvSpPr>
              <a:spLocks noChangeAspect="1" noChangeArrowheads="1"/>
            </p:cNvSpPr>
            <p:nvPr/>
          </p:nvSpPr>
          <p:spPr bwMode="auto">
            <a:xfrm>
              <a:off x="1555" y="2024"/>
              <a:ext cx="295" cy="2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noAutofit/>
            </a:bodyPr>
            <a:lstStyle/>
            <a:p>
              <a:r>
                <a:rPr kumimoji="0" lang="en-US" altLang="zh-CN" sz="1600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49184" name="Oval 1077"/>
            <p:cNvSpPr>
              <a:spLocks noChangeAspect="1" noChangeArrowheads="1"/>
            </p:cNvSpPr>
            <p:nvPr/>
          </p:nvSpPr>
          <p:spPr bwMode="auto">
            <a:xfrm>
              <a:off x="1175" y="2503"/>
              <a:ext cx="295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49187" name="Freeform 1080"/>
            <p:cNvSpPr>
              <a:spLocks/>
            </p:cNvSpPr>
            <p:nvPr/>
          </p:nvSpPr>
          <p:spPr bwMode="auto">
            <a:xfrm>
              <a:off x="1395" y="2245"/>
              <a:ext cx="183" cy="275"/>
            </a:xfrm>
            <a:custGeom>
              <a:avLst/>
              <a:gdLst>
                <a:gd name="T0" fmla="*/ 187 w 187"/>
                <a:gd name="T1" fmla="*/ 0 h 271"/>
                <a:gd name="T2" fmla="*/ 0 w 187"/>
                <a:gd name="T3" fmla="*/ 271 h 271"/>
                <a:gd name="T4" fmla="*/ 0 60000 65536"/>
                <a:gd name="T5" fmla="*/ 0 60000 65536"/>
                <a:gd name="T6" fmla="*/ 0 w 187"/>
                <a:gd name="T7" fmla="*/ 0 h 271"/>
                <a:gd name="T8" fmla="*/ 187 w 187"/>
                <a:gd name="T9" fmla="*/ 271 h 27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7" h="271">
                  <a:moveTo>
                    <a:pt x="187" y="0"/>
                  </a:moveTo>
                  <a:lnTo>
                    <a:pt x="0" y="271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188" name="Oval 1081"/>
            <p:cNvSpPr>
              <a:spLocks noChangeAspect="1" noChangeArrowheads="1"/>
            </p:cNvSpPr>
            <p:nvPr/>
          </p:nvSpPr>
          <p:spPr bwMode="auto">
            <a:xfrm>
              <a:off x="1946" y="2509"/>
              <a:ext cx="295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16</a:t>
              </a:r>
            </a:p>
          </p:txBody>
        </p:sp>
        <p:sp>
          <p:nvSpPr>
            <p:cNvPr id="49189" name="Freeform 1082"/>
            <p:cNvSpPr>
              <a:spLocks/>
            </p:cNvSpPr>
            <p:nvPr/>
          </p:nvSpPr>
          <p:spPr bwMode="auto">
            <a:xfrm>
              <a:off x="1814" y="2245"/>
              <a:ext cx="211" cy="275"/>
            </a:xfrm>
            <a:custGeom>
              <a:avLst/>
              <a:gdLst>
                <a:gd name="T0" fmla="*/ 0 w 236"/>
                <a:gd name="T1" fmla="*/ 0 h 268"/>
                <a:gd name="T2" fmla="*/ 236 w 236"/>
                <a:gd name="T3" fmla="*/ 268 h 268"/>
                <a:gd name="T4" fmla="*/ 0 60000 65536"/>
                <a:gd name="T5" fmla="*/ 0 60000 65536"/>
                <a:gd name="T6" fmla="*/ 0 w 236"/>
                <a:gd name="T7" fmla="*/ 0 h 268"/>
                <a:gd name="T8" fmla="*/ 236 w 236"/>
                <a:gd name="T9" fmla="*/ 268 h 2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6" h="268">
                  <a:moveTo>
                    <a:pt x="0" y="0"/>
                  </a:moveTo>
                  <a:lnTo>
                    <a:pt x="236" y="268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190" name="Text Box 1083"/>
            <p:cNvSpPr txBox="1">
              <a:spLocks noChangeArrowheads="1"/>
            </p:cNvSpPr>
            <p:nvPr/>
          </p:nvSpPr>
          <p:spPr bwMode="auto">
            <a:xfrm>
              <a:off x="2290" y="2503"/>
              <a:ext cx="1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49191" name="Oval 1084"/>
            <p:cNvSpPr>
              <a:spLocks noChangeAspect="1" noChangeArrowheads="1"/>
            </p:cNvSpPr>
            <p:nvPr/>
          </p:nvSpPr>
          <p:spPr bwMode="auto">
            <a:xfrm>
              <a:off x="1634" y="3053"/>
              <a:ext cx="295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11</a:t>
              </a:r>
            </a:p>
          </p:txBody>
        </p:sp>
        <p:sp>
          <p:nvSpPr>
            <p:cNvPr id="49192" name="Freeform 1085"/>
            <p:cNvSpPr>
              <a:spLocks/>
            </p:cNvSpPr>
            <p:nvPr/>
          </p:nvSpPr>
          <p:spPr bwMode="auto">
            <a:xfrm>
              <a:off x="1845" y="2795"/>
              <a:ext cx="192" cy="265"/>
            </a:xfrm>
            <a:custGeom>
              <a:avLst/>
              <a:gdLst>
                <a:gd name="T0" fmla="*/ 187 w 187"/>
                <a:gd name="T1" fmla="*/ 0 h 271"/>
                <a:gd name="T2" fmla="*/ 0 w 187"/>
                <a:gd name="T3" fmla="*/ 271 h 271"/>
                <a:gd name="T4" fmla="*/ 0 60000 65536"/>
                <a:gd name="T5" fmla="*/ 0 60000 65536"/>
                <a:gd name="T6" fmla="*/ 0 w 187"/>
                <a:gd name="T7" fmla="*/ 0 h 271"/>
                <a:gd name="T8" fmla="*/ 187 w 187"/>
                <a:gd name="T9" fmla="*/ 271 h 27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7" h="271">
                  <a:moveTo>
                    <a:pt x="187" y="0"/>
                  </a:moveTo>
                  <a:lnTo>
                    <a:pt x="0" y="271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193" name="Text Box 1086"/>
            <p:cNvSpPr txBox="1">
              <a:spLocks noChangeArrowheads="1"/>
            </p:cNvSpPr>
            <p:nvPr/>
          </p:nvSpPr>
          <p:spPr bwMode="auto">
            <a:xfrm>
              <a:off x="1992" y="3022"/>
              <a:ext cx="1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00B0F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49194" name="Oval 1087"/>
            <p:cNvSpPr>
              <a:spLocks noChangeAspect="1" noChangeArrowheads="1"/>
            </p:cNvSpPr>
            <p:nvPr/>
          </p:nvSpPr>
          <p:spPr bwMode="auto">
            <a:xfrm>
              <a:off x="1284" y="3573"/>
              <a:ext cx="295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9</a:t>
              </a:r>
            </a:p>
          </p:txBody>
        </p:sp>
        <p:sp>
          <p:nvSpPr>
            <p:cNvPr id="49195" name="Freeform 1088"/>
            <p:cNvSpPr>
              <a:spLocks/>
            </p:cNvSpPr>
            <p:nvPr/>
          </p:nvSpPr>
          <p:spPr bwMode="auto">
            <a:xfrm>
              <a:off x="1485" y="3315"/>
              <a:ext cx="202" cy="285"/>
            </a:xfrm>
            <a:custGeom>
              <a:avLst/>
              <a:gdLst>
                <a:gd name="T0" fmla="*/ 187 w 187"/>
                <a:gd name="T1" fmla="*/ 0 h 271"/>
                <a:gd name="T2" fmla="*/ 0 w 187"/>
                <a:gd name="T3" fmla="*/ 271 h 271"/>
                <a:gd name="T4" fmla="*/ 0 60000 65536"/>
                <a:gd name="T5" fmla="*/ 0 60000 65536"/>
                <a:gd name="T6" fmla="*/ 0 w 187"/>
                <a:gd name="T7" fmla="*/ 0 h 271"/>
                <a:gd name="T8" fmla="*/ 187 w 187"/>
                <a:gd name="T9" fmla="*/ 271 h 27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7" h="271">
                  <a:moveTo>
                    <a:pt x="187" y="0"/>
                  </a:moveTo>
                  <a:lnTo>
                    <a:pt x="0" y="271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196" name="Text Box 1089"/>
            <p:cNvSpPr txBox="1">
              <a:spLocks noChangeArrowheads="1"/>
            </p:cNvSpPr>
            <p:nvPr/>
          </p:nvSpPr>
          <p:spPr bwMode="auto">
            <a:xfrm>
              <a:off x="1642" y="3542"/>
              <a:ext cx="1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00B0F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</p:grpSp>
      <p:grpSp>
        <p:nvGrpSpPr>
          <p:cNvPr id="5" name="Group 1108"/>
          <p:cNvGrpSpPr>
            <a:grpSpLocks/>
          </p:cNvGrpSpPr>
          <p:nvPr/>
        </p:nvGrpSpPr>
        <p:grpSpPr bwMode="auto">
          <a:xfrm>
            <a:off x="4067175" y="3068638"/>
            <a:ext cx="4079875" cy="2246312"/>
            <a:chOff x="2562" y="1933"/>
            <a:chExt cx="2570" cy="1415"/>
          </a:xfrm>
        </p:grpSpPr>
        <p:sp>
          <p:nvSpPr>
            <p:cNvPr id="49165" name="Line 1090"/>
            <p:cNvSpPr>
              <a:spLocks noChangeShapeType="1"/>
            </p:cNvSpPr>
            <p:nvPr/>
          </p:nvSpPr>
          <p:spPr bwMode="auto">
            <a:xfrm>
              <a:off x="2562" y="2886"/>
              <a:ext cx="6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166" name="Text Box 1091"/>
            <p:cNvSpPr txBox="1">
              <a:spLocks noChangeArrowheads="1"/>
            </p:cNvSpPr>
            <p:nvPr/>
          </p:nvSpPr>
          <p:spPr bwMode="auto">
            <a:xfrm>
              <a:off x="2610" y="2610"/>
              <a:ext cx="5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800" b="1" dirty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LL</a:t>
              </a:r>
              <a:r>
                <a:rPr kumimoji="0" lang="zh-CN" altLang="en-US" sz="1800" b="1" dirty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调整</a:t>
              </a:r>
            </a:p>
          </p:txBody>
        </p:sp>
        <p:sp>
          <p:nvSpPr>
            <p:cNvPr id="49167" name="Oval 1092"/>
            <p:cNvSpPr>
              <a:spLocks noChangeAspect="1" noChangeArrowheads="1"/>
            </p:cNvSpPr>
            <p:nvPr/>
          </p:nvSpPr>
          <p:spPr bwMode="auto">
            <a:xfrm>
              <a:off x="3850" y="2024"/>
              <a:ext cx="295" cy="2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noAutofit/>
            </a:bodyPr>
            <a:lstStyle/>
            <a:p>
              <a:r>
                <a:rPr kumimoji="0" lang="en-US" altLang="zh-CN" sz="1600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49168" name="Oval 1093"/>
            <p:cNvSpPr>
              <a:spLocks noChangeAspect="1" noChangeArrowheads="1"/>
            </p:cNvSpPr>
            <p:nvPr/>
          </p:nvSpPr>
          <p:spPr bwMode="auto">
            <a:xfrm>
              <a:off x="3470" y="2503"/>
              <a:ext cx="295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49169" name="Text Box 1094"/>
            <p:cNvSpPr txBox="1">
              <a:spLocks noChangeArrowheads="1"/>
            </p:cNvSpPr>
            <p:nvPr/>
          </p:nvSpPr>
          <p:spPr bwMode="auto">
            <a:xfrm>
              <a:off x="3470" y="2310"/>
              <a:ext cx="18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kumimoji="0" lang="en-US" altLang="zh-CN" sz="1600" b="1">
                <a:solidFill>
                  <a:srgbClr val="00B0F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49170" name="Text Box 1095"/>
            <p:cNvSpPr txBox="1">
              <a:spLocks noChangeArrowheads="1"/>
            </p:cNvSpPr>
            <p:nvPr/>
          </p:nvSpPr>
          <p:spPr bwMode="auto">
            <a:xfrm>
              <a:off x="4177" y="1933"/>
              <a:ext cx="27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00B0F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-1</a:t>
              </a:r>
            </a:p>
          </p:txBody>
        </p:sp>
        <p:sp>
          <p:nvSpPr>
            <p:cNvPr id="49171" name="Freeform 1096"/>
            <p:cNvSpPr>
              <a:spLocks/>
            </p:cNvSpPr>
            <p:nvPr/>
          </p:nvSpPr>
          <p:spPr bwMode="auto">
            <a:xfrm>
              <a:off x="3690" y="2245"/>
              <a:ext cx="183" cy="275"/>
            </a:xfrm>
            <a:custGeom>
              <a:avLst/>
              <a:gdLst>
                <a:gd name="T0" fmla="*/ 187 w 187"/>
                <a:gd name="T1" fmla="*/ 0 h 271"/>
                <a:gd name="T2" fmla="*/ 0 w 187"/>
                <a:gd name="T3" fmla="*/ 271 h 271"/>
                <a:gd name="T4" fmla="*/ 0 60000 65536"/>
                <a:gd name="T5" fmla="*/ 0 60000 65536"/>
                <a:gd name="T6" fmla="*/ 0 w 187"/>
                <a:gd name="T7" fmla="*/ 0 h 271"/>
                <a:gd name="T8" fmla="*/ 187 w 187"/>
                <a:gd name="T9" fmla="*/ 271 h 27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7" h="271">
                  <a:moveTo>
                    <a:pt x="187" y="0"/>
                  </a:moveTo>
                  <a:lnTo>
                    <a:pt x="0" y="271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172" name="Oval 1097"/>
            <p:cNvSpPr>
              <a:spLocks noChangeAspect="1" noChangeArrowheads="1"/>
            </p:cNvSpPr>
            <p:nvPr/>
          </p:nvSpPr>
          <p:spPr bwMode="auto">
            <a:xfrm>
              <a:off x="4241" y="2509"/>
              <a:ext cx="295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11</a:t>
              </a:r>
            </a:p>
          </p:txBody>
        </p:sp>
        <p:sp>
          <p:nvSpPr>
            <p:cNvPr id="49173" name="Freeform 1098"/>
            <p:cNvSpPr>
              <a:spLocks/>
            </p:cNvSpPr>
            <p:nvPr/>
          </p:nvSpPr>
          <p:spPr bwMode="auto">
            <a:xfrm>
              <a:off x="4109" y="2245"/>
              <a:ext cx="211" cy="275"/>
            </a:xfrm>
            <a:custGeom>
              <a:avLst/>
              <a:gdLst>
                <a:gd name="T0" fmla="*/ 0 w 236"/>
                <a:gd name="T1" fmla="*/ 0 h 268"/>
                <a:gd name="T2" fmla="*/ 236 w 236"/>
                <a:gd name="T3" fmla="*/ 268 h 268"/>
                <a:gd name="T4" fmla="*/ 0 60000 65536"/>
                <a:gd name="T5" fmla="*/ 0 60000 65536"/>
                <a:gd name="T6" fmla="*/ 0 w 236"/>
                <a:gd name="T7" fmla="*/ 0 h 268"/>
                <a:gd name="T8" fmla="*/ 236 w 236"/>
                <a:gd name="T9" fmla="*/ 268 h 2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6" h="268">
                  <a:moveTo>
                    <a:pt x="0" y="0"/>
                  </a:moveTo>
                  <a:lnTo>
                    <a:pt x="236" y="268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174" name="Text Box 1099"/>
            <p:cNvSpPr txBox="1">
              <a:spLocks noChangeArrowheads="1"/>
            </p:cNvSpPr>
            <p:nvPr/>
          </p:nvSpPr>
          <p:spPr bwMode="auto">
            <a:xfrm>
              <a:off x="4585" y="2503"/>
              <a:ext cx="1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00B0F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49175" name="Oval 1100"/>
            <p:cNvSpPr>
              <a:spLocks noChangeAspect="1" noChangeArrowheads="1"/>
            </p:cNvSpPr>
            <p:nvPr/>
          </p:nvSpPr>
          <p:spPr bwMode="auto">
            <a:xfrm>
              <a:off x="3929" y="3053"/>
              <a:ext cx="295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9</a:t>
              </a:r>
            </a:p>
          </p:txBody>
        </p:sp>
        <p:sp>
          <p:nvSpPr>
            <p:cNvPr id="49176" name="Freeform 1101"/>
            <p:cNvSpPr>
              <a:spLocks/>
            </p:cNvSpPr>
            <p:nvPr/>
          </p:nvSpPr>
          <p:spPr bwMode="auto">
            <a:xfrm>
              <a:off x="4140" y="2776"/>
              <a:ext cx="172" cy="284"/>
            </a:xfrm>
            <a:custGeom>
              <a:avLst/>
              <a:gdLst>
                <a:gd name="T0" fmla="*/ 167 w 167"/>
                <a:gd name="T1" fmla="*/ 0 h 290"/>
                <a:gd name="T2" fmla="*/ 0 w 167"/>
                <a:gd name="T3" fmla="*/ 290 h 290"/>
                <a:gd name="T4" fmla="*/ 0 60000 65536"/>
                <a:gd name="T5" fmla="*/ 0 60000 65536"/>
                <a:gd name="T6" fmla="*/ 0 w 167"/>
                <a:gd name="T7" fmla="*/ 0 h 290"/>
                <a:gd name="T8" fmla="*/ 167 w 167"/>
                <a:gd name="T9" fmla="*/ 290 h 2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7" h="290">
                  <a:moveTo>
                    <a:pt x="167" y="0"/>
                  </a:moveTo>
                  <a:lnTo>
                    <a:pt x="0" y="290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177" name="Text Box 1102"/>
            <p:cNvSpPr txBox="1">
              <a:spLocks noChangeArrowheads="1"/>
            </p:cNvSpPr>
            <p:nvPr/>
          </p:nvSpPr>
          <p:spPr bwMode="auto">
            <a:xfrm>
              <a:off x="4287" y="3022"/>
              <a:ext cx="1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00B0F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49178" name="Oval 1103"/>
            <p:cNvSpPr>
              <a:spLocks noChangeAspect="1" noChangeArrowheads="1"/>
            </p:cNvSpPr>
            <p:nvPr/>
          </p:nvSpPr>
          <p:spPr bwMode="auto">
            <a:xfrm>
              <a:off x="4638" y="3053"/>
              <a:ext cx="295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16</a:t>
              </a:r>
            </a:p>
          </p:txBody>
        </p:sp>
        <p:sp>
          <p:nvSpPr>
            <p:cNvPr id="49179" name="Freeform 1104"/>
            <p:cNvSpPr>
              <a:spLocks/>
            </p:cNvSpPr>
            <p:nvPr/>
          </p:nvSpPr>
          <p:spPr bwMode="auto">
            <a:xfrm>
              <a:off x="4512" y="2752"/>
              <a:ext cx="216" cy="330"/>
            </a:xfrm>
            <a:custGeom>
              <a:avLst/>
              <a:gdLst>
                <a:gd name="T0" fmla="*/ 0 w 216"/>
                <a:gd name="T1" fmla="*/ 0 h 312"/>
                <a:gd name="T2" fmla="*/ 216 w 216"/>
                <a:gd name="T3" fmla="*/ 312 h 312"/>
                <a:gd name="T4" fmla="*/ 0 60000 65536"/>
                <a:gd name="T5" fmla="*/ 0 60000 65536"/>
                <a:gd name="T6" fmla="*/ 0 w 216"/>
                <a:gd name="T7" fmla="*/ 0 h 312"/>
                <a:gd name="T8" fmla="*/ 216 w 216"/>
                <a:gd name="T9" fmla="*/ 312 h 3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312">
                  <a:moveTo>
                    <a:pt x="0" y="0"/>
                  </a:moveTo>
                  <a:lnTo>
                    <a:pt x="216" y="312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180" name="Text Box 1105"/>
            <p:cNvSpPr txBox="1">
              <a:spLocks noChangeArrowheads="1"/>
            </p:cNvSpPr>
            <p:nvPr/>
          </p:nvSpPr>
          <p:spPr bwMode="auto">
            <a:xfrm>
              <a:off x="4996" y="3022"/>
              <a:ext cx="1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00B0F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</p:grpSp>
      <p:sp>
        <p:nvSpPr>
          <p:cNvPr id="59" name="灯片编号占位符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54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Oval 3"/>
          <p:cNvSpPr>
            <a:spLocks noChangeAspect="1" noChangeArrowheads="1"/>
          </p:cNvSpPr>
          <p:nvPr/>
        </p:nvSpPr>
        <p:spPr bwMode="auto">
          <a:xfrm>
            <a:off x="1431925" y="388938"/>
            <a:ext cx="468313" cy="4365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0" lang="en-US" altLang="zh-CN" sz="16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7</a:t>
            </a:r>
          </a:p>
        </p:txBody>
      </p:sp>
      <p:sp>
        <p:nvSpPr>
          <p:cNvPr id="50180" name="Oval 4"/>
          <p:cNvSpPr>
            <a:spLocks noChangeAspect="1" noChangeArrowheads="1"/>
          </p:cNvSpPr>
          <p:nvPr/>
        </p:nvSpPr>
        <p:spPr bwMode="auto">
          <a:xfrm>
            <a:off x="828675" y="1149350"/>
            <a:ext cx="468313" cy="46831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828675" y="842963"/>
            <a:ext cx="28733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600" b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kumimoji="0" lang="en-US" altLang="zh-CN" sz="1600" b="1">
              <a:solidFill>
                <a:srgbClr val="00B0F0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1951038" y="244475"/>
            <a:ext cx="47782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600" b="1">
                <a:solidFill>
                  <a:srgbClr val="00B0F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-1</a:t>
            </a:r>
          </a:p>
        </p:txBody>
      </p:sp>
      <p:sp>
        <p:nvSpPr>
          <p:cNvPr id="50183" name="Freeform 7"/>
          <p:cNvSpPr>
            <a:spLocks/>
          </p:cNvSpPr>
          <p:nvPr/>
        </p:nvSpPr>
        <p:spPr bwMode="auto">
          <a:xfrm>
            <a:off x="1142976" y="739775"/>
            <a:ext cx="325462" cy="474647"/>
          </a:xfrm>
          <a:custGeom>
            <a:avLst/>
            <a:gdLst>
              <a:gd name="T0" fmla="*/ 187 w 187"/>
              <a:gd name="T1" fmla="*/ 0 h 271"/>
              <a:gd name="T2" fmla="*/ 0 w 187"/>
              <a:gd name="T3" fmla="*/ 271 h 271"/>
              <a:gd name="T4" fmla="*/ 0 60000 65536"/>
              <a:gd name="T5" fmla="*/ 0 60000 65536"/>
              <a:gd name="T6" fmla="*/ 0 w 187"/>
              <a:gd name="T7" fmla="*/ 0 h 271"/>
              <a:gd name="T8" fmla="*/ 187 w 187"/>
              <a:gd name="T9" fmla="*/ 271 h 27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7" h="271">
                <a:moveTo>
                  <a:pt x="187" y="0"/>
                </a:moveTo>
                <a:lnTo>
                  <a:pt x="0" y="271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wrap="square"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184" name="Oval 8"/>
          <p:cNvSpPr>
            <a:spLocks noChangeAspect="1" noChangeArrowheads="1"/>
          </p:cNvSpPr>
          <p:nvPr/>
        </p:nvSpPr>
        <p:spPr bwMode="auto">
          <a:xfrm>
            <a:off x="2052638" y="1158875"/>
            <a:ext cx="468312" cy="46831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11</a:t>
            </a:r>
          </a:p>
        </p:txBody>
      </p:sp>
      <p:sp>
        <p:nvSpPr>
          <p:cNvPr id="50185" name="Freeform 9"/>
          <p:cNvSpPr>
            <a:spLocks/>
          </p:cNvSpPr>
          <p:nvPr/>
        </p:nvSpPr>
        <p:spPr bwMode="auto">
          <a:xfrm>
            <a:off x="1843088" y="739775"/>
            <a:ext cx="300020" cy="523220"/>
          </a:xfrm>
          <a:custGeom>
            <a:avLst/>
            <a:gdLst>
              <a:gd name="T0" fmla="*/ 0 w 236"/>
              <a:gd name="T1" fmla="*/ 0 h 268"/>
              <a:gd name="T2" fmla="*/ 236 w 236"/>
              <a:gd name="T3" fmla="*/ 268 h 268"/>
              <a:gd name="T4" fmla="*/ 0 60000 65536"/>
              <a:gd name="T5" fmla="*/ 0 60000 65536"/>
              <a:gd name="T6" fmla="*/ 0 w 236"/>
              <a:gd name="T7" fmla="*/ 0 h 268"/>
              <a:gd name="T8" fmla="*/ 236 w 236"/>
              <a:gd name="T9" fmla="*/ 268 h 26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6" h="268">
                <a:moveTo>
                  <a:pt x="0" y="0"/>
                </a:moveTo>
                <a:lnTo>
                  <a:pt x="236" y="268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2598738" y="1149350"/>
            <a:ext cx="2159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600" b="1">
                <a:solidFill>
                  <a:srgbClr val="00B0F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0</a:t>
            </a:r>
          </a:p>
        </p:txBody>
      </p:sp>
      <p:sp>
        <p:nvSpPr>
          <p:cNvPr id="50187" name="Oval 11"/>
          <p:cNvSpPr>
            <a:spLocks noChangeAspect="1" noChangeArrowheads="1"/>
          </p:cNvSpPr>
          <p:nvPr/>
        </p:nvSpPr>
        <p:spPr bwMode="auto">
          <a:xfrm>
            <a:off x="1557338" y="2022475"/>
            <a:ext cx="468312" cy="46831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9</a:t>
            </a:r>
          </a:p>
        </p:txBody>
      </p:sp>
      <p:sp>
        <p:nvSpPr>
          <p:cNvPr id="50188" name="Freeform 12"/>
          <p:cNvSpPr>
            <a:spLocks/>
          </p:cNvSpPr>
          <p:nvPr/>
        </p:nvSpPr>
        <p:spPr bwMode="auto">
          <a:xfrm>
            <a:off x="1900238" y="1582738"/>
            <a:ext cx="265112" cy="523220"/>
          </a:xfrm>
          <a:custGeom>
            <a:avLst/>
            <a:gdLst>
              <a:gd name="T0" fmla="*/ 167 w 167"/>
              <a:gd name="T1" fmla="*/ 0 h 290"/>
              <a:gd name="T2" fmla="*/ 0 w 167"/>
              <a:gd name="T3" fmla="*/ 290 h 290"/>
              <a:gd name="T4" fmla="*/ 0 60000 65536"/>
              <a:gd name="T5" fmla="*/ 0 60000 65536"/>
              <a:gd name="T6" fmla="*/ 0 w 167"/>
              <a:gd name="T7" fmla="*/ 0 h 290"/>
              <a:gd name="T8" fmla="*/ 167 w 167"/>
              <a:gd name="T9" fmla="*/ 290 h 29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67" h="290">
                <a:moveTo>
                  <a:pt x="167" y="0"/>
                </a:moveTo>
                <a:lnTo>
                  <a:pt x="0" y="290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189" name="Text Box 13"/>
          <p:cNvSpPr txBox="1">
            <a:spLocks noChangeArrowheads="1"/>
          </p:cNvSpPr>
          <p:nvPr/>
        </p:nvSpPr>
        <p:spPr bwMode="auto">
          <a:xfrm>
            <a:off x="2125663" y="1973263"/>
            <a:ext cx="2159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600" b="1">
                <a:solidFill>
                  <a:srgbClr val="00B0F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</a:t>
            </a:r>
          </a:p>
        </p:txBody>
      </p:sp>
      <p:sp>
        <p:nvSpPr>
          <p:cNvPr id="50190" name="Oval 14"/>
          <p:cNvSpPr>
            <a:spLocks noChangeAspect="1" noChangeArrowheads="1"/>
          </p:cNvSpPr>
          <p:nvPr/>
        </p:nvSpPr>
        <p:spPr bwMode="auto">
          <a:xfrm>
            <a:off x="2682875" y="2022475"/>
            <a:ext cx="468313" cy="46831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16</a:t>
            </a:r>
          </a:p>
        </p:txBody>
      </p:sp>
      <p:sp>
        <p:nvSpPr>
          <p:cNvPr id="50191" name="Freeform 15"/>
          <p:cNvSpPr>
            <a:spLocks/>
          </p:cNvSpPr>
          <p:nvPr/>
        </p:nvSpPr>
        <p:spPr bwMode="auto">
          <a:xfrm>
            <a:off x="2482850" y="1544638"/>
            <a:ext cx="342900" cy="523220"/>
          </a:xfrm>
          <a:custGeom>
            <a:avLst/>
            <a:gdLst>
              <a:gd name="T0" fmla="*/ 0 w 216"/>
              <a:gd name="T1" fmla="*/ 0 h 312"/>
              <a:gd name="T2" fmla="*/ 216 w 216"/>
              <a:gd name="T3" fmla="*/ 312 h 312"/>
              <a:gd name="T4" fmla="*/ 0 60000 65536"/>
              <a:gd name="T5" fmla="*/ 0 60000 65536"/>
              <a:gd name="T6" fmla="*/ 0 w 216"/>
              <a:gd name="T7" fmla="*/ 0 h 312"/>
              <a:gd name="T8" fmla="*/ 216 w 216"/>
              <a:gd name="T9" fmla="*/ 312 h 31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" h="312">
                <a:moveTo>
                  <a:pt x="0" y="0"/>
                </a:moveTo>
                <a:lnTo>
                  <a:pt x="216" y="312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3251200" y="1973263"/>
            <a:ext cx="2159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600" b="1">
                <a:solidFill>
                  <a:srgbClr val="00B0F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0</a:t>
            </a:r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3205163" y="388937"/>
            <a:ext cx="4895850" cy="2962275"/>
            <a:chOff x="2019" y="245"/>
            <a:chExt cx="3084" cy="1866"/>
          </a:xfrm>
        </p:grpSpPr>
        <p:sp>
          <p:nvSpPr>
            <p:cNvPr id="50214" name="Line 19"/>
            <p:cNvSpPr>
              <a:spLocks noChangeShapeType="1"/>
            </p:cNvSpPr>
            <p:nvPr/>
          </p:nvSpPr>
          <p:spPr bwMode="auto">
            <a:xfrm>
              <a:off x="2019" y="880"/>
              <a:ext cx="6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215" name="Text Box 20"/>
            <p:cNvSpPr txBox="1">
              <a:spLocks noChangeArrowheads="1"/>
            </p:cNvSpPr>
            <p:nvPr/>
          </p:nvSpPr>
          <p:spPr bwMode="auto">
            <a:xfrm>
              <a:off x="2064" y="627"/>
              <a:ext cx="5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1800" b="1" dirty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插入</a:t>
              </a:r>
              <a:r>
                <a:rPr kumimoji="0" lang="en-US" altLang="zh-CN" sz="1800" b="1" dirty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26</a:t>
              </a:r>
            </a:p>
          </p:txBody>
        </p:sp>
        <p:sp>
          <p:nvSpPr>
            <p:cNvPr id="50216" name="Oval 21"/>
            <p:cNvSpPr>
              <a:spLocks noChangeAspect="1" noChangeArrowheads="1"/>
            </p:cNvSpPr>
            <p:nvPr/>
          </p:nvSpPr>
          <p:spPr bwMode="auto">
            <a:xfrm>
              <a:off x="3442" y="245"/>
              <a:ext cx="295" cy="2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noAutofit/>
            </a:bodyPr>
            <a:lstStyle/>
            <a:p>
              <a:r>
                <a:rPr kumimoji="0" lang="en-US" altLang="zh-CN" sz="1600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50217" name="Oval 22"/>
            <p:cNvSpPr>
              <a:spLocks noChangeAspect="1" noChangeArrowheads="1"/>
            </p:cNvSpPr>
            <p:nvPr/>
          </p:nvSpPr>
          <p:spPr bwMode="auto">
            <a:xfrm>
              <a:off x="3062" y="724"/>
              <a:ext cx="295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>
              <a:noAutofit/>
            </a:bodyPr>
            <a:lstStyle/>
            <a:p>
              <a:r>
                <a:rPr kumimoji="0" lang="en-US" altLang="zh-CN" sz="1600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50219" name="Text Box 24"/>
            <p:cNvSpPr txBox="1">
              <a:spLocks noChangeArrowheads="1"/>
            </p:cNvSpPr>
            <p:nvPr/>
          </p:nvSpPr>
          <p:spPr bwMode="auto">
            <a:xfrm>
              <a:off x="3769" y="256"/>
              <a:ext cx="281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-2</a:t>
              </a:r>
            </a:p>
          </p:txBody>
        </p:sp>
        <p:sp>
          <p:nvSpPr>
            <p:cNvPr id="50220" name="Freeform 25"/>
            <p:cNvSpPr>
              <a:spLocks/>
            </p:cNvSpPr>
            <p:nvPr/>
          </p:nvSpPr>
          <p:spPr bwMode="auto">
            <a:xfrm>
              <a:off x="3285" y="466"/>
              <a:ext cx="180" cy="299"/>
            </a:xfrm>
            <a:custGeom>
              <a:avLst/>
              <a:gdLst>
                <a:gd name="T0" fmla="*/ 187 w 187"/>
                <a:gd name="T1" fmla="*/ 0 h 271"/>
                <a:gd name="T2" fmla="*/ 0 w 187"/>
                <a:gd name="T3" fmla="*/ 271 h 271"/>
                <a:gd name="T4" fmla="*/ 0 60000 65536"/>
                <a:gd name="T5" fmla="*/ 0 60000 65536"/>
                <a:gd name="T6" fmla="*/ 0 w 187"/>
                <a:gd name="T7" fmla="*/ 0 h 271"/>
                <a:gd name="T8" fmla="*/ 187 w 187"/>
                <a:gd name="T9" fmla="*/ 271 h 27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7" h="271">
                  <a:moveTo>
                    <a:pt x="187" y="0"/>
                  </a:moveTo>
                  <a:lnTo>
                    <a:pt x="0" y="271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221" name="Oval 26"/>
            <p:cNvSpPr>
              <a:spLocks noChangeAspect="1" noChangeArrowheads="1"/>
            </p:cNvSpPr>
            <p:nvPr/>
          </p:nvSpPr>
          <p:spPr bwMode="auto">
            <a:xfrm>
              <a:off x="3833" y="730"/>
              <a:ext cx="295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11</a:t>
              </a:r>
            </a:p>
          </p:txBody>
        </p:sp>
        <p:sp>
          <p:nvSpPr>
            <p:cNvPr id="50222" name="Freeform 27"/>
            <p:cNvSpPr>
              <a:spLocks/>
            </p:cNvSpPr>
            <p:nvPr/>
          </p:nvSpPr>
          <p:spPr bwMode="auto">
            <a:xfrm>
              <a:off x="3701" y="466"/>
              <a:ext cx="214" cy="299"/>
            </a:xfrm>
            <a:custGeom>
              <a:avLst/>
              <a:gdLst>
                <a:gd name="T0" fmla="*/ 0 w 236"/>
                <a:gd name="T1" fmla="*/ 0 h 268"/>
                <a:gd name="T2" fmla="*/ 236 w 236"/>
                <a:gd name="T3" fmla="*/ 268 h 268"/>
                <a:gd name="T4" fmla="*/ 0 60000 65536"/>
                <a:gd name="T5" fmla="*/ 0 60000 65536"/>
                <a:gd name="T6" fmla="*/ 0 w 236"/>
                <a:gd name="T7" fmla="*/ 0 h 268"/>
                <a:gd name="T8" fmla="*/ 236 w 236"/>
                <a:gd name="T9" fmla="*/ 268 h 2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6" h="268">
                  <a:moveTo>
                    <a:pt x="0" y="0"/>
                  </a:moveTo>
                  <a:lnTo>
                    <a:pt x="236" y="268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223" name="Text Box 28"/>
            <p:cNvSpPr txBox="1">
              <a:spLocks noChangeArrowheads="1"/>
            </p:cNvSpPr>
            <p:nvPr/>
          </p:nvSpPr>
          <p:spPr bwMode="auto">
            <a:xfrm>
              <a:off x="4177" y="724"/>
              <a:ext cx="27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00B0F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-1</a:t>
              </a:r>
            </a:p>
          </p:txBody>
        </p:sp>
        <p:sp>
          <p:nvSpPr>
            <p:cNvPr id="50224" name="Oval 29"/>
            <p:cNvSpPr>
              <a:spLocks noChangeAspect="1" noChangeArrowheads="1"/>
            </p:cNvSpPr>
            <p:nvPr/>
          </p:nvSpPr>
          <p:spPr bwMode="auto">
            <a:xfrm>
              <a:off x="3521" y="1274"/>
              <a:ext cx="295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9</a:t>
              </a:r>
            </a:p>
          </p:txBody>
        </p:sp>
        <p:sp>
          <p:nvSpPr>
            <p:cNvPr id="50225" name="Freeform 30"/>
            <p:cNvSpPr>
              <a:spLocks/>
            </p:cNvSpPr>
            <p:nvPr/>
          </p:nvSpPr>
          <p:spPr bwMode="auto">
            <a:xfrm>
              <a:off x="3735" y="997"/>
              <a:ext cx="169" cy="308"/>
            </a:xfrm>
            <a:custGeom>
              <a:avLst/>
              <a:gdLst>
                <a:gd name="T0" fmla="*/ 167 w 167"/>
                <a:gd name="T1" fmla="*/ 0 h 290"/>
                <a:gd name="T2" fmla="*/ 0 w 167"/>
                <a:gd name="T3" fmla="*/ 290 h 290"/>
                <a:gd name="T4" fmla="*/ 0 60000 65536"/>
                <a:gd name="T5" fmla="*/ 0 60000 65536"/>
                <a:gd name="T6" fmla="*/ 0 w 167"/>
                <a:gd name="T7" fmla="*/ 0 h 290"/>
                <a:gd name="T8" fmla="*/ 167 w 167"/>
                <a:gd name="T9" fmla="*/ 290 h 2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7" h="290">
                  <a:moveTo>
                    <a:pt x="167" y="0"/>
                  </a:moveTo>
                  <a:lnTo>
                    <a:pt x="0" y="290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227" name="Oval 32"/>
            <p:cNvSpPr>
              <a:spLocks noChangeAspect="1" noChangeArrowheads="1"/>
            </p:cNvSpPr>
            <p:nvPr/>
          </p:nvSpPr>
          <p:spPr bwMode="auto">
            <a:xfrm>
              <a:off x="4230" y="1274"/>
              <a:ext cx="295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16</a:t>
              </a:r>
            </a:p>
          </p:txBody>
        </p:sp>
        <p:sp>
          <p:nvSpPr>
            <p:cNvPr id="50228" name="Freeform 33"/>
            <p:cNvSpPr>
              <a:spLocks/>
            </p:cNvSpPr>
            <p:nvPr/>
          </p:nvSpPr>
          <p:spPr bwMode="auto">
            <a:xfrm>
              <a:off x="4104" y="973"/>
              <a:ext cx="216" cy="332"/>
            </a:xfrm>
            <a:custGeom>
              <a:avLst/>
              <a:gdLst>
                <a:gd name="T0" fmla="*/ 0 w 216"/>
                <a:gd name="T1" fmla="*/ 0 h 312"/>
                <a:gd name="T2" fmla="*/ 216 w 216"/>
                <a:gd name="T3" fmla="*/ 312 h 312"/>
                <a:gd name="T4" fmla="*/ 0 60000 65536"/>
                <a:gd name="T5" fmla="*/ 0 60000 65536"/>
                <a:gd name="T6" fmla="*/ 0 w 216"/>
                <a:gd name="T7" fmla="*/ 0 h 312"/>
                <a:gd name="T8" fmla="*/ 216 w 216"/>
                <a:gd name="T9" fmla="*/ 312 h 3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312">
                  <a:moveTo>
                    <a:pt x="0" y="0"/>
                  </a:moveTo>
                  <a:lnTo>
                    <a:pt x="216" y="312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229" name="Text Box 34"/>
            <p:cNvSpPr txBox="1">
              <a:spLocks noChangeArrowheads="1"/>
            </p:cNvSpPr>
            <p:nvPr/>
          </p:nvSpPr>
          <p:spPr bwMode="auto">
            <a:xfrm>
              <a:off x="4588" y="1243"/>
              <a:ext cx="22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00B0F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-1</a:t>
              </a:r>
            </a:p>
          </p:txBody>
        </p:sp>
        <p:sp>
          <p:nvSpPr>
            <p:cNvPr id="50230" name="Oval 35"/>
            <p:cNvSpPr>
              <a:spLocks noChangeAspect="1" noChangeArrowheads="1"/>
            </p:cNvSpPr>
            <p:nvPr/>
          </p:nvSpPr>
          <p:spPr bwMode="auto">
            <a:xfrm>
              <a:off x="4609" y="1816"/>
              <a:ext cx="295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26</a:t>
              </a:r>
            </a:p>
          </p:txBody>
        </p:sp>
        <p:sp>
          <p:nvSpPr>
            <p:cNvPr id="50231" name="Freeform 36"/>
            <p:cNvSpPr>
              <a:spLocks/>
            </p:cNvSpPr>
            <p:nvPr/>
          </p:nvSpPr>
          <p:spPr bwMode="auto">
            <a:xfrm>
              <a:off x="4483" y="1515"/>
              <a:ext cx="216" cy="330"/>
            </a:xfrm>
            <a:custGeom>
              <a:avLst/>
              <a:gdLst>
                <a:gd name="T0" fmla="*/ 0 w 216"/>
                <a:gd name="T1" fmla="*/ 0 h 312"/>
                <a:gd name="T2" fmla="*/ 216 w 216"/>
                <a:gd name="T3" fmla="*/ 312 h 312"/>
                <a:gd name="T4" fmla="*/ 0 60000 65536"/>
                <a:gd name="T5" fmla="*/ 0 60000 65536"/>
                <a:gd name="T6" fmla="*/ 0 w 216"/>
                <a:gd name="T7" fmla="*/ 0 h 312"/>
                <a:gd name="T8" fmla="*/ 216 w 216"/>
                <a:gd name="T9" fmla="*/ 312 h 3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312">
                  <a:moveTo>
                    <a:pt x="0" y="0"/>
                  </a:moveTo>
                  <a:lnTo>
                    <a:pt x="216" y="312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232" name="Text Box 37"/>
            <p:cNvSpPr txBox="1">
              <a:spLocks noChangeArrowheads="1"/>
            </p:cNvSpPr>
            <p:nvPr/>
          </p:nvSpPr>
          <p:spPr bwMode="auto">
            <a:xfrm>
              <a:off x="4967" y="1785"/>
              <a:ext cx="1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00B0F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</p:grpSp>
      <p:grpSp>
        <p:nvGrpSpPr>
          <p:cNvPr id="3" name="Group 58"/>
          <p:cNvGrpSpPr>
            <a:grpSpLocks/>
          </p:cNvGrpSpPr>
          <p:nvPr/>
        </p:nvGrpSpPr>
        <p:grpSpPr bwMode="auto">
          <a:xfrm>
            <a:off x="2124075" y="2281239"/>
            <a:ext cx="3135313" cy="3101976"/>
            <a:chOff x="1338" y="1437"/>
            <a:chExt cx="1975" cy="1954"/>
          </a:xfrm>
        </p:grpSpPr>
        <p:sp>
          <p:nvSpPr>
            <p:cNvPr id="50195" name="Text Box 18"/>
            <p:cNvSpPr txBox="1">
              <a:spLocks noChangeArrowheads="1"/>
            </p:cNvSpPr>
            <p:nvPr/>
          </p:nvSpPr>
          <p:spPr bwMode="auto">
            <a:xfrm rot="18875287">
              <a:off x="2739" y="1636"/>
              <a:ext cx="5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8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RR</a:t>
              </a:r>
              <a:r>
                <a:rPr kumimoji="0" lang="zh-CN" altLang="en-US" sz="18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调整</a:t>
              </a:r>
            </a:p>
          </p:txBody>
        </p:sp>
        <p:sp>
          <p:nvSpPr>
            <p:cNvPr id="50196" name="Freeform 38"/>
            <p:cNvSpPr>
              <a:spLocks/>
            </p:cNvSpPr>
            <p:nvPr/>
          </p:nvSpPr>
          <p:spPr bwMode="auto">
            <a:xfrm>
              <a:off x="2835" y="1665"/>
              <a:ext cx="405" cy="450"/>
            </a:xfrm>
            <a:custGeom>
              <a:avLst/>
              <a:gdLst>
                <a:gd name="T0" fmla="*/ 600 w 600"/>
                <a:gd name="T1" fmla="*/ 0 h 584"/>
                <a:gd name="T2" fmla="*/ 0 w 600"/>
                <a:gd name="T3" fmla="*/ 584 h 584"/>
                <a:gd name="T4" fmla="*/ 0 60000 65536"/>
                <a:gd name="T5" fmla="*/ 0 60000 65536"/>
                <a:gd name="T6" fmla="*/ 0 w 600"/>
                <a:gd name="T7" fmla="*/ 0 h 584"/>
                <a:gd name="T8" fmla="*/ 600 w 600"/>
                <a:gd name="T9" fmla="*/ 584 h 5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00" h="584">
                  <a:moveTo>
                    <a:pt x="600" y="0"/>
                  </a:moveTo>
                  <a:lnTo>
                    <a:pt x="0" y="584"/>
                  </a:lnTo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197" name="Oval 39"/>
            <p:cNvSpPr>
              <a:spLocks noChangeAspect="1" noChangeArrowheads="1"/>
            </p:cNvSpPr>
            <p:nvPr/>
          </p:nvSpPr>
          <p:spPr bwMode="auto">
            <a:xfrm>
              <a:off x="2031" y="2063"/>
              <a:ext cx="295" cy="2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noAutofit/>
            </a:bodyPr>
            <a:lstStyle/>
            <a:p>
              <a:r>
                <a:rPr kumimoji="0" lang="en-US" altLang="zh-CN" sz="1600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11</a:t>
              </a:r>
            </a:p>
          </p:txBody>
        </p:sp>
        <p:sp>
          <p:nvSpPr>
            <p:cNvPr id="50198" name="Oval 40"/>
            <p:cNvSpPr>
              <a:spLocks noChangeAspect="1" noChangeArrowheads="1"/>
            </p:cNvSpPr>
            <p:nvPr/>
          </p:nvSpPr>
          <p:spPr bwMode="auto">
            <a:xfrm>
              <a:off x="1651" y="2542"/>
              <a:ext cx="295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50199" name="Text Box 41"/>
            <p:cNvSpPr txBox="1">
              <a:spLocks noChangeArrowheads="1"/>
            </p:cNvSpPr>
            <p:nvPr/>
          </p:nvSpPr>
          <p:spPr bwMode="auto">
            <a:xfrm>
              <a:off x="1651" y="2349"/>
              <a:ext cx="18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kumimoji="0" lang="en-US" altLang="zh-CN" sz="1600" b="1">
                <a:solidFill>
                  <a:srgbClr val="00B0F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50200" name="Text Box 42"/>
            <p:cNvSpPr txBox="1">
              <a:spLocks noChangeArrowheads="1"/>
            </p:cNvSpPr>
            <p:nvPr/>
          </p:nvSpPr>
          <p:spPr bwMode="auto">
            <a:xfrm>
              <a:off x="2358" y="1972"/>
              <a:ext cx="15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00B0F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50201" name="Freeform 43"/>
            <p:cNvSpPr>
              <a:spLocks/>
            </p:cNvSpPr>
            <p:nvPr/>
          </p:nvSpPr>
          <p:spPr bwMode="auto">
            <a:xfrm>
              <a:off x="1890" y="2284"/>
              <a:ext cx="164" cy="281"/>
            </a:xfrm>
            <a:custGeom>
              <a:avLst/>
              <a:gdLst>
                <a:gd name="T0" fmla="*/ 187 w 187"/>
                <a:gd name="T1" fmla="*/ 0 h 271"/>
                <a:gd name="T2" fmla="*/ 0 w 187"/>
                <a:gd name="T3" fmla="*/ 271 h 271"/>
                <a:gd name="T4" fmla="*/ 0 60000 65536"/>
                <a:gd name="T5" fmla="*/ 0 60000 65536"/>
                <a:gd name="T6" fmla="*/ 0 w 187"/>
                <a:gd name="T7" fmla="*/ 0 h 271"/>
                <a:gd name="T8" fmla="*/ 187 w 187"/>
                <a:gd name="T9" fmla="*/ 271 h 27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7" h="271">
                  <a:moveTo>
                    <a:pt x="187" y="0"/>
                  </a:moveTo>
                  <a:lnTo>
                    <a:pt x="0" y="271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202" name="Oval 44"/>
            <p:cNvSpPr>
              <a:spLocks noChangeAspect="1" noChangeArrowheads="1"/>
            </p:cNvSpPr>
            <p:nvPr/>
          </p:nvSpPr>
          <p:spPr bwMode="auto">
            <a:xfrm>
              <a:off x="2422" y="2548"/>
              <a:ext cx="295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16</a:t>
              </a:r>
            </a:p>
          </p:txBody>
        </p:sp>
        <p:sp>
          <p:nvSpPr>
            <p:cNvPr id="50203" name="Freeform 45"/>
            <p:cNvSpPr>
              <a:spLocks/>
            </p:cNvSpPr>
            <p:nvPr/>
          </p:nvSpPr>
          <p:spPr bwMode="auto">
            <a:xfrm>
              <a:off x="2290" y="2284"/>
              <a:ext cx="185" cy="281"/>
            </a:xfrm>
            <a:custGeom>
              <a:avLst/>
              <a:gdLst>
                <a:gd name="T0" fmla="*/ 0 w 236"/>
                <a:gd name="T1" fmla="*/ 0 h 268"/>
                <a:gd name="T2" fmla="*/ 236 w 236"/>
                <a:gd name="T3" fmla="*/ 268 h 268"/>
                <a:gd name="T4" fmla="*/ 0 60000 65536"/>
                <a:gd name="T5" fmla="*/ 0 60000 65536"/>
                <a:gd name="T6" fmla="*/ 0 w 236"/>
                <a:gd name="T7" fmla="*/ 0 h 268"/>
                <a:gd name="T8" fmla="*/ 236 w 236"/>
                <a:gd name="T9" fmla="*/ 268 h 2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6" h="268">
                  <a:moveTo>
                    <a:pt x="0" y="0"/>
                  </a:moveTo>
                  <a:lnTo>
                    <a:pt x="236" y="268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204" name="Text Box 46"/>
            <p:cNvSpPr txBox="1">
              <a:spLocks noChangeArrowheads="1"/>
            </p:cNvSpPr>
            <p:nvPr/>
          </p:nvSpPr>
          <p:spPr bwMode="auto">
            <a:xfrm>
              <a:off x="2766" y="2542"/>
              <a:ext cx="24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00B0F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-1</a:t>
              </a:r>
            </a:p>
          </p:txBody>
        </p:sp>
        <p:sp>
          <p:nvSpPr>
            <p:cNvPr id="50205" name="Oval 47"/>
            <p:cNvSpPr>
              <a:spLocks noChangeAspect="1" noChangeArrowheads="1"/>
            </p:cNvSpPr>
            <p:nvPr/>
          </p:nvSpPr>
          <p:spPr bwMode="auto">
            <a:xfrm>
              <a:off x="1338" y="3092"/>
              <a:ext cx="295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50206" name="Freeform 48"/>
            <p:cNvSpPr>
              <a:spLocks/>
            </p:cNvSpPr>
            <p:nvPr/>
          </p:nvSpPr>
          <p:spPr bwMode="auto">
            <a:xfrm>
              <a:off x="1554" y="2815"/>
              <a:ext cx="167" cy="330"/>
            </a:xfrm>
            <a:custGeom>
              <a:avLst/>
              <a:gdLst>
                <a:gd name="T0" fmla="*/ 167 w 167"/>
                <a:gd name="T1" fmla="*/ 0 h 290"/>
                <a:gd name="T2" fmla="*/ 0 w 167"/>
                <a:gd name="T3" fmla="*/ 290 h 290"/>
                <a:gd name="T4" fmla="*/ 0 60000 65536"/>
                <a:gd name="T5" fmla="*/ 0 60000 65536"/>
                <a:gd name="T6" fmla="*/ 0 w 167"/>
                <a:gd name="T7" fmla="*/ 0 h 290"/>
                <a:gd name="T8" fmla="*/ 167 w 167"/>
                <a:gd name="T9" fmla="*/ 290 h 2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7" h="290">
                  <a:moveTo>
                    <a:pt x="167" y="0"/>
                  </a:moveTo>
                  <a:lnTo>
                    <a:pt x="0" y="290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207" name="Text Box 49"/>
            <p:cNvSpPr txBox="1">
              <a:spLocks noChangeArrowheads="1"/>
            </p:cNvSpPr>
            <p:nvPr/>
          </p:nvSpPr>
          <p:spPr bwMode="auto">
            <a:xfrm>
              <a:off x="1696" y="3061"/>
              <a:ext cx="1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00B0F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50208" name="Oval 50"/>
            <p:cNvSpPr>
              <a:spLocks noChangeAspect="1" noChangeArrowheads="1"/>
            </p:cNvSpPr>
            <p:nvPr/>
          </p:nvSpPr>
          <p:spPr bwMode="auto">
            <a:xfrm>
              <a:off x="2819" y="3092"/>
              <a:ext cx="295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26</a:t>
              </a:r>
            </a:p>
          </p:txBody>
        </p:sp>
        <p:sp>
          <p:nvSpPr>
            <p:cNvPr id="50209" name="Freeform 51"/>
            <p:cNvSpPr>
              <a:spLocks/>
            </p:cNvSpPr>
            <p:nvPr/>
          </p:nvSpPr>
          <p:spPr bwMode="auto">
            <a:xfrm>
              <a:off x="2693" y="2791"/>
              <a:ext cx="216" cy="330"/>
            </a:xfrm>
            <a:custGeom>
              <a:avLst/>
              <a:gdLst>
                <a:gd name="T0" fmla="*/ 0 w 216"/>
                <a:gd name="T1" fmla="*/ 0 h 312"/>
                <a:gd name="T2" fmla="*/ 216 w 216"/>
                <a:gd name="T3" fmla="*/ 312 h 312"/>
                <a:gd name="T4" fmla="*/ 0 60000 65536"/>
                <a:gd name="T5" fmla="*/ 0 60000 65536"/>
                <a:gd name="T6" fmla="*/ 0 w 216"/>
                <a:gd name="T7" fmla="*/ 0 h 312"/>
                <a:gd name="T8" fmla="*/ 216 w 216"/>
                <a:gd name="T9" fmla="*/ 312 h 3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312">
                  <a:moveTo>
                    <a:pt x="0" y="0"/>
                  </a:moveTo>
                  <a:lnTo>
                    <a:pt x="216" y="312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210" name="Text Box 52"/>
            <p:cNvSpPr txBox="1">
              <a:spLocks noChangeArrowheads="1"/>
            </p:cNvSpPr>
            <p:nvPr/>
          </p:nvSpPr>
          <p:spPr bwMode="auto">
            <a:xfrm>
              <a:off x="3177" y="3061"/>
              <a:ext cx="1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00B0F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50211" name="Oval 53"/>
            <p:cNvSpPr>
              <a:spLocks noChangeAspect="1" noChangeArrowheads="1"/>
            </p:cNvSpPr>
            <p:nvPr/>
          </p:nvSpPr>
          <p:spPr bwMode="auto">
            <a:xfrm>
              <a:off x="2004" y="3096"/>
              <a:ext cx="295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9</a:t>
              </a:r>
            </a:p>
          </p:txBody>
        </p:sp>
        <p:sp>
          <p:nvSpPr>
            <p:cNvPr id="50212" name="Freeform 54"/>
            <p:cNvSpPr>
              <a:spLocks/>
            </p:cNvSpPr>
            <p:nvPr/>
          </p:nvSpPr>
          <p:spPr bwMode="auto">
            <a:xfrm>
              <a:off x="1878" y="2803"/>
              <a:ext cx="216" cy="330"/>
            </a:xfrm>
            <a:custGeom>
              <a:avLst/>
              <a:gdLst>
                <a:gd name="T0" fmla="*/ 0 w 216"/>
                <a:gd name="T1" fmla="*/ 0 h 312"/>
                <a:gd name="T2" fmla="*/ 216 w 216"/>
                <a:gd name="T3" fmla="*/ 312 h 312"/>
                <a:gd name="T4" fmla="*/ 0 60000 65536"/>
                <a:gd name="T5" fmla="*/ 0 60000 65536"/>
                <a:gd name="T6" fmla="*/ 0 w 216"/>
                <a:gd name="T7" fmla="*/ 0 h 312"/>
                <a:gd name="T8" fmla="*/ 216 w 216"/>
                <a:gd name="T9" fmla="*/ 312 h 3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312">
                  <a:moveTo>
                    <a:pt x="0" y="0"/>
                  </a:moveTo>
                  <a:lnTo>
                    <a:pt x="216" y="312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213" name="Text Box 55"/>
            <p:cNvSpPr txBox="1">
              <a:spLocks noChangeArrowheads="1"/>
            </p:cNvSpPr>
            <p:nvPr/>
          </p:nvSpPr>
          <p:spPr bwMode="auto">
            <a:xfrm>
              <a:off x="2362" y="3065"/>
              <a:ext cx="1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00B0F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</p:grpSp>
      <p:sp>
        <p:nvSpPr>
          <p:cNvPr id="56" name="灯片编号占位符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55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Oval 3"/>
          <p:cNvSpPr>
            <a:spLocks noChangeAspect="1" noChangeArrowheads="1"/>
          </p:cNvSpPr>
          <p:nvPr/>
        </p:nvSpPr>
        <p:spPr bwMode="auto">
          <a:xfrm>
            <a:off x="1608138" y="595313"/>
            <a:ext cx="533400" cy="4365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11</a:t>
            </a:r>
          </a:p>
        </p:txBody>
      </p:sp>
      <p:sp>
        <p:nvSpPr>
          <p:cNvPr id="51204" name="Oval 4"/>
          <p:cNvSpPr>
            <a:spLocks noChangeAspect="1" noChangeArrowheads="1"/>
          </p:cNvSpPr>
          <p:nvPr/>
        </p:nvSpPr>
        <p:spPr bwMode="auto">
          <a:xfrm>
            <a:off x="1004888" y="1381125"/>
            <a:ext cx="533400" cy="46831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7</a:t>
            </a: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1030288" y="1074738"/>
            <a:ext cx="3270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no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600" b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kumimoji="0" lang="en-US" altLang="zh-CN" sz="1600" b="1">
              <a:solidFill>
                <a:srgbClr val="00B0F0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2157413" y="476250"/>
            <a:ext cx="285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no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600" b="1">
                <a:solidFill>
                  <a:srgbClr val="00B0F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0</a:t>
            </a:r>
          </a:p>
        </p:txBody>
      </p:sp>
      <p:sp>
        <p:nvSpPr>
          <p:cNvPr id="51207" name="Freeform 7"/>
          <p:cNvSpPr>
            <a:spLocks/>
          </p:cNvSpPr>
          <p:nvPr/>
        </p:nvSpPr>
        <p:spPr bwMode="auto">
          <a:xfrm>
            <a:off x="1428728" y="971550"/>
            <a:ext cx="281010" cy="457186"/>
          </a:xfrm>
          <a:custGeom>
            <a:avLst/>
            <a:gdLst>
              <a:gd name="T0" fmla="*/ 187 w 187"/>
              <a:gd name="T1" fmla="*/ 0 h 271"/>
              <a:gd name="T2" fmla="*/ 0 w 187"/>
              <a:gd name="T3" fmla="*/ 271 h 271"/>
              <a:gd name="T4" fmla="*/ 0 60000 65536"/>
              <a:gd name="T5" fmla="*/ 0 60000 65536"/>
              <a:gd name="T6" fmla="*/ 0 w 187"/>
              <a:gd name="T7" fmla="*/ 0 h 271"/>
              <a:gd name="T8" fmla="*/ 187 w 187"/>
              <a:gd name="T9" fmla="*/ 271 h 27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7" h="271">
                <a:moveTo>
                  <a:pt x="187" y="0"/>
                </a:moveTo>
                <a:lnTo>
                  <a:pt x="0" y="271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08" name="Oval 8"/>
          <p:cNvSpPr>
            <a:spLocks noChangeAspect="1" noChangeArrowheads="1"/>
          </p:cNvSpPr>
          <p:nvPr/>
        </p:nvSpPr>
        <p:spPr bwMode="auto">
          <a:xfrm>
            <a:off x="2228850" y="1390650"/>
            <a:ext cx="533400" cy="46831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>
            <a:noAutofit/>
          </a:bodyPr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16</a:t>
            </a:r>
          </a:p>
        </p:txBody>
      </p:sp>
      <p:sp>
        <p:nvSpPr>
          <p:cNvPr id="51209" name="Freeform 9"/>
          <p:cNvSpPr>
            <a:spLocks/>
          </p:cNvSpPr>
          <p:nvPr/>
        </p:nvSpPr>
        <p:spPr bwMode="auto">
          <a:xfrm>
            <a:off x="2032000" y="971550"/>
            <a:ext cx="325422" cy="457186"/>
          </a:xfrm>
          <a:custGeom>
            <a:avLst/>
            <a:gdLst>
              <a:gd name="T0" fmla="*/ 0 w 236"/>
              <a:gd name="T1" fmla="*/ 0 h 268"/>
              <a:gd name="T2" fmla="*/ 236 w 236"/>
              <a:gd name="T3" fmla="*/ 268 h 268"/>
              <a:gd name="T4" fmla="*/ 0 60000 65536"/>
              <a:gd name="T5" fmla="*/ 0 60000 65536"/>
              <a:gd name="T6" fmla="*/ 0 w 236"/>
              <a:gd name="T7" fmla="*/ 0 h 268"/>
              <a:gd name="T8" fmla="*/ 236 w 236"/>
              <a:gd name="T9" fmla="*/ 268 h 26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6" h="268">
                <a:moveTo>
                  <a:pt x="0" y="0"/>
                </a:moveTo>
                <a:lnTo>
                  <a:pt x="236" y="268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2809875" y="1381125"/>
            <a:ext cx="40480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no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600" b="1">
                <a:solidFill>
                  <a:srgbClr val="00B0F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-1</a:t>
            </a:r>
          </a:p>
        </p:txBody>
      </p:sp>
      <p:sp>
        <p:nvSpPr>
          <p:cNvPr id="51211" name="Oval 11"/>
          <p:cNvSpPr>
            <a:spLocks noChangeAspect="1" noChangeArrowheads="1"/>
          </p:cNvSpPr>
          <p:nvPr/>
        </p:nvSpPr>
        <p:spPr bwMode="auto">
          <a:xfrm>
            <a:off x="508000" y="2254250"/>
            <a:ext cx="533400" cy="46831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>
            <a:noAutofit/>
          </a:bodyPr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</a:t>
            </a:r>
          </a:p>
        </p:txBody>
      </p:sp>
      <p:sp>
        <p:nvSpPr>
          <p:cNvPr id="51212" name="Freeform 12"/>
          <p:cNvSpPr>
            <a:spLocks/>
          </p:cNvSpPr>
          <p:nvPr/>
        </p:nvSpPr>
        <p:spPr bwMode="auto">
          <a:xfrm>
            <a:off x="857225" y="1814513"/>
            <a:ext cx="323876" cy="471479"/>
          </a:xfrm>
          <a:custGeom>
            <a:avLst/>
            <a:gdLst>
              <a:gd name="T0" fmla="*/ 167 w 167"/>
              <a:gd name="T1" fmla="*/ 0 h 290"/>
              <a:gd name="T2" fmla="*/ 0 w 167"/>
              <a:gd name="T3" fmla="*/ 290 h 290"/>
              <a:gd name="T4" fmla="*/ 0 60000 65536"/>
              <a:gd name="T5" fmla="*/ 0 60000 65536"/>
              <a:gd name="T6" fmla="*/ 0 w 167"/>
              <a:gd name="T7" fmla="*/ 0 h 290"/>
              <a:gd name="T8" fmla="*/ 167 w 167"/>
              <a:gd name="T9" fmla="*/ 290 h 29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67" h="290">
                <a:moveTo>
                  <a:pt x="167" y="0"/>
                </a:moveTo>
                <a:lnTo>
                  <a:pt x="0" y="290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13" name="Text Box 13"/>
          <p:cNvSpPr txBox="1">
            <a:spLocks noChangeArrowheads="1"/>
          </p:cNvSpPr>
          <p:nvPr/>
        </p:nvSpPr>
        <p:spPr bwMode="auto">
          <a:xfrm>
            <a:off x="1111250" y="2205038"/>
            <a:ext cx="2460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no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600" b="1">
                <a:solidFill>
                  <a:srgbClr val="00B0F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0</a:t>
            </a:r>
          </a:p>
        </p:txBody>
      </p:sp>
      <p:sp>
        <p:nvSpPr>
          <p:cNvPr id="51214" name="Oval 14"/>
          <p:cNvSpPr>
            <a:spLocks noChangeAspect="1" noChangeArrowheads="1"/>
          </p:cNvSpPr>
          <p:nvPr/>
        </p:nvSpPr>
        <p:spPr bwMode="auto">
          <a:xfrm>
            <a:off x="2859088" y="2254250"/>
            <a:ext cx="533400" cy="46831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>
            <a:noAutofit/>
          </a:bodyPr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26</a:t>
            </a:r>
          </a:p>
        </p:txBody>
      </p:sp>
      <p:sp>
        <p:nvSpPr>
          <p:cNvPr id="51215" name="Freeform 15"/>
          <p:cNvSpPr>
            <a:spLocks/>
          </p:cNvSpPr>
          <p:nvPr/>
        </p:nvSpPr>
        <p:spPr bwMode="auto">
          <a:xfrm>
            <a:off x="2676525" y="1776413"/>
            <a:ext cx="323839" cy="509579"/>
          </a:xfrm>
          <a:custGeom>
            <a:avLst/>
            <a:gdLst>
              <a:gd name="T0" fmla="*/ 0 w 216"/>
              <a:gd name="T1" fmla="*/ 0 h 312"/>
              <a:gd name="T2" fmla="*/ 216 w 216"/>
              <a:gd name="T3" fmla="*/ 312 h 312"/>
              <a:gd name="T4" fmla="*/ 0 60000 65536"/>
              <a:gd name="T5" fmla="*/ 0 60000 65536"/>
              <a:gd name="T6" fmla="*/ 0 w 216"/>
              <a:gd name="T7" fmla="*/ 0 h 312"/>
              <a:gd name="T8" fmla="*/ 216 w 216"/>
              <a:gd name="T9" fmla="*/ 312 h 31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" h="312">
                <a:moveTo>
                  <a:pt x="0" y="0"/>
                </a:moveTo>
                <a:lnTo>
                  <a:pt x="216" y="312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3462338" y="2205038"/>
            <a:ext cx="2460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no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600" b="1">
                <a:solidFill>
                  <a:srgbClr val="00B0F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0</a:t>
            </a:r>
          </a:p>
        </p:txBody>
      </p:sp>
      <p:sp>
        <p:nvSpPr>
          <p:cNvPr id="51217" name="Oval 17"/>
          <p:cNvSpPr>
            <a:spLocks noChangeAspect="1" noChangeArrowheads="1"/>
          </p:cNvSpPr>
          <p:nvPr/>
        </p:nvSpPr>
        <p:spPr bwMode="auto">
          <a:xfrm>
            <a:off x="1565275" y="2260600"/>
            <a:ext cx="533400" cy="46831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>
            <a:noAutofit/>
          </a:bodyPr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9</a:t>
            </a:r>
          </a:p>
        </p:txBody>
      </p:sp>
      <p:sp>
        <p:nvSpPr>
          <p:cNvPr id="51218" name="Freeform 18"/>
          <p:cNvSpPr>
            <a:spLocks/>
          </p:cNvSpPr>
          <p:nvPr/>
        </p:nvSpPr>
        <p:spPr bwMode="auto">
          <a:xfrm>
            <a:off x="1466831" y="1795463"/>
            <a:ext cx="319087" cy="490529"/>
          </a:xfrm>
          <a:custGeom>
            <a:avLst/>
            <a:gdLst>
              <a:gd name="T0" fmla="*/ 0 w 216"/>
              <a:gd name="T1" fmla="*/ 0 h 312"/>
              <a:gd name="T2" fmla="*/ 216 w 216"/>
              <a:gd name="T3" fmla="*/ 312 h 312"/>
              <a:gd name="T4" fmla="*/ 0 60000 65536"/>
              <a:gd name="T5" fmla="*/ 0 60000 65536"/>
              <a:gd name="T6" fmla="*/ 0 w 216"/>
              <a:gd name="T7" fmla="*/ 0 h 312"/>
              <a:gd name="T8" fmla="*/ 216 w 216"/>
              <a:gd name="T9" fmla="*/ 312 h 31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" h="312">
                <a:moveTo>
                  <a:pt x="0" y="0"/>
                </a:moveTo>
                <a:lnTo>
                  <a:pt x="216" y="312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19" name="Text Box 19"/>
          <p:cNvSpPr txBox="1">
            <a:spLocks noChangeArrowheads="1"/>
          </p:cNvSpPr>
          <p:nvPr/>
        </p:nvSpPr>
        <p:spPr bwMode="auto">
          <a:xfrm>
            <a:off x="2168525" y="2211388"/>
            <a:ext cx="2460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no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600" b="1">
                <a:solidFill>
                  <a:srgbClr val="00B0F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0</a:t>
            </a:r>
          </a:p>
        </p:txBody>
      </p:sp>
      <p:grpSp>
        <p:nvGrpSpPr>
          <p:cNvPr id="2" name="Group 63"/>
          <p:cNvGrpSpPr>
            <a:grpSpLocks/>
          </p:cNvGrpSpPr>
          <p:nvPr/>
        </p:nvGrpSpPr>
        <p:grpSpPr bwMode="auto">
          <a:xfrm>
            <a:off x="3348038" y="215901"/>
            <a:ext cx="4652962" cy="2981325"/>
            <a:chOff x="2109" y="136"/>
            <a:chExt cx="2931" cy="1878"/>
          </a:xfrm>
        </p:grpSpPr>
        <p:sp>
          <p:nvSpPr>
            <p:cNvPr id="51243" name="Line 20"/>
            <p:cNvSpPr>
              <a:spLocks noChangeShapeType="1"/>
            </p:cNvSpPr>
            <p:nvPr/>
          </p:nvSpPr>
          <p:spPr bwMode="auto">
            <a:xfrm>
              <a:off x="2109" y="1163"/>
              <a:ext cx="6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244" name="Text Box 21"/>
            <p:cNvSpPr txBox="1">
              <a:spLocks noChangeArrowheads="1"/>
            </p:cNvSpPr>
            <p:nvPr/>
          </p:nvSpPr>
          <p:spPr bwMode="auto">
            <a:xfrm>
              <a:off x="2154" y="902"/>
              <a:ext cx="5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1800" b="1" dirty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插入</a:t>
              </a:r>
              <a:r>
                <a:rPr kumimoji="0" lang="en-US" altLang="zh-CN" sz="1800" b="1" dirty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18</a:t>
              </a:r>
            </a:p>
          </p:txBody>
        </p:sp>
        <p:sp>
          <p:nvSpPr>
            <p:cNvPr id="51245" name="Oval 22"/>
            <p:cNvSpPr>
              <a:spLocks noChangeAspect="1" noChangeArrowheads="1"/>
            </p:cNvSpPr>
            <p:nvPr/>
          </p:nvSpPr>
          <p:spPr bwMode="auto">
            <a:xfrm>
              <a:off x="3661" y="136"/>
              <a:ext cx="336" cy="2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noAutofit/>
            </a:bodyPr>
            <a:lstStyle/>
            <a:p>
              <a:r>
                <a:rPr kumimoji="0" lang="en-US" altLang="zh-CN" sz="1600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11</a:t>
              </a:r>
            </a:p>
          </p:txBody>
        </p:sp>
        <p:sp>
          <p:nvSpPr>
            <p:cNvPr id="51246" name="Oval 23"/>
            <p:cNvSpPr>
              <a:spLocks noChangeAspect="1" noChangeArrowheads="1"/>
            </p:cNvSpPr>
            <p:nvPr/>
          </p:nvSpPr>
          <p:spPr bwMode="auto">
            <a:xfrm>
              <a:off x="3281" y="631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51249" name="Freeform 26"/>
            <p:cNvSpPr>
              <a:spLocks/>
            </p:cNvSpPr>
            <p:nvPr/>
          </p:nvSpPr>
          <p:spPr bwMode="auto">
            <a:xfrm>
              <a:off x="3510" y="373"/>
              <a:ext cx="215" cy="257"/>
            </a:xfrm>
            <a:custGeom>
              <a:avLst/>
              <a:gdLst>
                <a:gd name="T0" fmla="*/ 187 w 187"/>
                <a:gd name="T1" fmla="*/ 0 h 271"/>
                <a:gd name="T2" fmla="*/ 0 w 187"/>
                <a:gd name="T3" fmla="*/ 271 h 271"/>
                <a:gd name="T4" fmla="*/ 0 60000 65536"/>
                <a:gd name="T5" fmla="*/ 0 60000 65536"/>
                <a:gd name="T6" fmla="*/ 0 w 187"/>
                <a:gd name="T7" fmla="*/ 0 h 271"/>
                <a:gd name="T8" fmla="*/ 187 w 187"/>
                <a:gd name="T9" fmla="*/ 271 h 27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7" h="271">
                  <a:moveTo>
                    <a:pt x="187" y="0"/>
                  </a:moveTo>
                  <a:lnTo>
                    <a:pt x="0" y="271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250" name="Oval 27"/>
            <p:cNvSpPr>
              <a:spLocks noChangeAspect="1" noChangeArrowheads="1"/>
            </p:cNvSpPr>
            <p:nvPr/>
          </p:nvSpPr>
          <p:spPr bwMode="auto">
            <a:xfrm>
              <a:off x="4052" y="637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16</a:t>
              </a:r>
            </a:p>
          </p:txBody>
        </p:sp>
        <p:sp>
          <p:nvSpPr>
            <p:cNvPr id="51251" name="Freeform 28"/>
            <p:cNvSpPr>
              <a:spLocks/>
            </p:cNvSpPr>
            <p:nvPr/>
          </p:nvSpPr>
          <p:spPr bwMode="auto">
            <a:xfrm>
              <a:off x="3944" y="389"/>
              <a:ext cx="196" cy="286"/>
            </a:xfrm>
            <a:custGeom>
              <a:avLst/>
              <a:gdLst>
                <a:gd name="T0" fmla="*/ 0 w 236"/>
                <a:gd name="T1" fmla="*/ 0 h 268"/>
                <a:gd name="T2" fmla="*/ 236 w 236"/>
                <a:gd name="T3" fmla="*/ 268 h 268"/>
                <a:gd name="T4" fmla="*/ 0 60000 65536"/>
                <a:gd name="T5" fmla="*/ 0 60000 65536"/>
                <a:gd name="T6" fmla="*/ 0 w 236"/>
                <a:gd name="T7" fmla="*/ 0 h 268"/>
                <a:gd name="T8" fmla="*/ 236 w 236"/>
                <a:gd name="T9" fmla="*/ 268 h 2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6" h="268">
                  <a:moveTo>
                    <a:pt x="0" y="0"/>
                  </a:moveTo>
                  <a:lnTo>
                    <a:pt x="236" y="268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252" name="Text Box 29"/>
            <p:cNvSpPr txBox="1">
              <a:spLocks noChangeArrowheads="1"/>
            </p:cNvSpPr>
            <p:nvPr/>
          </p:nvSpPr>
          <p:spPr bwMode="auto">
            <a:xfrm>
              <a:off x="4418" y="631"/>
              <a:ext cx="26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-2</a:t>
              </a:r>
            </a:p>
          </p:txBody>
        </p:sp>
        <p:sp>
          <p:nvSpPr>
            <p:cNvPr id="51253" name="Oval 30"/>
            <p:cNvSpPr>
              <a:spLocks noChangeAspect="1" noChangeArrowheads="1"/>
            </p:cNvSpPr>
            <p:nvPr/>
          </p:nvSpPr>
          <p:spPr bwMode="auto">
            <a:xfrm>
              <a:off x="2968" y="1181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51254" name="Freeform 31"/>
            <p:cNvSpPr>
              <a:spLocks/>
            </p:cNvSpPr>
            <p:nvPr/>
          </p:nvSpPr>
          <p:spPr bwMode="auto">
            <a:xfrm>
              <a:off x="3195" y="904"/>
              <a:ext cx="161" cy="311"/>
            </a:xfrm>
            <a:custGeom>
              <a:avLst/>
              <a:gdLst>
                <a:gd name="T0" fmla="*/ 180 w 180"/>
                <a:gd name="T1" fmla="*/ 0 h 276"/>
                <a:gd name="T2" fmla="*/ 0 w 180"/>
                <a:gd name="T3" fmla="*/ 276 h 276"/>
                <a:gd name="T4" fmla="*/ 0 60000 65536"/>
                <a:gd name="T5" fmla="*/ 0 60000 65536"/>
                <a:gd name="T6" fmla="*/ 0 w 180"/>
                <a:gd name="T7" fmla="*/ 0 h 276"/>
                <a:gd name="T8" fmla="*/ 180 w 180"/>
                <a:gd name="T9" fmla="*/ 276 h 27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0" h="276">
                  <a:moveTo>
                    <a:pt x="180" y="0"/>
                  </a:moveTo>
                  <a:lnTo>
                    <a:pt x="0" y="276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256" name="Oval 33"/>
            <p:cNvSpPr>
              <a:spLocks noChangeAspect="1" noChangeArrowheads="1"/>
            </p:cNvSpPr>
            <p:nvPr/>
          </p:nvSpPr>
          <p:spPr bwMode="auto">
            <a:xfrm>
              <a:off x="4449" y="1181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26</a:t>
              </a:r>
            </a:p>
          </p:txBody>
        </p:sp>
        <p:sp>
          <p:nvSpPr>
            <p:cNvPr id="51257" name="Freeform 34"/>
            <p:cNvSpPr>
              <a:spLocks/>
            </p:cNvSpPr>
            <p:nvPr/>
          </p:nvSpPr>
          <p:spPr bwMode="auto">
            <a:xfrm>
              <a:off x="4334" y="880"/>
              <a:ext cx="211" cy="335"/>
            </a:xfrm>
            <a:custGeom>
              <a:avLst/>
              <a:gdLst>
                <a:gd name="T0" fmla="*/ 0 w 216"/>
                <a:gd name="T1" fmla="*/ 0 h 312"/>
                <a:gd name="T2" fmla="*/ 216 w 216"/>
                <a:gd name="T3" fmla="*/ 312 h 312"/>
                <a:gd name="T4" fmla="*/ 0 60000 65536"/>
                <a:gd name="T5" fmla="*/ 0 60000 65536"/>
                <a:gd name="T6" fmla="*/ 0 w 216"/>
                <a:gd name="T7" fmla="*/ 0 h 312"/>
                <a:gd name="T8" fmla="*/ 216 w 216"/>
                <a:gd name="T9" fmla="*/ 312 h 3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312">
                  <a:moveTo>
                    <a:pt x="0" y="0"/>
                  </a:moveTo>
                  <a:lnTo>
                    <a:pt x="216" y="312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258" name="Oval 35"/>
            <p:cNvSpPr>
              <a:spLocks noChangeAspect="1" noChangeArrowheads="1"/>
            </p:cNvSpPr>
            <p:nvPr/>
          </p:nvSpPr>
          <p:spPr bwMode="auto">
            <a:xfrm>
              <a:off x="3609" y="1185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9</a:t>
              </a:r>
            </a:p>
          </p:txBody>
        </p:sp>
        <p:sp>
          <p:nvSpPr>
            <p:cNvPr id="51259" name="Freeform 36"/>
            <p:cNvSpPr>
              <a:spLocks/>
            </p:cNvSpPr>
            <p:nvPr/>
          </p:nvSpPr>
          <p:spPr bwMode="auto">
            <a:xfrm>
              <a:off x="3552" y="896"/>
              <a:ext cx="183" cy="319"/>
            </a:xfrm>
            <a:custGeom>
              <a:avLst/>
              <a:gdLst>
                <a:gd name="T0" fmla="*/ 0 w 212"/>
                <a:gd name="T1" fmla="*/ 0 h 300"/>
                <a:gd name="T2" fmla="*/ 212 w 212"/>
                <a:gd name="T3" fmla="*/ 300 h 300"/>
                <a:gd name="T4" fmla="*/ 0 60000 65536"/>
                <a:gd name="T5" fmla="*/ 0 60000 65536"/>
                <a:gd name="T6" fmla="*/ 0 w 212"/>
                <a:gd name="T7" fmla="*/ 0 h 300"/>
                <a:gd name="T8" fmla="*/ 212 w 212"/>
                <a:gd name="T9" fmla="*/ 300 h 3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2" h="300">
                  <a:moveTo>
                    <a:pt x="0" y="0"/>
                  </a:moveTo>
                  <a:lnTo>
                    <a:pt x="212" y="300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261" name="Oval 38"/>
            <p:cNvSpPr>
              <a:spLocks noChangeAspect="1" noChangeArrowheads="1"/>
            </p:cNvSpPr>
            <p:nvPr/>
          </p:nvSpPr>
          <p:spPr bwMode="auto">
            <a:xfrm>
              <a:off x="4081" y="1719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18</a:t>
              </a:r>
            </a:p>
          </p:txBody>
        </p:sp>
        <p:sp>
          <p:nvSpPr>
            <p:cNvPr id="51262" name="Freeform 39"/>
            <p:cNvSpPr>
              <a:spLocks/>
            </p:cNvSpPr>
            <p:nvPr/>
          </p:nvSpPr>
          <p:spPr bwMode="auto">
            <a:xfrm>
              <a:off x="4320" y="1442"/>
              <a:ext cx="185" cy="313"/>
            </a:xfrm>
            <a:custGeom>
              <a:avLst/>
              <a:gdLst>
                <a:gd name="T0" fmla="*/ 167 w 167"/>
                <a:gd name="T1" fmla="*/ 0 h 290"/>
                <a:gd name="T2" fmla="*/ 0 w 167"/>
                <a:gd name="T3" fmla="*/ 290 h 290"/>
                <a:gd name="T4" fmla="*/ 0 60000 65536"/>
                <a:gd name="T5" fmla="*/ 0 60000 65536"/>
                <a:gd name="T6" fmla="*/ 0 w 167"/>
                <a:gd name="T7" fmla="*/ 0 h 290"/>
                <a:gd name="T8" fmla="*/ 167 w 167"/>
                <a:gd name="T9" fmla="*/ 290 h 2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7" h="290">
                  <a:moveTo>
                    <a:pt x="167" y="0"/>
                  </a:moveTo>
                  <a:lnTo>
                    <a:pt x="0" y="290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263" name="Text Box 40"/>
            <p:cNvSpPr txBox="1">
              <a:spLocks noChangeArrowheads="1"/>
            </p:cNvSpPr>
            <p:nvPr/>
          </p:nvSpPr>
          <p:spPr bwMode="auto">
            <a:xfrm>
              <a:off x="4461" y="1688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00B0F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51264" name="Text Box 41"/>
            <p:cNvSpPr txBox="1">
              <a:spLocks noChangeArrowheads="1"/>
            </p:cNvSpPr>
            <p:nvPr/>
          </p:nvSpPr>
          <p:spPr bwMode="auto">
            <a:xfrm>
              <a:off x="4785" y="1071"/>
              <a:ext cx="255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00B0F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-1</a:t>
              </a:r>
            </a:p>
          </p:txBody>
        </p:sp>
      </p:grpSp>
      <p:grpSp>
        <p:nvGrpSpPr>
          <p:cNvPr id="3" name="组合 66"/>
          <p:cNvGrpSpPr/>
          <p:nvPr/>
        </p:nvGrpSpPr>
        <p:grpSpPr>
          <a:xfrm>
            <a:off x="2555875" y="2398227"/>
            <a:ext cx="3529013" cy="2948473"/>
            <a:chOff x="2555875" y="2398227"/>
            <a:chExt cx="3529013" cy="2948473"/>
          </a:xfrm>
        </p:grpSpPr>
        <p:sp>
          <p:nvSpPr>
            <p:cNvPr id="51222" name="Oval 42"/>
            <p:cNvSpPr>
              <a:spLocks noChangeAspect="1" noChangeArrowheads="1"/>
            </p:cNvSpPr>
            <p:nvPr/>
          </p:nvSpPr>
          <p:spPr bwMode="auto">
            <a:xfrm>
              <a:off x="4008438" y="3213100"/>
              <a:ext cx="533400" cy="4365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noAutofit/>
            </a:bodyPr>
            <a:lstStyle/>
            <a:p>
              <a:r>
                <a:rPr kumimoji="0" lang="en-US" altLang="zh-CN" sz="1600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11</a:t>
              </a:r>
            </a:p>
          </p:txBody>
        </p:sp>
        <p:sp>
          <p:nvSpPr>
            <p:cNvPr id="51223" name="Oval 43"/>
            <p:cNvSpPr>
              <a:spLocks noChangeAspect="1" noChangeArrowheads="1"/>
            </p:cNvSpPr>
            <p:nvPr/>
          </p:nvSpPr>
          <p:spPr bwMode="auto">
            <a:xfrm>
              <a:off x="3052763" y="3998913"/>
              <a:ext cx="533400" cy="46831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51224" name="Text Box 44"/>
            <p:cNvSpPr txBox="1">
              <a:spLocks noChangeArrowheads="1"/>
            </p:cNvSpPr>
            <p:nvPr/>
          </p:nvSpPr>
          <p:spPr bwMode="auto">
            <a:xfrm>
              <a:off x="3000375" y="3838575"/>
              <a:ext cx="3270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kumimoji="0" lang="en-US" altLang="zh-CN" sz="1600" b="1">
                <a:solidFill>
                  <a:srgbClr val="00B0F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51225" name="Freeform 45"/>
            <p:cNvSpPr>
              <a:spLocks/>
            </p:cNvSpPr>
            <p:nvPr/>
          </p:nvSpPr>
          <p:spPr bwMode="auto">
            <a:xfrm>
              <a:off x="3479800" y="3556000"/>
              <a:ext cx="577850" cy="523875"/>
            </a:xfrm>
            <a:custGeom>
              <a:avLst/>
              <a:gdLst>
                <a:gd name="T0" fmla="*/ 364 w 364"/>
                <a:gd name="T1" fmla="*/ 0 h 300"/>
                <a:gd name="T2" fmla="*/ 0 w 364"/>
                <a:gd name="T3" fmla="*/ 300 h 300"/>
                <a:gd name="T4" fmla="*/ 0 60000 65536"/>
                <a:gd name="T5" fmla="*/ 0 60000 65536"/>
                <a:gd name="T6" fmla="*/ 0 w 364"/>
                <a:gd name="T7" fmla="*/ 0 h 300"/>
                <a:gd name="T8" fmla="*/ 364 w 364"/>
                <a:gd name="T9" fmla="*/ 300 h 3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4" h="300">
                  <a:moveTo>
                    <a:pt x="364" y="0"/>
                  </a:moveTo>
                  <a:lnTo>
                    <a:pt x="0" y="300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226" name="Oval 46"/>
            <p:cNvSpPr>
              <a:spLocks noChangeAspect="1" noChangeArrowheads="1"/>
            </p:cNvSpPr>
            <p:nvPr/>
          </p:nvSpPr>
          <p:spPr bwMode="auto">
            <a:xfrm>
              <a:off x="4787900" y="4008438"/>
              <a:ext cx="533400" cy="46831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18</a:t>
              </a:r>
            </a:p>
          </p:txBody>
        </p:sp>
        <p:sp>
          <p:nvSpPr>
            <p:cNvPr id="51227" name="Freeform 47"/>
            <p:cNvSpPr>
              <a:spLocks/>
            </p:cNvSpPr>
            <p:nvPr/>
          </p:nvSpPr>
          <p:spPr bwMode="auto">
            <a:xfrm>
              <a:off x="4470400" y="3594100"/>
              <a:ext cx="458788" cy="477837"/>
            </a:xfrm>
            <a:custGeom>
              <a:avLst/>
              <a:gdLst>
                <a:gd name="T0" fmla="*/ 0 w 288"/>
                <a:gd name="T1" fmla="*/ 0 h 280"/>
                <a:gd name="T2" fmla="*/ 288 w 288"/>
                <a:gd name="T3" fmla="*/ 280 h 280"/>
                <a:gd name="T4" fmla="*/ 0 60000 65536"/>
                <a:gd name="T5" fmla="*/ 0 60000 65536"/>
                <a:gd name="T6" fmla="*/ 0 w 288"/>
                <a:gd name="T7" fmla="*/ 0 h 280"/>
                <a:gd name="T8" fmla="*/ 288 w 288"/>
                <a:gd name="T9" fmla="*/ 280 h 2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8" h="280">
                  <a:moveTo>
                    <a:pt x="0" y="0"/>
                  </a:moveTo>
                  <a:lnTo>
                    <a:pt x="288" y="280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228" name="Text Box 48"/>
            <p:cNvSpPr txBox="1">
              <a:spLocks noChangeArrowheads="1"/>
            </p:cNvSpPr>
            <p:nvPr/>
          </p:nvSpPr>
          <p:spPr bwMode="auto">
            <a:xfrm>
              <a:off x="5368925" y="3998913"/>
              <a:ext cx="246063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00B0F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51229" name="Oval 49"/>
            <p:cNvSpPr>
              <a:spLocks noChangeAspect="1" noChangeArrowheads="1"/>
            </p:cNvSpPr>
            <p:nvPr/>
          </p:nvSpPr>
          <p:spPr bwMode="auto">
            <a:xfrm>
              <a:off x="2555875" y="4872038"/>
              <a:ext cx="533400" cy="46831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51230" name="Freeform 50"/>
            <p:cNvSpPr>
              <a:spLocks/>
            </p:cNvSpPr>
            <p:nvPr/>
          </p:nvSpPr>
          <p:spPr bwMode="auto">
            <a:xfrm>
              <a:off x="2928938" y="4425950"/>
              <a:ext cx="239713" cy="503237"/>
            </a:xfrm>
            <a:custGeom>
              <a:avLst/>
              <a:gdLst>
                <a:gd name="T0" fmla="*/ 184 w 184"/>
                <a:gd name="T1" fmla="*/ 0 h 284"/>
                <a:gd name="T2" fmla="*/ 0 w 184"/>
                <a:gd name="T3" fmla="*/ 284 h 284"/>
                <a:gd name="T4" fmla="*/ 0 60000 65536"/>
                <a:gd name="T5" fmla="*/ 0 60000 65536"/>
                <a:gd name="T6" fmla="*/ 0 w 184"/>
                <a:gd name="T7" fmla="*/ 0 h 284"/>
                <a:gd name="T8" fmla="*/ 184 w 184"/>
                <a:gd name="T9" fmla="*/ 284 h 2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4" h="284">
                  <a:moveTo>
                    <a:pt x="184" y="0"/>
                  </a:moveTo>
                  <a:lnTo>
                    <a:pt x="0" y="284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231" name="Text Box 51"/>
            <p:cNvSpPr txBox="1">
              <a:spLocks noChangeArrowheads="1"/>
            </p:cNvSpPr>
            <p:nvPr/>
          </p:nvSpPr>
          <p:spPr bwMode="auto">
            <a:xfrm>
              <a:off x="3159125" y="4822825"/>
              <a:ext cx="246063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00B0F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51232" name="Oval 52"/>
            <p:cNvSpPr>
              <a:spLocks noChangeAspect="1" noChangeArrowheads="1"/>
            </p:cNvSpPr>
            <p:nvPr/>
          </p:nvSpPr>
          <p:spPr bwMode="auto">
            <a:xfrm>
              <a:off x="5305425" y="4872038"/>
              <a:ext cx="533400" cy="46831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26</a:t>
              </a:r>
            </a:p>
          </p:txBody>
        </p:sp>
        <p:sp>
          <p:nvSpPr>
            <p:cNvPr id="51233" name="Freeform 53"/>
            <p:cNvSpPr>
              <a:spLocks/>
            </p:cNvSpPr>
            <p:nvPr/>
          </p:nvSpPr>
          <p:spPr bwMode="auto">
            <a:xfrm>
              <a:off x="5235053" y="4437045"/>
              <a:ext cx="255594" cy="450860"/>
            </a:xfrm>
            <a:custGeom>
              <a:avLst/>
              <a:gdLst>
                <a:gd name="T0" fmla="*/ 0 w 180"/>
                <a:gd name="T1" fmla="*/ 0 h 296"/>
                <a:gd name="T2" fmla="*/ 180 w 180"/>
                <a:gd name="T3" fmla="*/ 296 h 296"/>
                <a:gd name="T4" fmla="*/ 0 60000 65536"/>
                <a:gd name="T5" fmla="*/ 0 60000 65536"/>
                <a:gd name="T6" fmla="*/ 0 w 180"/>
                <a:gd name="T7" fmla="*/ 0 h 296"/>
                <a:gd name="T8" fmla="*/ 180 w 180"/>
                <a:gd name="T9" fmla="*/ 296 h 2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0" h="296">
                  <a:moveTo>
                    <a:pt x="0" y="0"/>
                  </a:moveTo>
                  <a:lnTo>
                    <a:pt x="180" y="296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234" name="Oval 54"/>
            <p:cNvSpPr>
              <a:spLocks noChangeAspect="1" noChangeArrowheads="1"/>
            </p:cNvSpPr>
            <p:nvPr/>
          </p:nvSpPr>
          <p:spPr bwMode="auto">
            <a:xfrm>
              <a:off x="3613150" y="4878388"/>
              <a:ext cx="533400" cy="46831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9</a:t>
              </a:r>
            </a:p>
          </p:txBody>
        </p:sp>
        <p:sp>
          <p:nvSpPr>
            <p:cNvPr id="51235" name="Freeform 55"/>
            <p:cNvSpPr>
              <a:spLocks/>
            </p:cNvSpPr>
            <p:nvPr/>
          </p:nvSpPr>
          <p:spPr bwMode="auto">
            <a:xfrm>
              <a:off x="3479800" y="4425950"/>
              <a:ext cx="234944" cy="503247"/>
            </a:xfrm>
            <a:custGeom>
              <a:avLst/>
              <a:gdLst>
                <a:gd name="T0" fmla="*/ 0 w 212"/>
                <a:gd name="T1" fmla="*/ 0 h 288"/>
                <a:gd name="T2" fmla="*/ 212 w 212"/>
                <a:gd name="T3" fmla="*/ 288 h 288"/>
                <a:gd name="T4" fmla="*/ 0 60000 65536"/>
                <a:gd name="T5" fmla="*/ 0 60000 65536"/>
                <a:gd name="T6" fmla="*/ 0 w 212"/>
                <a:gd name="T7" fmla="*/ 0 h 288"/>
                <a:gd name="T8" fmla="*/ 212 w 212"/>
                <a:gd name="T9" fmla="*/ 288 h 28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2" h="288">
                  <a:moveTo>
                    <a:pt x="0" y="0"/>
                  </a:moveTo>
                  <a:lnTo>
                    <a:pt x="212" y="288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236" name="Text Box 56"/>
            <p:cNvSpPr txBox="1">
              <a:spLocks noChangeArrowheads="1"/>
            </p:cNvSpPr>
            <p:nvPr/>
          </p:nvSpPr>
          <p:spPr bwMode="auto">
            <a:xfrm>
              <a:off x="3995738" y="4652963"/>
              <a:ext cx="246063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00B0F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51237" name="Oval 57"/>
            <p:cNvSpPr>
              <a:spLocks noChangeAspect="1" noChangeArrowheads="1"/>
            </p:cNvSpPr>
            <p:nvPr/>
          </p:nvSpPr>
          <p:spPr bwMode="auto">
            <a:xfrm>
              <a:off x="4284663" y="4876800"/>
              <a:ext cx="533400" cy="46831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16</a:t>
              </a:r>
            </a:p>
          </p:txBody>
        </p:sp>
        <p:sp>
          <p:nvSpPr>
            <p:cNvPr id="51238" name="Freeform 58"/>
            <p:cNvSpPr>
              <a:spLocks/>
            </p:cNvSpPr>
            <p:nvPr/>
          </p:nvSpPr>
          <p:spPr bwMode="auto">
            <a:xfrm>
              <a:off x="4572000" y="4425950"/>
              <a:ext cx="311151" cy="503248"/>
            </a:xfrm>
            <a:custGeom>
              <a:avLst/>
              <a:gdLst>
                <a:gd name="T0" fmla="*/ 180 w 180"/>
                <a:gd name="T1" fmla="*/ 0 h 288"/>
                <a:gd name="T2" fmla="*/ 0 w 180"/>
                <a:gd name="T3" fmla="*/ 288 h 288"/>
                <a:gd name="T4" fmla="*/ 0 60000 65536"/>
                <a:gd name="T5" fmla="*/ 0 60000 65536"/>
                <a:gd name="T6" fmla="*/ 0 w 180"/>
                <a:gd name="T7" fmla="*/ 0 h 288"/>
                <a:gd name="T8" fmla="*/ 180 w 180"/>
                <a:gd name="T9" fmla="*/ 288 h 28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0" h="288">
                  <a:moveTo>
                    <a:pt x="180" y="0"/>
                  </a:moveTo>
                  <a:lnTo>
                    <a:pt x="0" y="288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239" name="Text Box 59"/>
            <p:cNvSpPr txBox="1">
              <a:spLocks noChangeArrowheads="1"/>
            </p:cNvSpPr>
            <p:nvPr/>
          </p:nvSpPr>
          <p:spPr bwMode="auto">
            <a:xfrm>
              <a:off x="4887913" y="4827588"/>
              <a:ext cx="246063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00B0F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51240" name="Text Box 60"/>
            <p:cNvSpPr txBox="1">
              <a:spLocks noChangeArrowheads="1"/>
            </p:cNvSpPr>
            <p:nvPr/>
          </p:nvSpPr>
          <p:spPr bwMode="auto">
            <a:xfrm>
              <a:off x="5838825" y="4697413"/>
              <a:ext cx="246063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00B0F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51241" name="Text Box 61"/>
            <p:cNvSpPr txBox="1">
              <a:spLocks noChangeArrowheads="1"/>
            </p:cNvSpPr>
            <p:nvPr/>
          </p:nvSpPr>
          <p:spPr bwMode="auto">
            <a:xfrm rot="18875287">
              <a:off x="4809565" y="2712552"/>
              <a:ext cx="936625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800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RL</a:t>
              </a:r>
              <a:r>
                <a:rPr kumimoji="0" lang="zh-CN" altLang="en-US" sz="1800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调整</a:t>
              </a:r>
              <a:endParaRPr kumimoji="0" lang="zh-CN" altLang="en-US" sz="1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1242" name="Freeform 62"/>
            <p:cNvSpPr>
              <a:spLocks/>
            </p:cNvSpPr>
            <p:nvPr/>
          </p:nvSpPr>
          <p:spPr bwMode="auto">
            <a:xfrm>
              <a:off x="5000625" y="2714625"/>
              <a:ext cx="714375" cy="714375"/>
            </a:xfrm>
            <a:custGeom>
              <a:avLst/>
              <a:gdLst>
                <a:gd name="T0" fmla="*/ 600 w 600"/>
                <a:gd name="T1" fmla="*/ 0 h 584"/>
                <a:gd name="T2" fmla="*/ 0 w 600"/>
                <a:gd name="T3" fmla="*/ 584 h 584"/>
                <a:gd name="T4" fmla="*/ 0 60000 65536"/>
                <a:gd name="T5" fmla="*/ 0 60000 65536"/>
                <a:gd name="T6" fmla="*/ 0 w 600"/>
                <a:gd name="T7" fmla="*/ 0 h 584"/>
                <a:gd name="T8" fmla="*/ 600 w 600"/>
                <a:gd name="T9" fmla="*/ 584 h 5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00" h="584">
                  <a:moveTo>
                    <a:pt x="600" y="0"/>
                  </a:moveTo>
                  <a:lnTo>
                    <a:pt x="0" y="584"/>
                  </a:lnTo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Text Box 48"/>
            <p:cNvSpPr txBox="1">
              <a:spLocks noChangeArrowheads="1"/>
            </p:cNvSpPr>
            <p:nvPr/>
          </p:nvSpPr>
          <p:spPr bwMode="auto">
            <a:xfrm>
              <a:off x="4540251" y="3052762"/>
              <a:ext cx="246063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00B0F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</p:grpSp>
      <p:sp>
        <p:nvSpPr>
          <p:cNvPr id="63" name="灯片编号占位符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56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Oval 4"/>
          <p:cNvSpPr>
            <a:spLocks noChangeAspect="1" noChangeArrowheads="1"/>
          </p:cNvSpPr>
          <p:nvPr/>
        </p:nvSpPr>
        <p:spPr bwMode="auto">
          <a:xfrm>
            <a:off x="1866883" y="549275"/>
            <a:ext cx="533400" cy="4365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r>
              <a:rPr kumimoji="0" lang="en-US" altLang="zh-CN" sz="16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11</a:t>
            </a:r>
          </a:p>
        </p:txBody>
      </p:sp>
      <p:sp>
        <p:nvSpPr>
          <p:cNvPr id="52227" name="Oval 5"/>
          <p:cNvSpPr>
            <a:spLocks noChangeAspect="1" noChangeArrowheads="1"/>
          </p:cNvSpPr>
          <p:nvPr/>
        </p:nvSpPr>
        <p:spPr bwMode="auto">
          <a:xfrm>
            <a:off x="911208" y="1335088"/>
            <a:ext cx="533400" cy="46831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7</a:t>
            </a:r>
          </a:p>
        </p:txBody>
      </p:sp>
      <p:sp>
        <p:nvSpPr>
          <p:cNvPr id="52228" name="Text Box 6"/>
          <p:cNvSpPr txBox="1">
            <a:spLocks noChangeArrowheads="1"/>
          </p:cNvSpPr>
          <p:nvPr/>
        </p:nvSpPr>
        <p:spPr bwMode="auto">
          <a:xfrm>
            <a:off x="917575" y="1028700"/>
            <a:ext cx="3270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no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600" b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kumimoji="0" lang="en-US" altLang="zh-CN" sz="1600" b="1">
              <a:solidFill>
                <a:srgbClr val="00B0F0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52229" name="Freeform 7"/>
          <p:cNvSpPr>
            <a:spLocks/>
          </p:cNvSpPr>
          <p:nvPr/>
        </p:nvSpPr>
        <p:spPr bwMode="auto">
          <a:xfrm>
            <a:off x="1357290" y="892175"/>
            <a:ext cx="539772" cy="536561"/>
          </a:xfrm>
          <a:custGeom>
            <a:avLst/>
            <a:gdLst>
              <a:gd name="T0" fmla="*/ 364 w 364"/>
              <a:gd name="T1" fmla="*/ 0 h 300"/>
              <a:gd name="T2" fmla="*/ 0 w 364"/>
              <a:gd name="T3" fmla="*/ 300 h 300"/>
              <a:gd name="T4" fmla="*/ 0 60000 65536"/>
              <a:gd name="T5" fmla="*/ 0 60000 65536"/>
              <a:gd name="T6" fmla="*/ 0 w 364"/>
              <a:gd name="T7" fmla="*/ 0 h 300"/>
              <a:gd name="T8" fmla="*/ 364 w 364"/>
              <a:gd name="T9" fmla="*/ 300 h 3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4" h="300">
                <a:moveTo>
                  <a:pt x="364" y="0"/>
                </a:moveTo>
                <a:lnTo>
                  <a:pt x="0" y="300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230" name="Oval 8"/>
          <p:cNvSpPr>
            <a:spLocks noChangeAspect="1" noChangeArrowheads="1"/>
          </p:cNvSpPr>
          <p:nvPr/>
        </p:nvSpPr>
        <p:spPr bwMode="auto">
          <a:xfrm>
            <a:off x="2627313" y="1344613"/>
            <a:ext cx="533400" cy="46831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>
            <a:noAutofit/>
          </a:bodyPr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18</a:t>
            </a:r>
          </a:p>
        </p:txBody>
      </p:sp>
      <p:sp>
        <p:nvSpPr>
          <p:cNvPr id="52231" name="Freeform 9"/>
          <p:cNvSpPr>
            <a:spLocks/>
          </p:cNvSpPr>
          <p:nvPr/>
        </p:nvSpPr>
        <p:spPr bwMode="auto">
          <a:xfrm>
            <a:off x="2309813" y="930275"/>
            <a:ext cx="404799" cy="498461"/>
          </a:xfrm>
          <a:custGeom>
            <a:avLst/>
            <a:gdLst>
              <a:gd name="T0" fmla="*/ 0 w 288"/>
              <a:gd name="T1" fmla="*/ 0 h 280"/>
              <a:gd name="T2" fmla="*/ 288 w 288"/>
              <a:gd name="T3" fmla="*/ 280 h 280"/>
              <a:gd name="T4" fmla="*/ 0 60000 65536"/>
              <a:gd name="T5" fmla="*/ 0 60000 65536"/>
              <a:gd name="T6" fmla="*/ 0 w 288"/>
              <a:gd name="T7" fmla="*/ 0 h 280"/>
              <a:gd name="T8" fmla="*/ 288 w 288"/>
              <a:gd name="T9" fmla="*/ 280 h 2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8" h="280">
                <a:moveTo>
                  <a:pt x="0" y="0"/>
                </a:moveTo>
                <a:lnTo>
                  <a:pt x="288" y="280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232" name="Text Box 10"/>
          <p:cNvSpPr txBox="1">
            <a:spLocks noChangeArrowheads="1"/>
          </p:cNvSpPr>
          <p:nvPr/>
        </p:nvSpPr>
        <p:spPr bwMode="auto">
          <a:xfrm>
            <a:off x="3208338" y="1335088"/>
            <a:ext cx="2460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no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600" b="1">
                <a:solidFill>
                  <a:srgbClr val="00B0F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0</a:t>
            </a:r>
          </a:p>
        </p:txBody>
      </p:sp>
      <p:sp>
        <p:nvSpPr>
          <p:cNvPr id="52233" name="Oval 11"/>
          <p:cNvSpPr>
            <a:spLocks noChangeAspect="1" noChangeArrowheads="1"/>
          </p:cNvSpPr>
          <p:nvPr/>
        </p:nvSpPr>
        <p:spPr bwMode="auto">
          <a:xfrm>
            <a:off x="414321" y="2208213"/>
            <a:ext cx="533400" cy="46831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>
            <a:noAutofit/>
          </a:bodyPr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</a:t>
            </a:r>
          </a:p>
        </p:txBody>
      </p:sp>
      <p:sp>
        <p:nvSpPr>
          <p:cNvPr id="52234" name="Freeform 12"/>
          <p:cNvSpPr>
            <a:spLocks/>
          </p:cNvSpPr>
          <p:nvPr/>
        </p:nvSpPr>
        <p:spPr bwMode="auto">
          <a:xfrm>
            <a:off x="714348" y="1762125"/>
            <a:ext cx="293715" cy="452429"/>
          </a:xfrm>
          <a:custGeom>
            <a:avLst/>
            <a:gdLst>
              <a:gd name="T0" fmla="*/ 184 w 184"/>
              <a:gd name="T1" fmla="*/ 0 h 284"/>
              <a:gd name="T2" fmla="*/ 0 w 184"/>
              <a:gd name="T3" fmla="*/ 284 h 284"/>
              <a:gd name="T4" fmla="*/ 0 60000 65536"/>
              <a:gd name="T5" fmla="*/ 0 60000 65536"/>
              <a:gd name="T6" fmla="*/ 0 w 184"/>
              <a:gd name="T7" fmla="*/ 0 h 284"/>
              <a:gd name="T8" fmla="*/ 184 w 184"/>
              <a:gd name="T9" fmla="*/ 284 h 28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4" h="284">
                <a:moveTo>
                  <a:pt x="184" y="0"/>
                </a:moveTo>
                <a:lnTo>
                  <a:pt x="0" y="284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235" name="Text Box 13"/>
          <p:cNvSpPr txBox="1">
            <a:spLocks noChangeArrowheads="1"/>
          </p:cNvSpPr>
          <p:nvPr/>
        </p:nvSpPr>
        <p:spPr bwMode="auto">
          <a:xfrm>
            <a:off x="998538" y="2159000"/>
            <a:ext cx="2460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no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600" b="1">
                <a:solidFill>
                  <a:srgbClr val="00B0F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0</a:t>
            </a:r>
          </a:p>
        </p:txBody>
      </p:sp>
      <p:sp>
        <p:nvSpPr>
          <p:cNvPr id="52236" name="Oval 14"/>
          <p:cNvSpPr>
            <a:spLocks noChangeAspect="1" noChangeArrowheads="1"/>
          </p:cNvSpPr>
          <p:nvPr/>
        </p:nvSpPr>
        <p:spPr bwMode="auto">
          <a:xfrm>
            <a:off x="3144838" y="2208213"/>
            <a:ext cx="533400" cy="46831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>
            <a:noAutofit/>
          </a:bodyPr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26</a:t>
            </a:r>
          </a:p>
        </p:txBody>
      </p:sp>
      <p:sp>
        <p:nvSpPr>
          <p:cNvPr id="52237" name="Freeform 15"/>
          <p:cNvSpPr>
            <a:spLocks/>
          </p:cNvSpPr>
          <p:nvPr/>
        </p:nvSpPr>
        <p:spPr bwMode="auto">
          <a:xfrm>
            <a:off x="3084513" y="1743075"/>
            <a:ext cx="273041" cy="471480"/>
          </a:xfrm>
          <a:custGeom>
            <a:avLst/>
            <a:gdLst>
              <a:gd name="T0" fmla="*/ 0 w 180"/>
              <a:gd name="T1" fmla="*/ 0 h 296"/>
              <a:gd name="T2" fmla="*/ 180 w 180"/>
              <a:gd name="T3" fmla="*/ 296 h 296"/>
              <a:gd name="T4" fmla="*/ 0 60000 65536"/>
              <a:gd name="T5" fmla="*/ 0 60000 65536"/>
              <a:gd name="T6" fmla="*/ 0 w 180"/>
              <a:gd name="T7" fmla="*/ 0 h 296"/>
              <a:gd name="T8" fmla="*/ 180 w 180"/>
              <a:gd name="T9" fmla="*/ 296 h 29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0" h="296">
                <a:moveTo>
                  <a:pt x="0" y="0"/>
                </a:moveTo>
                <a:lnTo>
                  <a:pt x="180" y="296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238" name="Oval 16"/>
          <p:cNvSpPr>
            <a:spLocks noChangeAspect="1" noChangeArrowheads="1"/>
          </p:cNvSpPr>
          <p:nvPr/>
        </p:nvSpPr>
        <p:spPr bwMode="auto">
          <a:xfrm>
            <a:off x="1471596" y="2214563"/>
            <a:ext cx="533400" cy="46831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>
            <a:noAutofit/>
          </a:bodyPr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9</a:t>
            </a:r>
          </a:p>
        </p:txBody>
      </p:sp>
      <p:sp>
        <p:nvSpPr>
          <p:cNvPr id="52239" name="Freeform 17"/>
          <p:cNvSpPr>
            <a:spLocks/>
          </p:cNvSpPr>
          <p:nvPr/>
        </p:nvSpPr>
        <p:spPr bwMode="auto">
          <a:xfrm>
            <a:off x="1319213" y="1762124"/>
            <a:ext cx="323829" cy="452430"/>
          </a:xfrm>
          <a:custGeom>
            <a:avLst/>
            <a:gdLst>
              <a:gd name="T0" fmla="*/ 0 w 212"/>
              <a:gd name="T1" fmla="*/ 0 h 288"/>
              <a:gd name="T2" fmla="*/ 212 w 212"/>
              <a:gd name="T3" fmla="*/ 288 h 288"/>
              <a:gd name="T4" fmla="*/ 0 60000 65536"/>
              <a:gd name="T5" fmla="*/ 0 60000 65536"/>
              <a:gd name="T6" fmla="*/ 0 w 212"/>
              <a:gd name="T7" fmla="*/ 0 h 288"/>
              <a:gd name="T8" fmla="*/ 212 w 212"/>
              <a:gd name="T9" fmla="*/ 288 h 28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2" h="288">
                <a:moveTo>
                  <a:pt x="0" y="0"/>
                </a:moveTo>
                <a:lnTo>
                  <a:pt x="212" y="288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240" name="Text Box 18"/>
          <p:cNvSpPr txBox="1">
            <a:spLocks noChangeArrowheads="1"/>
          </p:cNvSpPr>
          <p:nvPr/>
        </p:nvSpPr>
        <p:spPr bwMode="auto">
          <a:xfrm>
            <a:off x="1835150" y="1989138"/>
            <a:ext cx="2460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no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600" b="1">
                <a:solidFill>
                  <a:srgbClr val="00B0F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0</a:t>
            </a:r>
          </a:p>
        </p:txBody>
      </p:sp>
      <p:sp>
        <p:nvSpPr>
          <p:cNvPr id="52241" name="Oval 19"/>
          <p:cNvSpPr>
            <a:spLocks noChangeAspect="1" noChangeArrowheads="1"/>
          </p:cNvSpPr>
          <p:nvPr/>
        </p:nvSpPr>
        <p:spPr bwMode="auto">
          <a:xfrm>
            <a:off x="2143108" y="2212975"/>
            <a:ext cx="533400" cy="46831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>
            <a:noAutofit/>
          </a:bodyPr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16</a:t>
            </a:r>
          </a:p>
        </p:txBody>
      </p:sp>
      <p:sp>
        <p:nvSpPr>
          <p:cNvPr id="52242" name="Freeform 20"/>
          <p:cNvSpPr>
            <a:spLocks/>
          </p:cNvSpPr>
          <p:nvPr/>
        </p:nvSpPr>
        <p:spPr bwMode="auto">
          <a:xfrm>
            <a:off x="2428860" y="1762125"/>
            <a:ext cx="293703" cy="452429"/>
          </a:xfrm>
          <a:custGeom>
            <a:avLst/>
            <a:gdLst>
              <a:gd name="T0" fmla="*/ 180 w 180"/>
              <a:gd name="T1" fmla="*/ 0 h 288"/>
              <a:gd name="T2" fmla="*/ 0 w 180"/>
              <a:gd name="T3" fmla="*/ 288 h 288"/>
              <a:gd name="T4" fmla="*/ 0 60000 65536"/>
              <a:gd name="T5" fmla="*/ 0 60000 65536"/>
              <a:gd name="T6" fmla="*/ 0 w 180"/>
              <a:gd name="T7" fmla="*/ 0 h 288"/>
              <a:gd name="T8" fmla="*/ 180 w 180"/>
              <a:gd name="T9" fmla="*/ 288 h 28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0" h="288">
                <a:moveTo>
                  <a:pt x="180" y="0"/>
                </a:moveTo>
                <a:lnTo>
                  <a:pt x="0" y="288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243" name="Text Box 21"/>
          <p:cNvSpPr txBox="1">
            <a:spLocks noChangeArrowheads="1"/>
          </p:cNvSpPr>
          <p:nvPr/>
        </p:nvSpPr>
        <p:spPr bwMode="auto">
          <a:xfrm>
            <a:off x="2727325" y="2163763"/>
            <a:ext cx="2460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no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600" b="1">
                <a:solidFill>
                  <a:srgbClr val="00B0F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0</a:t>
            </a:r>
          </a:p>
        </p:txBody>
      </p:sp>
      <p:sp>
        <p:nvSpPr>
          <p:cNvPr id="52244" name="Text Box 47"/>
          <p:cNvSpPr txBox="1">
            <a:spLocks noChangeArrowheads="1"/>
          </p:cNvSpPr>
          <p:nvPr/>
        </p:nvSpPr>
        <p:spPr bwMode="auto">
          <a:xfrm>
            <a:off x="2484438" y="476250"/>
            <a:ext cx="2460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no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600" b="1">
                <a:solidFill>
                  <a:srgbClr val="00B0F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0</a:t>
            </a:r>
          </a:p>
        </p:txBody>
      </p:sp>
      <p:sp>
        <p:nvSpPr>
          <p:cNvPr id="52246" name="Text Box 22"/>
          <p:cNvSpPr txBox="1">
            <a:spLocks noChangeArrowheads="1"/>
          </p:cNvSpPr>
          <p:nvPr/>
        </p:nvSpPr>
        <p:spPr bwMode="auto">
          <a:xfrm>
            <a:off x="3678238" y="2033588"/>
            <a:ext cx="2460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no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600" b="1">
                <a:solidFill>
                  <a:srgbClr val="00B0F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0</a:t>
            </a:r>
          </a:p>
        </p:txBody>
      </p:sp>
      <p:grpSp>
        <p:nvGrpSpPr>
          <p:cNvPr id="2" name="组合 49"/>
          <p:cNvGrpSpPr/>
          <p:nvPr/>
        </p:nvGrpSpPr>
        <p:grpSpPr>
          <a:xfrm>
            <a:off x="3995738" y="404813"/>
            <a:ext cx="4217988" cy="3168651"/>
            <a:chOff x="3995738" y="404813"/>
            <a:chExt cx="4217988" cy="3168651"/>
          </a:xfrm>
        </p:grpSpPr>
        <p:sp>
          <p:nvSpPr>
            <p:cNvPr id="52247" name="Line 23"/>
            <p:cNvSpPr>
              <a:spLocks noChangeShapeType="1"/>
            </p:cNvSpPr>
            <p:nvPr/>
          </p:nvSpPr>
          <p:spPr bwMode="auto">
            <a:xfrm>
              <a:off x="3995738" y="1846263"/>
              <a:ext cx="10810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248" name="Text Box 24"/>
            <p:cNvSpPr txBox="1">
              <a:spLocks noChangeArrowheads="1"/>
            </p:cNvSpPr>
            <p:nvPr/>
          </p:nvSpPr>
          <p:spPr bwMode="auto">
            <a:xfrm>
              <a:off x="4067176" y="1341438"/>
              <a:ext cx="9366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1800" b="1" dirty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插入</a:t>
              </a:r>
              <a:r>
                <a:rPr kumimoji="0" lang="en-US" altLang="zh-CN" sz="1800" b="1" dirty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14</a:t>
              </a:r>
            </a:p>
          </p:txBody>
        </p:sp>
        <p:sp>
          <p:nvSpPr>
            <p:cNvPr id="52249" name="Oval 25"/>
            <p:cNvSpPr>
              <a:spLocks noChangeAspect="1" noChangeArrowheads="1"/>
            </p:cNvSpPr>
            <p:nvPr/>
          </p:nvSpPr>
          <p:spPr bwMode="auto">
            <a:xfrm>
              <a:off x="6357938" y="549276"/>
              <a:ext cx="533400" cy="4365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noAutofit/>
            </a:bodyPr>
            <a:lstStyle/>
            <a:p>
              <a:r>
                <a:rPr kumimoji="0" lang="en-US" altLang="zh-CN" sz="16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11</a:t>
              </a:r>
            </a:p>
          </p:txBody>
        </p:sp>
        <p:sp>
          <p:nvSpPr>
            <p:cNvPr id="52250" name="Oval 26"/>
            <p:cNvSpPr>
              <a:spLocks noChangeAspect="1" noChangeArrowheads="1"/>
            </p:cNvSpPr>
            <p:nvPr/>
          </p:nvSpPr>
          <p:spPr bwMode="auto">
            <a:xfrm>
              <a:off x="5427663" y="1335088"/>
              <a:ext cx="533400" cy="46831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52252" name="Freeform 28"/>
            <p:cNvSpPr>
              <a:spLocks/>
            </p:cNvSpPr>
            <p:nvPr/>
          </p:nvSpPr>
          <p:spPr bwMode="auto">
            <a:xfrm>
              <a:off x="5854701" y="892176"/>
              <a:ext cx="577850" cy="523875"/>
            </a:xfrm>
            <a:custGeom>
              <a:avLst/>
              <a:gdLst>
                <a:gd name="T0" fmla="*/ 364 w 364"/>
                <a:gd name="T1" fmla="*/ 0 h 300"/>
                <a:gd name="T2" fmla="*/ 0 w 364"/>
                <a:gd name="T3" fmla="*/ 300 h 300"/>
                <a:gd name="T4" fmla="*/ 0 60000 65536"/>
                <a:gd name="T5" fmla="*/ 0 60000 65536"/>
                <a:gd name="T6" fmla="*/ 0 w 364"/>
                <a:gd name="T7" fmla="*/ 0 h 300"/>
                <a:gd name="T8" fmla="*/ 364 w 364"/>
                <a:gd name="T9" fmla="*/ 300 h 3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4" h="300">
                  <a:moveTo>
                    <a:pt x="364" y="0"/>
                  </a:moveTo>
                  <a:lnTo>
                    <a:pt x="0" y="300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253" name="Oval 29"/>
            <p:cNvSpPr>
              <a:spLocks noChangeAspect="1" noChangeArrowheads="1"/>
            </p:cNvSpPr>
            <p:nvPr/>
          </p:nvSpPr>
          <p:spPr bwMode="auto">
            <a:xfrm>
              <a:off x="7162801" y="1344613"/>
              <a:ext cx="533400" cy="46831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18</a:t>
              </a:r>
            </a:p>
          </p:txBody>
        </p:sp>
        <p:sp>
          <p:nvSpPr>
            <p:cNvPr id="52254" name="Freeform 30"/>
            <p:cNvSpPr>
              <a:spLocks/>
            </p:cNvSpPr>
            <p:nvPr/>
          </p:nvSpPr>
          <p:spPr bwMode="auto">
            <a:xfrm>
              <a:off x="6845301" y="930277"/>
              <a:ext cx="441343" cy="427022"/>
            </a:xfrm>
            <a:custGeom>
              <a:avLst/>
              <a:gdLst>
                <a:gd name="T0" fmla="*/ 0 w 288"/>
                <a:gd name="T1" fmla="*/ 0 h 280"/>
                <a:gd name="T2" fmla="*/ 288 w 288"/>
                <a:gd name="T3" fmla="*/ 280 h 280"/>
                <a:gd name="T4" fmla="*/ 0 60000 65536"/>
                <a:gd name="T5" fmla="*/ 0 60000 65536"/>
                <a:gd name="T6" fmla="*/ 0 w 288"/>
                <a:gd name="T7" fmla="*/ 0 h 280"/>
                <a:gd name="T8" fmla="*/ 288 w 288"/>
                <a:gd name="T9" fmla="*/ 280 h 2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8" h="280">
                  <a:moveTo>
                    <a:pt x="0" y="0"/>
                  </a:moveTo>
                  <a:lnTo>
                    <a:pt x="288" y="280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255" name="Text Box 31"/>
            <p:cNvSpPr txBox="1">
              <a:spLocks noChangeArrowheads="1"/>
            </p:cNvSpPr>
            <p:nvPr/>
          </p:nvSpPr>
          <p:spPr bwMode="auto">
            <a:xfrm>
              <a:off x="7743826" y="1335088"/>
              <a:ext cx="246063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00B0F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52256" name="Oval 32"/>
            <p:cNvSpPr>
              <a:spLocks noChangeAspect="1" noChangeArrowheads="1"/>
            </p:cNvSpPr>
            <p:nvPr/>
          </p:nvSpPr>
          <p:spPr bwMode="auto">
            <a:xfrm>
              <a:off x="4930776" y="2208213"/>
              <a:ext cx="533400" cy="46831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52257" name="Freeform 33"/>
            <p:cNvSpPr>
              <a:spLocks/>
            </p:cNvSpPr>
            <p:nvPr/>
          </p:nvSpPr>
          <p:spPr bwMode="auto">
            <a:xfrm>
              <a:off x="5286376" y="1762126"/>
              <a:ext cx="257175" cy="452438"/>
            </a:xfrm>
            <a:custGeom>
              <a:avLst/>
              <a:gdLst>
                <a:gd name="T0" fmla="*/ 184 w 184"/>
                <a:gd name="T1" fmla="*/ 0 h 284"/>
                <a:gd name="T2" fmla="*/ 0 w 184"/>
                <a:gd name="T3" fmla="*/ 284 h 284"/>
                <a:gd name="T4" fmla="*/ 0 60000 65536"/>
                <a:gd name="T5" fmla="*/ 0 60000 65536"/>
                <a:gd name="T6" fmla="*/ 0 w 184"/>
                <a:gd name="T7" fmla="*/ 0 h 284"/>
                <a:gd name="T8" fmla="*/ 184 w 184"/>
                <a:gd name="T9" fmla="*/ 284 h 2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4" h="284">
                  <a:moveTo>
                    <a:pt x="184" y="0"/>
                  </a:moveTo>
                  <a:lnTo>
                    <a:pt x="0" y="284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259" name="Oval 35"/>
            <p:cNvSpPr>
              <a:spLocks noChangeAspect="1" noChangeArrowheads="1"/>
            </p:cNvSpPr>
            <p:nvPr/>
          </p:nvSpPr>
          <p:spPr bwMode="auto">
            <a:xfrm>
              <a:off x="7680326" y="2208213"/>
              <a:ext cx="533400" cy="46831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26</a:t>
              </a:r>
            </a:p>
          </p:txBody>
        </p:sp>
        <p:sp>
          <p:nvSpPr>
            <p:cNvPr id="52260" name="Freeform 36"/>
            <p:cNvSpPr>
              <a:spLocks/>
            </p:cNvSpPr>
            <p:nvPr/>
          </p:nvSpPr>
          <p:spPr bwMode="auto">
            <a:xfrm>
              <a:off x="7620001" y="1743076"/>
              <a:ext cx="238125" cy="471488"/>
            </a:xfrm>
            <a:custGeom>
              <a:avLst/>
              <a:gdLst>
                <a:gd name="T0" fmla="*/ 0 w 180"/>
                <a:gd name="T1" fmla="*/ 0 h 296"/>
                <a:gd name="T2" fmla="*/ 180 w 180"/>
                <a:gd name="T3" fmla="*/ 296 h 296"/>
                <a:gd name="T4" fmla="*/ 0 60000 65536"/>
                <a:gd name="T5" fmla="*/ 0 60000 65536"/>
                <a:gd name="T6" fmla="*/ 0 w 180"/>
                <a:gd name="T7" fmla="*/ 0 h 296"/>
                <a:gd name="T8" fmla="*/ 180 w 180"/>
                <a:gd name="T9" fmla="*/ 296 h 2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0" h="296">
                  <a:moveTo>
                    <a:pt x="0" y="0"/>
                  </a:moveTo>
                  <a:lnTo>
                    <a:pt x="180" y="296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261" name="Oval 37"/>
            <p:cNvSpPr>
              <a:spLocks noChangeAspect="1" noChangeArrowheads="1"/>
            </p:cNvSpPr>
            <p:nvPr/>
          </p:nvSpPr>
          <p:spPr bwMode="auto">
            <a:xfrm>
              <a:off x="5947859" y="2214563"/>
              <a:ext cx="533400" cy="46831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9</a:t>
              </a:r>
            </a:p>
          </p:txBody>
        </p:sp>
        <p:sp>
          <p:nvSpPr>
            <p:cNvPr id="52262" name="Freeform 38"/>
            <p:cNvSpPr>
              <a:spLocks/>
            </p:cNvSpPr>
            <p:nvPr/>
          </p:nvSpPr>
          <p:spPr bwMode="auto">
            <a:xfrm>
              <a:off x="5854701" y="1762127"/>
              <a:ext cx="288935" cy="452427"/>
            </a:xfrm>
            <a:custGeom>
              <a:avLst/>
              <a:gdLst>
                <a:gd name="T0" fmla="*/ 0 w 212"/>
                <a:gd name="T1" fmla="*/ 0 h 288"/>
                <a:gd name="T2" fmla="*/ 212 w 212"/>
                <a:gd name="T3" fmla="*/ 288 h 288"/>
                <a:gd name="T4" fmla="*/ 0 60000 65536"/>
                <a:gd name="T5" fmla="*/ 0 60000 65536"/>
                <a:gd name="T6" fmla="*/ 0 w 212"/>
                <a:gd name="T7" fmla="*/ 0 h 288"/>
                <a:gd name="T8" fmla="*/ 212 w 212"/>
                <a:gd name="T9" fmla="*/ 288 h 28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2" h="288">
                  <a:moveTo>
                    <a:pt x="0" y="0"/>
                  </a:moveTo>
                  <a:lnTo>
                    <a:pt x="212" y="288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264" name="Oval 40"/>
            <p:cNvSpPr>
              <a:spLocks noChangeAspect="1" noChangeArrowheads="1"/>
            </p:cNvSpPr>
            <p:nvPr/>
          </p:nvSpPr>
          <p:spPr bwMode="auto">
            <a:xfrm>
              <a:off x="6659563" y="2212976"/>
              <a:ext cx="533400" cy="46831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16</a:t>
              </a:r>
            </a:p>
          </p:txBody>
        </p:sp>
        <p:sp>
          <p:nvSpPr>
            <p:cNvPr id="52265" name="Freeform 41"/>
            <p:cNvSpPr>
              <a:spLocks/>
            </p:cNvSpPr>
            <p:nvPr/>
          </p:nvSpPr>
          <p:spPr bwMode="auto">
            <a:xfrm>
              <a:off x="7000876" y="1762126"/>
              <a:ext cx="257175" cy="452438"/>
            </a:xfrm>
            <a:custGeom>
              <a:avLst/>
              <a:gdLst>
                <a:gd name="T0" fmla="*/ 180 w 180"/>
                <a:gd name="T1" fmla="*/ 0 h 288"/>
                <a:gd name="T2" fmla="*/ 0 w 180"/>
                <a:gd name="T3" fmla="*/ 288 h 288"/>
                <a:gd name="T4" fmla="*/ 0 60000 65536"/>
                <a:gd name="T5" fmla="*/ 0 60000 65536"/>
                <a:gd name="T6" fmla="*/ 0 w 180"/>
                <a:gd name="T7" fmla="*/ 0 h 288"/>
                <a:gd name="T8" fmla="*/ 180 w 180"/>
                <a:gd name="T9" fmla="*/ 288 h 28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0" h="288">
                  <a:moveTo>
                    <a:pt x="180" y="0"/>
                  </a:moveTo>
                  <a:lnTo>
                    <a:pt x="0" y="288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266" name="Text Box 42"/>
            <p:cNvSpPr txBox="1">
              <a:spLocks noChangeArrowheads="1"/>
            </p:cNvSpPr>
            <p:nvPr/>
          </p:nvSpPr>
          <p:spPr bwMode="auto">
            <a:xfrm>
              <a:off x="7262813" y="2163763"/>
              <a:ext cx="246063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00B0F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52268" name="Oval 44"/>
            <p:cNvSpPr>
              <a:spLocks noChangeAspect="1" noChangeArrowheads="1"/>
            </p:cNvSpPr>
            <p:nvPr/>
          </p:nvSpPr>
          <p:spPr bwMode="auto">
            <a:xfrm>
              <a:off x="6227763" y="3105151"/>
              <a:ext cx="533400" cy="46831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14</a:t>
              </a:r>
            </a:p>
          </p:txBody>
        </p:sp>
        <p:sp>
          <p:nvSpPr>
            <p:cNvPr id="52269" name="Freeform 45"/>
            <p:cNvSpPr>
              <a:spLocks/>
            </p:cNvSpPr>
            <p:nvPr/>
          </p:nvSpPr>
          <p:spPr bwMode="auto">
            <a:xfrm>
              <a:off x="6572251" y="2654301"/>
              <a:ext cx="254000" cy="488950"/>
            </a:xfrm>
            <a:custGeom>
              <a:avLst/>
              <a:gdLst>
                <a:gd name="T0" fmla="*/ 180 w 180"/>
                <a:gd name="T1" fmla="*/ 0 h 288"/>
                <a:gd name="T2" fmla="*/ 0 w 180"/>
                <a:gd name="T3" fmla="*/ 288 h 288"/>
                <a:gd name="T4" fmla="*/ 0 60000 65536"/>
                <a:gd name="T5" fmla="*/ 0 60000 65536"/>
                <a:gd name="T6" fmla="*/ 0 w 180"/>
                <a:gd name="T7" fmla="*/ 0 h 288"/>
                <a:gd name="T8" fmla="*/ 180 w 180"/>
                <a:gd name="T9" fmla="*/ 288 h 28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0" h="288">
                  <a:moveTo>
                    <a:pt x="180" y="0"/>
                  </a:moveTo>
                  <a:lnTo>
                    <a:pt x="0" y="288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270" name="Text Box 46"/>
            <p:cNvSpPr txBox="1">
              <a:spLocks noChangeArrowheads="1"/>
            </p:cNvSpPr>
            <p:nvPr/>
          </p:nvSpPr>
          <p:spPr bwMode="auto">
            <a:xfrm>
              <a:off x="6831013" y="3055938"/>
              <a:ext cx="246063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00B0F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52271" name="Text Box 48"/>
            <p:cNvSpPr txBox="1">
              <a:spLocks noChangeArrowheads="1"/>
            </p:cNvSpPr>
            <p:nvPr/>
          </p:nvSpPr>
          <p:spPr bwMode="auto">
            <a:xfrm>
              <a:off x="6858001" y="404813"/>
              <a:ext cx="481013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00B0F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-1</a:t>
              </a:r>
            </a:p>
          </p:txBody>
        </p:sp>
      </p:grpSp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57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Oval 4"/>
          <p:cNvSpPr>
            <a:spLocks noChangeAspect="1" noChangeArrowheads="1"/>
          </p:cNvSpPr>
          <p:nvPr/>
        </p:nvSpPr>
        <p:spPr bwMode="auto">
          <a:xfrm>
            <a:off x="1776413" y="260350"/>
            <a:ext cx="533400" cy="4365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r>
              <a:rPr kumimoji="0" lang="en-US" altLang="zh-CN" sz="16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11</a:t>
            </a:r>
          </a:p>
        </p:txBody>
      </p:sp>
      <p:sp>
        <p:nvSpPr>
          <p:cNvPr id="53251" name="Oval 5"/>
          <p:cNvSpPr>
            <a:spLocks noChangeAspect="1" noChangeArrowheads="1"/>
          </p:cNvSpPr>
          <p:nvPr/>
        </p:nvSpPr>
        <p:spPr bwMode="auto">
          <a:xfrm>
            <a:off x="820738" y="1046163"/>
            <a:ext cx="533400" cy="46831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7</a:t>
            </a:r>
          </a:p>
        </p:txBody>
      </p:sp>
      <p:sp>
        <p:nvSpPr>
          <p:cNvPr id="53252" name="Text Box 6"/>
          <p:cNvSpPr txBox="1">
            <a:spLocks noChangeArrowheads="1"/>
          </p:cNvSpPr>
          <p:nvPr/>
        </p:nvSpPr>
        <p:spPr bwMode="auto">
          <a:xfrm>
            <a:off x="846138" y="739775"/>
            <a:ext cx="3270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no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600" b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kumimoji="0" lang="en-US" altLang="zh-CN" sz="1600" b="1">
              <a:solidFill>
                <a:srgbClr val="00B0F0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53253" name="Freeform 7"/>
          <p:cNvSpPr>
            <a:spLocks/>
          </p:cNvSpPr>
          <p:nvPr/>
        </p:nvSpPr>
        <p:spPr bwMode="auto">
          <a:xfrm>
            <a:off x="1247775" y="603250"/>
            <a:ext cx="577850" cy="523220"/>
          </a:xfrm>
          <a:custGeom>
            <a:avLst/>
            <a:gdLst>
              <a:gd name="T0" fmla="*/ 364 w 364"/>
              <a:gd name="T1" fmla="*/ 0 h 300"/>
              <a:gd name="T2" fmla="*/ 0 w 364"/>
              <a:gd name="T3" fmla="*/ 300 h 300"/>
              <a:gd name="T4" fmla="*/ 0 60000 65536"/>
              <a:gd name="T5" fmla="*/ 0 60000 65536"/>
              <a:gd name="T6" fmla="*/ 0 w 364"/>
              <a:gd name="T7" fmla="*/ 0 h 300"/>
              <a:gd name="T8" fmla="*/ 364 w 364"/>
              <a:gd name="T9" fmla="*/ 300 h 3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4" h="300">
                <a:moveTo>
                  <a:pt x="364" y="0"/>
                </a:moveTo>
                <a:lnTo>
                  <a:pt x="0" y="300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254" name="Oval 8"/>
          <p:cNvSpPr>
            <a:spLocks noChangeAspect="1" noChangeArrowheads="1"/>
          </p:cNvSpPr>
          <p:nvPr/>
        </p:nvSpPr>
        <p:spPr bwMode="auto">
          <a:xfrm>
            <a:off x="2555875" y="1055688"/>
            <a:ext cx="533400" cy="46831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>
            <a:noAutofit/>
          </a:bodyPr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18</a:t>
            </a:r>
          </a:p>
        </p:txBody>
      </p:sp>
      <p:sp>
        <p:nvSpPr>
          <p:cNvPr id="53255" name="Freeform 9"/>
          <p:cNvSpPr>
            <a:spLocks/>
          </p:cNvSpPr>
          <p:nvPr/>
        </p:nvSpPr>
        <p:spPr bwMode="auto">
          <a:xfrm>
            <a:off x="2238375" y="641350"/>
            <a:ext cx="457200" cy="523220"/>
          </a:xfrm>
          <a:custGeom>
            <a:avLst/>
            <a:gdLst>
              <a:gd name="T0" fmla="*/ 0 w 288"/>
              <a:gd name="T1" fmla="*/ 0 h 280"/>
              <a:gd name="T2" fmla="*/ 288 w 288"/>
              <a:gd name="T3" fmla="*/ 280 h 280"/>
              <a:gd name="T4" fmla="*/ 0 60000 65536"/>
              <a:gd name="T5" fmla="*/ 0 60000 65536"/>
              <a:gd name="T6" fmla="*/ 0 w 288"/>
              <a:gd name="T7" fmla="*/ 0 h 280"/>
              <a:gd name="T8" fmla="*/ 288 w 288"/>
              <a:gd name="T9" fmla="*/ 280 h 2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8" h="280">
                <a:moveTo>
                  <a:pt x="0" y="0"/>
                </a:moveTo>
                <a:lnTo>
                  <a:pt x="288" y="280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256" name="Text Box 10"/>
          <p:cNvSpPr txBox="1">
            <a:spLocks noChangeArrowheads="1"/>
          </p:cNvSpPr>
          <p:nvPr/>
        </p:nvSpPr>
        <p:spPr bwMode="auto">
          <a:xfrm>
            <a:off x="3136900" y="1046163"/>
            <a:ext cx="2460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no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600" b="1">
                <a:solidFill>
                  <a:srgbClr val="00B0F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</a:t>
            </a:r>
          </a:p>
        </p:txBody>
      </p:sp>
      <p:sp>
        <p:nvSpPr>
          <p:cNvPr id="53257" name="Oval 11"/>
          <p:cNvSpPr>
            <a:spLocks noChangeAspect="1" noChangeArrowheads="1"/>
          </p:cNvSpPr>
          <p:nvPr/>
        </p:nvSpPr>
        <p:spPr bwMode="auto">
          <a:xfrm>
            <a:off x="323850" y="1919288"/>
            <a:ext cx="533400" cy="46831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>
            <a:noAutofit/>
          </a:bodyPr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</a:t>
            </a:r>
          </a:p>
        </p:txBody>
      </p:sp>
      <p:sp>
        <p:nvSpPr>
          <p:cNvPr id="53258" name="Freeform 12"/>
          <p:cNvSpPr>
            <a:spLocks/>
          </p:cNvSpPr>
          <p:nvPr/>
        </p:nvSpPr>
        <p:spPr bwMode="auto">
          <a:xfrm>
            <a:off x="714347" y="1473200"/>
            <a:ext cx="222277" cy="455602"/>
          </a:xfrm>
          <a:custGeom>
            <a:avLst/>
            <a:gdLst>
              <a:gd name="T0" fmla="*/ 184 w 184"/>
              <a:gd name="T1" fmla="*/ 0 h 284"/>
              <a:gd name="T2" fmla="*/ 0 w 184"/>
              <a:gd name="T3" fmla="*/ 284 h 284"/>
              <a:gd name="T4" fmla="*/ 0 60000 65536"/>
              <a:gd name="T5" fmla="*/ 0 60000 65536"/>
              <a:gd name="T6" fmla="*/ 0 w 184"/>
              <a:gd name="T7" fmla="*/ 0 h 284"/>
              <a:gd name="T8" fmla="*/ 184 w 184"/>
              <a:gd name="T9" fmla="*/ 284 h 28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4" h="284">
                <a:moveTo>
                  <a:pt x="184" y="0"/>
                </a:moveTo>
                <a:lnTo>
                  <a:pt x="0" y="284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259" name="Text Box 13"/>
          <p:cNvSpPr txBox="1">
            <a:spLocks noChangeArrowheads="1"/>
          </p:cNvSpPr>
          <p:nvPr/>
        </p:nvSpPr>
        <p:spPr bwMode="auto">
          <a:xfrm>
            <a:off x="927100" y="1870075"/>
            <a:ext cx="2460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no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600" b="1">
                <a:solidFill>
                  <a:srgbClr val="00B0F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0</a:t>
            </a:r>
          </a:p>
        </p:txBody>
      </p:sp>
      <p:sp>
        <p:nvSpPr>
          <p:cNvPr id="53260" name="Oval 14"/>
          <p:cNvSpPr>
            <a:spLocks noChangeAspect="1" noChangeArrowheads="1"/>
          </p:cNvSpPr>
          <p:nvPr/>
        </p:nvSpPr>
        <p:spPr bwMode="auto">
          <a:xfrm>
            <a:off x="3073400" y="1919288"/>
            <a:ext cx="533400" cy="46831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>
            <a:noAutofit/>
          </a:bodyPr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26</a:t>
            </a:r>
          </a:p>
        </p:txBody>
      </p:sp>
      <p:sp>
        <p:nvSpPr>
          <p:cNvPr id="53261" name="Freeform 15"/>
          <p:cNvSpPr>
            <a:spLocks/>
          </p:cNvSpPr>
          <p:nvPr/>
        </p:nvSpPr>
        <p:spPr bwMode="auto">
          <a:xfrm>
            <a:off x="3013075" y="1454150"/>
            <a:ext cx="273041" cy="474652"/>
          </a:xfrm>
          <a:custGeom>
            <a:avLst/>
            <a:gdLst>
              <a:gd name="T0" fmla="*/ 0 w 180"/>
              <a:gd name="T1" fmla="*/ 0 h 296"/>
              <a:gd name="T2" fmla="*/ 180 w 180"/>
              <a:gd name="T3" fmla="*/ 296 h 296"/>
              <a:gd name="T4" fmla="*/ 0 60000 65536"/>
              <a:gd name="T5" fmla="*/ 0 60000 65536"/>
              <a:gd name="T6" fmla="*/ 0 w 180"/>
              <a:gd name="T7" fmla="*/ 0 h 296"/>
              <a:gd name="T8" fmla="*/ 180 w 180"/>
              <a:gd name="T9" fmla="*/ 296 h 29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0" h="296">
                <a:moveTo>
                  <a:pt x="0" y="0"/>
                </a:moveTo>
                <a:lnTo>
                  <a:pt x="180" y="296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262" name="Oval 16"/>
          <p:cNvSpPr>
            <a:spLocks noChangeAspect="1" noChangeArrowheads="1"/>
          </p:cNvSpPr>
          <p:nvPr/>
        </p:nvSpPr>
        <p:spPr bwMode="auto">
          <a:xfrm>
            <a:off x="1381125" y="1925638"/>
            <a:ext cx="533400" cy="46831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>
            <a:noAutofit/>
          </a:bodyPr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9</a:t>
            </a:r>
          </a:p>
        </p:txBody>
      </p:sp>
      <p:sp>
        <p:nvSpPr>
          <p:cNvPr id="53263" name="Freeform 17"/>
          <p:cNvSpPr>
            <a:spLocks/>
          </p:cNvSpPr>
          <p:nvPr/>
        </p:nvSpPr>
        <p:spPr bwMode="auto">
          <a:xfrm>
            <a:off x="1247775" y="1473200"/>
            <a:ext cx="323829" cy="455602"/>
          </a:xfrm>
          <a:custGeom>
            <a:avLst/>
            <a:gdLst>
              <a:gd name="T0" fmla="*/ 0 w 212"/>
              <a:gd name="T1" fmla="*/ 0 h 288"/>
              <a:gd name="T2" fmla="*/ 212 w 212"/>
              <a:gd name="T3" fmla="*/ 288 h 288"/>
              <a:gd name="T4" fmla="*/ 0 60000 65536"/>
              <a:gd name="T5" fmla="*/ 0 60000 65536"/>
              <a:gd name="T6" fmla="*/ 0 w 212"/>
              <a:gd name="T7" fmla="*/ 0 h 288"/>
              <a:gd name="T8" fmla="*/ 212 w 212"/>
              <a:gd name="T9" fmla="*/ 288 h 28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2" h="288">
                <a:moveTo>
                  <a:pt x="0" y="0"/>
                </a:moveTo>
                <a:lnTo>
                  <a:pt x="212" y="288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264" name="Text Box 18"/>
          <p:cNvSpPr txBox="1">
            <a:spLocks noChangeArrowheads="1"/>
          </p:cNvSpPr>
          <p:nvPr/>
        </p:nvSpPr>
        <p:spPr bwMode="auto">
          <a:xfrm>
            <a:off x="1763713" y="1700213"/>
            <a:ext cx="2460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no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600" b="1">
                <a:solidFill>
                  <a:srgbClr val="00B0F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0</a:t>
            </a:r>
          </a:p>
        </p:txBody>
      </p:sp>
      <p:sp>
        <p:nvSpPr>
          <p:cNvPr id="53265" name="Oval 19"/>
          <p:cNvSpPr>
            <a:spLocks noChangeAspect="1" noChangeArrowheads="1"/>
          </p:cNvSpPr>
          <p:nvPr/>
        </p:nvSpPr>
        <p:spPr bwMode="auto">
          <a:xfrm>
            <a:off x="2052638" y="1924050"/>
            <a:ext cx="533400" cy="46831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>
            <a:noAutofit/>
          </a:bodyPr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16</a:t>
            </a:r>
          </a:p>
        </p:txBody>
      </p:sp>
      <p:sp>
        <p:nvSpPr>
          <p:cNvPr id="53266" name="Freeform 20"/>
          <p:cNvSpPr>
            <a:spLocks/>
          </p:cNvSpPr>
          <p:nvPr/>
        </p:nvSpPr>
        <p:spPr bwMode="auto">
          <a:xfrm>
            <a:off x="2428859" y="1473200"/>
            <a:ext cx="222265" cy="455602"/>
          </a:xfrm>
          <a:custGeom>
            <a:avLst/>
            <a:gdLst>
              <a:gd name="T0" fmla="*/ 180 w 180"/>
              <a:gd name="T1" fmla="*/ 0 h 288"/>
              <a:gd name="T2" fmla="*/ 0 w 180"/>
              <a:gd name="T3" fmla="*/ 288 h 288"/>
              <a:gd name="T4" fmla="*/ 0 60000 65536"/>
              <a:gd name="T5" fmla="*/ 0 60000 65536"/>
              <a:gd name="T6" fmla="*/ 0 w 180"/>
              <a:gd name="T7" fmla="*/ 0 h 288"/>
              <a:gd name="T8" fmla="*/ 180 w 180"/>
              <a:gd name="T9" fmla="*/ 288 h 28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0" h="288">
                <a:moveTo>
                  <a:pt x="180" y="0"/>
                </a:moveTo>
                <a:lnTo>
                  <a:pt x="0" y="288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267" name="Text Box 21"/>
          <p:cNvSpPr txBox="1">
            <a:spLocks noChangeArrowheads="1"/>
          </p:cNvSpPr>
          <p:nvPr/>
        </p:nvSpPr>
        <p:spPr bwMode="auto">
          <a:xfrm>
            <a:off x="2655888" y="1874838"/>
            <a:ext cx="2460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no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600" b="1">
                <a:solidFill>
                  <a:srgbClr val="00B0F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</a:t>
            </a:r>
          </a:p>
        </p:txBody>
      </p:sp>
      <p:sp>
        <p:nvSpPr>
          <p:cNvPr id="53268" name="Text Box 22"/>
          <p:cNvSpPr txBox="1">
            <a:spLocks noChangeArrowheads="1"/>
          </p:cNvSpPr>
          <p:nvPr/>
        </p:nvSpPr>
        <p:spPr bwMode="auto">
          <a:xfrm>
            <a:off x="3606800" y="1744663"/>
            <a:ext cx="2460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no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600" b="1">
                <a:solidFill>
                  <a:srgbClr val="00B0F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0</a:t>
            </a:r>
          </a:p>
        </p:txBody>
      </p:sp>
      <p:sp>
        <p:nvSpPr>
          <p:cNvPr id="53269" name="Oval 23"/>
          <p:cNvSpPr>
            <a:spLocks noChangeAspect="1" noChangeArrowheads="1"/>
          </p:cNvSpPr>
          <p:nvPr/>
        </p:nvSpPr>
        <p:spPr bwMode="auto">
          <a:xfrm>
            <a:off x="1620838" y="2816225"/>
            <a:ext cx="533400" cy="46831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>
            <a:noAutofit/>
          </a:bodyPr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14</a:t>
            </a:r>
          </a:p>
        </p:txBody>
      </p:sp>
      <p:sp>
        <p:nvSpPr>
          <p:cNvPr id="53270" name="Freeform 24"/>
          <p:cNvSpPr>
            <a:spLocks/>
          </p:cNvSpPr>
          <p:nvPr/>
        </p:nvSpPr>
        <p:spPr bwMode="auto">
          <a:xfrm>
            <a:off x="2000231" y="2365375"/>
            <a:ext cx="219093" cy="492121"/>
          </a:xfrm>
          <a:custGeom>
            <a:avLst/>
            <a:gdLst>
              <a:gd name="T0" fmla="*/ 180 w 180"/>
              <a:gd name="T1" fmla="*/ 0 h 288"/>
              <a:gd name="T2" fmla="*/ 0 w 180"/>
              <a:gd name="T3" fmla="*/ 288 h 288"/>
              <a:gd name="T4" fmla="*/ 0 60000 65536"/>
              <a:gd name="T5" fmla="*/ 0 60000 65536"/>
              <a:gd name="T6" fmla="*/ 0 w 180"/>
              <a:gd name="T7" fmla="*/ 0 h 288"/>
              <a:gd name="T8" fmla="*/ 180 w 180"/>
              <a:gd name="T9" fmla="*/ 288 h 28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0" h="288">
                <a:moveTo>
                  <a:pt x="180" y="0"/>
                </a:moveTo>
                <a:lnTo>
                  <a:pt x="0" y="288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271" name="Text Box 25"/>
          <p:cNvSpPr txBox="1">
            <a:spLocks noChangeArrowheads="1"/>
          </p:cNvSpPr>
          <p:nvPr/>
        </p:nvSpPr>
        <p:spPr bwMode="auto">
          <a:xfrm>
            <a:off x="2224088" y="2767013"/>
            <a:ext cx="2460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no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600" b="1">
                <a:solidFill>
                  <a:srgbClr val="00B0F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0</a:t>
            </a:r>
          </a:p>
        </p:txBody>
      </p:sp>
      <p:sp>
        <p:nvSpPr>
          <p:cNvPr id="53272" name="Text Box 26"/>
          <p:cNvSpPr txBox="1">
            <a:spLocks noChangeArrowheads="1"/>
          </p:cNvSpPr>
          <p:nvPr/>
        </p:nvSpPr>
        <p:spPr bwMode="auto">
          <a:xfrm>
            <a:off x="2413000" y="115888"/>
            <a:ext cx="3730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600" b="1">
                <a:solidFill>
                  <a:srgbClr val="00B0F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-1</a:t>
            </a:r>
          </a:p>
        </p:txBody>
      </p:sp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3851275" y="260351"/>
            <a:ext cx="4362450" cy="3851275"/>
            <a:chOff x="2426" y="164"/>
            <a:chExt cx="2748" cy="2426"/>
          </a:xfrm>
        </p:grpSpPr>
        <p:sp>
          <p:nvSpPr>
            <p:cNvPr id="53303" name="Oval 27"/>
            <p:cNvSpPr>
              <a:spLocks noChangeAspect="1" noChangeArrowheads="1"/>
            </p:cNvSpPr>
            <p:nvPr/>
          </p:nvSpPr>
          <p:spPr bwMode="auto">
            <a:xfrm>
              <a:off x="4021" y="164"/>
              <a:ext cx="336" cy="2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11</a:t>
              </a:r>
            </a:p>
          </p:txBody>
        </p:sp>
        <p:sp>
          <p:nvSpPr>
            <p:cNvPr id="53304" name="Oval 28"/>
            <p:cNvSpPr>
              <a:spLocks noChangeAspect="1" noChangeArrowheads="1"/>
            </p:cNvSpPr>
            <p:nvPr/>
          </p:nvSpPr>
          <p:spPr bwMode="auto">
            <a:xfrm>
              <a:off x="3419" y="659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>
              <a:noAutofit/>
            </a:bodyPr>
            <a:lstStyle/>
            <a:p>
              <a:r>
                <a:rPr kumimoji="0" lang="en-US" altLang="zh-CN" sz="16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53306" name="Freeform 30"/>
            <p:cNvSpPr>
              <a:spLocks/>
            </p:cNvSpPr>
            <p:nvPr/>
          </p:nvSpPr>
          <p:spPr bwMode="auto">
            <a:xfrm>
              <a:off x="3688" y="380"/>
              <a:ext cx="364" cy="330"/>
            </a:xfrm>
            <a:custGeom>
              <a:avLst/>
              <a:gdLst>
                <a:gd name="T0" fmla="*/ 364 w 364"/>
                <a:gd name="T1" fmla="*/ 0 h 300"/>
                <a:gd name="T2" fmla="*/ 0 w 364"/>
                <a:gd name="T3" fmla="*/ 300 h 300"/>
                <a:gd name="T4" fmla="*/ 0 60000 65536"/>
                <a:gd name="T5" fmla="*/ 0 60000 65536"/>
                <a:gd name="T6" fmla="*/ 0 w 364"/>
                <a:gd name="T7" fmla="*/ 0 h 300"/>
                <a:gd name="T8" fmla="*/ 364 w 364"/>
                <a:gd name="T9" fmla="*/ 300 h 3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4" h="300">
                  <a:moveTo>
                    <a:pt x="364" y="0"/>
                  </a:moveTo>
                  <a:lnTo>
                    <a:pt x="0" y="300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307" name="Oval 31"/>
            <p:cNvSpPr>
              <a:spLocks noChangeAspect="1" noChangeArrowheads="1"/>
            </p:cNvSpPr>
            <p:nvPr/>
          </p:nvSpPr>
          <p:spPr bwMode="auto">
            <a:xfrm>
              <a:off x="4512" y="665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18</a:t>
              </a:r>
            </a:p>
          </p:txBody>
        </p:sp>
        <p:sp>
          <p:nvSpPr>
            <p:cNvPr id="53308" name="Freeform 32"/>
            <p:cNvSpPr>
              <a:spLocks/>
            </p:cNvSpPr>
            <p:nvPr/>
          </p:nvSpPr>
          <p:spPr bwMode="auto">
            <a:xfrm>
              <a:off x="4312" y="404"/>
              <a:ext cx="278" cy="271"/>
            </a:xfrm>
            <a:custGeom>
              <a:avLst/>
              <a:gdLst>
                <a:gd name="T0" fmla="*/ 0 w 288"/>
                <a:gd name="T1" fmla="*/ 0 h 280"/>
                <a:gd name="T2" fmla="*/ 288 w 288"/>
                <a:gd name="T3" fmla="*/ 280 h 280"/>
                <a:gd name="T4" fmla="*/ 0 60000 65536"/>
                <a:gd name="T5" fmla="*/ 0 60000 65536"/>
                <a:gd name="T6" fmla="*/ 0 w 288"/>
                <a:gd name="T7" fmla="*/ 0 h 280"/>
                <a:gd name="T8" fmla="*/ 288 w 288"/>
                <a:gd name="T9" fmla="*/ 280 h 2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8" h="280">
                  <a:moveTo>
                    <a:pt x="0" y="0"/>
                  </a:moveTo>
                  <a:lnTo>
                    <a:pt x="288" y="280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310" name="Oval 34"/>
            <p:cNvSpPr>
              <a:spLocks noChangeAspect="1" noChangeArrowheads="1"/>
            </p:cNvSpPr>
            <p:nvPr/>
          </p:nvSpPr>
          <p:spPr bwMode="auto">
            <a:xfrm>
              <a:off x="3106" y="1209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53311" name="Freeform 35"/>
            <p:cNvSpPr>
              <a:spLocks/>
            </p:cNvSpPr>
            <p:nvPr/>
          </p:nvSpPr>
          <p:spPr bwMode="auto">
            <a:xfrm>
              <a:off x="3330" y="928"/>
              <a:ext cx="162" cy="287"/>
            </a:xfrm>
            <a:custGeom>
              <a:avLst/>
              <a:gdLst>
                <a:gd name="T0" fmla="*/ 184 w 184"/>
                <a:gd name="T1" fmla="*/ 0 h 284"/>
                <a:gd name="T2" fmla="*/ 0 w 184"/>
                <a:gd name="T3" fmla="*/ 284 h 284"/>
                <a:gd name="T4" fmla="*/ 0 60000 65536"/>
                <a:gd name="T5" fmla="*/ 0 60000 65536"/>
                <a:gd name="T6" fmla="*/ 0 w 184"/>
                <a:gd name="T7" fmla="*/ 0 h 284"/>
                <a:gd name="T8" fmla="*/ 184 w 184"/>
                <a:gd name="T9" fmla="*/ 284 h 2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4" h="284">
                  <a:moveTo>
                    <a:pt x="184" y="0"/>
                  </a:moveTo>
                  <a:lnTo>
                    <a:pt x="0" y="284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313" name="Oval 37"/>
            <p:cNvSpPr>
              <a:spLocks noChangeAspect="1" noChangeArrowheads="1"/>
            </p:cNvSpPr>
            <p:nvPr/>
          </p:nvSpPr>
          <p:spPr bwMode="auto">
            <a:xfrm>
              <a:off x="4838" y="1209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26</a:t>
              </a:r>
            </a:p>
          </p:txBody>
        </p:sp>
        <p:sp>
          <p:nvSpPr>
            <p:cNvPr id="53314" name="Freeform 38"/>
            <p:cNvSpPr>
              <a:spLocks/>
            </p:cNvSpPr>
            <p:nvPr/>
          </p:nvSpPr>
          <p:spPr bwMode="auto">
            <a:xfrm>
              <a:off x="4800" y="916"/>
              <a:ext cx="150" cy="299"/>
            </a:xfrm>
            <a:custGeom>
              <a:avLst/>
              <a:gdLst>
                <a:gd name="T0" fmla="*/ 0 w 180"/>
                <a:gd name="T1" fmla="*/ 0 h 296"/>
                <a:gd name="T2" fmla="*/ 180 w 180"/>
                <a:gd name="T3" fmla="*/ 296 h 296"/>
                <a:gd name="T4" fmla="*/ 0 60000 65536"/>
                <a:gd name="T5" fmla="*/ 0 60000 65536"/>
                <a:gd name="T6" fmla="*/ 0 w 180"/>
                <a:gd name="T7" fmla="*/ 0 h 296"/>
                <a:gd name="T8" fmla="*/ 180 w 180"/>
                <a:gd name="T9" fmla="*/ 296 h 2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0" h="296">
                  <a:moveTo>
                    <a:pt x="0" y="0"/>
                  </a:moveTo>
                  <a:lnTo>
                    <a:pt x="180" y="296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315" name="Oval 39"/>
            <p:cNvSpPr>
              <a:spLocks noChangeAspect="1" noChangeArrowheads="1"/>
            </p:cNvSpPr>
            <p:nvPr/>
          </p:nvSpPr>
          <p:spPr bwMode="auto">
            <a:xfrm>
              <a:off x="3772" y="1213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9</a:t>
              </a:r>
            </a:p>
          </p:txBody>
        </p:sp>
        <p:sp>
          <p:nvSpPr>
            <p:cNvPr id="53316" name="Freeform 40"/>
            <p:cNvSpPr>
              <a:spLocks/>
            </p:cNvSpPr>
            <p:nvPr/>
          </p:nvSpPr>
          <p:spPr bwMode="auto">
            <a:xfrm>
              <a:off x="3688" y="928"/>
              <a:ext cx="182" cy="287"/>
            </a:xfrm>
            <a:custGeom>
              <a:avLst/>
              <a:gdLst>
                <a:gd name="T0" fmla="*/ 0 w 212"/>
                <a:gd name="T1" fmla="*/ 0 h 288"/>
                <a:gd name="T2" fmla="*/ 212 w 212"/>
                <a:gd name="T3" fmla="*/ 288 h 288"/>
                <a:gd name="T4" fmla="*/ 0 60000 65536"/>
                <a:gd name="T5" fmla="*/ 0 60000 65536"/>
                <a:gd name="T6" fmla="*/ 0 w 212"/>
                <a:gd name="T7" fmla="*/ 0 h 288"/>
                <a:gd name="T8" fmla="*/ 212 w 212"/>
                <a:gd name="T9" fmla="*/ 288 h 28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2" h="288">
                  <a:moveTo>
                    <a:pt x="0" y="0"/>
                  </a:moveTo>
                  <a:lnTo>
                    <a:pt x="212" y="288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318" name="Oval 42"/>
            <p:cNvSpPr>
              <a:spLocks noChangeAspect="1" noChangeArrowheads="1"/>
            </p:cNvSpPr>
            <p:nvPr/>
          </p:nvSpPr>
          <p:spPr bwMode="auto">
            <a:xfrm>
              <a:off x="4195" y="1212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16</a:t>
              </a:r>
            </a:p>
          </p:txBody>
        </p:sp>
        <p:sp>
          <p:nvSpPr>
            <p:cNvPr id="53319" name="Freeform 43"/>
            <p:cNvSpPr>
              <a:spLocks/>
            </p:cNvSpPr>
            <p:nvPr/>
          </p:nvSpPr>
          <p:spPr bwMode="auto">
            <a:xfrm>
              <a:off x="4410" y="928"/>
              <a:ext cx="162" cy="287"/>
            </a:xfrm>
            <a:custGeom>
              <a:avLst/>
              <a:gdLst>
                <a:gd name="T0" fmla="*/ 180 w 180"/>
                <a:gd name="T1" fmla="*/ 0 h 288"/>
                <a:gd name="T2" fmla="*/ 0 w 180"/>
                <a:gd name="T3" fmla="*/ 288 h 288"/>
                <a:gd name="T4" fmla="*/ 0 60000 65536"/>
                <a:gd name="T5" fmla="*/ 0 60000 65536"/>
                <a:gd name="T6" fmla="*/ 0 w 180"/>
                <a:gd name="T7" fmla="*/ 0 h 288"/>
                <a:gd name="T8" fmla="*/ 180 w 180"/>
                <a:gd name="T9" fmla="*/ 288 h 28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0" h="288">
                  <a:moveTo>
                    <a:pt x="180" y="0"/>
                  </a:moveTo>
                  <a:lnTo>
                    <a:pt x="0" y="288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320" name="Text Box 44"/>
            <p:cNvSpPr txBox="1">
              <a:spLocks noChangeArrowheads="1"/>
            </p:cNvSpPr>
            <p:nvPr/>
          </p:nvSpPr>
          <p:spPr bwMode="auto">
            <a:xfrm>
              <a:off x="4551" y="1205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53322" name="Oval 46"/>
            <p:cNvSpPr>
              <a:spLocks noChangeAspect="1" noChangeArrowheads="1"/>
            </p:cNvSpPr>
            <p:nvPr/>
          </p:nvSpPr>
          <p:spPr bwMode="auto">
            <a:xfrm>
              <a:off x="3923" y="1774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14</a:t>
              </a:r>
            </a:p>
          </p:txBody>
        </p:sp>
        <p:sp>
          <p:nvSpPr>
            <p:cNvPr id="53323" name="Freeform 47"/>
            <p:cNvSpPr>
              <a:spLocks/>
            </p:cNvSpPr>
            <p:nvPr/>
          </p:nvSpPr>
          <p:spPr bwMode="auto">
            <a:xfrm>
              <a:off x="4140" y="1490"/>
              <a:ext cx="160" cy="310"/>
            </a:xfrm>
            <a:custGeom>
              <a:avLst/>
              <a:gdLst>
                <a:gd name="T0" fmla="*/ 180 w 180"/>
                <a:gd name="T1" fmla="*/ 0 h 288"/>
                <a:gd name="T2" fmla="*/ 0 w 180"/>
                <a:gd name="T3" fmla="*/ 288 h 288"/>
                <a:gd name="T4" fmla="*/ 0 60000 65536"/>
                <a:gd name="T5" fmla="*/ 0 60000 65536"/>
                <a:gd name="T6" fmla="*/ 0 w 180"/>
                <a:gd name="T7" fmla="*/ 0 h 288"/>
                <a:gd name="T8" fmla="*/ 180 w 180"/>
                <a:gd name="T9" fmla="*/ 288 h 28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0" h="288">
                  <a:moveTo>
                    <a:pt x="180" y="0"/>
                  </a:moveTo>
                  <a:lnTo>
                    <a:pt x="0" y="288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324" name="Text Box 48"/>
            <p:cNvSpPr txBox="1">
              <a:spLocks noChangeArrowheads="1"/>
            </p:cNvSpPr>
            <p:nvPr/>
          </p:nvSpPr>
          <p:spPr bwMode="auto">
            <a:xfrm>
              <a:off x="4279" y="1767"/>
              <a:ext cx="28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00B0F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-1</a:t>
              </a:r>
            </a:p>
          </p:txBody>
        </p:sp>
        <p:sp>
          <p:nvSpPr>
            <p:cNvPr id="53326" name="Line 50"/>
            <p:cNvSpPr>
              <a:spLocks noChangeShapeType="1"/>
            </p:cNvSpPr>
            <p:nvPr/>
          </p:nvSpPr>
          <p:spPr bwMode="auto">
            <a:xfrm>
              <a:off x="2426" y="1163"/>
              <a:ext cx="6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327" name="Text Box 51"/>
            <p:cNvSpPr txBox="1">
              <a:spLocks noChangeArrowheads="1"/>
            </p:cNvSpPr>
            <p:nvPr/>
          </p:nvSpPr>
          <p:spPr bwMode="auto">
            <a:xfrm>
              <a:off x="2471" y="933"/>
              <a:ext cx="5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1800" b="1" dirty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插入</a:t>
              </a:r>
              <a:r>
                <a:rPr kumimoji="0" lang="en-US" altLang="zh-CN" sz="1800" b="1" dirty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15</a:t>
              </a:r>
            </a:p>
          </p:txBody>
        </p:sp>
        <p:sp>
          <p:nvSpPr>
            <p:cNvPr id="53328" name="Oval 52"/>
            <p:cNvSpPr>
              <a:spLocks noChangeAspect="1" noChangeArrowheads="1"/>
            </p:cNvSpPr>
            <p:nvPr/>
          </p:nvSpPr>
          <p:spPr bwMode="auto">
            <a:xfrm>
              <a:off x="4233" y="2295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15</a:t>
              </a:r>
            </a:p>
          </p:txBody>
        </p:sp>
        <p:sp>
          <p:nvSpPr>
            <p:cNvPr id="53329" name="Freeform 53"/>
            <p:cNvSpPr>
              <a:spLocks/>
            </p:cNvSpPr>
            <p:nvPr/>
          </p:nvSpPr>
          <p:spPr bwMode="auto">
            <a:xfrm>
              <a:off x="4195" y="2026"/>
              <a:ext cx="170" cy="269"/>
            </a:xfrm>
            <a:custGeom>
              <a:avLst/>
              <a:gdLst>
                <a:gd name="T0" fmla="*/ 0 w 180"/>
                <a:gd name="T1" fmla="*/ 0 h 296"/>
                <a:gd name="T2" fmla="*/ 180 w 180"/>
                <a:gd name="T3" fmla="*/ 296 h 296"/>
                <a:gd name="T4" fmla="*/ 0 60000 65536"/>
                <a:gd name="T5" fmla="*/ 0 60000 65536"/>
                <a:gd name="T6" fmla="*/ 0 w 180"/>
                <a:gd name="T7" fmla="*/ 0 h 296"/>
                <a:gd name="T8" fmla="*/ 180 w 180"/>
                <a:gd name="T9" fmla="*/ 296 h 2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0" h="296">
                  <a:moveTo>
                    <a:pt x="0" y="0"/>
                  </a:moveTo>
                  <a:lnTo>
                    <a:pt x="180" y="296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330" name="Text Box 54"/>
            <p:cNvSpPr txBox="1">
              <a:spLocks noChangeArrowheads="1"/>
            </p:cNvSpPr>
            <p:nvPr/>
          </p:nvSpPr>
          <p:spPr bwMode="auto">
            <a:xfrm>
              <a:off x="4545" y="2233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00B0F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</p:grpSp>
      <p:grpSp>
        <p:nvGrpSpPr>
          <p:cNvPr id="3" name="Group 86"/>
          <p:cNvGrpSpPr>
            <a:grpSpLocks/>
          </p:cNvGrpSpPr>
          <p:nvPr/>
        </p:nvGrpSpPr>
        <p:grpSpPr bwMode="auto">
          <a:xfrm>
            <a:off x="2076450" y="2468563"/>
            <a:ext cx="3567113" cy="3481387"/>
            <a:chOff x="1308" y="1555"/>
            <a:chExt cx="2247" cy="2193"/>
          </a:xfrm>
        </p:grpSpPr>
        <p:sp>
          <p:nvSpPr>
            <p:cNvPr id="53275" name="Text Box 61"/>
            <p:cNvSpPr txBox="1">
              <a:spLocks noChangeArrowheads="1"/>
            </p:cNvSpPr>
            <p:nvPr/>
          </p:nvSpPr>
          <p:spPr bwMode="auto">
            <a:xfrm>
              <a:off x="3064" y="2338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00B0F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53276" name="Text Box 73"/>
            <p:cNvSpPr txBox="1">
              <a:spLocks noChangeArrowheads="1"/>
            </p:cNvSpPr>
            <p:nvPr/>
          </p:nvSpPr>
          <p:spPr bwMode="auto">
            <a:xfrm>
              <a:off x="3360" y="2778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00B0F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53277" name="Oval 55"/>
            <p:cNvSpPr>
              <a:spLocks noChangeAspect="1" noChangeArrowheads="1"/>
            </p:cNvSpPr>
            <p:nvPr/>
          </p:nvSpPr>
          <p:spPr bwMode="auto">
            <a:xfrm>
              <a:off x="2207" y="1843"/>
              <a:ext cx="336" cy="2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noAutofit/>
            </a:bodyPr>
            <a:lstStyle/>
            <a:p>
              <a:r>
                <a:rPr kumimoji="0" lang="en-US" altLang="zh-CN" sz="1600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11</a:t>
              </a:r>
            </a:p>
          </p:txBody>
        </p:sp>
        <p:sp>
          <p:nvSpPr>
            <p:cNvPr id="53278" name="Oval 56"/>
            <p:cNvSpPr>
              <a:spLocks noChangeAspect="1" noChangeArrowheads="1"/>
            </p:cNvSpPr>
            <p:nvPr/>
          </p:nvSpPr>
          <p:spPr bwMode="auto">
            <a:xfrm>
              <a:off x="1605" y="2338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53279" name="Text Box 57"/>
            <p:cNvSpPr txBox="1">
              <a:spLocks noChangeArrowheads="1"/>
            </p:cNvSpPr>
            <p:nvPr/>
          </p:nvSpPr>
          <p:spPr bwMode="auto">
            <a:xfrm>
              <a:off x="1684" y="2193"/>
              <a:ext cx="20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kumimoji="0" lang="en-US" altLang="zh-CN" sz="1600" b="1">
                <a:solidFill>
                  <a:srgbClr val="00B0F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53280" name="Freeform 58"/>
            <p:cNvSpPr>
              <a:spLocks/>
            </p:cNvSpPr>
            <p:nvPr/>
          </p:nvSpPr>
          <p:spPr bwMode="auto">
            <a:xfrm>
              <a:off x="1874" y="2059"/>
              <a:ext cx="364" cy="330"/>
            </a:xfrm>
            <a:custGeom>
              <a:avLst/>
              <a:gdLst>
                <a:gd name="T0" fmla="*/ 364 w 364"/>
                <a:gd name="T1" fmla="*/ 0 h 300"/>
                <a:gd name="T2" fmla="*/ 0 w 364"/>
                <a:gd name="T3" fmla="*/ 300 h 300"/>
                <a:gd name="T4" fmla="*/ 0 60000 65536"/>
                <a:gd name="T5" fmla="*/ 0 60000 65536"/>
                <a:gd name="T6" fmla="*/ 0 w 364"/>
                <a:gd name="T7" fmla="*/ 0 h 300"/>
                <a:gd name="T8" fmla="*/ 364 w 364"/>
                <a:gd name="T9" fmla="*/ 300 h 3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4" h="300">
                  <a:moveTo>
                    <a:pt x="364" y="0"/>
                  </a:moveTo>
                  <a:lnTo>
                    <a:pt x="0" y="300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281" name="Oval 59"/>
            <p:cNvSpPr>
              <a:spLocks noChangeAspect="1" noChangeArrowheads="1"/>
            </p:cNvSpPr>
            <p:nvPr/>
          </p:nvSpPr>
          <p:spPr bwMode="auto">
            <a:xfrm>
              <a:off x="2698" y="2344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18</a:t>
              </a:r>
            </a:p>
          </p:txBody>
        </p:sp>
        <p:sp>
          <p:nvSpPr>
            <p:cNvPr id="53282" name="Freeform 60"/>
            <p:cNvSpPr>
              <a:spLocks/>
            </p:cNvSpPr>
            <p:nvPr/>
          </p:nvSpPr>
          <p:spPr bwMode="auto">
            <a:xfrm>
              <a:off x="2498" y="2083"/>
              <a:ext cx="292" cy="302"/>
            </a:xfrm>
            <a:custGeom>
              <a:avLst/>
              <a:gdLst>
                <a:gd name="T0" fmla="*/ 0 w 288"/>
                <a:gd name="T1" fmla="*/ 0 h 280"/>
                <a:gd name="T2" fmla="*/ 288 w 288"/>
                <a:gd name="T3" fmla="*/ 280 h 280"/>
                <a:gd name="T4" fmla="*/ 0 60000 65536"/>
                <a:gd name="T5" fmla="*/ 0 60000 65536"/>
                <a:gd name="T6" fmla="*/ 0 w 288"/>
                <a:gd name="T7" fmla="*/ 0 h 280"/>
                <a:gd name="T8" fmla="*/ 288 w 288"/>
                <a:gd name="T9" fmla="*/ 280 h 2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8" h="280">
                  <a:moveTo>
                    <a:pt x="0" y="0"/>
                  </a:moveTo>
                  <a:lnTo>
                    <a:pt x="288" y="280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283" name="Oval 62"/>
            <p:cNvSpPr>
              <a:spLocks noChangeAspect="1" noChangeArrowheads="1"/>
            </p:cNvSpPr>
            <p:nvPr/>
          </p:nvSpPr>
          <p:spPr bwMode="auto">
            <a:xfrm>
              <a:off x="1308" y="2872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53284" name="Freeform 63"/>
            <p:cNvSpPr>
              <a:spLocks/>
            </p:cNvSpPr>
            <p:nvPr/>
          </p:nvSpPr>
          <p:spPr bwMode="auto">
            <a:xfrm>
              <a:off x="1530" y="2607"/>
              <a:ext cx="148" cy="273"/>
            </a:xfrm>
            <a:custGeom>
              <a:avLst/>
              <a:gdLst>
                <a:gd name="T0" fmla="*/ 184 w 184"/>
                <a:gd name="T1" fmla="*/ 0 h 284"/>
                <a:gd name="T2" fmla="*/ 0 w 184"/>
                <a:gd name="T3" fmla="*/ 284 h 284"/>
                <a:gd name="T4" fmla="*/ 0 60000 65536"/>
                <a:gd name="T5" fmla="*/ 0 60000 65536"/>
                <a:gd name="T6" fmla="*/ 0 w 184"/>
                <a:gd name="T7" fmla="*/ 0 h 284"/>
                <a:gd name="T8" fmla="*/ 184 w 184"/>
                <a:gd name="T9" fmla="*/ 284 h 2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4" h="284">
                  <a:moveTo>
                    <a:pt x="184" y="0"/>
                  </a:moveTo>
                  <a:lnTo>
                    <a:pt x="0" y="284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285" name="Text Box 64"/>
            <p:cNvSpPr txBox="1">
              <a:spLocks noChangeArrowheads="1"/>
            </p:cNvSpPr>
            <p:nvPr/>
          </p:nvSpPr>
          <p:spPr bwMode="auto">
            <a:xfrm>
              <a:off x="1672" y="2857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00B0F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53286" name="Oval 65"/>
            <p:cNvSpPr>
              <a:spLocks noChangeAspect="1" noChangeArrowheads="1"/>
            </p:cNvSpPr>
            <p:nvPr/>
          </p:nvSpPr>
          <p:spPr bwMode="auto">
            <a:xfrm>
              <a:off x="3024" y="2888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26</a:t>
              </a:r>
            </a:p>
          </p:txBody>
        </p:sp>
        <p:sp>
          <p:nvSpPr>
            <p:cNvPr id="53287" name="Freeform 66"/>
            <p:cNvSpPr>
              <a:spLocks/>
            </p:cNvSpPr>
            <p:nvPr/>
          </p:nvSpPr>
          <p:spPr bwMode="auto">
            <a:xfrm>
              <a:off x="2954" y="2587"/>
              <a:ext cx="209" cy="330"/>
            </a:xfrm>
            <a:custGeom>
              <a:avLst/>
              <a:gdLst>
                <a:gd name="T0" fmla="*/ 0 w 180"/>
                <a:gd name="T1" fmla="*/ 0 h 296"/>
                <a:gd name="T2" fmla="*/ 180 w 180"/>
                <a:gd name="T3" fmla="*/ 296 h 296"/>
                <a:gd name="T4" fmla="*/ 0 60000 65536"/>
                <a:gd name="T5" fmla="*/ 0 60000 65536"/>
                <a:gd name="T6" fmla="*/ 0 w 180"/>
                <a:gd name="T7" fmla="*/ 0 h 296"/>
                <a:gd name="T8" fmla="*/ 180 w 180"/>
                <a:gd name="T9" fmla="*/ 296 h 2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0" h="296">
                  <a:moveTo>
                    <a:pt x="0" y="0"/>
                  </a:moveTo>
                  <a:lnTo>
                    <a:pt x="180" y="296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288" name="Oval 67"/>
            <p:cNvSpPr>
              <a:spLocks noChangeAspect="1" noChangeArrowheads="1"/>
            </p:cNvSpPr>
            <p:nvPr/>
          </p:nvSpPr>
          <p:spPr bwMode="auto">
            <a:xfrm>
              <a:off x="1958" y="2892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9</a:t>
              </a:r>
            </a:p>
          </p:txBody>
        </p:sp>
        <p:sp>
          <p:nvSpPr>
            <p:cNvPr id="53289" name="Freeform 68"/>
            <p:cNvSpPr>
              <a:spLocks/>
            </p:cNvSpPr>
            <p:nvPr/>
          </p:nvSpPr>
          <p:spPr bwMode="auto">
            <a:xfrm>
              <a:off x="1874" y="2607"/>
              <a:ext cx="196" cy="318"/>
            </a:xfrm>
            <a:custGeom>
              <a:avLst/>
              <a:gdLst>
                <a:gd name="T0" fmla="*/ 0 w 212"/>
                <a:gd name="T1" fmla="*/ 0 h 288"/>
                <a:gd name="T2" fmla="*/ 212 w 212"/>
                <a:gd name="T3" fmla="*/ 288 h 288"/>
                <a:gd name="T4" fmla="*/ 0 60000 65536"/>
                <a:gd name="T5" fmla="*/ 0 60000 65536"/>
                <a:gd name="T6" fmla="*/ 0 w 212"/>
                <a:gd name="T7" fmla="*/ 0 h 288"/>
                <a:gd name="T8" fmla="*/ 212 w 212"/>
                <a:gd name="T9" fmla="*/ 288 h 28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2" h="288">
                  <a:moveTo>
                    <a:pt x="0" y="0"/>
                  </a:moveTo>
                  <a:lnTo>
                    <a:pt x="212" y="288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290" name="Text Box 69"/>
            <p:cNvSpPr txBox="1">
              <a:spLocks noChangeArrowheads="1"/>
            </p:cNvSpPr>
            <p:nvPr/>
          </p:nvSpPr>
          <p:spPr bwMode="auto">
            <a:xfrm>
              <a:off x="2199" y="2750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00B0F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53291" name="Oval 70"/>
            <p:cNvSpPr>
              <a:spLocks noChangeAspect="1" noChangeArrowheads="1"/>
            </p:cNvSpPr>
            <p:nvPr/>
          </p:nvSpPr>
          <p:spPr bwMode="auto">
            <a:xfrm>
              <a:off x="2381" y="2891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15</a:t>
              </a:r>
            </a:p>
          </p:txBody>
        </p:sp>
        <p:sp>
          <p:nvSpPr>
            <p:cNvPr id="53292" name="Freeform 71"/>
            <p:cNvSpPr>
              <a:spLocks/>
            </p:cNvSpPr>
            <p:nvPr/>
          </p:nvSpPr>
          <p:spPr bwMode="auto">
            <a:xfrm>
              <a:off x="2610" y="2607"/>
              <a:ext cx="148" cy="318"/>
            </a:xfrm>
            <a:custGeom>
              <a:avLst/>
              <a:gdLst>
                <a:gd name="T0" fmla="*/ 180 w 180"/>
                <a:gd name="T1" fmla="*/ 0 h 288"/>
                <a:gd name="T2" fmla="*/ 0 w 180"/>
                <a:gd name="T3" fmla="*/ 288 h 288"/>
                <a:gd name="T4" fmla="*/ 0 60000 65536"/>
                <a:gd name="T5" fmla="*/ 0 60000 65536"/>
                <a:gd name="T6" fmla="*/ 0 w 180"/>
                <a:gd name="T7" fmla="*/ 0 h 288"/>
                <a:gd name="T8" fmla="*/ 180 w 180"/>
                <a:gd name="T9" fmla="*/ 288 h 28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0" h="288">
                  <a:moveTo>
                    <a:pt x="180" y="0"/>
                  </a:moveTo>
                  <a:lnTo>
                    <a:pt x="0" y="288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293" name="Text Box 72"/>
            <p:cNvSpPr txBox="1">
              <a:spLocks noChangeArrowheads="1"/>
            </p:cNvSpPr>
            <p:nvPr/>
          </p:nvSpPr>
          <p:spPr bwMode="auto">
            <a:xfrm>
              <a:off x="2761" y="2860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00B0F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53294" name="Oval 74"/>
            <p:cNvSpPr>
              <a:spLocks noChangeAspect="1" noChangeArrowheads="1"/>
            </p:cNvSpPr>
            <p:nvPr/>
          </p:nvSpPr>
          <p:spPr bwMode="auto">
            <a:xfrm>
              <a:off x="2109" y="3453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14</a:t>
              </a:r>
            </a:p>
          </p:txBody>
        </p:sp>
        <p:sp>
          <p:nvSpPr>
            <p:cNvPr id="53295" name="Freeform 75"/>
            <p:cNvSpPr>
              <a:spLocks/>
            </p:cNvSpPr>
            <p:nvPr/>
          </p:nvSpPr>
          <p:spPr bwMode="auto">
            <a:xfrm>
              <a:off x="2340" y="3169"/>
              <a:ext cx="146" cy="296"/>
            </a:xfrm>
            <a:custGeom>
              <a:avLst/>
              <a:gdLst>
                <a:gd name="T0" fmla="*/ 180 w 180"/>
                <a:gd name="T1" fmla="*/ 0 h 288"/>
                <a:gd name="T2" fmla="*/ 0 w 180"/>
                <a:gd name="T3" fmla="*/ 288 h 288"/>
                <a:gd name="T4" fmla="*/ 0 60000 65536"/>
                <a:gd name="T5" fmla="*/ 0 60000 65536"/>
                <a:gd name="T6" fmla="*/ 0 w 180"/>
                <a:gd name="T7" fmla="*/ 0 h 288"/>
                <a:gd name="T8" fmla="*/ 180 w 180"/>
                <a:gd name="T9" fmla="*/ 288 h 28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0" h="288">
                  <a:moveTo>
                    <a:pt x="180" y="0"/>
                  </a:moveTo>
                  <a:lnTo>
                    <a:pt x="0" y="288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296" name="Text Box 76"/>
            <p:cNvSpPr txBox="1">
              <a:spLocks noChangeArrowheads="1"/>
            </p:cNvSpPr>
            <p:nvPr/>
          </p:nvSpPr>
          <p:spPr bwMode="auto">
            <a:xfrm>
              <a:off x="2489" y="3422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00B0F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53297" name="Text Box 77"/>
            <p:cNvSpPr txBox="1">
              <a:spLocks noChangeArrowheads="1"/>
            </p:cNvSpPr>
            <p:nvPr/>
          </p:nvSpPr>
          <p:spPr bwMode="auto">
            <a:xfrm>
              <a:off x="2475" y="1752"/>
              <a:ext cx="27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00B0F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-1</a:t>
              </a:r>
            </a:p>
          </p:txBody>
        </p:sp>
        <p:sp>
          <p:nvSpPr>
            <p:cNvPr id="53298" name="Oval 78"/>
            <p:cNvSpPr>
              <a:spLocks noChangeAspect="1" noChangeArrowheads="1"/>
            </p:cNvSpPr>
            <p:nvPr/>
          </p:nvSpPr>
          <p:spPr bwMode="auto">
            <a:xfrm>
              <a:off x="2661" y="3451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16</a:t>
              </a:r>
            </a:p>
          </p:txBody>
        </p:sp>
        <p:sp>
          <p:nvSpPr>
            <p:cNvPr id="53299" name="Freeform 79"/>
            <p:cNvSpPr>
              <a:spLocks/>
            </p:cNvSpPr>
            <p:nvPr/>
          </p:nvSpPr>
          <p:spPr bwMode="auto">
            <a:xfrm>
              <a:off x="2623" y="3158"/>
              <a:ext cx="167" cy="307"/>
            </a:xfrm>
            <a:custGeom>
              <a:avLst/>
              <a:gdLst>
                <a:gd name="T0" fmla="*/ 0 w 180"/>
                <a:gd name="T1" fmla="*/ 0 h 296"/>
                <a:gd name="T2" fmla="*/ 180 w 180"/>
                <a:gd name="T3" fmla="*/ 296 h 296"/>
                <a:gd name="T4" fmla="*/ 0 60000 65536"/>
                <a:gd name="T5" fmla="*/ 0 60000 65536"/>
                <a:gd name="T6" fmla="*/ 0 w 180"/>
                <a:gd name="T7" fmla="*/ 0 h 296"/>
                <a:gd name="T8" fmla="*/ 180 w 180"/>
                <a:gd name="T9" fmla="*/ 296 h 2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0" h="296">
                  <a:moveTo>
                    <a:pt x="0" y="0"/>
                  </a:moveTo>
                  <a:lnTo>
                    <a:pt x="180" y="296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300" name="Text Box 80"/>
            <p:cNvSpPr txBox="1">
              <a:spLocks noChangeArrowheads="1"/>
            </p:cNvSpPr>
            <p:nvPr/>
          </p:nvSpPr>
          <p:spPr bwMode="auto">
            <a:xfrm>
              <a:off x="2997" y="3341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00B0F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53301" name="Text Box 81"/>
            <p:cNvSpPr txBox="1">
              <a:spLocks noChangeArrowheads="1"/>
            </p:cNvSpPr>
            <p:nvPr/>
          </p:nvSpPr>
          <p:spPr bwMode="auto">
            <a:xfrm rot="-2724713">
              <a:off x="2998" y="1754"/>
              <a:ext cx="5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800" b="1" dirty="0" err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LR</a:t>
              </a:r>
              <a:r>
                <a:rPr kumimoji="0" lang="zh-CN" altLang="en-US" sz="18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调整</a:t>
              </a:r>
            </a:p>
          </p:txBody>
        </p:sp>
        <p:sp>
          <p:nvSpPr>
            <p:cNvPr id="53302" name="Freeform 82"/>
            <p:cNvSpPr>
              <a:spLocks/>
            </p:cNvSpPr>
            <p:nvPr/>
          </p:nvSpPr>
          <p:spPr bwMode="auto">
            <a:xfrm>
              <a:off x="3150" y="1755"/>
              <a:ext cx="405" cy="450"/>
            </a:xfrm>
            <a:custGeom>
              <a:avLst/>
              <a:gdLst>
                <a:gd name="T0" fmla="*/ 600 w 600"/>
                <a:gd name="T1" fmla="*/ 0 h 584"/>
                <a:gd name="T2" fmla="*/ 0 w 600"/>
                <a:gd name="T3" fmla="*/ 584 h 584"/>
                <a:gd name="T4" fmla="*/ 0 60000 65536"/>
                <a:gd name="T5" fmla="*/ 0 60000 65536"/>
                <a:gd name="T6" fmla="*/ 0 w 600"/>
                <a:gd name="T7" fmla="*/ 0 h 584"/>
                <a:gd name="T8" fmla="*/ 600 w 600"/>
                <a:gd name="T9" fmla="*/ 584 h 5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00" h="584">
                  <a:moveTo>
                    <a:pt x="600" y="0"/>
                  </a:moveTo>
                  <a:lnTo>
                    <a:pt x="0" y="584"/>
                  </a:lnTo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5786446" y="5429264"/>
            <a:ext cx="2643206" cy="4308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zh-CN" sz="2000" b="1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AVL</a:t>
            </a:r>
            <a:r>
              <a:rPr lang="zh-CN" altLang="en-US" sz="2000" b="1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树构造完毕</a:t>
            </a:r>
          </a:p>
        </p:txBody>
      </p:sp>
      <p:sp>
        <p:nvSpPr>
          <p:cNvPr id="80" name="灯片编号占位符 7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58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571472" y="500042"/>
            <a:ext cx="3890933" cy="430887"/>
          </a:xfrm>
          <a:prstGeom prst="rect">
            <a:avLst/>
          </a:prstGeom>
          <a:solidFill>
            <a:srgbClr val="9900FF"/>
          </a:solidFill>
          <a:ln w="285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200" b="1" dirty="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3</a:t>
            </a:r>
            <a:r>
              <a:rPr kumimoji="0" lang="zh-CN" altLang="en-US" sz="2200" b="1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、</a:t>
            </a:r>
            <a:r>
              <a:rPr kumimoji="0" lang="zh-CN" altLang="en-US" sz="2200" b="1" dirty="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平衡</a:t>
            </a:r>
            <a:r>
              <a:rPr kumimoji="0" lang="zh-CN" altLang="en-US" sz="2200" b="1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二叉</a:t>
            </a:r>
            <a:r>
              <a:rPr kumimoji="0" lang="zh-CN" altLang="en-US" sz="2200" b="1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树</a:t>
            </a:r>
            <a:r>
              <a:rPr kumimoji="0" lang="zh-CN" altLang="en-US" sz="2200" b="1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的删除过程</a:t>
            </a:r>
            <a:endParaRPr kumimoji="0" lang="zh-CN" altLang="en-US" sz="2200" b="1" dirty="0">
              <a:solidFill>
                <a:schemeClr val="bg1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71472" y="1428736"/>
            <a:ext cx="7858180" cy="1049106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平衡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二叉</a:t>
            </a:r>
            <a:r>
              <a:rPr lang="zh-CN" altLang="en-US" sz="18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中删除关键字为</a:t>
            </a:r>
            <a:r>
              <a:rPr lang="en-US" altLang="zh-CN" sz="1800" b="1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的结点方式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与二叉排</a:t>
            </a:r>
            <a:r>
              <a:rPr lang="zh-CN" altLang="en-US" sz="18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树删除相似。</a:t>
            </a:r>
            <a:endParaRPr lang="en-US" altLang="zh-CN" sz="1800" b="1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但删除后可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能</a:t>
            </a:r>
            <a:r>
              <a:rPr lang="zh-CN" altLang="en-US" sz="18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破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坏平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衡二叉树的</a:t>
            </a:r>
            <a:r>
              <a:rPr lang="zh-CN" altLang="en-US" sz="18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平衡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性，解决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方法是</a:t>
            </a:r>
            <a:r>
              <a:rPr lang="zh-CN" altLang="en-US" sz="1800" b="1" dirty="0">
                <a:solidFill>
                  <a:srgbClr val="FF00FF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调</a:t>
            </a:r>
            <a:r>
              <a:rPr lang="zh-CN" altLang="en-US" sz="1800" b="1">
                <a:solidFill>
                  <a:srgbClr val="FF00FF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整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lang="zh-CN" altLang="en-US" sz="18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endParaRPr lang="zh-CN" altLang="en-US" sz="18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59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1304949" y="5072074"/>
            <a:ext cx="6624637" cy="1461939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algn="l">
              <a:spcBef>
                <a:spcPct val="50000"/>
              </a:spcBef>
            </a:pPr>
            <a:r>
              <a:rPr kumimoji="0" lang="zh-CN" altLang="en-US" sz="2000" b="1" smtClean="0"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特点：</a:t>
            </a:r>
            <a:endParaRPr kumimoji="0" lang="en-US" altLang="zh-CN" sz="2000" b="1" smtClean="0">
              <a:latin typeface="方正启体简体" pitchFamily="65" charset="-122"/>
              <a:ea typeface="方正启体简体" pitchFamily="65" charset="-122"/>
              <a:cs typeface="Times New Roman" pitchFamily="18" charset="0"/>
            </a:endParaRPr>
          </a:p>
          <a:p>
            <a:pPr marL="342900" indent="-342900" algn="l">
              <a:spcBef>
                <a:spcPts val="600"/>
              </a:spcBef>
              <a:buBlip>
                <a:blip r:embed="rId2"/>
              </a:buBlip>
            </a:pPr>
            <a:r>
              <a:rPr kumimoji="0" lang="zh-CN" altLang="en-US" sz="1800" b="1" smtClean="0">
                <a:solidFill>
                  <a:srgbClr val="3333FF"/>
                </a:solidFill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二</a:t>
            </a:r>
            <a:r>
              <a:rPr kumimoji="0" lang="zh-CN" altLang="en-US" sz="1800" b="1" dirty="0">
                <a:solidFill>
                  <a:srgbClr val="3333FF"/>
                </a:solidFill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叉排序树的</a:t>
            </a:r>
            <a:r>
              <a:rPr kumimoji="0" lang="zh-CN" altLang="en-US" sz="1800" b="1">
                <a:solidFill>
                  <a:srgbClr val="3333FF"/>
                </a:solidFill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中</a:t>
            </a:r>
            <a:r>
              <a:rPr kumimoji="0" lang="zh-CN" altLang="en-US" sz="1800" b="1" smtClean="0">
                <a:solidFill>
                  <a:srgbClr val="3333FF"/>
                </a:solidFill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序序列是一个递增有序序列</a:t>
            </a:r>
            <a:endParaRPr kumimoji="0" lang="en-US" altLang="zh-CN" sz="1800" b="1" smtClean="0">
              <a:solidFill>
                <a:srgbClr val="3333FF"/>
              </a:solidFill>
              <a:latin typeface="方正启体简体" pitchFamily="65" charset="-122"/>
              <a:ea typeface="方正启体简体" pitchFamily="65" charset="-122"/>
              <a:cs typeface="Times New Roman" pitchFamily="18" charset="0"/>
            </a:endParaRPr>
          </a:p>
          <a:p>
            <a:pPr marL="342900" indent="-342900" algn="l">
              <a:spcBef>
                <a:spcPts val="600"/>
              </a:spcBef>
              <a:buBlip>
                <a:blip r:embed="rId2"/>
              </a:buBlip>
            </a:pPr>
            <a:r>
              <a:rPr lang="zh-CN" altLang="en-US" sz="1800" b="1" smtClean="0">
                <a:solidFill>
                  <a:srgbClr val="3333FF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根结点的最</a:t>
            </a:r>
            <a:r>
              <a:rPr kumimoji="0" lang="zh-CN" altLang="en-US" sz="1800" b="1" smtClean="0">
                <a:solidFill>
                  <a:srgbClr val="3333FF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左下结点是关键字最小的结点</a:t>
            </a:r>
            <a:endParaRPr kumimoji="0" lang="en-US" altLang="zh-CN" sz="1800" b="1" smtClean="0">
              <a:solidFill>
                <a:srgbClr val="3333FF"/>
              </a:solidFill>
              <a:latin typeface="方正启体简体" pitchFamily="65" charset="-122"/>
              <a:ea typeface="方正启体简体" pitchFamily="65" charset="-122"/>
              <a:cs typeface="Consolas" pitchFamily="49" charset="0"/>
            </a:endParaRPr>
          </a:p>
          <a:p>
            <a:pPr marL="342900" indent="-342900" algn="l">
              <a:spcBef>
                <a:spcPts val="600"/>
              </a:spcBef>
              <a:buBlip>
                <a:blip r:embed="rId2"/>
              </a:buBlip>
            </a:pPr>
            <a:r>
              <a:rPr lang="zh-CN" altLang="en-US" sz="1800" b="1" smtClean="0">
                <a:solidFill>
                  <a:srgbClr val="3333FF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根结点的最</a:t>
            </a:r>
            <a:r>
              <a:rPr kumimoji="0" lang="zh-CN" altLang="en-US" sz="1800" b="1" smtClean="0">
                <a:solidFill>
                  <a:srgbClr val="3333FF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右下结点是关键字最大的结点</a:t>
            </a:r>
            <a:endParaRPr kumimoji="0" lang="zh-CN" altLang="en-US" sz="2000" b="1" dirty="0">
              <a:solidFill>
                <a:srgbClr val="3333FF"/>
              </a:solidFill>
              <a:latin typeface="方正启体简体" pitchFamily="65" charset="-122"/>
              <a:ea typeface="方正启体简体" pitchFamily="65" charset="-122"/>
              <a:cs typeface="Times New Roman" pitchFamily="18" charset="0"/>
            </a:endParaRPr>
          </a:p>
        </p:txBody>
      </p:sp>
      <p:grpSp>
        <p:nvGrpSpPr>
          <p:cNvPr id="2" name="组合 40"/>
          <p:cNvGrpSpPr/>
          <p:nvPr/>
        </p:nvGrpSpPr>
        <p:grpSpPr>
          <a:xfrm>
            <a:off x="1827194" y="142852"/>
            <a:ext cx="6245268" cy="4429156"/>
            <a:chOff x="857224" y="1000108"/>
            <a:chExt cx="6245268" cy="4429156"/>
          </a:xfrm>
        </p:grpSpPr>
        <p:sp>
          <p:nvSpPr>
            <p:cNvPr id="6" name="椭圆 5"/>
            <p:cNvSpPr/>
            <p:nvPr/>
          </p:nvSpPr>
          <p:spPr>
            <a:xfrm>
              <a:off x="3245620" y="1000108"/>
              <a:ext cx="612000" cy="576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25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3" name="组合 6"/>
            <p:cNvGrpSpPr/>
            <p:nvPr/>
          </p:nvGrpSpPr>
          <p:grpSpPr>
            <a:xfrm>
              <a:off x="1571604" y="1288107"/>
              <a:ext cx="1674017" cy="997885"/>
              <a:chOff x="1571604" y="1288107"/>
              <a:chExt cx="1674017" cy="997885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1571604" y="1709992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800" b="1" dirty="0" smtClean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18</a:t>
                </a:r>
                <a:endParaRPr lang="zh-CN" altLang="en-US" sz="18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9" name="直接连接符 8"/>
              <p:cNvCxnSpPr>
                <a:stCxn id="6" idx="2"/>
                <a:endCxn id="8" idx="7"/>
              </p:cNvCxnSpPr>
              <p:nvPr/>
            </p:nvCxnSpPr>
            <p:spPr>
              <a:xfrm rot="10800000" flipV="1">
                <a:off x="2093980" y="1288107"/>
                <a:ext cx="1151641" cy="506237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组合 9"/>
            <p:cNvGrpSpPr/>
            <p:nvPr/>
          </p:nvGrpSpPr>
          <p:grpSpPr>
            <a:xfrm>
              <a:off x="857224" y="2201639"/>
              <a:ext cx="804005" cy="870171"/>
              <a:chOff x="857224" y="2201639"/>
              <a:chExt cx="804005" cy="870171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857224" y="2495810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800" b="1" dirty="0" smtClean="0">
                    <a:solidFill>
                      <a:srgbClr val="FF0000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endParaRPr lang="zh-CN" altLang="en-US" sz="1800" b="1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12" name="直接连接符 11"/>
              <p:cNvCxnSpPr>
                <a:stCxn id="8" idx="3"/>
                <a:endCxn id="11" idx="7"/>
              </p:cNvCxnSpPr>
              <p:nvPr/>
            </p:nvCxnSpPr>
            <p:spPr>
              <a:xfrm rot="5400000">
                <a:off x="1331152" y="2250086"/>
                <a:ext cx="378524" cy="281630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组合 12"/>
            <p:cNvGrpSpPr/>
            <p:nvPr/>
          </p:nvGrpSpPr>
          <p:grpSpPr>
            <a:xfrm>
              <a:off x="1379598" y="2987457"/>
              <a:ext cx="620634" cy="803229"/>
              <a:chOff x="1379598" y="2987457"/>
              <a:chExt cx="620634" cy="803229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1388232" y="3214686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800" b="1" dirty="0" smtClean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  <a:endParaRPr lang="zh-CN" altLang="en-US" sz="18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15" name="直接连接符 14"/>
              <p:cNvCxnSpPr>
                <a:stCxn id="11" idx="5"/>
              </p:cNvCxnSpPr>
              <p:nvPr/>
            </p:nvCxnSpPr>
            <p:spPr>
              <a:xfrm rot="16200000" flipH="1">
                <a:off x="1332618" y="3034437"/>
                <a:ext cx="260566" cy="166605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组合 15"/>
            <p:cNvGrpSpPr/>
            <p:nvPr/>
          </p:nvGrpSpPr>
          <p:grpSpPr>
            <a:xfrm>
              <a:off x="1910607" y="3706333"/>
              <a:ext cx="701625" cy="937113"/>
              <a:chOff x="1910607" y="3706333"/>
              <a:chExt cx="701625" cy="937113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2000232" y="4067446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800" b="1" dirty="0" smtClean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11</a:t>
                </a:r>
                <a:endParaRPr lang="zh-CN" altLang="en-US" sz="18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18" name="直接连接符 17"/>
              <p:cNvCxnSpPr>
                <a:stCxn id="14" idx="5"/>
              </p:cNvCxnSpPr>
              <p:nvPr/>
            </p:nvCxnSpPr>
            <p:spPr>
              <a:xfrm rot="16200000" flipH="1">
                <a:off x="1821949" y="3794991"/>
                <a:ext cx="420066" cy="242750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18"/>
            <p:cNvGrpSpPr/>
            <p:nvPr/>
          </p:nvGrpSpPr>
          <p:grpSpPr>
            <a:xfrm>
              <a:off x="3857620" y="1288108"/>
              <a:ext cx="1689112" cy="997884"/>
              <a:chOff x="3857620" y="1288108"/>
              <a:chExt cx="1689112" cy="997884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4934732" y="1709992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800" b="1" dirty="0" smtClean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46</a:t>
                </a:r>
                <a:endParaRPr lang="zh-CN" altLang="en-US" sz="18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21" name="直接连接符 20"/>
              <p:cNvCxnSpPr>
                <a:stCxn id="6" idx="6"/>
                <a:endCxn id="20" idx="1"/>
              </p:cNvCxnSpPr>
              <p:nvPr/>
            </p:nvCxnSpPr>
            <p:spPr>
              <a:xfrm>
                <a:off x="3857620" y="1288108"/>
                <a:ext cx="1166737" cy="506237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21"/>
            <p:cNvGrpSpPr/>
            <p:nvPr/>
          </p:nvGrpSpPr>
          <p:grpSpPr>
            <a:xfrm>
              <a:off x="4148914" y="2201639"/>
              <a:ext cx="875443" cy="870171"/>
              <a:chOff x="4148914" y="2201639"/>
              <a:chExt cx="875443" cy="870171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4148914" y="2495810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800" b="1" dirty="0" smtClean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39</a:t>
                </a:r>
                <a:endParaRPr lang="zh-CN" altLang="en-US" sz="18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24" name="直接连接符 23"/>
              <p:cNvCxnSpPr>
                <a:stCxn id="20" idx="3"/>
                <a:endCxn id="23" idx="7"/>
              </p:cNvCxnSpPr>
              <p:nvPr/>
            </p:nvCxnSpPr>
            <p:spPr>
              <a:xfrm rot="5400000">
                <a:off x="4658561" y="2214367"/>
                <a:ext cx="378524" cy="353068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24"/>
            <p:cNvGrpSpPr/>
            <p:nvPr/>
          </p:nvGrpSpPr>
          <p:grpSpPr>
            <a:xfrm>
              <a:off x="3434534" y="2987457"/>
              <a:ext cx="804005" cy="803229"/>
              <a:chOff x="3434534" y="2987457"/>
              <a:chExt cx="804005" cy="803229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3434534" y="3214686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800" b="1" dirty="0" smtClean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32</a:t>
                </a:r>
                <a:endParaRPr lang="zh-CN" altLang="en-US" sz="18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27" name="直接连接符 26"/>
              <p:cNvCxnSpPr>
                <a:stCxn id="23" idx="3"/>
                <a:endCxn id="26" idx="7"/>
              </p:cNvCxnSpPr>
              <p:nvPr/>
            </p:nvCxnSpPr>
            <p:spPr>
              <a:xfrm rot="5400000">
                <a:off x="3941933" y="3002433"/>
                <a:ext cx="311582" cy="281630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27"/>
            <p:cNvGrpSpPr/>
            <p:nvPr/>
          </p:nvGrpSpPr>
          <p:grpSpPr>
            <a:xfrm>
              <a:off x="5457107" y="2201639"/>
              <a:ext cx="946881" cy="870171"/>
              <a:chOff x="5457107" y="2201639"/>
              <a:chExt cx="946881" cy="870171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5791988" y="2495810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800" b="1" dirty="0" smtClean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53</a:t>
                </a:r>
                <a:endParaRPr lang="zh-CN" altLang="en-US" sz="18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30" name="直接连接符 29"/>
              <p:cNvCxnSpPr>
                <a:stCxn id="20" idx="5"/>
                <a:endCxn id="29" idx="1"/>
              </p:cNvCxnSpPr>
              <p:nvPr/>
            </p:nvCxnSpPr>
            <p:spPr>
              <a:xfrm rot="16200000" flipH="1">
                <a:off x="5480098" y="2178648"/>
                <a:ext cx="378524" cy="424506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30"/>
            <p:cNvGrpSpPr/>
            <p:nvPr/>
          </p:nvGrpSpPr>
          <p:grpSpPr>
            <a:xfrm>
              <a:off x="6314363" y="2987457"/>
              <a:ext cx="788129" cy="803229"/>
              <a:chOff x="6314363" y="2987457"/>
              <a:chExt cx="788129" cy="803229"/>
            </a:xfrm>
          </p:grpSpPr>
          <p:sp>
            <p:nvSpPr>
              <p:cNvPr id="32" name="椭圆 31"/>
              <p:cNvSpPr/>
              <p:nvPr/>
            </p:nvSpPr>
            <p:spPr>
              <a:xfrm>
                <a:off x="6490492" y="3214686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800" b="1" dirty="0" smtClean="0">
                    <a:solidFill>
                      <a:srgbClr val="00B050"/>
                    </a:solidFill>
                    <a:latin typeface="Consolas" pitchFamily="49" charset="0"/>
                    <a:cs typeface="Consolas" pitchFamily="49" charset="0"/>
                  </a:rPr>
                  <a:t>74</a:t>
                </a:r>
                <a:endParaRPr lang="zh-CN" altLang="en-US" sz="1800" b="1" dirty="0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33" name="直接连接符 32"/>
              <p:cNvCxnSpPr>
                <a:stCxn id="29" idx="5"/>
                <a:endCxn id="32" idx="1"/>
              </p:cNvCxnSpPr>
              <p:nvPr/>
            </p:nvCxnSpPr>
            <p:spPr>
              <a:xfrm rot="16200000" flipH="1">
                <a:off x="6291449" y="3010371"/>
                <a:ext cx="311582" cy="265754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33"/>
            <p:cNvGrpSpPr/>
            <p:nvPr/>
          </p:nvGrpSpPr>
          <p:grpSpPr>
            <a:xfrm>
              <a:off x="5754724" y="3706333"/>
              <a:ext cx="825393" cy="937113"/>
              <a:chOff x="5754724" y="3706333"/>
              <a:chExt cx="825393" cy="937113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5754724" y="4067446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800" b="1" dirty="0" smtClean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67</a:t>
                </a:r>
                <a:endParaRPr lang="zh-CN" altLang="en-US" sz="18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36" name="直接连接符 35"/>
              <p:cNvCxnSpPr>
                <a:stCxn id="32" idx="3"/>
              </p:cNvCxnSpPr>
              <p:nvPr/>
            </p:nvCxnSpPr>
            <p:spPr>
              <a:xfrm rot="5400000">
                <a:off x="6199525" y="3720407"/>
                <a:ext cx="394666" cy="366518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组合 36"/>
            <p:cNvGrpSpPr/>
            <p:nvPr/>
          </p:nvGrpSpPr>
          <p:grpSpPr>
            <a:xfrm>
              <a:off x="5173666" y="4571793"/>
              <a:ext cx="657984" cy="857471"/>
              <a:chOff x="5173666" y="4571793"/>
              <a:chExt cx="657984" cy="857471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5173666" y="4853264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800" b="1" dirty="0" smtClean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60</a:t>
                </a:r>
                <a:endParaRPr lang="zh-CN" altLang="en-US" sz="18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39" name="直接连接符 38"/>
              <p:cNvCxnSpPr/>
              <p:nvPr/>
            </p:nvCxnSpPr>
            <p:spPr>
              <a:xfrm rot="5400000">
                <a:off x="5569227" y="4608037"/>
                <a:ext cx="298667" cy="226179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2" name="TextBox 41"/>
          <p:cNvSpPr txBox="1"/>
          <p:nvPr/>
        </p:nvSpPr>
        <p:spPr>
          <a:xfrm>
            <a:off x="1285852" y="4572008"/>
            <a:ext cx="642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0" lang="zh-CN" altLang="en-US" sz="2000" b="1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中序序列</a:t>
            </a:r>
            <a:r>
              <a:rPr kumimoji="0" lang="en-US" altLang="zh-CN" sz="2000" b="1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: </a:t>
            </a:r>
            <a:r>
              <a:rPr kumimoji="0" lang="en-US" altLang="zh-CN" sz="2000" b="1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2</a:t>
            </a:r>
            <a:r>
              <a:rPr kumimoji="0" lang="en-US" altLang="zh-CN" sz="2000" b="1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 4 11 18 25 32 39 46 53 60 67 </a:t>
            </a:r>
            <a:r>
              <a:rPr kumimoji="0" lang="en-US" altLang="zh-CN" sz="2000" b="1" smtClean="0">
                <a:solidFill>
                  <a:srgbClr val="00B05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74</a:t>
            </a:r>
            <a:endParaRPr lang="zh-CN" altLang="en-US" sz="2000" b="1" dirty="0" smtClean="0">
              <a:solidFill>
                <a:srgbClr val="00B05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5720" y="142852"/>
            <a:ext cx="2571768" cy="400110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kumimoji="0" lang="zh-CN" altLang="en-US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二叉排序树的特点</a:t>
            </a:r>
            <a:endParaRPr lang="zh-CN" alt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31" name="组合 43"/>
          <p:cNvGrpSpPr/>
          <p:nvPr/>
        </p:nvGrpSpPr>
        <p:grpSpPr>
          <a:xfrm>
            <a:off x="642910" y="2113558"/>
            <a:ext cx="1512888" cy="1386880"/>
            <a:chOff x="250825" y="2349500"/>
            <a:chExt cx="1512888" cy="1386880"/>
          </a:xfrm>
        </p:grpSpPr>
        <p:sp>
          <p:nvSpPr>
            <p:cNvPr id="45" name="Line 41"/>
            <p:cNvSpPr>
              <a:spLocks noChangeShapeType="1"/>
            </p:cNvSpPr>
            <p:nvPr/>
          </p:nvSpPr>
          <p:spPr bwMode="auto">
            <a:xfrm flipV="1">
              <a:off x="1042988" y="2349500"/>
              <a:ext cx="433387" cy="503238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Text Box 42"/>
            <p:cNvSpPr txBox="1">
              <a:spLocks noChangeArrowheads="1"/>
            </p:cNvSpPr>
            <p:nvPr/>
          </p:nvSpPr>
          <p:spPr bwMode="auto">
            <a:xfrm>
              <a:off x="250825" y="2813050"/>
              <a:ext cx="1512888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1800" b="1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最</a:t>
              </a:r>
              <a:r>
                <a:rPr kumimoji="0" lang="zh-CN" altLang="en-US" sz="1800" b="1" smtClean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左下结点，即</a:t>
              </a:r>
              <a:r>
                <a:rPr kumimoji="0" lang="zh-CN" altLang="en-US" sz="1800" b="1" dirty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为关键字</a:t>
              </a:r>
              <a:r>
                <a:rPr kumimoji="0" lang="zh-CN" altLang="en-US" sz="1800" b="1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最小</a:t>
              </a:r>
              <a:r>
                <a:rPr kumimoji="0" lang="zh-CN" altLang="en-US" sz="1800" b="1" smtClean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的结点</a:t>
              </a:r>
              <a:endParaRPr kumimoji="0" lang="zh-CN" altLang="en-US" sz="1800" b="1" dirty="0">
                <a:solidFill>
                  <a:srgbClr val="3333FF"/>
                </a:solidFill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34" name="组合 46"/>
          <p:cNvGrpSpPr/>
          <p:nvPr/>
        </p:nvGrpSpPr>
        <p:grpSpPr>
          <a:xfrm>
            <a:off x="7429520" y="2928934"/>
            <a:ext cx="1512887" cy="1280520"/>
            <a:chOff x="7178695" y="1055685"/>
            <a:chExt cx="1512887" cy="1280520"/>
          </a:xfrm>
        </p:grpSpPr>
        <p:sp>
          <p:nvSpPr>
            <p:cNvPr id="48" name="Text Box 43"/>
            <p:cNvSpPr txBox="1">
              <a:spLocks noChangeArrowheads="1"/>
            </p:cNvSpPr>
            <p:nvPr/>
          </p:nvSpPr>
          <p:spPr bwMode="auto">
            <a:xfrm>
              <a:off x="7178695" y="1412875"/>
              <a:ext cx="1512887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1800" b="1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最右</a:t>
              </a:r>
              <a:r>
                <a:rPr kumimoji="0" lang="zh-CN" altLang="en-US" sz="1800" b="1" smtClean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下结点，即</a:t>
              </a:r>
              <a:r>
                <a:rPr kumimoji="0" lang="zh-CN" altLang="en-US" sz="1800" b="1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为关键字最大</a:t>
              </a:r>
              <a:r>
                <a:rPr kumimoji="0" lang="zh-CN" altLang="en-US" sz="1800" b="1" smtClean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的结点</a:t>
              </a:r>
              <a:endParaRPr kumimoji="0" lang="zh-CN" altLang="en-US" sz="1800" b="1">
                <a:solidFill>
                  <a:srgbClr val="3333FF"/>
                </a:solidFill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9" name="Line 44"/>
            <p:cNvSpPr>
              <a:spLocks noChangeShapeType="1"/>
            </p:cNvSpPr>
            <p:nvPr/>
          </p:nvSpPr>
          <p:spPr bwMode="auto">
            <a:xfrm flipH="1" flipV="1">
              <a:off x="7678760" y="1055685"/>
              <a:ext cx="214314" cy="428628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squar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7" name="灯片编号占位符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6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571480"/>
            <a:ext cx="3000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删除过程</a:t>
            </a:r>
            <a:endParaRPr lang="zh-CN" altLang="en-US" sz="2000" b="1" dirty="0" smtClean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1214422"/>
            <a:ext cx="76438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zh-CN" sz="2000" b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b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 b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）查找</a:t>
            </a:r>
            <a:r>
              <a:rPr lang="zh-CN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：先在平衡二叉树中查找到关键字为</a:t>
            </a:r>
            <a:r>
              <a:rPr lang="en-US" altLang="zh-CN" sz="1800" b="1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</a:t>
            </a:r>
            <a:r>
              <a:rPr lang="en-US" altLang="zh-CN" sz="1800" b="1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algn="l">
              <a:lnSpc>
                <a:spcPct val="150000"/>
              </a:lnSpc>
            </a:pPr>
            <a:r>
              <a:rPr lang="zh-CN" altLang="zh-CN" sz="2000" b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b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2000" b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）删除</a:t>
            </a:r>
            <a:r>
              <a:rPr lang="zh-CN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：删除</a:t>
            </a:r>
            <a:r>
              <a:rPr lang="en-US" altLang="zh-CN" sz="1800" b="1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结点分以下几种情况。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57290" y="2357430"/>
            <a:ext cx="6643734" cy="216982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lvl="0" indent="-342900" algn="l">
              <a:lnSpc>
                <a:spcPct val="150000"/>
              </a:lnSpc>
              <a:buBlip>
                <a:blip r:embed="rId3"/>
              </a:buBlip>
            </a:pPr>
            <a:r>
              <a:rPr lang="zh-CN" altLang="zh-CN" sz="1800" b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叶子结点</a:t>
            </a:r>
            <a:r>
              <a:rPr lang="zh-CN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：直接删除该结点。</a:t>
            </a:r>
          </a:p>
          <a:p>
            <a:pPr marL="342900" lvl="0" indent="-342900" algn="l">
              <a:lnSpc>
                <a:spcPct val="150000"/>
              </a:lnSpc>
              <a:buBlip>
                <a:blip r:embed="rId3"/>
              </a:buBlip>
            </a:pPr>
            <a:r>
              <a:rPr lang="zh-CN" altLang="zh-CN" sz="1800" b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单分支结点</a:t>
            </a:r>
            <a:r>
              <a:rPr lang="zh-CN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：用</a:t>
            </a:r>
            <a:r>
              <a:rPr lang="en-US" altLang="zh-CN" sz="1800" b="1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结点的左或右孩子结点替代</a:t>
            </a:r>
            <a:r>
              <a:rPr lang="en-US" altLang="zh-CN" sz="1800" b="1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结点（结点替换）。</a:t>
            </a:r>
          </a:p>
          <a:p>
            <a:pPr marL="342900" lvl="0" indent="-342900" algn="l">
              <a:lnSpc>
                <a:spcPct val="150000"/>
              </a:lnSpc>
              <a:buBlip>
                <a:blip r:embed="rId3"/>
              </a:buBlip>
            </a:pPr>
            <a:r>
              <a:rPr lang="zh-CN" altLang="zh-CN" sz="1800" b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双分支结点</a:t>
            </a:r>
            <a:r>
              <a:rPr lang="zh-CN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：用</a:t>
            </a:r>
            <a:r>
              <a:rPr lang="en-US" altLang="zh-CN" sz="1800" b="1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结点的中序前驱（或中序后继）结点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lang="zh-CN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的值替换</a:t>
            </a:r>
            <a:r>
              <a:rPr lang="en-US" altLang="zh-CN" sz="1800" b="1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结点的值。再删除结点</a:t>
            </a:r>
            <a:r>
              <a:rPr lang="en-US" altLang="zh-CN" sz="1800" b="1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lang="zh-CN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1800" b="1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60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142852"/>
            <a:ext cx="7643866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zh-CN" sz="2000" b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b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2000" b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）调整</a:t>
            </a:r>
            <a:r>
              <a:rPr lang="zh-CN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：若被删除的是结点</a:t>
            </a:r>
            <a:r>
              <a:rPr lang="en-US" altLang="zh-CN" sz="1800" b="1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lang="zh-CN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，则从根结点到结点</a:t>
            </a:r>
            <a:r>
              <a:rPr lang="en-US" altLang="zh-CN" sz="1800" b="1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lang="zh-CN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的路径之逆向根结点方向查找第一个失去平衡的结点：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1538" y="1148348"/>
            <a:ext cx="5214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l">
              <a:lnSpc>
                <a:spcPct val="150000"/>
              </a:lnSpc>
              <a:buBlip>
                <a:blip r:embed="rId2"/>
              </a:buBlip>
            </a:pPr>
            <a:r>
              <a:rPr lang="zh-CN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若所有结点都是平衡的，则不需要调整。</a:t>
            </a:r>
          </a:p>
          <a:p>
            <a:pPr marL="342900" lvl="0" indent="-342900" algn="l">
              <a:lnSpc>
                <a:spcPct val="150000"/>
              </a:lnSpc>
              <a:buBlip>
                <a:blip r:embed="rId2"/>
              </a:buBlip>
            </a:pPr>
            <a:r>
              <a:rPr lang="zh-CN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假设找到某个结点的平衡因子为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-2</a:t>
            </a:r>
            <a:r>
              <a:rPr lang="zh-CN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</a:p>
        </p:txBody>
      </p:sp>
      <p:grpSp>
        <p:nvGrpSpPr>
          <p:cNvPr id="2" name="组合 15"/>
          <p:cNvGrpSpPr/>
          <p:nvPr/>
        </p:nvGrpSpPr>
        <p:grpSpPr>
          <a:xfrm>
            <a:off x="1714480" y="3910018"/>
            <a:ext cx="1643074" cy="2201872"/>
            <a:chOff x="1714480" y="3910018"/>
            <a:chExt cx="1643074" cy="2201872"/>
          </a:xfrm>
        </p:grpSpPr>
        <p:sp>
          <p:nvSpPr>
            <p:cNvPr id="5" name="Text Box 57"/>
            <p:cNvSpPr txBox="1">
              <a:spLocks noChangeArrowheads="1"/>
            </p:cNvSpPr>
            <p:nvPr/>
          </p:nvSpPr>
          <p:spPr bwMode="auto">
            <a:xfrm>
              <a:off x="2214546" y="3910018"/>
              <a:ext cx="3270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 smtClean="0">
                  <a:latin typeface="Consolas" pitchFamily="49" charset="0"/>
                  <a:cs typeface="Consolas" pitchFamily="49" charset="0"/>
                </a:rPr>
                <a:t>-2</a:t>
              </a:r>
              <a:endParaRPr kumimoji="0" lang="en-US" altLang="zh-CN" sz="1600" b="1"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6" name="Oval 65"/>
            <p:cNvSpPr>
              <a:spLocks noChangeAspect="1" noChangeArrowheads="1"/>
            </p:cNvSpPr>
            <p:nvPr/>
          </p:nvSpPr>
          <p:spPr bwMode="auto">
            <a:xfrm>
              <a:off x="1714480" y="4071942"/>
              <a:ext cx="533400" cy="46831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endPara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7" name="Oval 65"/>
            <p:cNvSpPr>
              <a:spLocks noChangeAspect="1" noChangeArrowheads="1"/>
            </p:cNvSpPr>
            <p:nvPr/>
          </p:nvSpPr>
          <p:spPr bwMode="auto">
            <a:xfrm>
              <a:off x="2357422" y="4818076"/>
              <a:ext cx="533400" cy="46831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endPara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8" name="Text Box 57"/>
            <p:cNvSpPr txBox="1">
              <a:spLocks noChangeArrowheads="1"/>
            </p:cNvSpPr>
            <p:nvPr/>
          </p:nvSpPr>
          <p:spPr bwMode="auto">
            <a:xfrm>
              <a:off x="2928926" y="4767274"/>
              <a:ext cx="3270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-1</a:t>
              </a:r>
              <a:endParaRPr kumimoji="0" lang="en-US" altLang="zh-CN" sz="1600" b="1">
                <a:solidFill>
                  <a:srgbClr val="00B0F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cxnSp>
          <p:nvCxnSpPr>
            <p:cNvPr id="10" name="直接连接符 9"/>
            <p:cNvCxnSpPr>
              <a:stCxn id="6" idx="5"/>
              <a:endCxn id="7" idx="1"/>
            </p:cNvCxnSpPr>
            <p:nvPr/>
          </p:nvCxnSpPr>
          <p:spPr>
            <a:xfrm rot="16200000" flipH="1">
              <a:off x="2095157" y="4546279"/>
              <a:ext cx="414988" cy="2657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1" name="Oval 65"/>
            <p:cNvSpPr>
              <a:spLocks noChangeAspect="1" noChangeArrowheads="1"/>
            </p:cNvSpPr>
            <p:nvPr/>
          </p:nvSpPr>
          <p:spPr bwMode="auto">
            <a:xfrm>
              <a:off x="2824154" y="5643578"/>
              <a:ext cx="533400" cy="46831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endPara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cxnSp>
          <p:nvCxnSpPr>
            <p:cNvPr id="13" name="直接连接符 12"/>
            <p:cNvCxnSpPr>
              <a:stCxn id="7" idx="5"/>
              <a:endCxn id="11" idx="0"/>
            </p:cNvCxnSpPr>
            <p:nvPr/>
          </p:nvCxnSpPr>
          <p:spPr>
            <a:xfrm rot="16200000" flipH="1">
              <a:off x="2738894" y="5291617"/>
              <a:ext cx="425773" cy="278147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357422" y="4429132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endParaRPr lang="zh-CN" altLang="en-US" sz="1800" b="1" dirty="0" smtClean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928926" y="5202808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endParaRPr lang="zh-CN" altLang="en-US" sz="1800" b="1" dirty="0" smtClean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9" name="组合 28"/>
          <p:cNvGrpSpPr/>
          <p:nvPr/>
        </p:nvGrpSpPr>
        <p:grpSpPr>
          <a:xfrm>
            <a:off x="5572132" y="3929066"/>
            <a:ext cx="1541471" cy="2254262"/>
            <a:chOff x="5572132" y="3929066"/>
            <a:chExt cx="1541471" cy="2254262"/>
          </a:xfrm>
        </p:grpSpPr>
        <p:sp>
          <p:nvSpPr>
            <p:cNvPr id="18" name="Text Box 57"/>
            <p:cNvSpPr txBox="1">
              <a:spLocks noChangeArrowheads="1"/>
            </p:cNvSpPr>
            <p:nvPr/>
          </p:nvSpPr>
          <p:spPr bwMode="auto">
            <a:xfrm>
              <a:off x="6072198" y="3929066"/>
              <a:ext cx="3270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 smtClean="0">
                  <a:latin typeface="Consolas" pitchFamily="49" charset="0"/>
                  <a:cs typeface="Consolas" pitchFamily="49" charset="0"/>
                </a:rPr>
                <a:t>-2</a:t>
              </a:r>
              <a:endParaRPr kumimoji="0" lang="en-US" altLang="zh-CN" sz="1600" b="1"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9" name="Oval 65"/>
            <p:cNvSpPr>
              <a:spLocks noChangeAspect="1" noChangeArrowheads="1"/>
            </p:cNvSpPr>
            <p:nvPr/>
          </p:nvSpPr>
          <p:spPr bwMode="auto">
            <a:xfrm>
              <a:off x="5572132" y="4090990"/>
              <a:ext cx="533400" cy="46831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endPara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20" name="Oval 65"/>
            <p:cNvSpPr>
              <a:spLocks noChangeAspect="1" noChangeArrowheads="1"/>
            </p:cNvSpPr>
            <p:nvPr/>
          </p:nvSpPr>
          <p:spPr bwMode="auto">
            <a:xfrm>
              <a:off x="6215074" y="4837124"/>
              <a:ext cx="533400" cy="46831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endPara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21" name="Text Box 57"/>
            <p:cNvSpPr txBox="1">
              <a:spLocks noChangeArrowheads="1"/>
            </p:cNvSpPr>
            <p:nvPr/>
          </p:nvSpPr>
          <p:spPr bwMode="auto">
            <a:xfrm>
              <a:off x="6786578" y="4786322"/>
              <a:ext cx="3270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kumimoji="0" lang="en-US" altLang="zh-CN" sz="1600" b="1">
                <a:solidFill>
                  <a:srgbClr val="00B0F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cxnSp>
          <p:nvCxnSpPr>
            <p:cNvPr id="22" name="直接连接符 21"/>
            <p:cNvCxnSpPr>
              <a:stCxn id="19" idx="5"/>
              <a:endCxn id="20" idx="1"/>
            </p:cNvCxnSpPr>
            <p:nvPr/>
          </p:nvCxnSpPr>
          <p:spPr>
            <a:xfrm rot="16200000" flipH="1">
              <a:off x="5952809" y="4565327"/>
              <a:ext cx="414988" cy="2657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3" name="Oval 65"/>
            <p:cNvSpPr>
              <a:spLocks noChangeAspect="1" noChangeArrowheads="1"/>
            </p:cNvSpPr>
            <p:nvPr/>
          </p:nvSpPr>
          <p:spPr bwMode="auto">
            <a:xfrm>
              <a:off x="5681674" y="5715016"/>
              <a:ext cx="533400" cy="46831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endPara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cxnSp>
          <p:nvCxnSpPr>
            <p:cNvPr id="24" name="直接连接符 23"/>
            <p:cNvCxnSpPr>
              <a:stCxn id="20" idx="3"/>
              <a:endCxn id="23" idx="0"/>
            </p:cNvCxnSpPr>
            <p:nvPr/>
          </p:nvCxnSpPr>
          <p:spPr>
            <a:xfrm rot="5400000">
              <a:off x="5881701" y="5303527"/>
              <a:ext cx="478163" cy="344815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215074" y="4448180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endParaRPr lang="zh-CN" altLang="en-US" sz="1800" b="1" dirty="0" smtClean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786446" y="5221856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endParaRPr lang="zh-CN" altLang="en-US" sz="1800" b="1" dirty="0" smtClean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785918" y="2143116"/>
            <a:ext cx="5857916" cy="110720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pPr marL="342900" indent="-342900" algn="l">
              <a:lnSpc>
                <a:spcPts val="2500"/>
              </a:lnSpc>
              <a:buBlip>
                <a:blip r:embed="rId3"/>
              </a:buBlip>
            </a:pPr>
            <a:r>
              <a:rPr lang="zh-CN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其右孩子的平衡因子是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，则作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RR</a:t>
            </a:r>
            <a:r>
              <a:rPr lang="zh-CN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型调整；</a:t>
            </a:r>
            <a:endParaRPr lang="en-US" altLang="zh-CN" sz="1800" b="1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500"/>
              </a:lnSpc>
              <a:buBlip>
                <a:blip r:embed="rId3"/>
              </a:buBlip>
            </a:pPr>
            <a:r>
              <a:rPr lang="zh-CN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其右孩子的平衡因子是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，则作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RL</a:t>
            </a:r>
            <a:r>
              <a:rPr lang="zh-CN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型调整；</a:t>
            </a:r>
            <a:endParaRPr lang="en-US" altLang="zh-CN" sz="1800" b="1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500"/>
              </a:lnSpc>
              <a:buBlip>
                <a:blip r:embed="rId3"/>
              </a:buBlip>
            </a:pPr>
            <a:r>
              <a:rPr lang="zh-CN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其右孩子的平衡因子是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，则作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RR</a:t>
            </a:r>
            <a:r>
              <a:rPr lang="zh-CN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RL</a:t>
            </a:r>
            <a:r>
              <a:rPr lang="zh-CN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型调整均可。</a:t>
            </a:r>
            <a:endParaRPr lang="zh-CN" altLang="en-US" sz="1800" b="1" dirty="0" smtClean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1" name="任意多边形 30"/>
          <p:cNvSpPr/>
          <p:nvPr/>
        </p:nvSpPr>
        <p:spPr>
          <a:xfrm>
            <a:off x="1376624" y="2411606"/>
            <a:ext cx="361741" cy="1527349"/>
          </a:xfrm>
          <a:custGeom>
            <a:avLst/>
            <a:gdLst>
              <a:gd name="connsiteX0" fmla="*/ 361741 w 361741"/>
              <a:gd name="connsiteY0" fmla="*/ 0 h 1527349"/>
              <a:gd name="connsiteX1" fmla="*/ 50242 w 361741"/>
              <a:gd name="connsiteY1" fmla="*/ 170822 h 1527349"/>
              <a:gd name="connsiteX2" fmla="*/ 60290 w 361741"/>
              <a:gd name="connsiteY2" fmla="*/ 773723 h 1527349"/>
              <a:gd name="connsiteX3" fmla="*/ 361741 w 361741"/>
              <a:gd name="connsiteY3" fmla="*/ 1527349 h 152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741" h="1527349">
                <a:moveTo>
                  <a:pt x="361741" y="0"/>
                </a:moveTo>
                <a:cubicBezTo>
                  <a:pt x="231112" y="20934"/>
                  <a:pt x="100484" y="41868"/>
                  <a:pt x="50242" y="170822"/>
                </a:cubicBezTo>
                <a:cubicBezTo>
                  <a:pt x="0" y="299776"/>
                  <a:pt x="8374" y="547635"/>
                  <a:pt x="60290" y="773723"/>
                </a:cubicBezTo>
                <a:cubicBezTo>
                  <a:pt x="112207" y="999811"/>
                  <a:pt x="236974" y="1263580"/>
                  <a:pt x="361741" y="1527349"/>
                </a:cubicBez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6440993" y="2630994"/>
            <a:ext cx="1179007" cy="1830474"/>
          </a:xfrm>
          <a:custGeom>
            <a:avLst/>
            <a:gdLst>
              <a:gd name="connsiteX0" fmla="*/ 0 w 1179007"/>
              <a:gd name="connsiteY0" fmla="*/ 41868 h 1830474"/>
              <a:gd name="connsiteX1" fmla="*/ 914400 w 1179007"/>
              <a:gd name="connsiteY1" fmla="*/ 142351 h 1830474"/>
              <a:gd name="connsiteX2" fmla="*/ 1065126 w 1179007"/>
              <a:gd name="connsiteY2" fmla="*/ 895977 h 1830474"/>
              <a:gd name="connsiteX3" fmla="*/ 231112 w 1179007"/>
              <a:gd name="connsiteY3" fmla="*/ 1830474 h 183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9007" h="1830474">
                <a:moveTo>
                  <a:pt x="0" y="41868"/>
                </a:moveTo>
                <a:cubicBezTo>
                  <a:pt x="368439" y="20934"/>
                  <a:pt x="736879" y="0"/>
                  <a:pt x="914400" y="142351"/>
                </a:cubicBezTo>
                <a:cubicBezTo>
                  <a:pt x="1091921" y="284702"/>
                  <a:pt x="1179007" y="614623"/>
                  <a:pt x="1065126" y="895977"/>
                </a:cubicBezTo>
                <a:cubicBezTo>
                  <a:pt x="951245" y="1177331"/>
                  <a:pt x="591178" y="1503902"/>
                  <a:pt x="231112" y="1830474"/>
                </a:cubicBez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61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0100" y="928670"/>
            <a:ext cx="7286676" cy="459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l">
              <a:lnSpc>
                <a:spcPct val="150000"/>
              </a:lnSpc>
              <a:buBlip>
                <a:blip r:embed="rId2"/>
              </a:buBlip>
            </a:pPr>
            <a:r>
              <a:rPr lang="zh-CN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假设找到某个结点的平衡因子为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endParaRPr lang="zh-CN" altLang="en-US" sz="1800" b="1" dirty="0" smtClean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7290" y="1571612"/>
            <a:ext cx="6000792" cy="121838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342900" indent="-342900" algn="l">
              <a:lnSpc>
                <a:spcPts val="2600"/>
              </a:lnSpc>
              <a:buBlip>
                <a:blip r:embed="rId3"/>
              </a:buBlip>
            </a:pPr>
            <a:r>
              <a:rPr lang="zh-CN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其左孩子的平衡因子是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，则作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LR</a:t>
            </a:r>
            <a:r>
              <a:rPr lang="zh-CN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型调整；</a:t>
            </a:r>
            <a:endParaRPr lang="en-US" altLang="zh-CN" sz="1800" b="1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600"/>
              </a:lnSpc>
              <a:buBlip>
                <a:blip r:embed="rId3"/>
              </a:buBlip>
            </a:pPr>
            <a:r>
              <a:rPr lang="zh-CN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其右孩子的平衡因子是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，则作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LL</a:t>
            </a:r>
            <a:r>
              <a:rPr lang="zh-CN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型调整；</a:t>
            </a:r>
            <a:endParaRPr lang="en-US" altLang="zh-CN" sz="1800" b="1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600"/>
              </a:lnSpc>
              <a:buBlip>
                <a:blip r:embed="rId3"/>
              </a:buBlip>
            </a:pPr>
            <a:r>
              <a:rPr lang="zh-CN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其右孩子的平衡因子是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，则作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LR</a:t>
            </a:r>
            <a:r>
              <a:rPr lang="zh-CN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LL</a:t>
            </a:r>
            <a:r>
              <a:rPr lang="zh-CN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型调整均可。</a:t>
            </a:r>
            <a:endParaRPr lang="zh-CN" altLang="en-US" sz="1800" b="1" dirty="0" smtClean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" name="组合 28"/>
          <p:cNvGrpSpPr/>
          <p:nvPr/>
        </p:nvGrpSpPr>
        <p:grpSpPr>
          <a:xfrm>
            <a:off x="1142976" y="3355776"/>
            <a:ext cx="1582744" cy="2430678"/>
            <a:chOff x="1142976" y="3355776"/>
            <a:chExt cx="1582744" cy="2430678"/>
          </a:xfrm>
        </p:grpSpPr>
        <p:sp>
          <p:nvSpPr>
            <p:cNvPr id="7" name="Text Box 57"/>
            <p:cNvSpPr txBox="1">
              <a:spLocks noChangeArrowheads="1"/>
            </p:cNvSpPr>
            <p:nvPr/>
          </p:nvSpPr>
          <p:spPr bwMode="auto">
            <a:xfrm>
              <a:off x="2398695" y="3355776"/>
              <a:ext cx="3270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 smtClean="0">
                  <a:latin typeface="Consolas" pitchFamily="49" charset="0"/>
                  <a:cs typeface="Consolas" pitchFamily="49" charset="0"/>
                </a:rPr>
                <a:t>2</a:t>
              </a:r>
              <a:endParaRPr kumimoji="0" lang="en-US" altLang="zh-CN" sz="1600" b="1"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8" name="Oval 65"/>
            <p:cNvSpPr>
              <a:spLocks noChangeAspect="1" noChangeArrowheads="1"/>
            </p:cNvSpPr>
            <p:nvPr/>
          </p:nvSpPr>
          <p:spPr bwMode="auto">
            <a:xfrm>
              <a:off x="1898629" y="3517700"/>
              <a:ext cx="533400" cy="46831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endPara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9" name="Oval 65"/>
            <p:cNvSpPr>
              <a:spLocks noChangeAspect="1" noChangeArrowheads="1"/>
            </p:cNvSpPr>
            <p:nvPr/>
          </p:nvSpPr>
          <p:spPr bwMode="auto">
            <a:xfrm>
              <a:off x="1327125" y="4429132"/>
              <a:ext cx="533400" cy="46831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endPara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0" name="Text Box 57"/>
            <p:cNvSpPr txBox="1">
              <a:spLocks noChangeArrowheads="1"/>
            </p:cNvSpPr>
            <p:nvPr/>
          </p:nvSpPr>
          <p:spPr bwMode="auto">
            <a:xfrm>
              <a:off x="1142976" y="4267208"/>
              <a:ext cx="3270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-1</a:t>
              </a:r>
              <a:endParaRPr kumimoji="0" lang="en-US" altLang="zh-CN" sz="1600" b="1">
                <a:solidFill>
                  <a:srgbClr val="00B0F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cxnSp>
          <p:nvCxnSpPr>
            <p:cNvPr id="11" name="直接连接符 10"/>
            <p:cNvCxnSpPr>
              <a:stCxn id="8" idx="3"/>
              <a:endCxn id="9" idx="0"/>
            </p:cNvCxnSpPr>
            <p:nvPr/>
          </p:nvCxnSpPr>
          <p:spPr>
            <a:xfrm rot="5400000">
              <a:off x="1529434" y="3981821"/>
              <a:ext cx="511703" cy="382919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2" name="Oval 65"/>
            <p:cNvSpPr>
              <a:spLocks noChangeAspect="1" noChangeArrowheads="1"/>
            </p:cNvSpPr>
            <p:nvPr/>
          </p:nvSpPr>
          <p:spPr bwMode="auto">
            <a:xfrm>
              <a:off x="1898629" y="5318142"/>
              <a:ext cx="533400" cy="46831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endPara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cxnSp>
          <p:nvCxnSpPr>
            <p:cNvPr id="13" name="直接连接符 12"/>
            <p:cNvCxnSpPr>
              <a:stCxn id="9" idx="5"/>
              <a:endCxn id="12" idx="0"/>
            </p:cNvCxnSpPr>
            <p:nvPr/>
          </p:nvCxnSpPr>
          <p:spPr>
            <a:xfrm rot="16200000" flipH="1">
              <a:off x="1729229" y="4882041"/>
              <a:ext cx="489281" cy="382919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755753" y="4071942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endParaRPr lang="zh-CN" altLang="en-US" sz="1800" b="1" dirty="0" smtClean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970067" y="4857760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endParaRPr lang="zh-CN" altLang="en-US" sz="1800" b="1" dirty="0" smtClean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984163" y="1857365"/>
            <a:ext cx="658879" cy="1785950"/>
          </a:xfrm>
          <a:custGeom>
            <a:avLst/>
            <a:gdLst>
              <a:gd name="connsiteX0" fmla="*/ 361741 w 361741"/>
              <a:gd name="connsiteY0" fmla="*/ 0 h 1527349"/>
              <a:gd name="connsiteX1" fmla="*/ 50242 w 361741"/>
              <a:gd name="connsiteY1" fmla="*/ 170822 h 1527349"/>
              <a:gd name="connsiteX2" fmla="*/ 60290 w 361741"/>
              <a:gd name="connsiteY2" fmla="*/ 773723 h 1527349"/>
              <a:gd name="connsiteX3" fmla="*/ 361741 w 361741"/>
              <a:gd name="connsiteY3" fmla="*/ 1527349 h 1527349"/>
              <a:gd name="connsiteX0" fmla="*/ 397012 w 658879"/>
              <a:gd name="connsiteY0" fmla="*/ 0 h 1785950"/>
              <a:gd name="connsiteX1" fmla="*/ 85513 w 658879"/>
              <a:gd name="connsiteY1" fmla="*/ 170822 h 1785950"/>
              <a:gd name="connsiteX2" fmla="*/ 95561 w 658879"/>
              <a:gd name="connsiteY2" fmla="*/ 773723 h 1785950"/>
              <a:gd name="connsiteX3" fmla="*/ 658879 w 658879"/>
              <a:gd name="connsiteY3" fmla="*/ 1785950 h 178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8879" h="1785950">
                <a:moveTo>
                  <a:pt x="397012" y="0"/>
                </a:moveTo>
                <a:cubicBezTo>
                  <a:pt x="266383" y="20934"/>
                  <a:pt x="135755" y="41868"/>
                  <a:pt x="85513" y="170822"/>
                </a:cubicBezTo>
                <a:cubicBezTo>
                  <a:pt x="35271" y="299776"/>
                  <a:pt x="0" y="504535"/>
                  <a:pt x="95561" y="773723"/>
                </a:cubicBezTo>
                <a:cubicBezTo>
                  <a:pt x="191122" y="1042911"/>
                  <a:pt x="534112" y="1522181"/>
                  <a:pt x="658879" y="1785950"/>
                </a:cubicBez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30"/>
          <p:cNvGrpSpPr/>
          <p:nvPr/>
        </p:nvGrpSpPr>
        <p:grpSpPr>
          <a:xfrm>
            <a:off x="5286380" y="3357562"/>
            <a:ext cx="1725620" cy="2430678"/>
            <a:chOff x="5286380" y="3357562"/>
            <a:chExt cx="1725620" cy="2430678"/>
          </a:xfrm>
        </p:grpSpPr>
        <p:sp>
          <p:nvSpPr>
            <p:cNvPr id="20" name="Text Box 57"/>
            <p:cNvSpPr txBox="1">
              <a:spLocks noChangeArrowheads="1"/>
            </p:cNvSpPr>
            <p:nvPr/>
          </p:nvSpPr>
          <p:spPr bwMode="auto">
            <a:xfrm>
              <a:off x="6684975" y="3357562"/>
              <a:ext cx="3270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 smtClean="0">
                  <a:latin typeface="Consolas" pitchFamily="49" charset="0"/>
                  <a:cs typeface="Consolas" pitchFamily="49" charset="0"/>
                </a:rPr>
                <a:t>2</a:t>
              </a:r>
              <a:endParaRPr kumimoji="0" lang="en-US" altLang="zh-CN" sz="1600" b="1"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21" name="Oval 65"/>
            <p:cNvSpPr>
              <a:spLocks noChangeAspect="1" noChangeArrowheads="1"/>
            </p:cNvSpPr>
            <p:nvPr/>
          </p:nvSpPr>
          <p:spPr bwMode="auto">
            <a:xfrm>
              <a:off x="6184909" y="3519486"/>
              <a:ext cx="533400" cy="46831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endPara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22" name="Oval 65"/>
            <p:cNvSpPr>
              <a:spLocks noChangeAspect="1" noChangeArrowheads="1"/>
            </p:cNvSpPr>
            <p:nvPr/>
          </p:nvSpPr>
          <p:spPr bwMode="auto">
            <a:xfrm>
              <a:off x="5753112" y="4430918"/>
              <a:ext cx="533400" cy="46831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endPara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23" name="Text Box 57"/>
            <p:cNvSpPr txBox="1">
              <a:spLocks noChangeArrowheads="1"/>
            </p:cNvSpPr>
            <p:nvPr/>
          </p:nvSpPr>
          <p:spPr bwMode="auto">
            <a:xfrm>
              <a:off x="6376944" y="4481522"/>
              <a:ext cx="3270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kumimoji="0" lang="en-US" altLang="zh-CN" sz="1600" b="1">
                <a:solidFill>
                  <a:srgbClr val="00B0F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cxnSp>
          <p:nvCxnSpPr>
            <p:cNvPr id="24" name="直接连接符 23"/>
            <p:cNvCxnSpPr>
              <a:stCxn id="21" idx="3"/>
              <a:endCxn id="22" idx="0"/>
            </p:cNvCxnSpPr>
            <p:nvPr/>
          </p:nvCxnSpPr>
          <p:spPr>
            <a:xfrm rot="5400000">
              <a:off x="5885567" y="4053460"/>
              <a:ext cx="511703" cy="24321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5" name="Oval 65"/>
            <p:cNvSpPr>
              <a:spLocks noChangeAspect="1" noChangeArrowheads="1"/>
            </p:cNvSpPr>
            <p:nvPr/>
          </p:nvSpPr>
          <p:spPr bwMode="auto">
            <a:xfrm>
              <a:off x="5324484" y="5319928"/>
              <a:ext cx="533400" cy="46831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endPara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cxnSp>
          <p:nvCxnSpPr>
            <p:cNvPr id="26" name="直接连接符 25"/>
            <p:cNvCxnSpPr>
              <a:stCxn id="22" idx="3"/>
              <a:endCxn id="25" idx="0"/>
            </p:cNvCxnSpPr>
            <p:nvPr/>
          </p:nvCxnSpPr>
          <p:spPr>
            <a:xfrm rot="5400000">
              <a:off x="5466566" y="4955266"/>
              <a:ext cx="489281" cy="240043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86446" y="4000504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endParaRPr lang="zh-CN" altLang="en-US" sz="1800" b="1" dirty="0" smtClean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286380" y="4929198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endParaRPr lang="zh-CN" altLang="en-US" sz="1800" b="1" dirty="0" smtClean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32" name="任意多边形 31"/>
          <p:cNvSpPr/>
          <p:nvPr/>
        </p:nvSpPr>
        <p:spPr>
          <a:xfrm>
            <a:off x="6008914" y="1977851"/>
            <a:ext cx="1693148" cy="1729991"/>
          </a:xfrm>
          <a:custGeom>
            <a:avLst/>
            <a:gdLst>
              <a:gd name="connsiteX0" fmla="*/ 0 w 1693148"/>
              <a:gd name="connsiteY0" fmla="*/ 132303 h 1729991"/>
              <a:gd name="connsiteX1" fmla="*/ 1446963 w 1693148"/>
              <a:gd name="connsiteY1" fmla="*/ 132303 h 1729991"/>
              <a:gd name="connsiteX2" fmla="*/ 1477108 w 1693148"/>
              <a:gd name="connsiteY2" fmla="*/ 926123 h 1729991"/>
              <a:gd name="connsiteX3" fmla="*/ 1014884 w 1693148"/>
              <a:gd name="connsiteY3" fmla="*/ 1729991 h 1729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3148" h="1729991">
                <a:moveTo>
                  <a:pt x="0" y="132303"/>
                </a:moveTo>
                <a:cubicBezTo>
                  <a:pt x="600389" y="66151"/>
                  <a:pt x="1200778" y="0"/>
                  <a:pt x="1446963" y="132303"/>
                </a:cubicBezTo>
                <a:cubicBezTo>
                  <a:pt x="1693148" y="264606"/>
                  <a:pt x="1549121" y="659842"/>
                  <a:pt x="1477108" y="926123"/>
                </a:cubicBezTo>
                <a:cubicBezTo>
                  <a:pt x="1405095" y="1192404"/>
                  <a:pt x="1209989" y="1461197"/>
                  <a:pt x="1014884" y="1729991"/>
                </a:cubicBez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62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714356"/>
            <a:ext cx="8358246" cy="369332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/>
            <a:r>
              <a:rPr lang="zh-CN" altLang="zh-CN" sz="1800" b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【例</a:t>
            </a:r>
            <a:r>
              <a:rPr lang="en-US" altLang="zh-CN" sz="1800" b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9-6</a:t>
            </a:r>
            <a:r>
              <a:rPr lang="zh-CN" altLang="zh-CN" sz="1800" b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对例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9.5</a:t>
            </a:r>
            <a:r>
              <a:rPr lang="zh-CN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生成的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AVL</a:t>
            </a:r>
            <a:r>
              <a:rPr lang="zh-CN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树，给出依次删除结点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lang="zh-CN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15</a:t>
            </a:r>
            <a:r>
              <a:rPr lang="zh-CN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的步骤。</a:t>
            </a:r>
          </a:p>
        </p:txBody>
      </p:sp>
      <p:sp>
        <p:nvSpPr>
          <p:cNvPr id="7" name="Oval 55"/>
          <p:cNvSpPr>
            <a:spLocks noChangeAspect="1" noChangeArrowheads="1"/>
          </p:cNvSpPr>
          <p:nvPr/>
        </p:nvSpPr>
        <p:spPr bwMode="auto">
          <a:xfrm>
            <a:off x="1812919" y="2165385"/>
            <a:ext cx="533400" cy="4365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r>
              <a:rPr kumimoji="0" lang="en-US" altLang="zh-CN" sz="16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11</a:t>
            </a:r>
          </a:p>
        </p:txBody>
      </p:sp>
      <p:sp>
        <p:nvSpPr>
          <p:cNvPr id="8" name="Oval 56"/>
          <p:cNvSpPr>
            <a:spLocks noChangeAspect="1" noChangeArrowheads="1"/>
          </p:cNvSpPr>
          <p:nvPr/>
        </p:nvSpPr>
        <p:spPr bwMode="auto">
          <a:xfrm>
            <a:off x="857244" y="2951197"/>
            <a:ext cx="533400" cy="46831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7</a:t>
            </a:r>
          </a:p>
        </p:txBody>
      </p:sp>
      <p:sp>
        <p:nvSpPr>
          <p:cNvPr id="10" name="Freeform 58"/>
          <p:cNvSpPr>
            <a:spLocks/>
          </p:cNvSpPr>
          <p:nvPr/>
        </p:nvSpPr>
        <p:spPr bwMode="auto">
          <a:xfrm>
            <a:off x="1284281" y="2508285"/>
            <a:ext cx="577850" cy="523875"/>
          </a:xfrm>
          <a:custGeom>
            <a:avLst/>
            <a:gdLst>
              <a:gd name="T0" fmla="*/ 364 w 364"/>
              <a:gd name="T1" fmla="*/ 0 h 300"/>
              <a:gd name="T2" fmla="*/ 0 w 364"/>
              <a:gd name="T3" fmla="*/ 300 h 300"/>
              <a:gd name="T4" fmla="*/ 0 60000 65536"/>
              <a:gd name="T5" fmla="*/ 0 60000 65536"/>
              <a:gd name="T6" fmla="*/ 0 w 364"/>
              <a:gd name="T7" fmla="*/ 0 h 300"/>
              <a:gd name="T8" fmla="*/ 364 w 364"/>
              <a:gd name="T9" fmla="*/ 300 h 3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4" h="300">
                <a:moveTo>
                  <a:pt x="364" y="0"/>
                </a:moveTo>
                <a:lnTo>
                  <a:pt x="0" y="300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59"/>
          <p:cNvSpPr>
            <a:spLocks noChangeAspect="1" noChangeArrowheads="1"/>
          </p:cNvSpPr>
          <p:nvPr/>
        </p:nvSpPr>
        <p:spPr bwMode="auto">
          <a:xfrm>
            <a:off x="2592381" y="2960722"/>
            <a:ext cx="533400" cy="46831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>
            <a:noAutofit/>
          </a:bodyPr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18</a:t>
            </a:r>
          </a:p>
        </p:txBody>
      </p:sp>
      <p:sp>
        <p:nvSpPr>
          <p:cNvPr id="12" name="Freeform 60"/>
          <p:cNvSpPr>
            <a:spLocks/>
          </p:cNvSpPr>
          <p:nvPr/>
        </p:nvSpPr>
        <p:spPr bwMode="auto">
          <a:xfrm>
            <a:off x="2274881" y="2546385"/>
            <a:ext cx="463550" cy="479425"/>
          </a:xfrm>
          <a:custGeom>
            <a:avLst/>
            <a:gdLst>
              <a:gd name="T0" fmla="*/ 0 w 288"/>
              <a:gd name="T1" fmla="*/ 0 h 280"/>
              <a:gd name="T2" fmla="*/ 288 w 288"/>
              <a:gd name="T3" fmla="*/ 280 h 280"/>
              <a:gd name="T4" fmla="*/ 0 60000 65536"/>
              <a:gd name="T5" fmla="*/ 0 60000 65536"/>
              <a:gd name="T6" fmla="*/ 0 w 288"/>
              <a:gd name="T7" fmla="*/ 0 h 280"/>
              <a:gd name="T8" fmla="*/ 288 w 288"/>
              <a:gd name="T9" fmla="*/ 280 h 2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8" h="280">
                <a:moveTo>
                  <a:pt x="0" y="0"/>
                </a:moveTo>
                <a:lnTo>
                  <a:pt x="288" y="280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Oval 62"/>
          <p:cNvSpPr>
            <a:spLocks noChangeAspect="1" noChangeArrowheads="1"/>
          </p:cNvSpPr>
          <p:nvPr/>
        </p:nvSpPr>
        <p:spPr bwMode="auto">
          <a:xfrm>
            <a:off x="385756" y="3798922"/>
            <a:ext cx="533400" cy="46831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>
            <a:noAutofit/>
          </a:bodyPr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</a:t>
            </a:r>
          </a:p>
        </p:txBody>
      </p:sp>
      <p:sp>
        <p:nvSpPr>
          <p:cNvPr id="14" name="Freeform 63"/>
          <p:cNvSpPr>
            <a:spLocks/>
          </p:cNvSpPr>
          <p:nvPr/>
        </p:nvSpPr>
        <p:spPr bwMode="auto">
          <a:xfrm>
            <a:off x="738181" y="3378235"/>
            <a:ext cx="234950" cy="433387"/>
          </a:xfrm>
          <a:custGeom>
            <a:avLst/>
            <a:gdLst>
              <a:gd name="T0" fmla="*/ 184 w 184"/>
              <a:gd name="T1" fmla="*/ 0 h 284"/>
              <a:gd name="T2" fmla="*/ 0 w 184"/>
              <a:gd name="T3" fmla="*/ 284 h 284"/>
              <a:gd name="T4" fmla="*/ 0 60000 65536"/>
              <a:gd name="T5" fmla="*/ 0 60000 65536"/>
              <a:gd name="T6" fmla="*/ 0 w 184"/>
              <a:gd name="T7" fmla="*/ 0 h 284"/>
              <a:gd name="T8" fmla="*/ 184 w 184"/>
              <a:gd name="T9" fmla="*/ 284 h 28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4" h="284">
                <a:moveTo>
                  <a:pt x="184" y="0"/>
                </a:moveTo>
                <a:lnTo>
                  <a:pt x="0" y="284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65"/>
          <p:cNvSpPr>
            <a:spLocks noChangeAspect="1" noChangeArrowheads="1"/>
          </p:cNvSpPr>
          <p:nvPr/>
        </p:nvSpPr>
        <p:spPr bwMode="auto">
          <a:xfrm>
            <a:off x="3109906" y="3824322"/>
            <a:ext cx="533400" cy="46831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>
            <a:noAutofit/>
          </a:bodyPr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26</a:t>
            </a:r>
          </a:p>
        </p:txBody>
      </p:sp>
      <p:sp>
        <p:nvSpPr>
          <p:cNvPr id="17" name="Freeform 66"/>
          <p:cNvSpPr>
            <a:spLocks/>
          </p:cNvSpPr>
          <p:nvPr/>
        </p:nvSpPr>
        <p:spPr bwMode="auto">
          <a:xfrm>
            <a:off x="3028961" y="3363430"/>
            <a:ext cx="301607" cy="466738"/>
          </a:xfrm>
          <a:custGeom>
            <a:avLst/>
            <a:gdLst>
              <a:gd name="T0" fmla="*/ 0 w 180"/>
              <a:gd name="T1" fmla="*/ 0 h 296"/>
              <a:gd name="T2" fmla="*/ 180 w 180"/>
              <a:gd name="T3" fmla="*/ 296 h 296"/>
              <a:gd name="T4" fmla="*/ 0 60000 65536"/>
              <a:gd name="T5" fmla="*/ 0 60000 65536"/>
              <a:gd name="T6" fmla="*/ 0 w 180"/>
              <a:gd name="T7" fmla="*/ 0 h 296"/>
              <a:gd name="T8" fmla="*/ 180 w 180"/>
              <a:gd name="T9" fmla="*/ 296 h 29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0" h="296">
                <a:moveTo>
                  <a:pt x="0" y="0"/>
                </a:moveTo>
                <a:lnTo>
                  <a:pt x="180" y="296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67"/>
          <p:cNvSpPr>
            <a:spLocks noChangeAspect="1" noChangeArrowheads="1"/>
          </p:cNvSpPr>
          <p:nvPr/>
        </p:nvSpPr>
        <p:spPr bwMode="auto">
          <a:xfrm>
            <a:off x="1417631" y="3830672"/>
            <a:ext cx="533400" cy="46831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>
            <a:noAutofit/>
          </a:bodyPr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9</a:t>
            </a:r>
          </a:p>
        </p:txBody>
      </p:sp>
      <p:sp>
        <p:nvSpPr>
          <p:cNvPr id="19" name="Freeform 68"/>
          <p:cNvSpPr>
            <a:spLocks/>
          </p:cNvSpPr>
          <p:nvPr/>
        </p:nvSpPr>
        <p:spPr bwMode="auto">
          <a:xfrm>
            <a:off x="1284281" y="3378235"/>
            <a:ext cx="311150" cy="504825"/>
          </a:xfrm>
          <a:custGeom>
            <a:avLst/>
            <a:gdLst>
              <a:gd name="T0" fmla="*/ 0 w 212"/>
              <a:gd name="T1" fmla="*/ 0 h 288"/>
              <a:gd name="T2" fmla="*/ 212 w 212"/>
              <a:gd name="T3" fmla="*/ 288 h 288"/>
              <a:gd name="T4" fmla="*/ 0 60000 65536"/>
              <a:gd name="T5" fmla="*/ 0 60000 65536"/>
              <a:gd name="T6" fmla="*/ 0 w 212"/>
              <a:gd name="T7" fmla="*/ 0 h 288"/>
              <a:gd name="T8" fmla="*/ 212 w 212"/>
              <a:gd name="T9" fmla="*/ 288 h 28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2" h="288">
                <a:moveTo>
                  <a:pt x="0" y="0"/>
                </a:moveTo>
                <a:lnTo>
                  <a:pt x="212" y="288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70"/>
          <p:cNvSpPr>
            <a:spLocks noChangeAspect="1" noChangeArrowheads="1"/>
          </p:cNvSpPr>
          <p:nvPr/>
        </p:nvSpPr>
        <p:spPr bwMode="auto">
          <a:xfrm>
            <a:off x="2089144" y="3829085"/>
            <a:ext cx="533400" cy="46831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>
            <a:noAutofit/>
          </a:bodyPr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15</a:t>
            </a:r>
          </a:p>
        </p:txBody>
      </p:sp>
      <p:sp>
        <p:nvSpPr>
          <p:cNvPr id="22" name="Freeform 71"/>
          <p:cNvSpPr>
            <a:spLocks/>
          </p:cNvSpPr>
          <p:nvPr/>
        </p:nvSpPr>
        <p:spPr bwMode="auto">
          <a:xfrm>
            <a:off x="2457457" y="3378235"/>
            <a:ext cx="230173" cy="454015"/>
          </a:xfrm>
          <a:custGeom>
            <a:avLst/>
            <a:gdLst>
              <a:gd name="T0" fmla="*/ 180 w 180"/>
              <a:gd name="T1" fmla="*/ 0 h 288"/>
              <a:gd name="T2" fmla="*/ 0 w 180"/>
              <a:gd name="T3" fmla="*/ 288 h 288"/>
              <a:gd name="T4" fmla="*/ 0 60000 65536"/>
              <a:gd name="T5" fmla="*/ 0 60000 65536"/>
              <a:gd name="T6" fmla="*/ 0 w 180"/>
              <a:gd name="T7" fmla="*/ 0 h 288"/>
              <a:gd name="T8" fmla="*/ 180 w 180"/>
              <a:gd name="T9" fmla="*/ 288 h 28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0" h="288">
                <a:moveTo>
                  <a:pt x="180" y="0"/>
                </a:moveTo>
                <a:lnTo>
                  <a:pt x="0" y="288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Oval 74"/>
          <p:cNvSpPr>
            <a:spLocks noChangeAspect="1" noChangeArrowheads="1"/>
          </p:cNvSpPr>
          <p:nvPr/>
        </p:nvSpPr>
        <p:spPr bwMode="auto">
          <a:xfrm>
            <a:off x="1657344" y="4721260"/>
            <a:ext cx="533400" cy="46831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>
            <a:noAutofit/>
          </a:bodyPr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14</a:t>
            </a:r>
          </a:p>
        </p:txBody>
      </p:sp>
      <p:sp>
        <p:nvSpPr>
          <p:cNvPr id="25" name="Freeform 75"/>
          <p:cNvSpPr>
            <a:spLocks/>
          </p:cNvSpPr>
          <p:nvPr/>
        </p:nvSpPr>
        <p:spPr bwMode="auto">
          <a:xfrm>
            <a:off x="2024056" y="4270410"/>
            <a:ext cx="231775" cy="469900"/>
          </a:xfrm>
          <a:custGeom>
            <a:avLst/>
            <a:gdLst>
              <a:gd name="T0" fmla="*/ 180 w 180"/>
              <a:gd name="T1" fmla="*/ 0 h 288"/>
              <a:gd name="T2" fmla="*/ 0 w 180"/>
              <a:gd name="T3" fmla="*/ 288 h 288"/>
              <a:gd name="T4" fmla="*/ 0 60000 65536"/>
              <a:gd name="T5" fmla="*/ 0 60000 65536"/>
              <a:gd name="T6" fmla="*/ 0 w 180"/>
              <a:gd name="T7" fmla="*/ 0 h 288"/>
              <a:gd name="T8" fmla="*/ 180 w 180"/>
              <a:gd name="T9" fmla="*/ 288 h 28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0" h="288">
                <a:moveTo>
                  <a:pt x="180" y="0"/>
                </a:moveTo>
                <a:lnTo>
                  <a:pt x="0" y="288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Oval 78"/>
          <p:cNvSpPr>
            <a:spLocks noChangeAspect="1" noChangeArrowheads="1"/>
          </p:cNvSpPr>
          <p:nvPr/>
        </p:nvSpPr>
        <p:spPr bwMode="auto">
          <a:xfrm>
            <a:off x="2533644" y="4718085"/>
            <a:ext cx="533400" cy="46831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>
            <a:noAutofit/>
          </a:bodyPr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16</a:t>
            </a:r>
          </a:p>
        </p:txBody>
      </p:sp>
      <p:sp>
        <p:nvSpPr>
          <p:cNvPr id="29" name="Freeform 79"/>
          <p:cNvSpPr>
            <a:spLocks/>
          </p:cNvSpPr>
          <p:nvPr/>
        </p:nvSpPr>
        <p:spPr bwMode="auto">
          <a:xfrm>
            <a:off x="2473319" y="4252947"/>
            <a:ext cx="265113" cy="487362"/>
          </a:xfrm>
          <a:custGeom>
            <a:avLst/>
            <a:gdLst>
              <a:gd name="T0" fmla="*/ 0 w 180"/>
              <a:gd name="T1" fmla="*/ 0 h 296"/>
              <a:gd name="T2" fmla="*/ 180 w 180"/>
              <a:gd name="T3" fmla="*/ 296 h 296"/>
              <a:gd name="T4" fmla="*/ 0 60000 65536"/>
              <a:gd name="T5" fmla="*/ 0 60000 65536"/>
              <a:gd name="T6" fmla="*/ 0 w 180"/>
              <a:gd name="T7" fmla="*/ 0 h 296"/>
              <a:gd name="T8" fmla="*/ 180 w 180"/>
              <a:gd name="T9" fmla="*/ 296 h 29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0" h="296">
                <a:moveTo>
                  <a:pt x="0" y="0"/>
                </a:moveTo>
                <a:lnTo>
                  <a:pt x="180" y="296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 Box 57"/>
          <p:cNvSpPr txBox="1">
            <a:spLocks noChangeArrowheads="1"/>
          </p:cNvSpPr>
          <p:nvPr/>
        </p:nvSpPr>
        <p:spPr bwMode="auto">
          <a:xfrm>
            <a:off x="5054622" y="2746388"/>
            <a:ext cx="3270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no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600" b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kumimoji="0" lang="en-US" altLang="zh-CN" sz="1600" b="1">
              <a:solidFill>
                <a:srgbClr val="00B0F0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50" name="Text Box 77"/>
          <p:cNvSpPr txBox="1">
            <a:spLocks noChangeArrowheads="1"/>
          </p:cNvSpPr>
          <p:nvPr/>
        </p:nvSpPr>
        <p:spPr bwMode="auto">
          <a:xfrm>
            <a:off x="6310335" y="2046300"/>
            <a:ext cx="431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no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600" b="1">
                <a:solidFill>
                  <a:srgbClr val="00B0F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-1</a:t>
            </a:r>
          </a:p>
        </p:txBody>
      </p:sp>
      <p:grpSp>
        <p:nvGrpSpPr>
          <p:cNvPr id="2" name="组合 57"/>
          <p:cNvGrpSpPr/>
          <p:nvPr/>
        </p:nvGrpSpPr>
        <p:grpSpPr>
          <a:xfrm>
            <a:off x="4457722" y="2190763"/>
            <a:ext cx="3257550" cy="3024187"/>
            <a:chOff x="4457722" y="2190763"/>
            <a:chExt cx="3257550" cy="3024187"/>
          </a:xfrm>
        </p:grpSpPr>
        <p:sp>
          <p:nvSpPr>
            <p:cNvPr id="33" name="Oval 55"/>
            <p:cNvSpPr>
              <a:spLocks noChangeAspect="1" noChangeArrowheads="1"/>
            </p:cNvSpPr>
            <p:nvPr/>
          </p:nvSpPr>
          <p:spPr bwMode="auto">
            <a:xfrm>
              <a:off x="5884885" y="2190763"/>
              <a:ext cx="533400" cy="4365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noAutofit/>
            </a:bodyPr>
            <a:lstStyle/>
            <a:p>
              <a:r>
                <a:rPr kumimoji="0" lang="en-US" altLang="zh-CN" sz="1600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11</a:t>
              </a:r>
            </a:p>
          </p:txBody>
        </p:sp>
        <p:sp>
          <p:nvSpPr>
            <p:cNvPr id="34" name="Oval 56"/>
            <p:cNvSpPr>
              <a:spLocks noChangeAspect="1" noChangeArrowheads="1"/>
            </p:cNvSpPr>
            <p:nvPr/>
          </p:nvSpPr>
          <p:spPr bwMode="auto">
            <a:xfrm>
              <a:off x="4929210" y="2976575"/>
              <a:ext cx="533400" cy="46831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36" name="Freeform 58"/>
            <p:cNvSpPr>
              <a:spLocks/>
            </p:cNvSpPr>
            <p:nvPr/>
          </p:nvSpPr>
          <p:spPr bwMode="auto">
            <a:xfrm>
              <a:off x="5356247" y="2533663"/>
              <a:ext cx="577850" cy="523875"/>
            </a:xfrm>
            <a:custGeom>
              <a:avLst/>
              <a:gdLst>
                <a:gd name="T0" fmla="*/ 364 w 364"/>
                <a:gd name="T1" fmla="*/ 0 h 300"/>
                <a:gd name="T2" fmla="*/ 0 w 364"/>
                <a:gd name="T3" fmla="*/ 300 h 300"/>
                <a:gd name="T4" fmla="*/ 0 60000 65536"/>
                <a:gd name="T5" fmla="*/ 0 60000 65536"/>
                <a:gd name="T6" fmla="*/ 0 w 364"/>
                <a:gd name="T7" fmla="*/ 0 h 300"/>
                <a:gd name="T8" fmla="*/ 364 w 364"/>
                <a:gd name="T9" fmla="*/ 300 h 3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4" h="300">
                  <a:moveTo>
                    <a:pt x="364" y="0"/>
                  </a:moveTo>
                  <a:lnTo>
                    <a:pt x="0" y="300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Oval 59"/>
            <p:cNvSpPr>
              <a:spLocks noChangeAspect="1" noChangeArrowheads="1"/>
            </p:cNvSpPr>
            <p:nvPr/>
          </p:nvSpPr>
          <p:spPr bwMode="auto">
            <a:xfrm>
              <a:off x="6664347" y="2986100"/>
              <a:ext cx="533400" cy="46831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18</a:t>
              </a:r>
            </a:p>
          </p:txBody>
        </p:sp>
        <p:sp>
          <p:nvSpPr>
            <p:cNvPr id="38" name="Freeform 60"/>
            <p:cNvSpPr>
              <a:spLocks/>
            </p:cNvSpPr>
            <p:nvPr/>
          </p:nvSpPr>
          <p:spPr bwMode="auto">
            <a:xfrm>
              <a:off x="6346847" y="2571763"/>
              <a:ext cx="463550" cy="479425"/>
            </a:xfrm>
            <a:custGeom>
              <a:avLst/>
              <a:gdLst>
                <a:gd name="T0" fmla="*/ 0 w 288"/>
                <a:gd name="T1" fmla="*/ 0 h 280"/>
                <a:gd name="T2" fmla="*/ 288 w 288"/>
                <a:gd name="T3" fmla="*/ 280 h 280"/>
                <a:gd name="T4" fmla="*/ 0 60000 65536"/>
                <a:gd name="T5" fmla="*/ 0 60000 65536"/>
                <a:gd name="T6" fmla="*/ 0 w 288"/>
                <a:gd name="T7" fmla="*/ 0 h 280"/>
                <a:gd name="T8" fmla="*/ 288 w 288"/>
                <a:gd name="T9" fmla="*/ 280 h 2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8" h="280">
                  <a:moveTo>
                    <a:pt x="0" y="0"/>
                  </a:moveTo>
                  <a:lnTo>
                    <a:pt x="288" y="280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Oval 62"/>
            <p:cNvSpPr>
              <a:spLocks noChangeAspect="1" noChangeArrowheads="1"/>
            </p:cNvSpPr>
            <p:nvPr/>
          </p:nvSpPr>
          <p:spPr bwMode="auto">
            <a:xfrm>
              <a:off x="4457722" y="3824300"/>
              <a:ext cx="533400" cy="46831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40" name="Freeform 63"/>
            <p:cNvSpPr>
              <a:spLocks/>
            </p:cNvSpPr>
            <p:nvPr/>
          </p:nvSpPr>
          <p:spPr bwMode="auto">
            <a:xfrm>
              <a:off x="4810147" y="3403613"/>
              <a:ext cx="234950" cy="433387"/>
            </a:xfrm>
            <a:custGeom>
              <a:avLst/>
              <a:gdLst>
                <a:gd name="T0" fmla="*/ 184 w 184"/>
                <a:gd name="T1" fmla="*/ 0 h 284"/>
                <a:gd name="T2" fmla="*/ 0 w 184"/>
                <a:gd name="T3" fmla="*/ 284 h 284"/>
                <a:gd name="T4" fmla="*/ 0 60000 65536"/>
                <a:gd name="T5" fmla="*/ 0 60000 65536"/>
                <a:gd name="T6" fmla="*/ 0 w 184"/>
                <a:gd name="T7" fmla="*/ 0 h 284"/>
                <a:gd name="T8" fmla="*/ 184 w 184"/>
                <a:gd name="T9" fmla="*/ 284 h 2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4" h="284">
                  <a:moveTo>
                    <a:pt x="184" y="0"/>
                  </a:moveTo>
                  <a:lnTo>
                    <a:pt x="0" y="284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Oval 65"/>
            <p:cNvSpPr>
              <a:spLocks noChangeAspect="1" noChangeArrowheads="1"/>
            </p:cNvSpPr>
            <p:nvPr/>
          </p:nvSpPr>
          <p:spPr bwMode="auto">
            <a:xfrm>
              <a:off x="7181872" y="3849700"/>
              <a:ext cx="533400" cy="46831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26</a:t>
              </a:r>
            </a:p>
          </p:txBody>
        </p:sp>
        <p:sp>
          <p:nvSpPr>
            <p:cNvPr id="42" name="Freeform 66"/>
            <p:cNvSpPr>
              <a:spLocks/>
            </p:cNvSpPr>
            <p:nvPr/>
          </p:nvSpPr>
          <p:spPr bwMode="auto">
            <a:xfrm>
              <a:off x="7100927" y="3388808"/>
              <a:ext cx="301607" cy="466738"/>
            </a:xfrm>
            <a:custGeom>
              <a:avLst/>
              <a:gdLst>
                <a:gd name="T0" fmla="*/ 0 w 180"/>
                <a:gd name="T1" fmla="*/ 0 h 296"/>
                <a:gd name="T2" fmla="*/ 180 w 180"/>
                <a:gd name="T3" fmla="*/ 296 h 296"/>
                <a:gd name="T4" fmla="*/ 0 60000 65536"/>
                <a:gd name="T5" fmla="*/ 0 60000 65536"/>
                <a:gd name="T6" fmla="*/ 0 w 180"/>
                <a:gd name="T7" fmla="*/ 0 h 296"/>
                <a:gd name="T8" fmla="*/ 180 w 180"/>
                <a:gd name="T9" fmla="*/ 296 h 2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0" h="296">
                  <a:moveTo>
                    <a:pt x="0" y="0"/>
                  </a:moveTo>
                  <a:lnTo>
                    <a:pt x="180" y="296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7"/>
            <p:cNvSpPr>
              <a:spLocks noChangeAspect="1" noChangeArrowheads="1"/>
            </p:cNvSpPr>
            <p:nvPr/>
          </p:nvSpPr>
          <p:spPr bwMode="auto">
            <a:xfrm>
              <a:off x="5489597" y="3856050"/>
              <a:ext cx="533400" cy="46831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9</a:t>
              </a:r>
            </a:p>
          </p:txBody>
        </p:sp>
        <p:sp>
          <p:nvSpPr>
            <p:cNvPr id="44" name="Freeform 68"/>
            <p:cNvSpPr>
              <a:spLocks/>
            </p:cNvSpPr>
            <p:nvPr/>
          </p:nvSpPr>
          <p:spPr bwMode="auto">
            <a:xfrm>
              <a:off x="5356247" y="3403613"/>
              <a:ext cx="311150" cy="504825"/>
            </a:xfrm>
            <a:custGeom>
              <a:avLst/>
              <a:gdLst>
                <a:gd name="T0" fmla="*/ 0 w 212"/>
                <a:gd name="T1" fmla="*/ 0 h 288"/>
                <a:gd name="T2" fmla="*/ 212 w 212"/>
                <a:gd name="T3" fmla="*/ 288 h 288"/>
                <a:gd name="T4" fmla="*/ 0 60000 65536"/>
                <a:gd name="T5" fmla="*/ 0 60000 65536"/>
                <a:gd name="T6" fmla="*/ 0 w 212"/>
                <a:gd name="T7" fmla="*/ 0 h 288"/>
                <a:gd name="T8" fmla="*/ 212 w 212"/>
                <a:gd name="T9" fmla="*/ 288 h 28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2" h="288">
                  <a:moveTo>
                    <a:pt x="0" y="0"/>
                  </a:moveTo>
                  <a:lnTo>
                    <a:pt x="212" y="288"/>
                  </a:lnTo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70"/>
            <p:cNvSpPr>
              <a:spLocks noChangeAspect="1" noChangeArrowheads="1"/>
            </p:cNvSpPr>
            <p:nvPr/>
          </p:nvSpPr>
          <p:spPr bwMode="auto">
            <a:xfrm>
              <a:off x="6161110" y="3854463"/>
              <a:ext cx="533400" cy="46831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15</a:t>
              </a:r>
            </a:p>
          </p:txBody>
        </p:sp>
        <p:sp>
          <p:nvSpPr>
            <p:cNvPr id="47" name="Freeform 71"/>
            <p:cNvSpPr>
              <a:spLocks/>
            </p:cNvSpPr>
            <p:nvPr/>
          </p:nvSpPr>
          <p:spPr bwMode="auto">
            <a:xfrm>
              <a:off x="6529423" y="3403613"/>
              <a:ext cx="230173" cy="454015"/>
            </a:xfrm>
            <a:custGeom>
              <a:avLst/>
              <a:gdLst>
                <a:gd name="T0" fmla="*/ 180 w 180"/>
                <a:gd name="T1" fmla="*/ 0 h 288"/>
                <a:gd name="T2" fmla="*/ 0 w 180"/>
                <a:gd name="T3" fmla="*/ 288 h 288"/>
                <a:gd name="T4" fmla="*/ 0 60000 65536"/>
                <a:gd name="T5" fmla="*/ 0 60000 65536"/>
                <a:gd name="T6" fmla="*/ 0 w 180"/>
                <a:gd name="T7" fmla="*/ 0 h 288"/>
                <a:gd name="T8" fmla="*/ 180 w 180"/>
                <a:gd name="T9" fmla="*/ 288 h 28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0" h="288">
                  <a:moveTo>
                    <a:pt x="180" y="0"/>
                  </a:moveTo>
                  <a:lnTo>
                    <a:pt x="0" y="288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Oval 74"/>
            <p:cNvSpPr>
              <a:spLocks noChangeAspect="1" noChangeArrowheads="1"/>
            </p:cNvSpPr>
            <p:nvPr/>
          </p:nvSpPr>
          <p:spPr bwMode="auto">
            <a:xfrm>
              <a:off x="5729310" y="4746638"/>
              <a:ext cx="533400" cy="46831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14</a:t>
              </a:r>
            </a:p>
          </p:txBody>
        </p:sp>
        <p:sp>
          <p:nvSpPr>
            <p:cNvPr id="49" name="Freeform 75"/>
            <p:cNvSpPr>
              <a:spLocks/>
            </p:cNvSpPr>
            <p:nvPr/>
          </p:nvSpPr>
          <p:spPr bwMode="auto">
            <a:xfrm>
              <a:off x="6096022" y="4295788"/>
              <a:ext cx="231775" cy="469900"/>
            </a:xfrm>
            <a:custGeom>
              <a:avLst/>
              <a:gdLst>
                <a:gd name="T0" fmla="*/ 180 w 180"/>
                <a:gd name="T1" fmla="*/ 0 h 288"/>
                <a:gd name="T2" fmla="*/ 0 w 180"/>
                <a:gd name="T3" fmla="*/ 288 h 288"/>
                <a:gd name="T4" fmla="*/ 0 60000 65536"/>
                <a:gd name="T5" fmla="*/ 0 60000 65536"/>
                <a:gd name="T6" fmla="*/ 0 w 180"/>
                <a:gd name="T7" fmla="*/ 0 h 288"/>
                <a:gd name="T8" fmla="*/ 180 w 180"/>
                <a:gd name="T9" fmla="*/ 288 h 28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0" h="288">
                  <a:moveTo>
                    <a:pt x="180" y="0"/>
                  </a:moveTo>
                  <a:lnTo>
                    <a:pt x="0" y="288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78"/>
            <p:cNvSpPr>
              <a:spLocks noChangeAspect="1" noChangeArrowheads="1"/>
            </p:cNvSpPr>
            <p:nvPr/>
          </p:nvSpPr>
          <p:spPr bwMode="auto">
            <a:xfrm>
              <a:off x="6605610" y="4743463"/>
              <a:ext cx="533400" cy="46831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16</a:t>
              </a:r>
            </a:p>
          </p:txBody>
        </p:sp>
        <p:sp>
          <p:nvSpPr>
            <p:cNvPr id="52" name="Freeform 79"/>
            <p:cNvSpPr>
              <a:spLocks/>
            </p:cNvSpPr>
            <p:nvPr/>
          </p:nvSpPr>
          <p:spPr bwMode="auto">
            <a:xfrm>
              <a:off x="6545285" y="4278325"/>
              <a:ext cx="265113" cy="487362"/>
            </a:xfrm>
            <a:custGeom>
              <a:avLst/>
              <a:gdLst>
                <a:gd name="T0" fmla="*/ 0 w 180"/>
                <a:gd name="T1" fmla="*/ 0 h 296"/>
                <a:gd name="T2" fmla="*/ 180 w 180"/>
                <a:gd name="T3" fmla="*/ 296 h 296"/>
                <a:gd name="T4" fmla="*/ 0 60000 65536"/>
                <a:gd name="T5" fmla="*/ 0 60000 65536"/>
                <a:gd name="T6" fmla="*/ 0 w 180"/>
                <a:gd name="T7" fmla="*/ 0 h 296"/>
                <a:gd name="T8" fmla="*/ 180 w 180"/>
                <a:gd name="T9" fmla="*/ 296 h 2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0" h="296">
                  <a:moveTo>
                    <a:pt x="0" y="0"/>
                  </a:moveTo>
                  <a:lnTo>
                    <a:pt x="180" y="296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5" name="Oval 55"/>
          <p:cNvSpPr>
            <a:spLocks noChangeAspect="1" noChangeArrowheads="1"/>
          </p:cNvSpPr>
          <p:nvPr/>
        </p:nvSpPr>
        <p:spPr bwMode="auto">
          <a:xfrm>
            <a:off x="1804468" y="2169080"/>
            <a:ext cx="533400" cy="4365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r>
              <a:rPr kumimoji="0" lang="en-US" altLang="zh-CN" sz="1600" b="1" smtClean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9</a:t>
            </a:r>
            <a:endParaRPr kumimoji="0" lang="en-US" altLang="zh-CN" sz="1600" b="1" dirty="0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28662" y="1428736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删除结点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11</a:t>
            </a:r>
            <a:endParaRPr lang="zh-CN" altLang="en-US" sz="1800" b="1" dirty="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7" name="右箭头 56"/>
          <p:cNvSpPr/>
          <p:nvPr/>
        </p:nvSpPr>
        <p:spPr>
          <a:xfrm>
            <a:off x="3857620" y="3357562"/>
            <a:ext cx="428628" cy="21431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2428860" y="5500702"/>
            <a:ext cx="364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都是平衡的，不需要调整</a:t>
            </a:r>
            <a:endParaRPr lang="zh-CN" altLang="en-US" sz="1800" b="1" dirty="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3" name="灯片编号占位符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63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35" grpId="0"/>
      <p:bldP spid="50" grpId="0"/>
      <p:bldP spid="55" grpId="0" animBg="1"/>
      <p:bldP spid="5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5"/>
          <p:cNvSpPr>
            <a:spLocks noChangeAspect="1" noChangeArrowheads="1"/>
          </p:cNvSpPr>
          <p:nvPr/>
        </p:nvSpPr>
        <p:spPr bwMode="auto">
          <a:xfrm>
            <a:off x="1855759" y="992174"/>
            <a:ext cx="533400" cy="4365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r>
              <a:rPr kumimoji="0" lang="en-US" altLang="zh-CN" sz="1600" b="1" smtClean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9</a:t>
            </a:r>
            <a:endParaRPr kumimoji="0" lang="en-US" altLang="zh-CN" sz="1600" b="1" dirty="0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5" name="Oval 56"/>
          <p:cNvSpPr>
            <a:spLocks noChangeAspect="1" noChangeArrowheads="1"/>
          </p:cNvSpPr>
          <p:nvPr/>
        </p:nvSpPr>
        <p:spPr bwMode="auto">
          <a:xfrm>
            <a:off x="900084" y="1777986"/>
            <a:ext cx="533400" cy="46831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7</a:t>
            </a:r>
          </a:p>
        </p:txBody>
      </p:sp>
      <p:sp>
        <p:nvSpPr>
          <p:cNvPr id="6" name="Freeform 58"/>
          <p:cNvSpPr>
            <a:spLocks/>
          </p:cNvSpPr>
          <p:nvPr/>
        </p:nvSpPr>
        <p:spPr bwMode="auto">
          <a:xfrm>
            <a:off x="1327121" y="1335074"/>
            <a:ext cx="577850" cy="523875"/>
          </a:xfrm>
          <a:custGeom>
            <a:avLst/>
            <a:gdLst>
              <a:gd name="T0" fmla="*/ 364 w 364"/>
              <a:gd name="T1" fmla="*/ 0 h 300"/>
              <a:gd name="T2" fmla="*/ 0 w 364"/>
              <a:gd name="T3" fmla="*/ 300 h 300"/>
              <a:gd name="T4" fmla="*/ 0 60000 65536"/>
              <a:gd name="T5" fmla="*/ 0 60000 65536"/>
              <a:gd name="T6" fmla="*/ 0 w 364"/>
              <a:gd name="T7" fmla="*/ 0 h 300"/>
              <a:gd name="T8" fmla="*/ 364 w 364"/>
              <a:gd name="T9" fmla="*/ 300 h 3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4" h="300">
                <a:moveTo>
                  <a:pt x="364" y="0"/>
                </a:moveTo>
                <a:lnTo>
                  <a:pt x="0" y="300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59"/>
          <p:cNvSpPr>
            <a:spLocks noChangeAspect="1" noChangeArrowheads="1"/>
          </p:cNvSpPr>
          <p:nvPr/>
        </p:nvSpPr>
        <p:spPr bwMode="auto">
          <a:xfrm>
            <a:off x="2635221" y="1787511"/>
            <a:ext cx="533400" cy="46831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>
            <a:noAutofit/>
          </a:bodyPr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18</a:t>
            </a:r>
          </a:p>
        </p:txBody>
      </p:sp>
      <p:sp>
        <p:nvSpPr>
          <p:cNvPr id="8" name="Freeform 60"/>
          <p:cNvSpPr>
            <a:spLocks/>
          </p:cNvSpPr>
          <p:nvPr/>
        </p:nvSpPr>
        <p:spPr bwMode="auto">
          <a:xfrm>
            <a:off x="2317721" y="1373174"/>
            <a:ext cx="463550" cy="479425"/>
          </a:xfrm>
          <a:custGeom>
            <a:avLst/>
            <a:gdLst>
              <a:gd name="T0" fmla="*/ 0 w 288"/>
              <a:gd name="T1" fmla="*/ 0 h 280"/>
              <a:gd name="T2" fmla="*/ 288 w 288"/>
              <a:gd name="T3" fmla="*/ 280 h 280"/>
              <a:gd name="T4" fmla="*/ 0 60000 65536"/>
              <a:gd name="T5" fmla="*/ 0 60000 65536"/>
              <a:gd name="T6" fmla="*/ 0 w 288"/>
              <a:gd name="T7" fmla="*/ 0 h 280"/>
              <a:gd name="T8" fmla="*/ 288 w 288"/>
              <a:gd name="T9" fmla="*/ 280 h 2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8" h="280">
                <a:moveTo>
                  <a:pt x="0" y="0"/>
                </a:moveTo>
                <a:lnTo>
                  <a:pt x="288" y="280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Oval 62"/>
          <p:cNvSpPr>
            <a:spLocks noChangeAspect="1" noChangeArrowheads="1"/>
          </p:cNvSpPr>
          <p:nvPr/>
        </p:nvSpPr>
        <p:spPr bwMode="auto">
          <a:xfrm>
            <a:off x="428596" y="2625711"/>
            <a:ext cx="533400" cy="46831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>
            <a:noAutofit/>
          </a:bodyPr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</a:t>
            </a:r>
          </a:p>
        </p:txBody>
      </p:sp>
      <p:sp>
        <p:nvSpPr>
          <p:cNvPr id="10" name="Freeform 63"/>
          <p:cNvSpPr>
            <a:spLocks/>
          </p:cNvSpPr>
          <p:nvPr/>
        </p:nvSpPr>
        <p:spPr bwMode="auto">
          <a:xfrm>
            <a:off x="781021" y="2205024"/>
            <a:ext cx="234950" cy="433387"/>
          </a:xfrm>
          <a:custGeom>
            <a:avLst/>
            <a:gdLst>
              <a:gd name="T0" fmla="*/ 184 w 184"/>
              <a:gd name="T1" fmla="*/ 0 h 284"/>
              <a:gd name="T2" fmla="*/ 0 w 184"/>
              <a:gd name="T3" fmla="*/ 284 h 284"/>
              <a:gd name="T4" fmla="*/ 0 60000 65536"/>
              <a:gd name="T5" fmla="*/ 0 60000 65536"/>
              <a:gd name="T6" fmla="*/ 0 w 184"/>
              <a:gd name="T7" fmla="*/ 0 h 284"/>
              <a:gd name="T8" fmla="*/ 184 w 184"/>
              <a:gd name="T9" fmla="*/ 284 h 28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4" h="284">
                <a:moveTo>
                  <a:pt x="184" y="0"/>
                </a:moveTo>
                <a:lnTo>
                  <a:pt x="0" y="284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65"/>
          <p:cNvSpPr>
            <a:spLocks noChangeAspect="1" noChangeArrowheads="1"/>
          </p:cNvSpPr>
          <p:nvPr/>
        </p:nvSpPr>
        <p:spPr bwMode="auto">
          <a:xfrm>
            <a:off x="3152746" y="2651111"/>
            <a:ext cx="533400" cy="46831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>
            <a:noAutofit/>
          </a:bodyPr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26</a:t>
            </a:r>
          </a:p>
        </p:txBody>
      </p:sp>
      <p:sp>
        <p:nvSpPr>
          <p:cNvPr id="12" name="Freeform 66"/>
          <p:cNvSpPr>
            <a:spLocks/>
          </p:cNvSpPr>
          <p:nvPr/>
        </p:nvSpPr>
        <p:spPr bwMode="auto">
          <a:xfrm>
            <a:off x="3071801" y="2190219"/>
            <a:ext cx="301607" cy="466738"/>
          </a:xfrm>
          <a:custGeom>
            <a:avLst/>
            <a:gdLst>
              <a:gd name="T0" fmla="*/ 0 w 180"/>
              <a:gd name="T1" fmla="*/ 0 h 296"/>
              <a:gd name="T2" fmla="*/ 180 w 180"/>
              <a:gd name="T3" fmla="*/ 296 h 296"/>
              <a:gd name="T4" fmla="*/ 0 60000 65536"/>
              <a:gd name="T5" fmla="*/ 0 60000 65536"/>
              <a:gd name="T6" fmla="*/ 0 w 180"/>
              <a:gd name="T7" fmla="*/ 0 h 296"/>
              <a:gd name="T8" fmla="*/ 180 w 180"/>
              <a:gd name="T9" fmla="*/ 296 h 29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0" h="296">
                <a:moveTo>
                  <a:pt x="0" y="0"/>
                </a:moveTo>
                <a:lnTo>
                  <a:pt x="180" y="296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70"/>
          <p:cNvSpPr>
            <a:spLocks noChangeAspect="1" noChangeArrowheads="1"/>
          </p:cNvSpPr>
          <p:nvPr/>
        </p:nvSpPr>
        <p:spPr bwMode="auto">
          <a:xfrm>
            <a:off x="2131984" y="2655874"/>
            <a:ext cx="533400" cy="46831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>
            <a:noAutofit/>
          </a:bodyPr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15</a:t>
            </a:r>
          </a:p>
        </p:txBody>
      </p:sp>
      <p:sp>
        <p:nvSpPr>
          <p:cNvPr id="16" name="Freeform 71"/>
          <p:cNvSpPr>
            <a:spLocks/>
          </p:cNvSpPr>
          <p:nvPr/>
        </p:nvSpPr>
        <p:spPr bwMode="auto">
          <a:xfrm>
            <a:off x="2500297" y="2205024"/>
            <a:ext cx="230173" cy="454015"/>
          </a:xfrm>
          <a:custGeom>
            <a:avLst/>
            <a:gdLst>
              <a:gd name="T0" fmla="*/ 180 w 180"/>
              <a:gd name="T1" fmla="*/ 0 h 288"/>
              <a:gd name="T2" fmla="*/ 0 w 180"/>
              <a:gd name="T3" fmla="*/ 288 h 288"/>
              <a:gd name="T4" fmla="*/ 0 60000 65536"/>
              <a:gd name="T5" fmla="*/ 0 60000 65536"/>
              <a:gd name="T6" fmla="*/ 0 w 180"/>
              <a:gd name="T7" fmla="*/ 0 h 288"/>
              <a:gd name="T8" fmla="*/ 180 w 180"/>
              <a:gd name="T9" fmla="*/ 288 h 28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0" h="288">
                <a:moveTo>
                  <a:pt x="180" y="0"/>
                </a:moveTo>
                <a:lnTo>
                  <a:pt x="0" y="288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74"/>
          <p:cNvSpPr>
            <a:spLocks noChangeAspect="1" noChangeArrowheads="1"/>
          </p:cNvSpPr>
          <p:nvPr/>
        </p:nvSpPr>
        <p:spPr bwMode="auto">
          <a:xfrm>
            <a:off x="1700184" y="3548049"/>
            <a:ext cx="533400" cy="46831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>
            <a:noAutofit/>
          </a:bodyPr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14</a:t>
            </a:r>
          </a:p>
        </p:txBody>
      </p:sp>
      <p:sp>
        <p:nvSpPr>
          <p:cNvPr id="18" name="Freeform 75"/>
          <p:cNvSpPr>
            <a:spLocks/>
          </p:cNvSpPr>
          <p:nvPr/>
        </p:nvSpPr>
        <p:spPr bwMode="auto">
          <a:xfrm>
            <a:off x="2066896" y="3097199"/>
            <a:ext cx="231775" cy="469900"/>
          </a:xfrm>
          <a:custGeom>
            <a:avLst/>
            <a:gdLst>
              <a:gd name="T0" fmla="*/ 180 w 180"/>
              <a:gd name="T1" fmla="*/ 0 h 288"/>
              <a:gd name="T2" fmla="*/ 0 w 180"/>
              <a:gd name="T3" fmla="*/ 288 h 288"/>
              <a:gd name="T4" fmla="*/ 0 60000 65536"/>
              <a:gd name="T5" fmla="*/ 0 60000 65536"/>
              <a:gd name="T6" fmla="*/ 0 w 180"/>
              <a:gd name="T7" fmla="*/ 0 h 288"/>
              <a:gd name="T8" fmla="*/ 180 w 180"/>
              <a:gd name="T9" fmla="*/ 288 h 28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0" h="288">
                <a:moveTo>
                  <a:pt x="180" y="0"/>
                </a:moveTo>
                <a:lnTo>
                  <a:pt x="0" y="288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Oval 78"/>
          <p:cNvSpPr>
            <a:spLocks noChangeAspect="1" noChangeArrowheads="1"/>
          </p:cNvSpPr>
          <p:nvPr/>
        </p:nvSpPr>
        <p:spPr bwMode="auto">
          <a:xfrm>
            <a:off x="2576484" y="3544874"/>
            <a:ext cx="533400" cy="46831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>
            <a:noAutofit/>
          </a:bodyPr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16</a:t>
            </a:r>
          </a:p>
        </p:txBody>
      </p:sp>
      <p:sp>
        <p:nvSpPr>
          <p:cNvPr id="20" name="Freeform 79"/>
          <p:cNvSpPr>
            <a:spLocks/>
          </p:cNvSpPr>
          <p:nvPr/>
        </p:nvSpPr>
        <p:spPr bwMode="auto">
          <a:xfrm>
            <a:off x="2516159" y="3079736"/>
            <a:ext cx="265113" cy="487362"/>
          </a:xfrm>
          <a:custGeom>
            <a:avLst/>
            <a:gdLst>
              <a:gd name="T0" fmla="*/ 0 w 180"/>
              <a:gd name="T1" fmla="*/ 0 h 296"/>
              <a:gd name="T2" fmla="*/ 180 w 180"/>
              <a:gd name="T3" fmla="*/ 296 h 296"/>
              <a:gd name="T4" fmla="*/ 0 60000 65536"/>
              <a:gd name="T5" fmla="*/ 0 60000 65536"/>
              <a:gd name="T6" fmla="*/ 0 w 180"/>
              <a:gd name="T7" fmla="*/ 0 h 296"/>
              <a:gd name="T8" fmla="*/ 180 w 180"/>
              <a:gd name="T9" fmla="*/ 296 h 29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0" h="296">
                <a:moveTo>
                  <a:pt x="0" y="0"/>
                </a:moveTo>
                <a:lnTo>
                  <a:pt x="180" y="296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4348" y="357166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删除结点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9</a:t>
            </a:r>
            <a:endParaRPr lang="zh-CN" altLang="en-US" sz="1800" b="1" dirty="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23" name="直接连接符 22"/>
          <p:cNvCxnSpPr>
            <a:stCxn id="4" idx="3"/>
            <a:endCxn id="10" idx="1"/>
          </p:cNvCxnSpPr>
          <p:nvPr/>
        </p:nvCxnSpPr>
        <p:spPr>
          <a:xfrm rot="5400000">
            <a:off x="720644" y="1425181"/>
            <a:ext cx="1273608" cy="1152853"/>
          </a:xfrm>
          <a:prstGeom prst="line">
            <a:avLst/>
          </a:prstGeom>
          <a:ln w="28575">
            <a:solidFill>
              <a:srgbClr val="99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55"/>
          <p:cNvSpPr>
            <a:spLocks noChangeAspect="1" noChangeArrowheads="1"/>
          </p:cNvSpPr>
          <p:nvPr/>
        </p:nvSpPr>
        <p:spPr bwMode="auto">
          <a:xfrm>
            <a:off x="1845220" y="987935"/>
            <a:ext cx="533400" cy="4365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r>
              <a:rPr kumimoji="0" lang="en-US" altLang="zh-CN" sz="1600" b="1" smtClean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7</a:t>
            </a:r>
            <a:endParaRPr kumimoji="0" lang="en-US" altLang="zh-CN" sz="1600" b="1" dirty="0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41" name="右箭头 40"/>
          <p:cNvSpPr/>
          <p:nvPr/>
        </p:nvSpPr>
        <p:spPr>
          <a:xfrm>
            <a:off x="4214810" y="2373287"/>
            <a:ext cx="428628" cy="21431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82"/>
          <p:cNvGrpSpPr/>
          <p:nvPr/>
        </p:nvGrpSpPr>
        <p:grpSpPr>
          <a:xfrm>
            <a:off x="5214962" y="1015965"/>
            <a:ext cx="2786062" cy="3024187"/>
            <a:chOff x="5214962" y="1015965"/>
            <a:chExt cx="2786062" cy="3024187"/>
          </a:xfrm>
        </p:grpSpPr>
        <p:sp>
          <p:nvSpPr>
            <p:cNvPr id="24" name="Oval 55"/>
            <p:cNvSpPr>
              <a:spLocks noChangeAspect="1" noChangeArrowheads="1"/>
            </p:cNvSpPr>
            <p:nvPr/>
          </p:nvSpPr>
          <p:spPr bwMode="auto">
            <a:xfrm>
              <a:off x="6170637" y="1015965"/>
              <a:ext cx="533400" cy="4365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noAutofit/>
            </a:bodyPr>
            <a:lstStyle/>
            <a:p>
              <a:r>
                <a:rPr kumimoji="0" lang="en-US" altLang="zh-CN" sz="1600" b="1" smtClean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7</a:t>
              </a:r>
              <a:endParaRPr kumimoji="0" lang="en-US" altLang="zh-CN" sz="16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25" name="Oval 56"/>
            <p:cNvSpPr>
              <a:spLocks noChangeAspect="1" noChangeArrowheads="1"/>
            </p:cNvSpPr>
            <p:nvPr/>
          </p:nvSpPr>
          <p:spPr bwMode="auto">
            <a:xfrm>
              <a:off x="5214962" y="1801777"/>
              <a:ext cx="533400" cy="46831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6" name="Freeform 58"/>
            <p:cNvSpPr>
              <a:spLocks/>
            </p:cNvSpPr>
            <p:nvPr/>
          </p:nvSpPr>
          <p:spPr bwMode="auto">
            <a:xfrm>
              <a:off x="5641999" y="1358865"/>
              <a:ext cx="577850" cy="523875"/>
            </a:xfrm>
            <a:custGeom>
              <a:avLst/>
              <a:gdLst>
                <a:gd name="T0" fmla="*/ 364 w 364"/>
                <a:gd name="T1" fmla="*/ 0 h 300"/>
                <a:gd name="T2" fmla="*/ 0 w 364"/>
                <a:gd name="T3" fmla="*/ 300 h 300"/>
                <a:gd name="T4" fmla="*/ 0 60000 65536"/>
                <a:gd name="T5" fmla="*/ 0 60000 65536"/>
                <a:gd name="T6" fmla="*/ 0 w 364"/>
                <a:gd name="T7" fmla="*/ 0 h 300"/>
                <a:gd name="T8" fmla="*/ 364 w 364"/>
                <a:gd name="T9" fmla="*/ 300 h 3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4" h="300">
                  <a:moveTo>
                    <a:pt x="364" y="0"/>
                  </a:moveTo>
                  <a:lnTo>
                    <a:pt x="0" y="300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Oval 59"/>
            <p:cNvSpPr>
              <a:spLocks noChangeAspect="1" noChangeArrowheads="1"/>
            </p:cNvSpPr>
            <p:nvPr/>
          </p:nvSpPr>
          <p:spPr bwMode="auto">
            <a:xfrm>
              <a:off x="6950099" y="1811302"/>
              <a:ext cx="533400" cy="46831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18</a:t>
              </a:r>
            </a:p>
          </p:txBody>
        </p:sp>
        <p:sp>
          <p:nvSpPr>
            <p:cNvPr id="28" name="Freeform 60"/>
            <p:cNvSpPr>
              <a:spLocks/>
            </p:cNvSpPr>
            <p:nvPr/>
          </p:nvSpPr>
          <p:spPr bwMode="auto">
            <a:xfrm>
              <a:off x="6632599" y="1396965"/>
              <a:ext cx="463550" cy="479425"/>
            </a:xfrm>
            <a:custGeom>
              <a:avLst/>
              <a:gdLst>
                <a:gd name="T0" fmla="*/ 0 w 288"/>
                <a:gd name="T1" fmla="*/ 0 h 280"/>
                <a:gd name="T2" fmla="*/ 288 w 288"/>
                <a:gd name="T3" fmla="*/ 280 h 280"/>
                <a:gd name="T4" fmla="*/ 0 60000 65536"/>
                <a:gd name="T5" fmla="*/ 0 60000 65536"/>
                <a:gd name="T6" fmla="*/ 0 w 288"/>
                <a:gd name="T7" fmla="*/ 0 h 280"/>
                <a:gd name="T8" fmla="*/ 288 w 288"/>
                <a:gd name="T9" fmla="*/ 280 h 2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8" h="280">
                  <a:moveTo>
                    <a:pt x="0" y="0"/>
                  </a:moveTo>
                  <a:lnTo>
                    <a:pt x="288" y="280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Oval 65"/>
            <p:cNvSpPr>
              <a:spLocks noChangeAspect="1" noChangeArrowheads="1"/>
            </p:cNvSpPr>
            <p:nvPr/>
          </p:nvSpPr>
          <p:spPr bwMode="auto">
            <a:xfrm>
              <a:off x="7467624" y="2674902"/>
              <a:ext cx="533400" cy="46831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26</a:t>
              </a:r>
            </a:p>
          </p:txBody>
        </p:sp>
        <p:sp>
          <p:nvSpPr>
            <p:cNvPr id="32" name="Freeform 66"/>
            <p:cNvSpPr>
              <a:spLocks/>
            </p:cNvSpPr>
            <p:nvPr/>
          </p:nvSpPr>
          <p:spPr bwMode="auto">
            <a:xfrm>
              <a:off x="7386679" y="2214010"/>
              <a:ext cx="301607" cy="466738"/>
            </a:xfrm>
            <a:custGeom>
              <a:avLst/>
              <a:gdLst>
                <a:gd name="T0" fmla="*/ 0 w 180"/>
                <a:gd name="T1" fmla="*/ 0 h 296"/>
                <a:gd name="T2" fmla="*/ 180 w 180"/>
                <a:gd name="T3" fmla="*/ 296 h 296"/>
                <a:gd name="T4" fmla="*/ 0 60000 65536"/>
                <a:gd name="T5" fmla="*/ 0 60000 65536"/>
                <a:gd name="T6" fmla="*/ 0 w 180"/>
                <a:gd name="T7" fmla="*/ 0 h 296"/>
                <a:gd name="T8" fmla="*/ 180 w 180"/>
                <a:gd name="T9" fmla="*/ 296 h 2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0" h="296">
                  <a:moveTo>
                    <a:pt x="0" y="0"/>
                  </a:moveTo>
                  <a:lnTo>
                    <a:pt x="180" y="296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Oval 70"/>
            <p:cNvSpPr>
              <a:spLocks noChangeAspect="1" noChangeArrowheads="1"/>
            </p:cNvSpPr>
            <p:nvPr/>
          </p:nvSpPr>
          <p:spPr bwMode="auto">
            <a:xfrm>
              <a:off x="6446862" y="2679665"/>
              <a:ext cx="533400" cy="46831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15</a:t>
              </a:r>
            </a:p>
          </p:txBody>
        </p:sp>
        <p:sp>
          <p:nvSpPr>
            <p:cNvPr id="34" name="Freeform 71"/>
            <p:cNvSpPr>
              <a:spLocks/>
            </p:cNvSpPr>
            <p:nvPr/>
          </p:nvSpPr>
          <p:spPr bwMode="auto">
            <a:xfrm>
              <a:off x="6815175" y="2228815"/>
              <a:ext cx="230173" cy="454015"/>
            </a:xfrm>
            <a:custGeom>
              <a:avLst/>
              <a:gdLst>
                <a:gd name="T0" fmla="*/ 180 w 180"/>
                <a:gd name="T1" fmla="*/ 0 h 288"/>
                <a:gd name="T2" fmla="*/ 0 w 180"/>
                <a:gd name="T3" fmla="*/ 288 h 288"/>
                <a:gd name="T4" fmla="*/ 0 60000 65536"/>
                <a:gd name="T5" fmla="*/ 0 60000 65536"/>
                <a:gd name="T6" fmla="*/ 0 w 180"/>
                <a:gd name="T7" fmla="*/ 0 h 288"/>
                <a:gd name="T8" fmla="*/ 180 w 180"/>
                <a:gd name="T9" fmla="*/ 288 h 28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0" h="288">
                  <a:moveTo>
                    <a:pt x="180" y="0"/>
                  </a:moveTo>
                  <a:lnTo>
                    <a:pt x="0" y="288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Oval 74"/>
            <p:cNvSpPr>
              <a:spLocks noChangeAspect="1" noChangeArrowheads="1"/>
            </p:cNvSpPr>
            <p:nvPr/>
          </p:nvSpPr>
          <p:spPr bwMode="auto">
            <a:xfrm>
              <a:off x="6015062" y="3571840"/>
              <a:ext cx="533400" cy="46831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14</a:t>
              </a:r>
            </a:p>
          </p:txBody>
        </p:sp>
        <p:sp>
          <p:nvSpPr>
            <p:cNvPr id="36" name="Freeform 75"/>
            <p:cNvSpPr>
              <a:spLocks/>
            </p:cNvSpPr>
            <p:nvPr/>
          </p:nvSpPr>
          <p:spPr bwMode="auto">
            <a:xfrm>
              <a:off x="6381774" y="3120990"/>
              <a:ext cx="231775" cy="469900"/>
            </a:xfrm>
            <a:custGeom>
              <a:avLst/>
              <a:gdLst>
                <a:gd name="T0" fmla="*/ 180 w 180"/>
                <a:gd name="T1" fmla="*/ 0 h 288"/>
                <a:gd name="T2" fmla="*/ 0 w 180"/>
                <a:gd name="T3" fmla="*/ 288 h 288"/>
                <a:gd name="T4" fmla="*/ 0 60000 65536"/>
                <a:gd name="T5" fmla="*/ 0 60000 65536"/>
                <a:gd name="T6" fmla="*/ 0 w 180"/>
                <a:gd name="T7" fmla="*/ 0 h 288"/>
                <a:gd name="T8" fmla="*/ 180 w 180"/>
                <a:gd name="T9" fmla="*/ 288 h 28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0" h="288">
                  <a:moveTo>
                    <a:pt x="180" y="0"/>
                  </a:moveTo>
                  <a:lnTo>
                    <a:pt x="0" y="288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Oval 78"/>
            <p:cNvSpPr>
              <a:spLocks noChangeAspect="1" noChangeArrowheads="1"/>
            </p:cNvSpPr>
            <p:nvPr/>
          </p:nvSpPr>
          <p:spPr bwMode="auto">
            <a:xfrm>
              <a:off x="6891362" y="3568665"/>
              <a:ext cx="533400" cy="46831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16</a:t>
              </a:r>
            </a:p>
          </p:txBody>
        </p:sp>
        <p:sp>
          <p:nvSpPr>
            <p:cNvPr id="38" name="Freeform 79"/>
            <p:cNvSpPr>
              <a:spLocks/>
            </p:cNvSpPr>
            <p:nvPr/>
          </p:nvSpPr>
          <p:spPr bwMode="auto">
            <a:xfrm>
              <a:off x="6831037" y="3103527"/>
              <a:ext cx="265113" cy="487362"/>
            </a:xfrm>
            <a:custGeom>
              <a:avLst/>
              <a:gdLst>
                <a:gd name="T0" fmla="*/ 0 w 180"/>
                <a:gd name="T1" fmla="*/ 0 h 296"/>
                <a:gd name="T2" fmla="*/ 180 w 180"/>
                <a:gd name="T3" fmla="*/ 296 h 296"/>
                <a:gd name="T4" fmla="*/ 0 60000 65536"/>
                <a:gd name="T5" fmla="*/ 0 60000 65536"/>
                <a:gd name="T6" fmla="*/ 0 w 180"/>
                <a:gd name="T7" fmla="*/ 0 h 296"/>
                <a:gd name="T8" fmla="*/ 180 w 180"/>
                <a:gd name="T9" fmla="*/ 296 h 2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0" h="296">
                  <a:moveTo>
                    <a:pt x="0" y="0"/>
                  </a:moveTo>
                  <a:lnTo>
                    <a:pt x="180" y="296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67"/>
            <p:cNvSpPr>
              <a:spLocks noChangeAspect="1" noChangeArrowheads="1"/>
            </p:cNvSpPr>
            <p:nvPr/>
          </p:nvSpPr>
          <p:spPr bwMode="auto">
            <a:xfrm>
              <a:off x="5753112" y="1801783"/>
              <a:ext cx="533400" cy="46831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7</a:t>
              </a:r>
            </a:p>
          </p:txBody>
        </p:sp>
        <p:cxnSp>
          <p:nvCxnSpPr>
            <p:cNvPr id="44" name="直接连接符 43"/>
            <p:cNvCxnSpPr>
              <a:stCxn id="42" idx="0"/>
              <a:endCxn id="26" idx="0"/>
            </p:cNvCxnSpPr>
            <p:nvPr/>
          </p:nvCxnSpPr>
          <p:spPr>
            <a:xfrm rot="5400000" flipH="1" flipV="1">
              <a:off x="5898371" y="1480306"/>
              <a:ext cx="442918" cy="200037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 Box 77"/>
          <p:cNvSpPr txBox="1">
            <a:spLocks noChangeArrowheads="1"/>
          </p:cNvSpPr>
          <p:nvPr/>
        </p:nvSpPr>
        <p:spPr bwMode="auto">
          <a:xfrm>
            <a:off x="6572264" y="801651"/>
            <a:ext cx="431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no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600" b="1" smtClean="0">
                <a:latin typeface="Consolas" pitchFamily="49" charset="0"/>
                <a:ea typeface="楷体_GB2312" pitchFamily="49" charset="-122"/>
                <a:cs typeface="Consolas" pitchFamily="49" charset="0"/>
              </a:rPr>
              <a:t>-2</a:t>
            </a:r>
            <a:endParaRPr kumimoji="0" lang="en-US" altLang="zh-CN" sz="1600" b="1"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46" name="Text Box 77"/>
          <p:cNvSpPr txBox="1">
            <a:spLocks noChangeArrowheads="1"/>
          </p:cNvSpPr>
          <p:nvPr/>
        </p:nvSpPr>
        <p:spPr bwMode="auto">
          <a:xfrm>
            <a:off x="7358082" y="1565246"/>
            <a:ext cx="431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no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600" b="1" smtClean="0">
                <a:solidFill>
                  <a:srgbClr val="00B0F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</a:t>
            </a:r>
            <a:endParaRPr kumimoji="0" lang="en-US" altLang="zh-CN" sz="1600" b="1">
              <a:solidFill>
                <a:srgbClr val="00B0F0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715140" y="1289575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endParaRPr lang="zh-CN" altLang="en-US" sz="1800" b="1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643702" y="2125633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endParaRPr lang="zh-CN" altLang="en-US" sz="1800" b="1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3" name="组合 80"/>
          <p:cNvGrpSpPr/>
          <p:nvPr/>
        </p:nvGrpSpPr>
        <p:grpSpPr>
          <a:xfrm>
            <a:off x="2857488" y="4071942"/>
            <a:ext cx="3429024" cy="2082798"/>
            <a:chOff x="2857488" y="4421198"/>
            <a:chExt cx="3429024" cy="2082798"/>
          </a:xfrm>
        </p:grpSpPr>
        <p:sp>
          <p:nvSpPr>
            <p:cNvPr id="49" name="Oval 55"/>
            <p:cNvSpPr>
              <a:spLocks noChangeAspect="1" noChangeArrowheads="1"/>
            </p:cNvSpPr>
            <p:nvPr/>
          </p:nvSpPr>
          <p:spPr bwMode="auto">
            <a:xfrm>
              <a:off x="4313249" y="4421198"/>
              <a:ext cx="533400" cy="4365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noAutofit/>
            </a:bodyPr>
            <a:lstStyle/>
            <a:p>
              <a:r>
                <a:rPr kumimoji="0" lang="en-US" altLang="zh-CN" sz="1600" b="1" smtClean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15</a:t>
              </a:r>
              <a:endParaRPr kumimoji="0" lang="en-US" altLang="zh-CN" sz="16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50" name="Oval 56"/>
            <p:cNvSpPr>
              <a:spLocks noChangeAspect="1" noChangeArrowheads="1"/>
            </p:cNvSpPr>
            <p:nvPr/>
          </p:nvSpPr>
          <p:spPr bwMode="auto">
            <a:xfrm>
              <a:off x="3357554" y="5157796"/>
              <a:ext cx="533400" cy="46831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>
              <a:noAutofit/>
            </a:bodyPr>
            <a:lstStyle/>
            <a:p>
              <a:r>
                <a:rPr kumimoji="0" lang="en-US" altLang="zh-CN" sz="1600" b="1" smtClean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7</a:t>
              </a:r>
              <a:endPara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52" name="Oval 59"/>
            <p:cNvSpPr>
              <a:spLocks noChangeAspect="1" noChangeArrowheads="1"/>
            </p:cNvSpPr>
            <p:nvPr/>
          </p:nvSpPr>
          <p:spPr bwMode="auto">
            <a:xfrm>
              <a:off x="5235587" y="5167321"/>
              <a:ext cx="533400" cy="46831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18</a:t>
              </a:r>
            </a:p>
          </p:txBody>
        </p:sp>
        <p:sp>
          <p:nvSpPr>
            <p:cNvPr id="54" name="Oval 65"/>
            <p:cNvSpPr>
              <a:spLocks noChangeAspect="1" noChangeArrowheads="1"/>
            </p:cNvSpPr>
            <p:nvPr/>
          </p:nvSpPr>
          <p:spPr bwMode="auto">
            <a:xfrm>
              <a:off x="5753112" y="6030921"/>
              <a:ext cx="533400" cy="46831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26</a:t>
              </a:r>
            </a:p>
          </p:txBody>
        </p:sp>
        <p:sp>
          <p:nvSpPr>
            <p:cNvPr id="56" name="Oval 70"/>
            <p:cNvSpPr>
              <a:spLocks noChangeAspect="1" noChangeArrowheads="1"/>
            </p:cNvSpPr>
            <p:nvPr/>
          </p:nvSpPr>
          <p:spPr bwMode="auto">
            <a:xfrm>
              <a:off x="4732350" y="6035684"/>
              <a:ext cx="533400" cy="46831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 smtClean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16</a:t>
              </a:r>
              <a:endPara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58" name="Oval 74"/>
            <p:cNvSpPr>
              <a:spLocks noChangeAspect="1" noChangeArrowheads="1"/>
            </p:cNvSpPr>
            <p:nvPr/>
          </p:nvSpPr>
          <p:spPr bwMode="auto">
            <a:xfrm>
              <a:off x="2857488" y="6000768"/>
              <a:ext cx="533400" cy="46831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 smtClean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3</a:t>
              </a:r>
              <a:endPara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60" name="Oval 78"/>
            <p:cNvSpPr>
              <a:spLocks noChangeAspect="1" noChangeArrowheads="1"/>
            </p:cNvSpPr>
            <p:nvPr/>
          </p:nvSpPr>
          <p:spPr bwMode="auto">
            <a:xfrm>
              <a:off x="3824286" y="6000768"/>
              <a:ext cx="533400" cy="46831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 smtClean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14</a:t>
              </a:r>
              <a:endPara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cxnSp>
          <p:nvCxnSpPr>
            <p:cNvPr id="69" name="直接连接符 68"/>
            <p:cNvCxnSpPr/>
            <p:nvPr/>
          </p:nvCxnSpPr>
          <p:spPr>
            <a:xfrm rot="5400000">
              <a:off x="3103089" y="5623406"/>
              <a:ext cx="443243" cy="311481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rot="16200000" flipH="1">
              <a:off x="3775072" y="5640072"/>
              <a:ext cx="443243" cy="278147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stCxn id="52" idx="3"/>
              <a:endCxn id="56" idx="0"/>
            </p:cNvCxnSpPr>
            <p:nvPr/>
          </p:nvCxnSpPr>
          <p:spPr>
            <a:xfrm rot="5400000">
              <a:off x="4922059" y="5644041"/>
              <a:ext cx="468634" cy="31465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rot="16200000" flipH="1">
              <a:off x="5668188" y="5634515"/>
              <a:ext cx="463871" cy="32894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rot="5400000">
              <a:off x="3930607" y="4720841"/>
              <a:ext cx="432552" cy="578525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 rot="16200000" flipH="1">
              <a:off x="4864861" y="4742281"/>
              <a:ext cx="442077" cy="545168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80" name="任意多边形 79"/>
          <p:cNvSpPr/>
          <p:nvPr/>
        </p:nvSpPr>
        <p:spPr>
          <a:xfrm>
            <a:off x="6593394" y="743578"/>
            <a:ext cx="693336" cy="1919235"/>
          </a:xfrm>
          <a:custGeom>
            <a:avLst/>
            <a:gdLst>
              <a:gd name="connsiteX0" fmla="*/ 68663 w 693336"/>
              <a:gd name="connsiteY0" fmla="*/ 1919235 h 1919235"/>
              <a:gd name="connsiteX1" fmla="*/ 88760 w 693336"/>
              <a:gd name="connsiteY1" fmla="*/ 1266092 h 1919235"/>
              <a:gd name="connsiteX2" fmla="*/ 601226 w 693336"/>
              <a:gd name="connsiteY2" fmla="*/ 633046 h 1919235"/>
              <a:gd name="connsiteX3" fmla="*/ 641419 w 693336"/>
              <a:gd name="connsiteY3" fmla="*/ 0 h 1919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3336" h="1919235">
                <a:moveTo>
                  <a:pt x="68663" y="1919235"/>
                </a:moveTo>
                <a:cubicBezTo>
                  <a:pt x="34331" y="1699846"/>
                  <a:pt x="0" y="1480457"/>
                  <a:pt x="88760" y="1266092"/>
                </a:cubicBezTo>
                <a:cubicBezTo>
                  <a:pt x="177521" y="1051727"/>
                  <a:pt x="509116" y="844061"/>
                  <a:pt x="601226" y="633046"/>
                </a:cubicBezTo>
                <a:cubicBezTo>
                  <a:pt x="693336" y="422031"/>
                  <a:pt x="667377" y="211015"/>
                  <a:pt x="641419" y="0"/>
                </a:cubicBezTo>
              </a:path>
            </a:pathLst>
          </a:cu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下箭头 81"/>
          <p:cNvSpPr/>
          <p:nvPr/>
        </p:nvSpPr>
        <p:spPr>
          <a:xfrm rot="3000000">
            <a:off x="5538438" y="4020491"/>
            <a:ext cx="214314" cy="571504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灯片编号占位符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64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1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10" grpId="0" animBg="1"/>
      <p:bldP spid="40" grpId="0" animBg="1"/>
      <p:bldP spid="41" grpId="0" animBg="1"/>
      <p:bldP spid="45" grpId="0"/>
      <p:bldP spid="46" grpId="0"/>
      <p:bldP spid="47" grpId="0"/>
      <p:bldP spid="48" grpId="0"/>
      <p:bldP spid="80" grpId="0" animBg="1"/>
      <p:bldP spid="8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5"/>
          <p:cNvSpPr>
            <a:spLocks noChangeAspect="1" noChangeArrowheads="1"/>
          </p:cNvSpPr>
          <p:nvPr/>
        </p:nvSpPr>
        <p:spPr bwMode="auto">
          <a:xfrm>
            <a:off x="1955795" y="928670"/>
            <a:ext cx="533400" cy="4365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r>
              <a:rPr kumimoji="0" lang="en-US" altLang="zh-CN" sz="1600" b="1" smtClean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15</a:t>
            </a:r>
            <a:endParaRPr kumimoji="0" lang="en-US" altLang="zh-CN" sz="1600" b="1" dirty="0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5" name="Oval 56"/>
          <p:cNvSpPr>
            <a:spLocks noChangeAspect="1" noChangeArrowheads="1"/>
          </p:cNvSpPr>
          <p:nvPr/>
        </p:nvSpPr>
        <p:spPr bwMode="auto">
          <a:xfrm>
            <a:off x="1000100" y="1665268"/>
            <a:ext cx="533400" cy="46831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r>
              <a:rPr kumimoji="0" lang="en-US" altLang="zh-CN" sz="1600" b="1" smtClean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7</a:t>
            </a:r>
            <a:endParaRPr kumimoji="0" lang="en-US" altLang="zh-CN" sz="16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6" name="Oval 59"/>
          <p:cNvSpPr>
            <a:spLocks noChangeAspect="1" noChangeArrowheads="1"/>
          </p:cNvSpPr>
          <p:nvPr/>
        </p:nvSpPr>
        <p:spPr bwMode="auto">
          <a:xfrm>
            <a:off x="2878133" y="1674793"/>
            <a:ext cx="533400" cy="46831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>
            <a:noAutofit/>
          </a:bodyPr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18</a:t>
            </a:r>
          </a:p>
        </p:txBody>
      </p:sp>
      <p:sp>
        <p:nvSpPr>
          <p:cNvPr id="7" name="Oval 65"/>
          <p:cNvSpPr>
            <a:spLocks noChangeAspect="1" noChangeArrowheads="1"/>
          </p:cNvSpPr>
          <p:nvPr/>
        </p:nvSpPr>
        <p:spPr bwMode="auto">
          <a:xfrm>
            <a:off x="3395658" y="2538393"/>
            <a:ext cx="533400" cy="46831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>
            <a:noAutofit/>
          </a:bodyPr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26</a:t>
            </a:r>
          </a:p>
        </p:txBody>
      </p:sp>
      <p:sp>
        <p:nvSpPr>
          <p:cNvPr id="8" name="Oval 70"/>
          <p:cNvSpPr>
            <a:spLocks noChangeAspect="1" noChangeArrowheads="1"/>
          </p:cNvSpPr>
          <p:nvPr/>
        </p:nvSpPr>
        <p:spPr bwMode="auto">
          <a:xfrm>
            <a:off x="2374896" y="2543156"/>
            <a:ext cx="533400" cy="46831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>
            <a:noAutofit/>
          </a:bodyPr>
          <a:lstStyle/>
          <a:p>
            <a:r>
              <a:rPr kumimoji="0" lang="en-US" altLang="zh-CN" sz="1600" b="1" smtClean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16</a:t>
            </a:r>
            <a:endParaRPr kumimoji="0" lang="en-US" altLang="zh-CN" sz="16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9" name="Oval 74"/>
          <p:cNvSpPr>
            <a:spLocks noChangeAspect="1" noChangeArrowheads="1"/>
          </p:cNvSpPr>
          <p:nvPr/>
        </p:nvSpPr>
        <p:spPr bwMode="auto">
          <a:xfrm>
            <a:off x="500034" y="2508240"/>
            <a:ext cx="533400" cy="46831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>
            <a:noAutofit/>
          </a:bodyPr>
          <a:lstStyle/>
          <a:p>
            <a:r>
              <a:rPr kumimoji="0" lang="en-US" altLang="zh-CN" sz="1600" b="1" smtClean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</a:t>
            </a:r>
            <a:endParaRPr kumimoji="0" lang="en-US" altLang="zh-CN" sz="16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10" name="Oval 78"/>
          <p:cNvSpPr>
            <a:spLocks noChangeAspect="1" noChangeArrowheads="1"/>
          </p:cNvSpPr>
          <p:nvPr/>
        </p:nvSpPr>
        <p:spPr bwMode="auto">
          <a:xfrm>
            <a:off x="1466832" y="2508240"/>
            <a:ext cx="533400" cy="46831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>
            <a:noAutofit/>
          </a:bodyPr>
          <a:lstStyle/>
          <a:p>
            <a:r>
              <a:rPr kumimoji="0" lang="en-US" altLang="zh-CN" sz="1600" b="1" smtClean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14</a:t>
            </a:r>
            <a:endParaRPr kumimoji="0" lang="en-US" altLang="zh-CN" sz="16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rot="5400000">
            <a:off x="745635" y="2130878"/>
            <a:ext cx="443243" cy="311481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16200000" flipH="1">
            <a:off x="1417618" y="2147544"/>
            <a:ext cx="443243" cy="278147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3"/>
            <a:endCxn id="8" idx="0"/>
          </p:cNvCxnSpPr>
          <p:nvPr/>
        </p:nvCxnSpPr>
        <p:spPr>
          <a:xfrm rot="5400000">
            <a:off x="2564605" y="2151513"/>
            <a:ext cx="468634" cy="314652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rot="16200000" flipH="1">
            <a:off x="3310734" y="2141987"/>
            <a:ext cx="463871" cy="32894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rot="5400000">
            <a:off x="1573153" y="1228313"/>
            <a:ext cx="432552" cy="578525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16200000" flipH="1">
            <a:off x="2507407" y="1249753"/>
            <a:ext cx="442077" cy="545168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14348" y="158709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删除结点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15</a:t>
            </a:r>
            <a:endParaRPr lang="zh-CN" altLang="en-US" sz="1800" b="1" dirty="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33"/>
          <p:cNvGrpSpPr/>
          <p:nvPr/>
        </p:nvGrpSpPr>
        <p:grpSpPr>
          <a:xfrm>
            <a:off x="4786314" y="928670"/>
            <a:ext cx="3429024" cy="2082798"/>
            <a:chOff x="4786314" y="1285860"/>
            <a:chExt cx="3429024" cy="2082798"/>
          </a:xfrm>
        </p:grpSpPr>
        <p:sp>
          <p:nvSpPr>
            <p:cNvPr id="18" name="Oval 55"/>
            <p:cNvSpPr>
              <a:spLocks noChangeAspect="1" noChangeArrowheads="1"/>
            </p:cNvSpPr>
            <p:nvPr/>
          </p:nvSpPr>
          <p:spPr bwMode="auto">
            <a:xfrm>
              <a:off x="6242075" y="1285860"/>
              <a:ext cx="533400" cy="4365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noAutofit/>
            </a:bodyPr>
            <a:lstStyle/>
            <a:p>
              <a:r>
                <a:rPr kumimoji="0" lang="en-US" altLang="zh-CN" sz="1600" b="1" smtClean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14</a:t>
              </a:r>
              <a:endParaRPr kumimoji="0" lang="en-US" altLang="zh-CN" sz="16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9" name="Oval 56"/>
            <p:cNvSpPr>
              <a:spLocks noChangeAspect="1" noChangeArrowheads="1"/>
            </p:cNvSpPr>
            <p:nvPr/>
          </p:nvSpPr>
          <p:spPr bwMode="auto">
            <a:xfrm>
              <a:off x="5286380" y="2022458"/>
              <a:ext cx="533400" cy="46831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>
              <a:noAutofit/>
            </a:bodyPr>
            <a:lstStyle/>
            <a:p>
              <a:r>
                <a:rPr kumimoji="0" lang="en-US" altLang="zh-CN" sz="1600" b="1" smtClean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7</a:t>
              </a:r>
              <a:endPara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20" name="Oval 59"/>
            <p:cNvSpPr>
              <a:spLocks noChangeAspect="1" noChangeArrowheads="1"/>
            </p:cNvSpPr>
            <p:nvPr/>
          </p:nvSpPr>
          <p:spPr bwMode="auto">
            <a:xfrm>
              <a:off x="7164413" y="2031983"/>
              <a:ext cx="533400" cy="46831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18</a:t>
              </a:r>
            </a:p>
          </p:txBody>
        </p:sp>
        <p:sp>
          <p:nvSpPr>
            <p:cNvPr id="21" name="Oval 65"/>
            <p:cNvSpPr>
              <a:spLocks noChangeAspect="1" noChangeArrowheads="1"/>
            </p:cNvSpPr>
            <p:nvPr/>
          </p:nvSpPr>
          <p:spPr bwMode="auto">
            <a:xfrm>
              <a:off x="7681938" y="2895583"/>
              <a:ext cx="533400" cy="46831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26</a:t>
              </a:r>
            </a:p>
          </p:txBody>
        </p:sp>
        <p:sp>
          <p:nvSpPr>
            <p:cNvPr id="22" name="Oval 70"/>
            <p:cNvSpPr>
              <a:spLocks noChangeAspect="1" noChangeArrowheads="1"/>
            </p:cNvSpPr>
            <p:nvPr/>
          </p:nvSpPr>
          <p:spPr bwMode="auto">
            <a:xfrm>
              <a:off x="6661176" y="2900346"/>
              <a:ext cx="533400" cy="46831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 smtClean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16</a:t>
              </a:r>
              <a:endPara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23" name="Oval 74"/>
            <p:cNvSpPr>
              <a:spLocks noChangeAspect="1" noChangeArrowheads="1"/>
            </p:cNvSpPr>
            <p:nvPr/>
          </p:nvSpPr>
          <p:spPr bwMode="auto">
            <a:xfrm>
              <a:off x="4786314" y="2865430"/>
              <a:ext cx="533400" cy="46831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 smtClean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3</a:t>
              </a:r>
              <a:endPara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24" name="Oval 78"/>
            <p:cNvSpPr>
              <a:spLocks noChangeAspect="1" noChangeArrowheads="1"/>
            </p:cNvSpPr>
            <p:nvPr/>
          </p:nvSpPr>
          <p:spPr bwMode="auto">
            <a:xfrm>
              <a:off x="5753112" y="2865430"/>
              <a:ext cx="533400" cy="46831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 smtClean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14</a:t>
              </a:r>
              <a:endPara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 rot="5400000">
              <a:off x="5031915" y="2488068"/>
              <a:ext cx="443243" cy="311481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rot="16200000" flipH="1">
              <a:off x="5703898" y="2504734"/>
              <a:ext cx="443243" cy="278147"/>
            </a:xfrm>
            <a:prstGeom prst="lin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27" name="直接连接符 26"/>
            <p:cNvCxnSpPr>
              <a:stCxn id="20" idx="3"/>
              <a:endCxn id="22" idx="0"/>
            </p:cNvCxnSpPr>
            <p:nvPr/>
          </p:nvCxnSpPr>
          <p:spPr>
            <a:xfrm rot="5400000">
              <a:off x="6850885" y="2508703"/>
              <a:ext cx="468634" cy="31465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16200000" flipH="1">
              <a:off x="7597014" y="2499177"/>
              <a:ext cx="463871" cy="32894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5400000">
              <a:off x="5859433" y="1585503"/>
              <a:ext cx="432552" cy="578525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16200000" flipH="1">
              <a:off x="6793687" y="1606943"/>
              <a:ext cx="442077" cy="545168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31" name="Oval 55"/>
          <p:cNvSpPr>
            <a:spLocks noChangeAspect="1" noChangeArrowheads="1"/>
          </p:cNvSpPr>
          <p:nvPr/>
        </p:nvSpPr>
        <p:spPr bwMode="auto">
          <a:xfrm>
            <a:off x="1948890" y="928670"/>
            <a:ext cx="533400" cy="4365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r>
              <a:rPr kumimoji="0" lang="en-US" altLang="zh-CN" sz="1600" b="1" smtClean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14</a:t>
            </a:r>
            <a:endParaRPr kumimoji="0" lang="en-US" altLang="zh-CN" sz="1600" b="1" dirty="0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32" name="右箭头 31"/>
          <p:cNvSpPr/>
          <p:nvPr/>
        </p:nvSpPr>
        <p:spPr>
          <a:xfrm>
            <a:off x="4071934" y="1714488"/>
            <a:ext cx="428628" cy="21431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51"/>
          <p:cNvGrpSpPr/>
          <p:nvPr/>
        </p:nvGrpSpPr>
        <p:grpSpPr>
          <a:xfrm>
            <a:off x="5500694" y="642918"/>
            <a:ext cx="1285884" cy="1090618"/>
            <a:chOff x="5500694" y="642918"/>
            <a:chExt cx="1285884" cy="1090618"/>
          </a:xfrm>
        </p:grpSpPr>
        <p:sp>
          <p:nvSpPr>
            <p:cNvPr id="33" name="Text Box 57"/>
            <p:cNvSpPr txBox="1">
              <a:spLocks noChangeArrowheads="1"/>
            </p:cNvSpPr>
            <p:nvPr/>
          </p:nvSpPr>
          <p:spPr bwMode="auto">
            <a:xfrm>
              <a:off x="5500694" y="1428736"/>
              <a:ext cx="3270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kumimoji="0" lang="en-US" altLang="zh-CN" sz="1600" b="1">
                <a:solidFill>
                  <a:srgbClr val="00B0F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35" name="Text Box 57"/>
            <p:cNvSpPr txBox="1">
              <a:spLocks noChangeArrowheads="1"/>
            </p:cNvSpPr>
            <p:nvPr/>
          </p:nvSpPr>
          <p:spPr bwMode="auto">
            <a:xfrm>
              <a:off x="6459553" y="642918"/>
              <a:ext cx="3270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kumimoji="0" lang="en-US" altLang="zh-CN" sz="1600" b="1">
                <a:solidFill>
                  <a:srgbClr val="00B0F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786050" y="3286124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都是平衡的，不需要调整</a:t>
            </a:r>
            <a:endParaRPr lang="zh-CN" altLang="en-US" sz="1800" b="1" dirty="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34" name="组合 36"/>
          <p:cNvGrpSpPr/>
          <p:nvPr/>
        </p:nvGrpSpPr>
        <p:grpSpPr>
          <a:xfrm>
            <a:off x="3286116" y="4071942"/>
            <a:ext cx="3429024" cy="2082798"/>
            <a:chOff x="4786314" y="1285860"/>
            <a:chExt cx="3429024" cy="2082798"/>
          </a:xfrm>
        </p:grpSpPr>
        <p:sp>
          <p:nvSpPr>
            <p:cNvPr id="38" name="Oval 55"/>
            <p:cNvSpPr>
              <a:spLocks noChangeAspect="1" noChangeArrowheads="1"/>
            </p:cNvSpPr>
            <p:nvPr/>
          </p:nvSpPr>
          <p:spPr bwMode="auto">
            <a:xfrm>
              <a:off x="6242075" y="1285860"/>
              <a:ext cx="533400" cy="4365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noAutofit/>
            </a:bodyPr>
            <a:lstStyle/>
            <a:p>
              <a:r>
                <a:rPr kumimoji="0" lang="en-US" altLang="zh-CN" sz="1600" b="1" smtClean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14</a:t>
              </a:r>
              <a:endParaRPr kumimoji="0" lang="en-US" altLang="zh-CN" sz="16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39" name="Oval 56"/>
            <p:cNvSpPr>
              <a:spLocks noChangeAspect="1" noChangeArrowheads="1"/>
            </p:cNvSpPr>
            <p:nvPr/>
          </p:nvSpPr>
          <p:spPr bwMode="auto">
            <a:xfrm>
              <a:off x="5286380" y="2022458"/>
              <a:ext cx="533400" cy="46831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>
              <a:noAutofit/>
            </a:bodyPr>
            <a:lstStyle/>
            <a:p>
              <a:r>
                <a:rPr kumimoji="0" lang="en-US" altLang="zh-CN" sz="1600" b="1" smtClean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7</a:t>
              </a:r>
              <a:endPara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40" name="Oval 59"/>
            <p:cNvSpPr>
              <a:spLocks noChangeAspect="1" noChangeArrowheads="1"/>
            </p:cNvSpPr>
            <p:nvPr/>
          </p:nvSpPr>
          <p:spPr bwMode="auto">
            <a:xfrm>
              <a:off x="7164413" y="2031983"/>
              <a:ext cx="533400" cy="46831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18</a:t>
              </a:r>
            </a:p>
          </p:txBody>
        </p:sp>
        <p:sp>
          <p:nvSpPr>
            <p:cNvPr id="41" name="Oval 65"/>
            <p:cNvSpPr>
              <a:spLocks noChangeAspect="1" noChangeArrowheads="1"/>
            </p:cNvSpPr>
            <p:nvPr/>
          </p:nvSpPr>
          <p:spPr bwMode="auto">
            <a:xfrm>
              <a:off x="7681938" y="2895583"/>
              <a:ext cx="533400" cy="46831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26</a:t>
              </a:r>
            </a:p>
          </p:txBody>
        </p:sp>
        <p:sp>
          <p:nvSpPr>
            <p:cNvPr id="42" name="Oval 70"/>
            <p:cNvSpPr>
              <a:spLocks noChangeAspect="1" noChangeArrowheads="1"/>
            </p:cNvSpPr>
            <p:nvPr/>
          </p:nvSpPr>
          <p:spPr bwMode="auto">
            <a:xfrm>
              <a:off x="6661176" y="2900346"/>
              <a:ext cx="533400" cy="46831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 smtClean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16</a:t>
              </a:r>
              <a:endPara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43" name="Oval 74"/>
            <p:cNvSpPr>
              <a:spLocks noChangeAspect="1" noChangeArrowheads="1"/>
            </p:cNvSpPr>
            <p:nvPr/>
          </p:nvSpPr>
          <p:spPr bwMode="auto">
            <a:xfrm>
              <a:off x="4786314" y="2865430"/>
              <a:ext cx="533400" cy="46831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 smtClean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3</a:t>
              </a:r>
              <a:endPara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cxnSp>
          <p:nvCxnSpPr>
            <p:cNvPr id="45" name="直接连接符 44"/>
            <p:cNvCxnSpPr/>
            <p:nvPr/>
          </p:nvCxnSpPr>
          <p:spPr>
            <a:xfrm rot="5400000">
              <a:off x="5031915" y="2488068"/>
              <a:ext cx="443243" cy="311481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40" idx="3"/>
              <a:endCxn id="42" idx="0"/>
            </p:cNvCxnSpPr>
            <p:nvPr/>
          </p:nvCxnSpPr>
          <p:spPr>
            <a:xfrm rot="5400000">
              <a:off x="6850885" y="2508703"/>
              <a:ext cx="468634" cy="31465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rot="16200000" flipH="1">
              <a:off x="7597014" y="2499177"/>
              <a:ext cx="463871" cy="32894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rot="5400000">
              <a:off x="5859433" y="1585503"/>
              <a:ext cx="432552" cy="578525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rot="16200000" flipH="1">
              <a:off x="6793687" y="1606943"/>
              <a:ext cx="442077" cy="545168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51" name="右弧形箭头 50"/>
          <p:cNvSpPr/>
          <p:nvPr/>
        </p:nvSpPr>
        <p:spPr>
          <a:xfrm>
            <a:off x="5786446" y="3571876"/>
            <a:ext cx="285752" cy="714380"/>
          </a:xfrm>
          <a:prstGeom prst="curved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灯片编号占位符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65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31" grpId="0" animBg="1"/>
      <p:bldP spid="32" grpId="0" animBg="1"/>
      <p:bldP spid="51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750891" y="1643050"/>
            <a:ext cx="7750199" cy="2157102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marL="342900" indent="-342900" algn="just" fontAlgn="ctr">
              <a:lnSpc>
                <a:spcPct val="130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平衡二叉树上进行查找的过程和</a:t>
            </a:r>
            <a:r>
              <a:rPr lang="zh-CN" altLang="en-US" sz="1800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在二叉排序树上进行查找的过程</a:t>
            </a:r>
            <a:r>
              <a:rPr lang="zh-CN" altLang="en-US" sz="1800" b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完全</a:t>
            </a:r>
            <a:r>
              <a:rPr lang="zh-CN" altLang="en-US" sz="1800" b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相同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，因此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在平衡二叉树上进行查找关键字的比较次数不会超过平衡</a:t>
            </a:r>
            <a:r>
              <a:rPr lang="zh-CN" altLang="en-US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二叉树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的高度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342900" indent="-342900" algn="just" fontAlgn="ctr">
              <a:lnSpc>
                <a:spcPct val="130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最坏的</a:t>
            </a:r>
            <a:r>
              <a:rPr lang="zh-CN" altLang="en-US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情况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下，普通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二叉排序树的查找长度为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1800" b="1" i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那么，平衡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二叉树的情况又是怎样的呢</a:t>
            </a:r>
            <a:r>
              <a:rPr lang="zh-CN" altLang="en-US" sz="18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？         </a:t>
            </a:r>
            <a:endParaRPr lang="zh-CN" altLang="en-US" sz="1800" b="1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00034" y="785794"/>
            <a:ext cx="3214709" cy="430887"/>
          </a:xfrm>
          <a:prstGeom prst="rect">
            <a:avLst/>
          </a:prstGeom>
          <a:solidFill>
            <a:srgbClr val="9900FF"/>
          </a:solidFill>
          <a:ln w="285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200" b="1" dirty="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4</a:t>
            </a:r>
            <a:r>
              <a:rPr kumimoji="0" lang="zh-CN" altLang="en-US" sz="2200" b="1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、</a:t>
            </a:r>
            <a:r>
              <a:rPr kumimoji="0" lang="zh-CN" altLang="en-US" sz="2200" b="1" dirty="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平衡二叉树的查找</a:t>
            </a:r>
            <a:endParaRPr kumimoji="0" lang="zh-CN" altLang="en-US" sz="2200" b="1" dirty="0">
              <a:solidFill>
                <a:schemeClr val="bg1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66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40"/>
          <p:cNvSpPr txBox="1">
            <a:spLocks noChangeArrowheads="1"/>
          </p:cNvSpPr>
          <p:nvPr/>
        </p:nvSpPr>
        <p:spPr bwMode="auto">
          <a:xfrm>
            <a:off x="428596" y="571480"/>
            <a:ext cx="8382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构造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一系列的平衡</a:t>
            </a:r>
            <a:r>
              <a:rPr lang="zh-CN" altLang="en-US" sz="18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二叉树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1800" b="1" baseline="-30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1800" b="1" baseline="-30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1800" b="1" baseline="-30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3333FF"/>
                </a:solidFill>
                <a:latin typeface="+mn-ea"/>
                <a:ea typeface="+mn-ea"/>
                <a:cs typeface="Consolas" pitchFamily="49" charset="0"/>
              </a:rPr>
              <a:t>…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，其中，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1800" b="1" baseline="-30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表示高度为</a:t>
            </a:r>
            <a:r>
              <a:rPr lang="en-US" altLang="zh-CN" sz="1800" b="1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且结点数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尽可能少的</a:t>
            </a:r>
            <a:r>
              <a:rPr lang="zh-CN" altLang="en-US" sz="18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平衡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二叉树，下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图所示</a:t>
            </a:r>
            <a:r>
              <a:rPr lang="zh-CN" altLang="en-US" sz="18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1800" b="1" baseline="-30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1800" b="1" baseline="-30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1800" b="1" baseline="-30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1800" b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1800" b="1" baseline="-300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1800" b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1800" b="1" i="1" baseline="-250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　</a:t>
            </a:r>
          </a:p>
        </p:txBody>
      </p:sp>
      <p:sp>
        <p:nvSpPr>
          <p:cNvPr id="55299" name="Text Box 41"/>
          <p:cNvSpPr txBox="1">
            <a:spLocks noChangeArrowheads="1"/>
          </p:cNvSpPr>
          <p:nvPr/>
        </p:nvSpPr>
        <p:spPr bwMode="auto">
          <a:xfrm>
            <a:off x="2525243" y="4952989"/>
            <a:ext cx="3261204" cy="45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fontAlgn="ctr">
              <a:lnSpc>
                <a:spcPct val="130000"/>
              </a:lnSpc>
              <a:spcBef>
                <a:spcPct val="50000"/>
              </a:spcBef>
            </a:pP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结点个数</a:t>
            </a:r>
            <a:r>
              <a:rPr lang="en-US" altLang="zh-CN" sz="1800" b="1" i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最少的平衡二叉树 </a:t>
            </a:r>
          </a:p>
        </p:txBody>
      </p:sp>
      <p:sp>
        <p:nvSpPr>
          <p:cNvPr id="55300" name="Text Box 42"/>
          <p:cNvSpPr txBox="1">
            <a:spLocks noChangeArrowheads="1"/>
          </p:cNvSpPr>
          <p:nvPr/>
        </p:nvSpPr>
        <p:spPr bwMode="auto">
          <a:xfrm>
            <a:off x="436092" y="1928802"/>
            <a:ext cx="504825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T</a:t>
            </a:r>
            <a:r>
              <a:rPr kumimoji="0" lang="en-US" altLang="zh-CN" sz="2000" b="1" baseline="-2500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</a:t>
            </a:r>
          </a:p>
        </p:txBody>
      </p:sp>
      <p:sp>
        <p:nvSpPr>
          <p:cNvPr id="55301" name="Oval 43"/>
          <p:cNvSpPr>
            <a:spLocks noChangeAspect="1" noChangeArrowheads="1"/>
          </p:cNvSpPr>
          <p:nvPr/>
        </p:nvSpPr>
        <p:spPr bwMode="auto">
          <a:xfrm>
            <a:off x="474192" y="2433627"/>
            <a:ext cx="395287" cy="3952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302" name="Text Box 44"/>
          <p:cNvSpPr txBox="1">
            <a:spLocks noChangeArrowheads="1"/>
          </p:cNvSpPr>
          <p:nvPr/>
        </p:nvSpPr>
        <p:spPr bwMode="auto">
          <a:xfrm>
            <a:off x="1515592" y="1928802"/>
            <a:ext cx="504825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T</a:t>
            </a:r>
            <a:r>
              <a:rPr kumimoji="0" lang="en-US" altLang="zh-CN" sz="2000" b="1" baseline="-2500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</a:t>
            </a:r>
          </a:p>
        </p:txBody>
      </p:sp>
      <p:sp>
        <p:nvSpPr>
          <p:cNvPr id="55303" name="Oval 45"/>
          <p:cNvSpPr>
            <a:spLocks noChangeAspect="1" noChangeArrowheads="1"/>
          </p:cNvSpPr>
          <p:nvPr/>
        </p:nvSpPr>
        <p:spPr bwMode="auto">
          <a:xfrm>
            <a:off x="1553692" y="2433627"/>
            <a:ext cx="395287" cy="3952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304" name="Oval 46"/>
          <p:cNvSpPr>
            <a:spLocks noChangeAspect="1" noChangeArrowheads="1"/>
          </p:cNvSpPr>
          <p:nvPr/>
        </p:nvSpPr>
        <p:spPr bwMode="auto">
          <a:xfrm>
            <a:off x="1228254" y="3046402"/>
            <a:ext cx="395288" cy="3952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305" name="Freeform 47"/>
          <p:cNvSpPr>
            <a:spLocks/>
          </p:cNvSpPr>
          <p:nvPr/>
        </p:nvSpPr>
        <p:spPr bwMode="auto">
          <a:xfrm>
            <a:off x="1469554" y="2781289"/>
            <a:ext cx="166688" cy="266700"/>
          </a:xfrm>
          <a:custGeom>
            <a:avLst/>
            <a:gdLst>
              <a:gd name="T0" fmla="*/ 105 w 105"/>
              <a:gd name="T1" fmla="*/ 0 h 168"/>
              <a:gd name="T2" fmla="*/ 0 w 105"/>
              <a:gd name="T3" fmla="*/ 168 h 168"/>
              <a:gd name="T4" fmla="*/ 0 60000 65536"/>
              <a:gd name="T5" fmla="*/ 0 60000 65536"/>
              <a:gd name="T6" fmla="*/ 0 w 105"/>
              <a:gd name="T7" fmla="*/ 0 h 168"/>
              <a:gd name="T8" fmla="*/ 105 w 105"/>
              <a:gd name="T9" fmla="*/ 168 h 16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5" h="168">
                <a:moveTo>
                  <a:pt x="105" y="0"/>
                </a:moveTo>
                <a:lnTo>
                  <a:pt x="0" y="168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306" name="Text Box 48"/>
          <p:cNvSpPr txBox="1">
            <a:spLocks noChangeArrowheads="1"/>
          </p:cNvSpPr>
          <p:nvPr/>
        </p:nvSpPr>
        <p:spPr bwMode="auto">
          <a:xfrm>
            <a:off x="2739554" y="1928802"/>
            <a:ext cx="504825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T</a:t>
            </a:r>
            <a:r>
              <a:rPr kumimoji="0" lang="en-US" altLang="zh-CN" sz="2000" b="1" baseline="-2500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</a:t>
            </a:r>
          </a:p>
        </p:txBody>
      </p:sp>
      <p:sp>
        <p:nvSpPr>
          <p:cNvPr id="55307" name="Oval 49"/>
          <p:cNvSpPr>
            <a:spLocks noChangeAspect="1" noChangeArrowheads="1"/>
          </p:cNvSpPr>
          <p:nvPr/>
        </p:nvSpPr>
        <p:spPr bwMode="auto">
          <a:xfrm>
            <a:off x="2777654" y="2433627"/>
            <a:ext cx="395288" cy="3952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308" name="Oval 50"/>
          <p:cNvSpPr>
            <a:spLocks noChangeAspect="1" noChangeArrowheads="1"/>
          </p:cNvSpPr>
          <p:nvPr/>
        </p:nvSpPr>
        <p:spPr bwMode="auto">
          <a:xfrm>
            <a:off x="2452217" y="3046402"/>
            <a:ext cx="395287" cy="3952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309" name="Freeform 51"/>
          <p:cNvSpPr>
            <a:spLocks/>
          </p:cNvSpPr>
          <p:nvPr/>
        </p:nvSpPr>
        <p:spPr bwMode="auto">
          <a:xfrm>
            <a:off x="2695104" y="2768589"/>
            <a:ext cx="139700" cy="285750"/>
          </a:xfrm>
          <a:custGeom>
            <a:avLst/>
            <a:gdLst>
              <a:gd name="T0" fmla="*/ 88 w 88"/>
              <a:gd name="T1" fmla="*/ 0 h 180"/>
              <a:gd name="T2" fmla="*/ 0 w 88"/>
              <a:gd name="T3" fmla="*/ 180 h 180"/>
              <a:gd name="T4" fmla="*/ 0 60000 65536"/>
              <a:gd name="T5" fmla="*/ 0 60000 65536"/>
              <a:gd name="T6" fmla="*/ 0 w 88"/>
              <a:gd name="T7" fmla="*/ 0 h 180"/>
              <a:gd name="T8" fmla="*/ 88 w 88"/>
              <a:gd name="T9" fmla="*/ 180 h 1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8" h="180">
                <a:moveTo>
                  <a:pt x="88" y="0"/>
                </a:moveTo>
                <a:lnTo>
                  <a:pt x="0" y="180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310" name="Oval 52"/>
          <p:cNvSpPr>
            <a:spLocks noChangeAspect="1" noChangeArrowheads="1"/>
          </p:cNvSpPr>
          <p:nvPr/>
        </p:nvSpPr>
        <p:spPr bwMode="auto">
          <a:xfrm>
            <a:off x="2164879" y="3687752"/>
            <a:ext cx="395288" cy="3952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311" name="Line 53"/>
          <p:cNvSpPr>
            <a:spLocks noChangeShapeType="1"/>
          </p:cNvSpPr>
          <p:nvPr/>
        </p:nvSpPr>
        <p:spPr bwMode="auto">
          <a:xfrm flipH="1">
            <a:off x="2401417" y="3416289"/>
            <a:ext cx="144462" cy="287338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312" name="Oval 54"/>
          <p:cNvSpPr>
            <a:spLocks noChangeAspect="1" noChangeArrowheads="1"/>
          </p:cNvSpPr>
          <p:nvPr/>
        </p:nvSpPr>
        <p:spPr bwMode="auto">
          <a:xfrm>
            <a:off x="3209454" y="3046402"/>
            <a:ext cx="395288" cy="3952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313" name="Freeform 55"/>
          <p:cNvSpPr>
            <a:spLocks/>
          </p:cNvSpPr>
          <p:nvPr/>
        </p:nvSpPr>
        <p:spPr bwMode="auto">
          <a:xfrm>
            <a:off x="3126904" y="2749539"/>
            <a:ext cx="209550" cy="323850"/>
          </a:xfrm>
          <a:custGeom>
            <a:avLst/>
            <a:gdLst>
              <a:gd name="T0" fmla="*/ 0 w 132"/>
              <a:gd name="T1" fmla="*/ 0 h 204"/>
              <a:gd name="T2" fmla="*/ 132 w 132"/>
              <a:gd name="T3" fmla="*/ 204 h 204"/>
              <a:gd name="T4" fmla="*/ 0 60000 65536"/>
              <a:gd name="T5" fmla="*/ 0 60000 65536"/>
              <a:gd name="T6" fmla="*/ 0 w 132"/>
              <a:gd name="T7" fmla="*/ 0 h 204"/>
              <a:gd name="T8" fmla="*/ 132 w 132"/>
              <a:gd name="T9" fmla="*/ 204 h 2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32" h="204">
                <a:moveTo>
                  <a:pt x="0" y="0"/>
                </a:moveTo>
                <a:lnTo>
                  <a:pt x="132" y="204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314" name="Text Box 56"/>
          <p:cNvSpPr txBox="1">
            <a:spLocks noChangeArrowheads="1"/>
          </p:cNvSpPr>
          <p:nvPr/>
        </p:nvSpPr>
        <p:spPr bwMode="auto">
          <a:xfrm>
            <a:off x="4893797" y="1928802"/>
            <a:ext cx="504825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T</a:t>
            </a:r>
            <a:r>
              <a:rPr kumimoji="0" lang="en-US" altLang="zh-CN" sz="2000" b="1" baseline="-2500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4</a:t>
            </a:r>
          </a:p>
        </p:txBody>
      </p:sp>
      <p:sp>
        <p:nvSpPr>
          <p:cNvPr id="55315" name="Oval 57"/>
          <p:cNvSpPr>
            <a:spLocks noChangeAspect="1" noChangeArrowheads="1"/>
          </p:cNvSpPr>
          <p:nvPr/>
        </p:nvSpPr>
        <p:spPr bwMode="auto">
          <a:xfrm>
            <a:off x="4290542" y="3087677"/>
            <a:ext cx="395287" cy="3952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316" name="Oval 58"/>
          <p:cNvSpPr>
            <a:spLocks noChangeAspect="1" noChangeArrowheads="1"/>
          </p:cNvSpPr>
          <p:nvPr/>
        </p:nvSpPr>
        <p:spPr bwMode="auto">
          <a:xfrm>
            <a:off x="3965104" y="3700452"/>
            <a:ext cx="395288" cy="3952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317" name="Freeform 59"/>
          <p:cNvSpPr>
            <a:spLocks/>
          </p:cNvSpPr>
          <p:nvPr/>
        </p:nvSpPr>
        <p:spPr bwMode="auto">
          <a:xfrm>
            <a:off x="4207992" y="3422639"/>
            <a:ext cx="139700" cy="285750"/>
          </a:xfrm>
          <a:custGeom>
            <a:avLst/>
            <a:gdLst>
              <a:gd name="T0" fmla="*/ 88 w 88"/>
              <a:gd name="T1" fmla="*/ 0 h 180"/>
              <a:gd name="T2" fmla="*/ 0 w 88"/>
              <a:gd name="T3" fmla="*/ 180 h 180"/>
              <a:gd name="T4" fmla="*/ 0 60000 65536"/>
              <a:gd name="T5" fmla="*/ 0 60000 65536"/>
              <a:gd name="T6" fmla="*/ 0 w 88"/>
              <a:gd name="T7" fmla="*/ 0 h 180"/>
              <a:gd name="T8" fmla="*/ 88 w 88"/>
              <a:gd name="T9" fmla="*/ 180 h 1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8" h="180">
                <a:moveTo>
                  <a:pt x="88" y="0"/>
                </a:moveTo>
                <a:lnTo>
                  <a:pt x="0" y="180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318" name="Oval 60"/>
          <p:cNvSpPr>
            <a:spLocks noChangeAspect="1" noChangeArrowheads="1"/>
          </p:cNvSpPr>
          <p:nvPr/>
        </p:nvSpPr>
        <p:spPr bwMode="auto">
          <a:xfrm>
            <a:off x="3677767" y="4341802"/>
            <a:ext cx="395287" cy="3952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319" name="Line 61"/>
          <p:cNvSpPr>
            <a:spLocks noChangeShapeType="1"/>
          </p:cNvSpPr>
          <p:nvPr/>
        </p:nvSpPr>
        <p:spPr bwMode="auto">
          <a:xfrm flipH="1">
            <a:off x="3914304" y="4070339"/>
            <a:ext cx="144463" cy="287338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320" name="Oval 62"/>
          <p:cNvSpPr>
            <a:spLocks noChangeAspect="1" noChangeArrowheads="1"/>
          </p:cNvSpPr>
          <p:nvPr/>
        </p:nvSpPr>
        <p:spPr bwMode="auto">
          <a:xfrm>
            <a:off x="4722342" y="3700452"/>
            <a:ext cx="395287" cy="3952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321" name="Freeform 63"/>
          <p:cNvSpPr>
            <a:spLocks/>
          </p:cNvSpPr>
          <p:nvPr/>
        </p:nvSpPr>
        <p:spPr bwMode="auto">
          <a:xfrm>
            <a:off x="4639792" y="3403589"/>
            <a:ext cx="209550" cy="323850"/>
          </a:xfrm>
          <a:custGeom>
            <a:avLst/>
            <a:gdLst>
              <a:gd name="T0" fmla="*/ 0 w 132"/>
              <a:gd name="T1" fmla="*/ 0 h 204"/>
              <a:gd name="T2" fmla="*/ 132 w 132"/>
              <a:gd name="T3" fmla="*/ 204 h 204"/>
              <a:gd name="T4" fmla="*/ 0 60000 65536"/>
              <a:gd name="T5" fmla="*/ 0 60000 65536"/>
              <a:gd name="T6" fmla="*/ 0 w 132"/>
              <a:gd name="T7" fmla="*/ 0 h 204"/>
              <a:gd name="T8" fmla="*/ 132 w 132"/>
              <a:gd name="T9" fmla="*/ 204 h 2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32" h="204">
                <a:moveTo>
                  <a:pt x="0" y="0"/>
                </a:moveTo>
                <a:lnTo>
                  <a:pt x="132" y="204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322" name="Oval 64"/>
          <p:cNvSpPr>
            <a:spLocks noChangeAspect="1" noChangeArrowheads="1"/>
          </p:cNvSpPr>
          <p:nvPr/>
        </p:nvSpPr>
        <p:spPr bwMode="auto">
          <a:xfrm>
            <a:off x="5514504" y="3081327"/>
            <a:ext cx="395288" cy="3952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323" name="Oval 65"/>
          <p:cNvSpPr>
            <a:spLocks noChangeAspect="1" noChangeArrowheads="1"/>
          </p:cNvSpPr>
          <p:nvPr/>
        </p:nvSpPr>
        <p:spPr bwMode="auto">
          <a:xfrm>
            <a:off x="5189067" y="3694102"/>
            <a:ext cx="395287" cy="3952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324" name="Freeform 66"/>
          <p:cNvSpPr>
            <a:spLocks/>
          </p:cNvSpPr>
          <p:nvPr/>
        </p:nvSpPr>
        <p:spPr bwMode="auto">
          <a:xfrm>
            <a:off x="5430367" y="3428989"/>
            <a:ext cx="166687" cy="266700"/>
          </a:xfrm>
          <a:custGeom>
            <a:avLst/>
            <a:gdLst>
              <a:gd name="T0" fmla="*/ 105 w 105"/>
              <a:gd name="T1" fmla="*/ 0 h 168"/>
              <a:gd name="T2" fmla="*/ 0 w 105"/>
              <a:gd name="T3" fmla="*/ 168 h 168"/>
              <a:gd name="T4" fmla="*/ 0 60000 65536"/>
              <a:gd name="T5" fmla="*/ 0 60000 65536"/>
              <a:gd name="T6" fmla="*/ 0 w 105"/>
              <a:gd name="T7" fmla="*/ 0 h 168"/>
              <a:gd name="T8" fmla="*/ 105 w 105"/>
              <a:gd name="T9" fmla="*/ 168 h 16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5" h="168">
                <a:moveTo>
                  <a:pt x="105" y="0"/>
                </a:moveTo>
                <a:lnTo>
                  <a:pt x="0" y="168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325" name="Oval 67"/>
          <p:cNvSpPr>
            <a:spLocks noChangeAspect="1" noChangeArrowheads="1"/>
          </p:cNvSpPr>
          <p:nvPr/>
        </p:nvSpPr>
        <p:spPr bwMode="auto">
          <a:xfrm>
            <a:off x="4919192" y="2443152"/>
            <a:ext cx="395287" cy="3952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326" name="Freeform 68"/>
          <p:cNvSpPr>
            <a:spLocks/>
          </p:cNvSpPr>
          <p:nvPr/>
        </p:nvSpPr>
        <p:spPr bwMode="auto">
          <a:xfrm>
            <a:off x="4619154" y="2746364"/>
            <a:ext cx="342900" cy="381000"/>
          </a:xfrm>
          <a:custGeom>
            <a:avLst/>
            <a:gdLst>
              <a:gd name="T0" fmla="*/ 216 w 216"/>
              <a:gd name="T1" fmla="*/ 0 h 240"/>
              <a:gd name="T2" fmla="*/ 0 w 216"/>
              <a:gd name="T3" fmla="*/ 240 h 240"/>
              <a:gd name="T4" fmla="*/ 0 60000 65536"/>
              <a:gd name="T5" fmla="*/ 0 60000 65536"/>
              <a:gd name="T6" fmla="*/ 0 w 216"/>
              <a:gd name="T7" fmla="*/ 0 h 240"/>
              <a:gd name="T8" fmla="*/ 216 w 216"/>
              <a:gd name="T9" fmla="*/ 240 h 2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" h="240">
                <a:moveTo>
                  <a:pt x="216" y="0"/>
                </a:moveTo>
                <a:lnTo>
                  <a:pt x="0" y="240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327" name="Freeform 69"/>
          <p:cNvSpPr>
            <a:spLocks/>
          </p:cNvSpPr>
          <p:nvPr/>
        </p:nvSpPr>
        <p:spPr bwMode="auto">
          <a:xfrm>
            <a:off x="5295429" y="2746364"/>
            <a:ext cx="352425" cy="361950"/>
          </a:xfrm>
          <a:custGeom>
            <a:avLst/>
            <a:gdLst>
              <a:gd name="T0" fmla="*/ 0 w 222"/>
              <a:gd name="T1" fmla="*/ 0 h 228"/>
              <a:gd name="T2" fmla="*/ 222 w 222"/>
              <a:gd name="T3" fmla="*/ 228 h 228"/>
              <a:gd name="T4" fmla="*/ 0 60000 65536"/>
              <a:gd name="T5" fmla="*/ 0 60000 65536"/>
              <a:gd name="T6" fmla="*/ 0 w 222"/>
              <a:gd name="T7" fmla="*/ 0 h 228"/>
              <a:gd name="T8" fmla="*/ 222 w 222"/>
              <a:gd name="T9" fmla="*/ 228 h 22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22" h="228">
                <a:moveTo>
                  <a:pt x="0" y="0"/>
                </a:moveTo>
                <a:lnTo>
                  <a:pt x="222" y="228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328" name="Text Box 70"/>
          <p:cNvSpPr txBox="1">
            <a:spLocks noChangeArrowheads="1"/>
          </p:cNvSpPr>
          <p:nvPr/>
        </p:nvSpPr>
        <p:spPr bwMode="auto">
          <a:xfrm>
            <a:off x="7179813" y="1928802"/>
            <a:ext cx="504825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T</a:t>
            </a:r>
            <a:r>
              <a:rPr kumimoji="0" lang="en-US" altLang="zh-CN" sz="2000" b="1" i="1" baseline="-2500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h</a:t>
            </a:r>
          </a:p>
        </p:txBody>
      </p:sp>
      <p:sp>
        <p:nvSpPr>
          <p:cNvPr id="55329" name="Oval 71"/>
          <p:cNvSpPr>
            <a:spLocks noChangeAspect="1" noChangeArrowheads="1"/>
          </p:cNvSpPr>
          <p:nvPr/>
        </p:nvSpPr>
        <p:spPr bwMode="auto">
          <a:xfrm>
            <a:off x="7217892" y="2443152"/>
            <a:ext cx="395287" cy="3952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330" name="Freeform 72"/>
          <p:cNvSpPr>
            <a:spLocks/>
          </p:cNvSpPr>
          <p:nvPr/>
        </p:nvSpPr>
        <p:spPr bwMode="auto">
          <a:xfrm>
            <a:off x="6917854" y="2746364"/>
            <a:ext cx="342900" cy="381000"/>
          </a:xfrm>
          <a:custGeom>
            <a:avLst/>
            <a:gdLst>
              <a:gd name="T0" fmla="*/ 216 w 216"/>
              <a:gd name="T1" fmla="*/ 0 h 240"/>
              <a:gd name="T2" fmla="*/ 0 w 216"/>
              <a:gd name="T3" fmla="*/ 240 h 240"/>
              <a:gd name="T4" fmla="*/ 0 60000 65536"/>
              <a:gd name="T5" fmla="*/ 0 60000 65536"/>
              <a:gd name="T6" fmla="*/ 0 w 216"/>
              <a:gd name="T7" fmla="*/ 0 h 240"/>
              <a:gd name="T8" fmla="*/ 216 w 216"/>
              <a:gd name="T9" fmla="*/ 240 h 2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" h="240">
                <a:moveTo>
                  <a:pt x="216" y="0"/>
                </a:moveTo>
                <a:lnTo>
                  <a:pt x="0" y="240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331" name="Freeform 73"/>
          <p:cNvSpPr>
            <a:spLocks/>
          </p:cNvSpPr>
          <p:nvPr/>
        </p:nvSpPr>
        <p:spPr bwMode="auto">
          <a:xfrm>
            <a:off x="7594129" y="2746364"/>
            <a:ext cx="396875" cy="381000"/>
          </a:xfrm>
          <a:custGeom>
            <a:avLst/>
            <a:gdLst>
              <a:gd name="T0" fmla="*/ 0 w 250"/>
              <a:gd name="T1" fmla="*/ 0 h 240"/>
              <a:gd name="T2" fmla="*/ 250 w 250"/>
              <a:gd name="T3" fmla="*/ 240 h 240"/>
              <a:gd name="T4" fmla="*/ 0 60000 65536"/>
              <a:gd name="T5" fmla="*/ 0 60000 65536"/>
              <a:gd name="T6" fmla="*/ 0 w 250"/>
              <a:gd name="T7" fmla="*/ 0 h 240"/>
              <a:gd name="T8" fmla="*/ 250 w 250"/>
              <a:gd name="T9" fmla="*/ 240 h 2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0" h="240">
                <a:moveTo>
                  <a:pt x="0" y="0"/>
                </a:moveTo>
                <a:lnTo>
                  <a:pt x="250" y="240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332" name="Rectangle 74"/>
          <p:cNvSpPr>
            <a:spLocks noChangeArrowheads="1"/>
          </p:cNvSpPr>
          <p:nvPr/>
        </p:nvSpPr>
        <p:spPr bwMode="auto">
          <a:xfrm>
            <a:off x="6541617" y="3136889"/>
            <a:ext cx="675185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r>
              <a:rPr kumimoji="0" lang="en-US" altLang="zh-CN" sz="2000" b="1" dirty="0" err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T</a:t>
            </a:r>
            <a:r>
              <a:rPr kumimoji="0" lang="en-US" altLang="zh-CN" sz="2000" b="1" i="1" baseline="-25000" dirty="0" err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h</a:t>
            </a:r>
            <a:r>
              <a:rPr kumimoji="0" lang="en-US" altLang="zh-CN" sz="2000" b="1" baseline="-25000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-1</a:t>
            </a:r>
          </a:p>
        </p:txBody>
      </p:sp>
      <p:sp>
        <p:nvSpPr>
          <p:cNvPr id="55333" name="Rectangle 75"/>
          <p:cNvSpPr>
            <a:spLocks noChangeArrowheads="1"/>
          </p:cNvSpPr>
          <p:nvPr/>
        </p:nvSpPr>
        <p:spPr bwMode="auto">
          <a:xfrm>
            <a:off x="7683029" y="3127364"/>
            <a:ext cx="675185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r>
              <a:rPr kumimoji="0" lang="en-US" altLang="zh-CN" sz="20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T</a:t>
            </a:r>
            <a:r>
              <a:rPr kumimoji="0" lang="en-US" altLang="zh-CN" sz="2000" b="1" i="1" baseline="-2500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h</a:t>
            </a:r>
            <a:r>
              <a:rPr kumimoji="0" lang="en-US" altLang="zh-CN" sz="2000" b="1" baseline="-2500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-2</a:t>
            </a:r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67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ext Box 10"/>
          <p:cNvSpPr txBox="1">
            <a:spLocks noChangeArrowheads="1"/>
          </p:cNvSpPr>
          <p:nvPr/>
        </p:nvSpPr>
        <p:spPr bwMode="auto">
          <a:xfrm>
            <a:off x="928662" y="1932319"/>
            <a:ext cx="6481778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fontAlgn="ctr">
              <a:spcBef>
                <a:spcPct val="50000"/>
              </a:spcBef>
            </a:pPr>
            <a:r>
              <a:rPr lang="zh-CN" altLang="en-US" sz="1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lang="en-US" altLang="zh-CN" sz="18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N(</a:t>
            </a:r>
            <a:r>
              <a:rPr lang="en-US" altLang="zh-CN" sz="1800" b="1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18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1800" b="1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1800" b="1" i="1" baseline="-3000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的结点数，从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图中可以看出有下列关系成立：</a:t>
            </a:r>
          </a:p>
          <a:p>
            <a:pPr algn="just" fontAlgn="ctr">
              <a:spcBef>
                <a:spcPct val="50000"/>
              </a:spcBef>
            </a:pP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en-US" altLang="zh-CN" sz="18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N(1</a:t>
            </a:r>
            <a:r>
              <a:rPr lang="en-US" altLang="zh-CN" sz="1800" b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lang="en-US" altLang="zh-CN" sz="18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N(2</a:t>
            </a:r>
            <a:r>
              <a:rPr lang="en-US" altLang="zh-CN" sz="1800" b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lang="en-US" altLang="zh-CN" sz="18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N(</a:t>
            </a:r>
            <a:r>
              <a:rPr lang="en-US" altLang="zh-CN" sz="1800" b="1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18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)=N(</a:t>
            </a:r>
            <a:r>
              <a:rPr lang="en-US" altLang="zh-CN" sz="1800" b="1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1800" b="1" dirty="0">
                <a:solidFill>
                  <a:srgbClr val="FF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18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1)+N(</a:t>
            </a:r>
            <a:r>
              <a:rPr lang="en-US" altLang="zh-CN" sz="1800" b="1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1800" b="1" dirty="0">
                <a:solidFill>
                  <a:srgbClr val="FF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18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2)+</a:t>
            </a:r>
            <a:r>
              <a:rPr lang="en-US" altLang="zh-CN" sz="1800" b="1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lang="en-US" altLang="zh-CN" sz="1800" b="1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8662" y="3134623"/>
            <a:ext cx="55007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ctr">
              <a:spcBef>
                <a:spcPct val="50000"/>
              </a:spcBef>
            </a:pPr>
            <a:r>
              <a:rPr lang="zh-CN" altLang="en-US" sz="1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altLang="zh-CN" sz="1800" b="1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&gt;1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时，此</a:t>
            </a:r>
            <a:r>
              <a:rPr lang="zh-CN" altLang="en-US" sz="1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关系类似于定义</a:t>
            </a:r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Fibonacci</a:t>
            </a:r>
            <a:r>
              <a:rPr lang="zh-CN" altLang="en-US" sz="1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数的关系：</a:t>
            </a:r>
          </a:p>
          <a:p>
            <a:pPr algn="just" fontAlgn="ctr">
              <a:spcBef>
                <a:spcPct val="50000"/>
              </a:spcBef>
            </a:pPr>
            <a:r>
              <a:rPr lang="zh-CN" altLang="en-US" sz="1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800" b="1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F(1</a:t>
            </a:r>
            <a:r>
              <a:rPr lang="en-US" altLang="zh-CN" sz="18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)=1</a:t>
            </a:r>
            <a:r>
              <a:rPr lang="zh-CN" altLang="en-US" sz="18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F(2)=1</a:t>
            </a:r>
            <a:r>
              <a:rPr lang="zh-CN" altLang="en-US" sz="18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F(</a:t>
            </a:r>
            <a:r>
              <a:rPr lang="en-US" altLang="zh-CN" sz="1800" b="1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1800" b="1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)=F(</a:t>
            </a:r>
            <a:r>
              <a:rPr lang="en-US" altLang="zh-CN" sz="1800" b="1" i="1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1800" b="1" dirty="0" smtClean="0">
                <a:solidFill>
                  <a:srgbClr val="FF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1800" b="1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1)+F(</a:t>
            </a:r>
            <a:r>
              <a:rPr lang="en-US" altLang="zh-CN" sz="1800" b="1" i="1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1800" b="1" dirty="0" smtClean="0">
                <a:solidFill>
                  <a:srgbClr val="FF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1800" b="1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2)</a:t>
            </a:r>
            <a:endParaRPr lang="zh-CN" altLang="en-US" sz="1800" b="1" dirty="0" smtClean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928662" y="4233866"/>
            <a:ext cx="6500858" cy="1490457"/>
            <a:chOff x="428596" y="3643314"/>
            <a:chExt cx="6500858" cy="1490457"/>
          </a:xfrm>
        </p:grpSpPr>
        <p:sp>
          <p:nvSpPr>
            <p:cNvPr id="8" name="TextBox 7"/>
            <p:cNvSpPr txBox="1"/>
            <p:nvPr/>
          </p:nvSpPr>
          <p:spPr>
            <a:xfrm>
              <a:off x="428596" y="4071942"/>
              <a:ext cx="6500858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fontAlgn="ctr"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 sz="1800" b="1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通过检查两个序列的前几项就可发现两者之间的对应关系：</a:t>
              </a:r>
            </a:p>
            <a:p>
              <a:pPr algn="just" fontAlgn="ctr"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 sz="1800" b="1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　　</a:t>
              </a:r>
              <a:r>
                <a:rPr lang="en-US" altLang="zh-CN" sz="1800" b="1" dirty="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N(</a:t>
              </a:r>
              <a:r>
                <a:rPr lang="en-US" altLang="zh-CN" sz="1800" b="1" i="1" dirty="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h</a:t>
              </a:r>
              <a:r>
                <a:rPr lang="en-US" altLang="zh-CN" sz="1800" b="1" dirty="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)=F(</a:t>
              </a:r>
              <a:r>
                <a:rPr lang="en-US" altLang="zh-CN" sz="1800" b="1" i="1" dirty="0" err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h</a:t>
              </a:r>
              <a:r>
                <a:rPr lang="en-US" altLang="zh-CN" sz="1800" b="1" dirty="0" err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+2</a:t>
              </a:r>
              <a:r>
                <a:rPr lang="en-US" altLang="zh-CN" sz="1800" b="1" dirty="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r>
                <a:rPr lang="en-US" altLang="zh-CN" sz="1800" b="1" dirty="0" smtClean="0">
                  <a:solidFill>
                    <a:srgbClr val="FF00FF"/>
                  </a:solidFill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1800" b="1" dirty="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800" b="1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" name="下箭头 8"/>
            <p:cNvSpPr/>
            <p:nvPr/>
          </p:nvSpPr>
          <p:spPr>
            <a:xfrm>
              <a:off x="3428992" y="3643314"/>
              <a:ext cx="285752" cy="428628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1" name="Text Box 70"/>
          <p:cNvSpPr txBox="1">
            <a:spLocks noChangeArrowheads="1"/>
          </p:cNvSpPr>
          <p:nvPr/>
        </p:nvSpPr>
        <p:spPr bwMode="auto">
          <a:xfrm>
            <a:off x="3262290" y="214290"/>
            <a:ext cx="504825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T</a:t>
            </a:r>
            <a:r>
              <a:rPr kumimoji="0" lang="en-US" altLang="zh-CN" sz="2000" b="1" i="1" baseline="-2500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h</a:t>
            </a:r>
          </a:p>
        </p:txBody>
      </p:sp>
      <p:sp>
        <p:nvSpPr>
          <p:cNvPr id="12" name="Oval 71"/>
          <p:cNvSpPr>
            <a:spLocks noChangeAspect="1" noChangeArrowheads="1"/>
          </p:cNvSpPr>
          <p:nvPr/>
        </p:nvSpPr>
        <p:spPr bwMode="auto">
          <a:xfrm>
            <a:off x="3300369" y="533374"/>
            <a:ext cx="395287" cy="3952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Freeform 72"/>
          <p:cNvSpPr>
            <a:spLocks/>
          </p:cNvSpPr>
          <p:nvPr/>
        </p:nvSpPr>
        <p:spPr bwMode="auto">
          <a:xfrm>
            <a:off x="3000331" y="836586"/>
            <a:ext cx="342900" cy="381000"/>
          </a:xfrm>
          <a:custGeom>
            <a:avLst/>
            <a:gdLst>
              <a:gd name="T0" fmla="*/ 216 w 216"/>
              <a:gd name="T1" fmla="*/ 0 h 240"/>
              <a:gd name="T2" fmla="*/ 0 w 216"/>
              <a:gd name="T3" fmla="*/ 240 h 240"/>
              <a:gd name="T4" fmla="*/ 0 60000 65536"/>
              <a:gd name="T5" fmla="*/ 0 60000 65536"/>
              <a:gd name="T6" fmla="*/ 0 w 216"/>
              <a:gd name="T7" fmla="*/ 0 h 240"/>
              <a:gd name="T8" fmla="*/ 216 w 216"/>
              <a:gd name="T9" fmla="*/ 240 h 2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" h="240">
                <a:moveTo>
                  <a:pt x="216" y="0"/>
                </a:moveTo>
                <a:lnTo>
                  <a:pt x="0" y="240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Freeform 73"/>
          <p:cNvSpPr>
            <a:spLocks/>
          </p:cNvSpPr>
          <p:nvPr/>
        </p:nvSpPr>
        <p:spPr bwMode="auto">
          <a:xfrm>
            <a:off x="3676606" y="836586"/>
            <a:ext cx="396875" cy="381000"/>
          </a:xfrm>
          <a:custGeom>
            <a:avLst/>
            <a:gdLst>
              <a:gd name="T0" fmla="*/ 0 w 250"/>
              <a:gd name="T1" fmla="*/ 0 h 240"/>
              <a:gd name="T2" fmla="*/ 250 w 250"/>
              <a:gd name="T3" fmla="*/ 240 h 240"/>
              <a:gd name="T4" fmla="*/ 0 60000 65536"/>
              <a:gd name="T5" fmla="*/ 0 60000 65536"/>
              <a:gd name="T6" fmla="*/ 0 w 250"/>
              <a:gd name="T7" fmla="*/ 0 h 240"/>
              <a:gd name="T8" fmla="*/ 250 w 250"/>
              <a:gd name="T9" fmla="*/ 240 h 2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0" h="240">
                <a:moveTo>
                  <a:pt x="0" y="0"/>
                </a:moveTo>
                <a:lnTo>
                  <a:pt x="250" y="240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74"/>
          <p:cNvSpPr>
            <a:spLocks noChangeArrowheads="1"/>
          </p:cNvSpPr>
          <p:nvPr/>
        </p:nvSpPr>
        <p:spPr bwMode="auto">
          <a:xfrm>
            <a:off x="2624094" y="1227111"/>
            <a:ext cx="675185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r>
              <a:rPr kumimoji="0" lang="en-US" altLang="zh-CN" sz="1800" b="1" dirty="0" err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T</a:t>
            </a:r>
            <a:r>
              <a:rPr kumimoji="0" lang="en-US" altLang="zh-CN" sz="1800" b="1" i="1" baseline="-25000" dirty="0" err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h</a:t>
            </a:r>
            <a:r>
              <a:rPr kumimoji="0" lang="en-US" altLang="zh-CN" sz="1800" b="1" baseline="-25000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-1</a:t>
            </a:r>
          </a:p>
        </p:txBody>
      </p:sp>
      <p:sp>
        <p:nvSpPr>
          <p:cNvPr id="16" name="Rectangle 75"/>
          <p:cNvSpPr>
            <a:spLocks noChangeArrowheads="1"/>
          </p:cNvSpPr>
          <p:nvPr/>
        </p:nvSpPr>
        <p:spPr bwMode="auto">
          <a:xfrm>
            <a:off x="3765506" y="1217586"/>
            <a:ext cx="675185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r>
              <a:rPr kumimoji="0" lang="en-US" altLang="zh-CN" sz="18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T</a:t>
            </a:r>
            <a:r>
              <a:rPr kumimoji="0" lang="en-US" altLang="zh-CN" sz="1800" b="1" i="1" baseline="-2500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h</a:t>
            </a:r>
            <a:r>
              <a:rPr kumimoji="0" lang="en-US" altLang="zh-CN" sz="1800" b="1" baseline="-2500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-2</a:t>
            </a: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68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ext Box 10"/>
          <p:cNvSpPr txBox="1">
            <a:spLocks noChangeArrowheads="1"/>
          </p:cNvSpPr>
          <p:nvPr/>
        </p:nvSpPr>
        <p:spPr bwMode="auto">
          <a:xfrm>
            <a:off x="714348" y="826454"/>
            <a:ext cx="6891326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fontAlgn="ctr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由于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Fibonacci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数满足渐近公式：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F(</a:t>
            </a:r>
            <a:r>
              <a:rPr lang="en-US" altLang="zh-CN" sz="18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</a:p>
          <a:p>
            <a:pPr algn="just" fontAlgn="ctr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其中，</a:t>
            </a:r>
            <a:endParaRPr lang="zh-CN" altLang="en-US" sz="18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 fontAlgn="ctr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故由此可得近似公式：</a:t>
            </a:r>
            <a:r>
              <a:rPr lang="en-US" altLang="zh-CN" sz="18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N(</a:t>
            </a:r>
            <a:r>
              <a:rPr lang="en-US" altLang="zh-CN" sz="1800" b="1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18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</a:p>
          <a:p>
            <a:pPr algn="just" fontAlgn="ctr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即：</a:t>
            </a:r>
            <a:r>
              <a:rPr lang="en-US" altLang="zh-CN" sz="1800" b="1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1800" b="1" dirty="0" err="1">
                <a:solidFill>
                  <a:srgbClr val="3333FF"/>
                </a:solidFill>
                <a:latin typeface="Consolas" pitchFamily="49" charset="0"/>
                <a:ea typeface="+mj-ea"/>
                <a:cs typeface="Consolas" pitchFamily="49" charset="0"/>
              </a:rPr>
              <a:t>≈</a:t>
            </a:r>
            <a:r>
              <a:rPr lang="en-US" altLang="zh-CN" sz="1800" b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1800" b="1" baseline="-300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(N(</a:t>
            </a:r>
            <a:r>
              <a:rPr lang="en-US" altLang="zh-CN" sz="18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)+1)</a:t>
            </a:r>
          </a:p>
        </p:txBody>
      </p:sp>
      <p:graphicFrame>
        <p:nvGraphicFramePr>
          <p:cNvPr id="1026" name="Object 11"/>
          <p:cNvGraphicFramePr>
            <a:graphicFrameLocks noChangeAspect="1"/>
          </p:cNvGraphicFramePr>
          <p:nvPr/>
        </p:nvGraphicFramePr>
        <p:xfrm>
          <a:off x="4857752" y="714357"/>
          <a:ext cx="679275" cy="683602"/>
        </p:xfrm>
        <a:graphic>
          <a:graphicData uri="http://schemas.openxmlformats.org/presentationml/2006/ole">
            <p:oleObj spid="_x0000_s1026" name="Equation" r:id="rId3" imgW="419040" imgH="419040" progId="">
              <p:embed/>
            </p:oleObj>
          </a:graphicData>
        </a:graphic>
      </p:graphicFrame>
      <p:graphicFrame>
        <p:nvGraphicFramePr>
          <p:cNvPr id="1027" name="Object 12"/>
          <p:cNvGraphicFramePr>
            <a:graphicFrameLocks noChangeAspect="1"/>
          </p:cNvGraphicFramePr>
          <p:nvPr/>
        </p:nvGraphicFramePr>
        <p:xfrm>
          <a:off x="1500166" y="1326520"/>
          <a:ext cx="1071570" cy="651988"/>
        </p:xfrm>
        <a:graphic>
          <a:graphicData uri="http://schemas.openxmlformats.org/presentationml/2006/ole">
            <p:oleObj spid="_x0000_s1027" name="Equation" r:id="rId4" imgW="596880" imgH="368280" progId="">
              <p:embed/>
            </p:oleObj>
          </a:graphicData>
        </a:graphic>
      </p:graphicFrame>
      <p:graphicFrame>
        <p:nvGraphicFramePr>
          <p:cNvPr id="1028" name="Object 13"/>
          <p:cNvGraphicFramePr>
            <a:graphicFrameLocks noChangeAspect="1"/>
          </p:cNvGraphicFramePr>
          <p:nvPr/>
        </p:nvGraphicFramePr>
        <p:xfrm>
          <a:off x="3786182" y="1925017"/>
          <a:ext cx="1868487" cy="687387"/>
        </p:xfrm>
        <a:graphic>
          <a:graphicData uri="http://schemas.openxmlformats.org/presentationml/2006/ole">
            <p:oleObj spid="_x0000_s1028" name="Equation" r:id="rId5" imgW="1041120" imgH="380880" progId="">
              <p:embed/>
            </p:oleObj>
          </a:graphicData>
        </a:graphic>
      </p:graphicFrame>
      <p:sp>
        <p:nvSpPr>
          <p:cNvPr id="1030" name="Text Box 14"/>
          <p:cNvSpPr txBox="1">
            <a:spLocks noChangeArrowheads="1"/>
          </p:cNvSpPr>
          <p:nvPr/>
        </p:nvSpPr>
        <p:spPr bwMode="auto">
          <a:xfrm>
            <a:off x="857224" y="4000504"/>
            <a:ext cx="5981712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b="1" dirty="0" smtClean="0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含有</a:t>
            </a:r>
            <a:r>
              <a:rPr lang="en-US" altLang="zh-CN" sz="1800" b="1" i="1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n</a:t>
            </a:r>
            <a:r>
              <a:rPr lang="zh-CN" altLang="en-US" sz="1800" b="1" smtClean="0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个结点的</a:t>
            </a: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平衡二叉树的平均查找长度为</a:t>
            </a:r>
            <a:r>
              <a:rPr lang="en-US" altLang="zh-CN" sz="1800" b="1" dirty="0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O(</a:t>
            </a:r>
            <a:r>
              <a:rPr lang="en-US" altLang="zh-CN" sz="1800" b="1" dirty="0" err="1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log</a:t>
            </a:r>
            <a:r>
              <a:rPr lang="en-US" altLang="zh-CN" sz="1800" b="1" baseline="-25000" dirty="0" err="1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2</a:t>
            </a:r>
            <a:r>
              <a:rPr lang="en-US" altLang="zh-CN" sz="1800" b="1" i="1" dirty="0" err="1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n</a:t>
            </a:r>
            <a:r>
              <a:rPr lang="en-US" altLang="zh-CN" sz="1800" b="1" dirty="0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)</a:t>
            </a: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。</a:t>
            </a:r>
          </a:p>
        </p:txBody>
      </p:sp>
      <p:sp>
        <p:nvSpPr>
          <p:cNvPr id="7" name="左弧形箭头 6"/>
          <p:cNvSpPr/>
          <p:nvPr/>
        </p:nvSpPr>
        <p:spPr>
          <a:xfrm>
            <a:off x="733428" y="3286124"/>
            <a:ext cx="285752" cy="642942"/>
          </a:xfrm>
          <a:prstGeom prst="curved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69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0" grpId="0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642910" y="1214422"/>
            <a:ext cx="7000924" cy="23406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52000" tIns="144000" rIns="144000" bIns="144000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en-US" altLang="zh-CN" sz="1800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node 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b="1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KeyType</a:t>
            </a:r>
            <a:r>
              <a:rPr lang="en-US" altLang="zh-CN" sz="1800" b="1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key;  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	</a:t>
            </a:r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关键字项</a:t>
            </a:r>
          </a:p>
          <a:p>
            <a:pPr algn="just">
              <a:spcBef>
                <a:spcPct val="50000"/>
              </a:spcBef>
            </a:pPr>
            <a:r>
              <a:rPr lang="zh-CN" altLang="en-US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b="1" dirty="0" err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InfoType</a:t>
            </a:r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data;          	</a:t>
            </a:r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b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//</a:t>
            </a:r>
            <a:r>
              <a:rPr lang="zh-CN" altLang="en-US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其他数据域</a:t>
            </a:r>
          </a:p>
          <a:p>
            <a:pPr algn="just">
              <a:spcBef>
                <a:spcPct val="50000"/>
              </a:spcBef>
            </a:pPr>
            <a:r>
              <a:rPr lang="zh-CN" altLang="en-US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b="1" dirty="0" err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node </a:t>
            </a:r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左右孩子指针</a:t>
            </a:r>
          </a:p>
          <a:p>
            <a:pPr algn="just">
              <a:spcBef>
                <a:spcPct val="50000"/>
              </a:spcBef>
            </a:pPr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b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BSTNode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714348" y="571480"/>
            <a:ext cx="4821241" cy="380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1800" b="1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二</a:t>
            </a:r>
            <a:r>
              <a:rPr lang="zh-CN" altLang="en-US" sz="18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叉排序</a:t>
            </a:r>
            <a:r>
              <a:rPr lang="zh-CN" altLang="en-US" sz="1800" b="1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树的结点类型</a:t>
            </a:r>
            <a:r>
              <a:rPr lang="zh-CN" altLang="en-US" sz="18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如下：</a:t>
            </a:r>
            <a:endParaRPr kumimoji="0" lang="zh-CN" altLang="en-US" sz="1800" b="1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7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0100" y="920409"/>
            <a:ext cx="7715304" cy="1222707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若平衡二叉树的高度为</a:t>
            </a:r>
            <a:r>
              <a:rPr lang="pt-BR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，且所有非叶结点的平衡因子均为</a:t>
            </a:r>
            <a:r>
              <a:rPr lang="pt-BR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，则该平衡二叉树的结点总数为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   ）</a:t>
            </a:r>
            <a:r>
              <a:rPr lang="zh-CN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pt-BR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A.12      B.20      C.32	   D.33</a:t>
            </a:r>
            <a:endParaRPr lang="zh-CN" altLang="en-US" sz="1800" b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3"/>
          <p:cNvGrpSpPr/>
          <p:nvPr/>
        </p:nvGrpSpPr>
        <p:grpSpPr>
          <a:xfrm>
            <a:off x="571504" y="428604"/>
            <a:ext cx="1000100" cy="785817"/>
            <a:chOff x="5703182" y="3835411"/>
            <a:chExt cx="1238250" cy="1236663"/>
          </a:xfrm>
        </p:grpSpPr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5703182" y="3835411"/>
              <a:ext cx="1238250" cy="1236663"/>
              <a:chOff x="810" y="845"/>
              <a:chExt cx="827" cy="826"/>
            </a:xfrm>
          </p:grpSpPr>
          <p:sp>
            <p:nvSpPr>
              <p:cNvPr id="7" name="Oval 20"/>
              <p:cNvSpPr>
                <a:spLocks noChangeArrowheads="1"/>
              </p:cNvSpPr>
              <p:nvPr/>
            </p:nvSpPr>
            <p:spPr bwMode="gray">
              <a:xfrm>
                <a:off x="810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8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9" name="Oval 22"/>
              <p:cNvSpPr>
                <a:spLocks noChangeArrowheads="1"/>
              </p:cNvSpPr>
              <p:nvPr/>
            </p:nvSpPr>
            <p:spPr bwMode="gray">
              <a:xfrm>
                <a:off x="878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" name="Text Box 23"/>
            <p:cNvSpPr txBox="1">
              <a:spLocks noChangeArrowheads="1"/>
            </p:cNvSpPr>
            <p:nvPr/>
          </p:nvSpPr>
          <p:spPr bwMode="gray">
            <a:xfrm>
              <a:off x="5767676" y="4154859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grpSp>
        <p:nvGrpSpPr>
          <p:cNvPr id="5" name="组合 28"/>
          <p:cNvGrpSpPr/>
          <p:nvPr/>
        </p:nvGrpSpPr>
        <p:grpSpPr>
          <a:xfrm>
            <a:off x="1000100" y="2571744"/>
            <a:ext cx="1214446" cy="1357322"/>
            <a:chOff x="1000100" y="2571744"/>
            <a:chExt cx="1214446" cy="1357322"/>
          </a:xfrm>
        </p:grpSpPr>
        <p:sp>
          <p:nvSpPr>
            <p:cNvPr id="10" name="椭圆 9"/>
            <p:cNvSpPr/>
            <p:nvPr/>
          </p:nvSpPr>
          <p:spPr>
            <a:xfrm>
              <a:off x="1428728" y="3071810"/>
              <a:ext cx="285752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142976" y="3643314"/>
              <a:ext cx="285752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>
              <a:stCxn id="10" idx="3"/>
              <a:endCxn id="11" idx="0"/>
            </p:cNvCxnSpPr>
            <p:nvPr/>
          </p:nvCxnSpPr>
          <p:spPr>
            <a:xfrm rot="5400000">
              <a:off x="1214415" y="3387153"/>
              <a:ext cx="327599" cy="184723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000100" y="2571744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1800" b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高度为</a:t>
              </a:r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endParaRPr lang="zh-CN" altLang="en-US" sz="18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12" name="组合 29"/>
          <p:cNvGrpSpPr/>
          <p:nvPr/>
        </p:nvGrpSpPr>
        <p:grpSpPr>
          <a:xfrm>
            <a:off x="2428860" y="2571744"/>
            <a:ext cx="1357322" cy="2000264"/>
            <a:chOff x="2428860" y="2571744"/>
            <a:chExt cx="1357322" cy="2000264"/>
          </a:xfrm>
        </p:grpSpPr>
        <p:sp>
          <p:nvSpPr>
            <p:cNvPr id="18" name="椭圆 17"/>
            <p:cNvSpPr/>
            <p:nvPr/>
          </p:nvSpPr>
          <p:spPr>
            <a:xfrm>
              <a:off x="3000364" y="3071810"/>
              <a:ext cx="285752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2714612" y="3643314"/>
              <a:ext cx="285752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连接符 19"/>
            <p:cNvCxnSpPr>
              <a:stCxn id="18" idx="3"/>
              <a:endCxn id="19" idx="0"/>
            </p:cNvCxnSpPr>
            <p:nvPr/>
          </p:nvCxnSpPr>
          <p:spPr>
            <a:xfrm rot="5400000">
              <a:off x="2786051" y="3387153"/>
              <a:ext cx="327599" cy="184723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571736" y="2571744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1800" b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高度为</a:t>
              </a:r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endParaRPr lang="zh-CN" altLang="en-US" sz="18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3286116" y="3643314"/>
              <a:ext cx="285752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2428860" y="4286256"/>
              <a:ext cx="285752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连接符 24"/>
            <p:cNvCxnSpPr>
              <a:stCxn id="19" idx="3"/>
              <a:endCxn id="23" idx="0"/>
            </p:cNvCxnSpPr>
            <p:nvPr/>
          </p:nvCxnSpPr>
          <p:spPr>
            <a:xfrm rot="5400000">
              <a:off x="2464580" y="3994376"/>
              <a:ext cx="399037" cy="184723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18" idx="5"/>
              <a:endCxn id="22" idx="0"/>
            </p:cNvCxnSpPr>
            <p:nvPr/>
          </p:nvCxnSpPr>
          <p:spPr>
            <a:xfrm rot="16200000" flipH="1">
              <a:off x="3172831" y="3387152"/>
              <a:ext cx="327599" cy="184723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4" name="组合 34"/>
          <p:cNvGrpSpPr/>
          <p:nvPr/>
        </p:nvGrpSpPr>
        <p:grpSpPr>
          <a:xfrm>
            <a:off x="1714480" y="3429000"/>
            <a:ext cx="1418712" cy="1285884"/>
            <a:chOff x="1714480" y="3429000"/>
            <a:chExt cx="1418712" cy="1285884"/>
          </a:xfrm>
        </p:grpSpPr>
        <p:sp>
          <p:nvSpPr>
            <p:cNvPr id="31" name="椭圆 30"/>
            <p:cNvSpPr/>
            <p:nvPr/>
          </p:nvSpPr>
          <p:spPr>
            <a:xfrm>
              <a:off x="2275936" y="3429000"/>
              <a:ext cx="857256" cy="1285884"/>
            </a:xfrm>
            <a:prstGeom prst="ellipse">
              <a:avLst/>
            </a:prstGeom>
            <a:noFill/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" name="直接箭头连接符 32"/>
            <p:cNvCxnSpPr/>
            <p:nvPr/>
          </p:nvCxnSpPr>
          <p:spPr>
            <a:xfrm rot="10800000">
              <a:off x="1714480" y="3571876"/>
              <a:ext cx="611696" cy="193116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41"/>
          <p:cNvGrpSpPr/>
          <p:nvPr/>
        </p:nvGrpSpPr>
        <p:grpSpPr>
          <a:xfrm>
            <a:off x="4755667" y="2830818"/>
            <a:ext cx="1816597" cy="1669752"/>
            <a:chOff x="4500562" y="2830818"/>
            <a:chExt cx="1816597" cy="1669752"/>
          </a:xfrm>
        </p:grpSpPr>
        <p:sp>
          <p:nvSpPr>
            <p:cNvPr id="36" name="Text Box 70"/>
            <p:cNvSpPr txBox="1">
              <a:spLocks noChangeArrowheads="1"/>
            </p:cNvSpPr>
            <p:nvPr/>
          </p:nvSpPr>
          <p:spPr bwMode="auto">
            <a:xfrm>
              <a:off x="5138758" y="2830818"/>
              <a:ext cx="504825" cy="30480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T</a:t>
              </a:r>
              <a:r>
                <a:rPr kumimoji="0" lang="en-US" altLang="zh-CN" sz="2000" b="1" i="1" baseline="-2500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h</a:t>
              </a:r>
            </a:p>
          </p:txBody>
        </p:sp>
        <p:sp>
          <p:nvSpPr>
            <p:cNvPr id="37" name="Oval 71"/>
            <p:cNvSpPr>
              <a:spLocks noChangeAspect="1" noChangeArrowheads="1"/>
            </p:cNvSpPr>
            <p:nvPr/>
          </p:nvSpPr>
          <p:spPr bwMode="auto">
            <a:xfrm>
              <a:off x="5176837" y="3345168"/>
              <a:ext cx="395287" cy="3952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Freeform 72"/>
            <p:cNvSpPr>
              <a:spLocks/>
            </p:cNvSpPr>
            <p:nvPr/>
          </p:nvSpPr>
          <p:spPr bwMode="auto">
            <a:xfrm>
              <a:off x="4876799" y="3648380"/>
              <a:ext cx="342900" cy="381000"/>
            </a:xfrm>
            <a:custGeom>
              <a:avLst/>
              <a:gdLst>
                <a:gd name="T0" fmla="*/ 216 w 216"/>
                <a:gd name="T1" fmla="*/ 0 h 240"/>
                <a:gd name="T2" fmla="*/ 0 w 216"/>
                <a:gd name="T3" fmla="*/ 240 h 240"/>
                <a:gd name="T4" fmla="*/ 0 60000 65536"/>
                <a:gd name="T5" fmla="*/ 0 60000 65536"/>
                <a:gd name="T6" fmla="*/ 0 w 216"/>
                <a:gd name="T7" fmla="*/ 0 h 240"/>
                <a:gd name="T8" fmla="*/ 216 w 216"/>
                <a:gd name="T9" fmla="*/ 240 h 2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240">
                  <a:moveTo>
                    <a:pt x="216" y="0"/>
                  </a:moveTo>
                  <a:lnTo>
                    <a:pt x="0" y="240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Freeform 73"/>
            <p:cNvSpPr>
              <a:spLocks/>
            </p:cNvSpPr>
            <p:nvPr/>
          </p:nvSpPr>
          <p:spPr bwMode="auto">
            <a:xfrm>
              <a:off x="5553074" y="3648380"/>
              <a:ext cx="396875" cy="381000"/>
            </a:xfrm>
            <a:custGeom>
              <a:avLst/>
              <a:gdLst>
                <a:gd name="T0" fmla="*/ 0 w 250"/>
                <a:gd name="T1" fmla="*/ 0 h 240"/>
                <a:gd name="T2" fmla="*/ 250 w 250"/>
                <a:gd name="T3" fmla="*/ 240 h 240"/>
                <a:gd name="T4" fmla="*/ 0 60000 65536"/>
                <a:gd name="T5" fmla="*/ 0 60000 65536"/>
                <a:gd name="T6" fmla="*/ 0 w 250"/>
                <a:gd name="T7" fmla="*/ 0 h 240"/>
                <a:gd name="T8" fmla="*/ 250 w 250"/>
                <a:gd name="T9" fmla="*/ 240 h 2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0" h="240">
                  <a:moveTo>
                    <a:pt x="0" y="0"/>
                  </a:moveTo>
                  <a:lnTo>
                    <a:pt x="250" y="240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Rectangle 74"/>
            <p:cNvSpPr>
              <a:spLocks noChangeArrowheads="1"/>
            </p:cNvSpPr>
            <p:nvPr/>
          </p:nvSpPr>
          <p:spPr bwMode="auto">
            <a:xfrm>
              <a:off x="4500562" y="4038905"/>
              <a:ext cx="675185" cy="46166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noAutofit/>
            </a:bodyPr>
            <a:lstStyle/>
            <a:p>
              <a:r>
                <a:rPr kumimoji="0" lang="en-US" altLang="zh-CN" sz="2000" b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T</a:t>
              </a:r>
              <a:r>
                <a:rPr kumimoji="0" lang="en-US" altLang="zh-CN" sz="2000" b="1" i="1" baseline="-25000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h</a:t>
              </a:r>
              <a:r>
                <a:rPr kumimoji="0" lang="en-US" altLang="zh-CN" sz="2000" b="1" baseline="-25000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-1</a:t>
              </a:r>
            </a:p>
          </p:txBody>
        </p:sp>
        <p:sp>
          <p:nvSpPr>
            <p:cNvPr id="41" name="Rectangle 75"/>
            <p:cNvSpPr>
              <a:spLocks noChangeArrowheads="1"/>
            </p:cNvSpPr>
            <p:nvPr/>
          </p:nvSpPr>
          <p:spPr bwMode="auto">
            <a:xfrm>
              <a:off x="5641974" y="4029380"/>
              <a:ext cx="675185" cy="46166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noAutofit/>
            </a:bodyPr>
            <a:lstStyle/>
            <a:p>
              <a:r>
                <a:rPr kumimoji="0" lang="en-US" altLang="zh-CN" sz="20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T</a:t>
              </a:r>
              <a:r>
                <a:rPr kumimoji="0" lang="en-US" altLang="zh-CN" sz="2000" b="1" i="1" baseline="-2500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h</a:t>
              </a:r>
              <a:r>
                <a:rPr kumimoji="0" lang="en-US" altLang="zh-CN" sz="2000" b="1" baseline="-2500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-2</a:t>
              </a:r>
            </a:p>
          </p:txBody>
        </p:sp>
      </p:grpSp>
      <p:sp>
        <p:nvSpPr>
          <p:cNvPr id="43" name="右箭头 42"/>
          <p:cNvSpPr/>
          <p:nvPr/>
        </p:nvSpPr>
        <p:spPr>
          <a:xfrm>
            <a:off x="4143372" y="3643314"/>
            <a:ext cx="357190" cy="21431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47"/>
          <p:cNvGrpSpPr/>
          <p:nvPr/>
        </p:nvGrpSpPr>
        <p:grpSpPr>
          <a:xfrm>
            <a:off x="3357554" y="4572008"/>
            <a:ext cx="5500726" cy="826478"/>
            <a:chOff x="3357554" y="4572008"/>
            <a:chExt cx="5500726" cy="826478"/>
          </a:xfrm>
        </p:grpSpPr>
        <p:sp>
          <p:nvSpPr>
            <p:cNvPr id="44" name="TextBox 43"/>
            <p:cNvSpPr txBox="1"/>
            <p:nvPr/>
          </p:nvSpPr>
          <p:spPr>
            <a:xfrm>
              <a:off x="3357554" y="5029154"/>
              <a:ext cx="55007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N(1)=1</a:t>
              </a:r>
              <a:r>
                <a:rPr lang="zh-CN" altLang="en-US" sz="1800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N(2)=2</a:t>
              </a:r>
              <a:r>
                <a:rPr lang="zh-CN" altLang="en-US" sz="1800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N(</a:t>
              </a:r>
              <a:r>
                <a:rPr lang="en-US" altLang="zh-CN" sz="1800" b="1" i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h</a:t>
              </a:r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)=N(</a:t>
              </a:r>
              <a:r>
                <a:rPr lang="en-US" altLang="zh-CN" sz="1800" b="1" i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h</a:t>
              </a:r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-</a:t>
              </a:r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1)+N(</a:t>
              </a:r>
              <a:r>
                <a:rPr lang="en-US" altLang="zh-CN" sz="1800" b="1" i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h</a:t>
              </a:r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-</a:t>
              </a:r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2)+1</a:t>
              </a:r>
              <a:endParaRPr lang="zh-CN" altLang="en-US" sz="18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45" name="下箭头 44"/>
            <p:cNvSpPr/>
            <p:nvPr/>
          </p:nvSpPr>
          <p:spPr>
            <a:xfrm>
              <a:off x="5572132" y="4572008"/>
              <a:ext cx="216000" cy="36000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24" name="组合 48"/>
          <p:cNvGrpSpPr/>
          <p:nvPr/>
        </p:nvGrpSpPr>
        <p:grpSpPr>
          <a:xfrm>
            <a:off x="4572000" y="5426454"/>
            <a:ext cx="2786082" cy="729332"/>
            <a:chOff x="4572000" y="5426454"/>
            <a:chExt cx="2786082" cy="729332"/>
          </a:xfrm>
        </p:grpSpPr>
        <p:sp>
          <p:nvSpPr>
            <p:cNvPr id="46" name="TextBox 45"/>
            <p:cNvSpPr txBox="1"/>
            <p:nvPr/>
          </p:nvSpPr>
          <p:spPr>
            <a:xfrm>
              <a:off x="4572000" y="5786454"/>
              <a:ext cx="2786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N(6)=20</a:t>
              </a:r>
              <a:r>
                <a:rPr lang="zh-CN" altLang="en-US" sz="1800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，答案为</a:t>
              </a:r>
              <a:r>
                <a:rPr lang="en-US" altLang="zh-CN" sz="1800" b="1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zh-CN" altLang="en-US" sz="1800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。</a:t>
              </a:r>
              <a:endParaRPr lang="zh-CN" altLang="en-US" sz="1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7" name="下箭头 46"/>
            <p:cNvSpPr/>
            <p:nvPr/>
          </p:nvSpPr>
          <p:spPr>
            <a:xfrm>
              <a:off x="5572132" y="5426454"/>
              <a:ext cx="216000" cy="36000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70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0100" y="920409"/>
            <a:ext cx="7715304" cy="124649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若平衡二叉树的高度为</a:t>
            </a:r>
            <a:r>
              <a:rPr lang="pt-BR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，且所有非叶结点的平衡因子均为</a:t>
            </a:r>
            <a:r>
              <a:rPr lang="pt-BR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，则该平衡二叉树的结点总数为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   ）</a:t>
            </a:r>
            <a:r>
              <a:rPr lang="zh-CN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pt-BR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A.6      B.15      C.31	   D.63</a:t>
            </a:r>
            <a:endParaRPr lang="zh-CN" altLang="en-US" sz="1800" b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3"/>
          <p:cNvGrpSpPr/>
          <p:nvPr/>
        </p:nvGrpSpPr>
        <p:grpSpPr>
          <a:xfrm>
            <a:off x="571504" y="428604"/>
            <a:ext cx="1000100" cy="785817"/>
            <a:chOff x="5703182" y="3835411"/>
            <a:chExt cx="1238250" cy="1236663"/>
          </a:xfrm>
        </p:grpSpPr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5703182" y="3835411"/>
              <a:ext cx="1238250" cy="1236663"/>
              <a:chOff x="810" y="845"/>
              <a:chExt cx="827" cy="826"/>
            </a:xfrm>
          </p:grpSpPr>
          <p:sp>
            <p:nvSpPr>
              <p:cNvPr id="7" name="Oval 20"/>
              <p:cNvSpPr>
                <a:spLocks noChangeArrowheads="1"/>
              </p:cNvSpPr>
              <p:nvPr/>
            </p:nvSpPr>
            <p:spPr bwMode="gray">
              <a:xfrm>
                <a:off x="810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8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9" name="Oval 22"/>
              <p:cNvSpPr>
                <a:spLocks noChangeArrowheads="1"/>
              </p:cNvSpPr>
              <p:nvPr/>
            </p:nvSpPr>
            <p:spPr bwMode="gray">
              <a:xfrm>
                <a:off x="878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" name="Text Box 23"/>
            <p:cNvSpPr txBox="1">
              <a:spLocks noChangeArrowheads="1"/>
            </p:cNvSpPr>
            <p:nvPr/>
          </p:nvSpPr>
          <p:spPr bwMode="gray">
            <a:xfrm>
              <a:off x="5767676" y="4154859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071538" y="2643182"/>
            <a:ext cx="7500990" cy="874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这样的平衡二叉树恰好是一棵满二叉树，其结点个总数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=2</a:t>
            </a:r>
            <a:r>
              <a:rPr lang="en-US" altLang="zh-CN" sz="1800" b="1" i="1" baseline="30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-1=63</a:t>
            </a:r>
            <a:r>
              <a:rPr lang="zh-CN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 b="1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答案为</a:t>
            </a:r>
            <a:r>
              <a:rPr lang="en-US" altLang="zh-CN" sz="1800" b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1800" b="1" dirty="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71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642910" y="1357298"/>
            <a:ext cx="778674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18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又称为</a:t>
            </a:r>
            <a:r>
              <a:rPr lang="zh-CN" altLang="en-US" sz="18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多路平衡</a:t>
            </a:r>
            <a:r>
              <a:rPr lang="zh-CN" altLang="en-US" sz="1800" b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查找</a:t>
            </a:r>
            <a:r>
              <a:rPr lang="zh-CN" altLang="en-US" sz="18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，是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一种组织和维护</a:t>
            </a:r>
            <a:r>
              <a:rPr lang="zh-CN" altLang="en-US" sz="1800" b="1" dirty="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外存文件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系统非常有效的数据结构。       </a:t>
            </a:r>
          </a:p>
        </p:txBody>
      </p:sp>
      <p:sp>
        <p:nvSpPr>
          <p:cNvPr id="57347" name="Text Box 2" descr="花束"/>
          <p:cNvSpPr txBox="1">
            <a:spLocks noChangeArrowheads="1"/>
          </p:cNvSpPr>
          <p:nvPr/>
        </p:nvSpPr>
        <p:spPr bwMode="auto">
          <a:xfrm>
            <a:off x="357158" y="357166"/>
            <a:ext cx="2143140" cy="514738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28575" algn="ctr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9.3.3 </a:t>
            </a:r>
            <a:r>
              <a:rPr lang="en-US" altLang="zh-CN" sz="2400" b="1" smtClean="0"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B</a:t>
            </a:r>
            <a:r>
              <a:rPr lang="zh-CN" altLang="en-US" sz="2400" b="1" smtClean="0"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树</a:t>
            </a:r>
            <a:endParaRPr kumimoji="0" lang="zh-CN" altLang="en-US" sz="2400" b="1" dirty="0">
              <a:solidFill>
                <a:srgbClr val="3333FF"/>
              </a:solidFill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72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5"/>
          <p:cNvSpPr txBox="1">
            <a:spLocks noChangeArrowheads="1"/>
          </p:cNvSpPr>
          <p:nvPr/>
        </p:nvSpPr>
        <p:spPr bwMode="auto">
          <a:xfrm>
            <a:off x="539750" y="285728"/>
            <a:ext cx="2449513" cy="430887"/>
          </a:xfrm>
          <a:prstGeom prst="rect">
            <a:avLst/>
          </a:prstGeom>
          <a:solidFill>
            <a:srgbClr val="9900FF"/>
          </a:solidFill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200" b="1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1</a:t>
            </a:r>
            <a:r>
              <a:rPr kumimoji="0" lang="zh-CN" altLang="en-US" sz="2200" b="1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、</a:t>
            </a:r>
            <a:r>
              <a:rPr kumimoji="0" lang="en-US" altLang="zh-CN" sz="2200" b="1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B</a:t>
            </a:r>
            <a:r>
              <a:rPr kumimoji="0" lang="zh-CN" altLang="en-US" sz="2200" b="1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树</a:t>
            </a:r>
            <a:r>
              <a:rPr kumimoji="0" lang="zh-CN" altLang="en-US" sz="2200" b="1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的定义</a:t>
            </a:r>
          </a:p>
        </p:txBody>
      </p:sp>
      <p:sp>
        <p:nvSpPr>
          <p:cNvPr id="71" name="Text Box 4"/>
          <p:cNvSpPr txBox="1">
            <a:spLocks noChangeArrowheads="1"/>
          </p:cNvSpPr>
          <p:nvPr/>
        </p:nvSpPr>
        <p:spPr bwMode="auto">
          <a:xfrm>
            <a:off x="428596" y="1071546"/>
            <a:ext cx="24288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一棵</a:t>
            </a:r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树：</a:t>
            </a:r>
            <a:endParaRPr lang="zh-CN" altLang="en-US" sz="18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43306" y="1457254"/>
            <a:ext cx="11430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800" b="1" smtClean="0">
                <a:solidFill>
                  <a:srgbClr val="9900FF"/>
                </a:solidFill>
                <a:latin typeface="仿宋" pitchFamily="49" charset="-122"/>
                <a:ea typeface="仿宋" pitchFamily="49" charset="-122"/>
              </a:rPr>
              <a:t>根结点</a:t>
            </a:r>
            <a:endParaRPr lang="zh-CN" altLang="en-US" sz="1800" b="1" dirty="0">
              <a:solidFill>
                <a:srgbClr val="9900FF"/>
              </a:solidFill>
              <a:latin typeface="仿宋" pitchFamily="49" charset="-122"/>
              <a:ea typeface="仿宋" pitchFamily="49" charset="-122"/>
            </a:endParaRPr>
          </a:p>
        </p:txBody>
      </p:sp>
      <p:grpSp>
        <p:nvGrpSpPr>
          <p:cNvPr id="2" name="组合 80"/>
          <p:cNvGrpSpPr/>
          <p:nvPr/>
        </p:nvGrpSpPr>
        <p:grpSpPr>
          <a:xfrm>
            <a:off x="1278740" y="3699516"/>
            <a:ext cx="7441426" cy="872492"/>
            <a:chOff x="1278740" y="3699516"/>
            <a:chExt cx="7441426" cy="872492"/>
          </a:xfrm>
        </p:grpSpPr>
        <p:grpSp>
          <p:nvGrpSpPr>
            <p:cNvPr id="3" name="组合 71"/>
            <p:cNvGrpSpPr/>
            <p:nvPr/>
          </p:nvGrpSpPr>
          <p:grpSpPr>
            <a:xfrm>
              <a:off x="1278740" y="3699516"/>
              <a:ext cx="5593595" cy="736602"/>
              <a:chOff x="850112" y="3413922"/>
              <a:chExt cx="5593595" cy="736602"/>
            </a:xfrm>
          </p:grpSpPr>
          <p:cxnSp>
            <p:nvCxnSpPr>
              <p:cNvPr id="14" name="直接连接符 13"/>
              <p:cNvCxnSpPr/>
              <p:nvPr/>
            </p:nvCxnSpPr>
            <p:spPr>
              <a:xfrm rot="5400000">
                <a:off x="753671" y="3574658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矩形 14"/>
              <p:cNvSpPr/>
              <p:nvPr/>
            </p:nvSpPr>
            <p:spPr>
              <a:xfrm>
                <a:off x="850112" y="373539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" name="直接连接符 15"/>
              <p:cNvCxnSpPr/>
              <p:nvPr/>
            </p:nvCxnSpPr>
            <p:spPr>
              <a:xfrm rot="5400000">
                <a:off x="1010848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矩形 16"/>
              <p:cNvSpPr/>
              <p:nvPr/>
            </p:nvSpPr>
            <p:spPr>
              <a:xfrm>
                <a:off x="1107289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 rot="5400000">
                <a:off x="1268024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8"/>
              <p:cNvSpPr/>
              <p:nvPr/>
            </p:nvSpPr>
            <p:spPr>
              <a:xfrm>
                <a:off x="1364466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" name="直接连接符 20"/>
              <p:cNvCxnSpPr/>
              <p:nvPr/>
            </p:nvCxnSpPr>
            <p:spPr>
              <a:xfrm rot="5400000">
                <a:off x="1782378" y="3574658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矩形 21"/>
              <p:cNvSpPr/>
              <p:nvPr/>
            </p:nvSpPr>
            <p:spPr>
              <a:xfrm>
                <a:off x="1878819" y="373539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/>
              <p:nvPr/>
            </p:nvCxnSpPr>
            <p:spPr>
              <a:xfrm rot="5400000">
                <a:off x="2039555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135996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" name="直接连接符 24"/>
              <p:cNvCxnSpPr/>
              <p:nvPr/>
            </p:nvCxnSpPr>
            <p:spPr>
              <a:xfrm rot="5400000">
                <a:off x="2296732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矩形 25"/>
              <p:cNvSpPr/>
              <p:nvPr/>
            </p:nvSpPr>
            <p:spPr>
              <a:xfrm>
                <a:off x="2393173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" name="直接连接符 27"/>
              <p:cNvCxnSpPr/>
              <p:nvPr/>
            </p:nvCxnSpPr>
            <p:spPr>
              <a:xfrm rot="5400000">
                <a:off x="2811085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矩形 28"/>
              <p:cNvSpPr/>
              <p:nvPr/>
            </p:nvSpPr>
            <p:spPr>
              <a:xfrm>
                <a:off x="2907527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0" name="直接连接符 29"/>
              <p:cNvCxnSpPr/>
              <p:nvPr/>
            </p:nvCxnSpPr>
            <p:spPr>
              <a:xfrm rot="5400000">
                <a:off x="3068262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矩形 30"/>
              <p:cNvSpPr/>
              <p:nvPr/>
            </p:nvSpPr>
            <p:spPr>
              <a:xfrm>
                <a:off x="3164703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2" name="直接连接符 31"/>
              <p:cNvCxnSpPr/>
              <p:nvPr/>
            </p:nvCxnSpPr>
            <p:spPr>
              <a:xfrm rot="5400000">
                <a:off x="3325439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矩形 32"/>
              <p:cNvSpPr/>
              <p:nvPr/>
            </p:nvSpPr>
            <p:spPr>
              <a:xfrm>
                <a:off x="3421880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5" name="直接连接符 34"/>
              <p:cNvCxnSpPr/>
              <p:nvPr/>
            </p:nvCxnSpPr>
            <p:spPr>
              <a:xfrm rot="5400000">
                <a:off x="3775498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矩形 35"/>
              <p:cNvSpPr/>
              <p:nvPr/>
            </p:nvSpPr>
            <p:spPr>
              <a:xfrm>
                <a:off x="3871940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7" name="直接连接符 36"/>
              <p:cNvCxnSpPr/>
              <p:nvPr/>
            </p:nvCxnSpPr>
            <p:spPr>
              <a:xfrm rot="5400000">
                <a:off x="4032675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矩形 37"/>
              <p:cNvSpPr/>
              <p:nvPr/>
            </p:nvSpPr>
            <p:spPr>
              <a:xfrm>
                <a:off x="4129116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9" name="直接连接符 38"/>
              <p:cNvCxnSpPr/>
              <p:nvPr/>
            </p:nvCxnSpPr>
            <p:spPr>
              <a:xfrm rot="5400000">
                <a:off x="4289852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矩形 39"/>
              <p:cNvSpPr/>
              <p:nvPr/>
            </p:nvSpPr>
            <p:spPr>
              <a:xfrm>
                <a:off x="4386293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2" name="直接连接符 41"/>
              <p:cNvCxnSpPr/>
              <p:nvPr/>
            </p:nvCxnSpPr>
            <p:spPr>
              <a:xfrm rot="5400000">
                <a:off x="4739911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矩形 42"/>
              <p:cNvSpPr/>
              <p:nvPr/>
            </p:nvSpPr>
            <p:spPr>
              <a:xfrm>
                <a:off x="4836353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4" name="直接连接符 43"/>
              <p:cNvCxnSpPr/>
              <p:nvPr/>
            </p:nvCxnSpPr>
            <p:spPr>
              <a:xfrm rot="5400000">
                <a:off x="4997088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矩形 44"/>
              <p:cNvSpPr/>
              <p:nvPr/>
            </p:nvSpPr>
            <p:spPr>
              <a:xfrm>
                <a:off x="5093529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6" name="直接连接符 45"/>
              <p:cNvCxnSpPr/>
              <p:nvPr/>
            </p:nvCxnSpPr>
            <p:spPr>
              <a:xfrm rot="5400000">
                <a:off x="5254265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矩形 46"/>
              <p:cNvSpPr/>
              <p:nvPr/>
            </p:nvSpPr>
            <p:spPr>
              <a:xfrm>
                <a:off x="5350706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9" name="直接连接符 48"/>
              <p:cNvCxnSpPr/>
              <p:nvPr/>
            </p:nvCxnSpPr>
            <p:spPr>
              <a:xfrm rot="5400000">
                <a:off x="5704324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矩形 49"/>
              <p:cNvSpPr/>
              <p:nvPr/>
            </p:nvSpPr>
            <p:spPr>
              <a:xfrm>
                <a:off x="5800766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1" name="直接连接符 50"/>
              <p:cNvCxnSpPr/>
              <p:nvPr/>
            </p:nvCxnSpPr>
            <p:spPr>
              <a:xfrm rot="5400000">
                <a:off x="5961501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矩形 51"/>
              <p:cNvSpPr/>
              <p:nvPr/>
            </p:nvSpPr>
            <p:spPr>
              <a:xfrm>
                <a:off x="6057942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3" name="直接连接符 52"/>
              <p:cNvCxnSpPr/>
              <p:nvPr/>
            </p:nvCxnSpPr>
            <p:spPr>
              <a:xfrm rot="5400000">
                <a:off x="6218678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矩形 53"/>
              <p:cNvSpPr/>
              <p:nvPr/>
            </p:nvSpPr>
            <p:spPr>
              <a:xfrm>
                <a:off x="6315119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7358082" y="4075060"/>
              <a:ext cx="136208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b="1" smtClean="0">
                  <a:solidFill>
                    <a:srgbClr val="9900FF"/>
                  </a:solidFill>
                  <a:latin typeface="仿宋" pitchFamily="49" charset="-122"/>
                  <a:ea typeface="仿宋" pitchFamily="49" charset="-122"/>
                </a:rPr>
                <a:t>外部结点层</a:t>
              </a:r>
              <a:endParaRPr lang="zh-CN" altLang="en-US" sz="1800" b="1" dirty="0">
                <a:solidFill>
                  <a:srgbClr val="99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70" name="右大括号 69"/>
            <p:cNvSpPr/>
            <p:nvPr/>
          </p:nvSpPr>
          <p:spPr>
            <a:xfrm>
              <a:off x="7143768" y="4000504"/>
              <a:ext cx="214314" cy="571504"/>
            </a:xfrm>
            <a:prstGeom prst="righ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79"/>
          <p:cNvGrpSpPr/>
          <p:nvPr/>
        </p:nvGrpSpPr>
        <p:grpSpPr>
          <a:xfrm>
            <a:off x="436221" y="1915314"/>
            <a:ext cx="8350621" cy="2013752"/>
            <a:chOff x="436221" y="1915314"/>
            <a:chExt cx="8350621" cy="2013752"/>
          </a:xfrm>
        </p:grpSpPr>
        <p:sp>
          <p:nvSpPr>
            <p:cNvPr id="12" name="矩形 11"/>
            <p:cNvSpPr/>
            <p:nvPr/>
          </p:nvSpPr>
          <p:spPr>
            <a:xfrm>
              <a:off x="3721920" y="1928644"/>
              <a:ext cx="835825" cy="3564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214446" y="340741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  </a:t>
              </a:r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243153" y="340741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  </a:t>
              </a:r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271860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7  </a:t>
              </a:r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236273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11 12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200686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14 17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165099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19 20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2243153" y="260095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3  6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5072098" y="260095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13 </a:t>
              </a:r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18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7" name="直接连接符 56"/>
            <p:cNvCxnSpPr/>
            <p:nvPr/>
          </p:nvCxnSpPr>
          <p:spPr>
            <a:xfrm rot="10800000" flipV="1">
              <a:off x="3014684" y="2185821"/>
              <a:ext cx="964413" cy="385765"/>
            </a:xfrm>
            <a:prstGeom prst="line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>
            <a:xfrm>
              <a:off x="4364862" y="2185821"/>
              <a:ext cx="835825" cy="385765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endCxn id="13" idx="0"/>
            </p:cNvCxnSpPr>
            <p:nvPr/>
          </p:nvCxnSpPr>
          <p:spPr>
            <a:xfrm rot="10800000" flipV="1">
              <a:off x="1632359" y="2828763"/>
              <a:ext cx="803678" cy="57864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endCxn id="27" idx="0"/>
            </p:cNvCxnSpPr>
            <p:nvPr/>
          </p:nvCxnSpPr>
          <p:spPr>
            <a:xfrm>
              <a:off x="2886095" y="2828763"/>
              <a:ext cx="803678" cy="608013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endCxn id="20" idx="0"/>
            </p:cNvCxnSpPr>
            <p:nvPr/>
          </p:nvCxnSpPr>
          <p:spPr>
            <a:xfrm rot="16200000" flipH="1">
              <a:off x="2355668" y="3102013"/>
              <a:ext cx="578648" cy="32147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endCxn id="34" idx="0"/>
            </p:cNvCxnSpPr>
            <p:nvPr/>
          </p:nvCxnSpPr>
          <p:spPr>
            <a:xfrm rot="5400000">
              <a:off x="4623430" y="2859519"/>
              <a:ext cx="608013" cy="546501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endCxn id="48" idx="0"/>
            </p:cNvCxnSpPr>
            <p:nvPr/>
          </p:nvCxnSpPr>
          <p:spPr>
            <a:xfrm>
              <a:off x="5843628" y="2828763"/>
              <a:ext cx="739383" cy="608013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endCxn id="41" idx="0"/>
            </p:cNvCxnSpPr>
            <p:nvPr/>
          </p:nvCxnSpPr>
          <p:spPr>
            <a:xfrm rot="16200000" flipH="1">
              <a:off x="5234224" y="3052401"/>
              <a:ext cx="608013" cy="16073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7358114" y="3429000"/>
              <a:ext cx="1428728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noAutofit/>
            </a:bodyPr>
            <a:lstStyle/>
            <a:p>
              <a:pPr algn="l"/>
              <a:r>
                <a:rPr lang="zh-CN" altLang="en-US" sz="1800" b="1" smtClean="0">
                  <a:solidFill>
                    <a:srgbClr val="9900FF"/>
                  </a:solidFill>
                  <a:latin typeface="仿宋" pitchFamily="49" charset="-122"/>
                  <a:ea typeface="仿宋" pitchFamily="49" charset="-122"/>
                </a:rPr>
                <a:t>叶子结点层</a:t>
              </a:r>
              <a:endParaRPr lang="zh-CN" altLang="en-US" sz="1800" b="1" dirty="0">
                <a:solidFill>
                  <a:srgbClr val="99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67" name="右大括号 66"/>
            <p:cNvSpPr/>
            <p:nvPr/>
          </p:nvSpPr>
          <p:spPr>
            <a:xfrm>
              <a:off x="7143768" y="3357562"/>
              <a:ext cx="214314" cy="571504"/>
            </a:xfrm>
            <a:prstGeom prst="righ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3" name="左大括号 72"/>
            <p:cNvSpPr/>
            <p:nvPr/>
          </p:nvSpPr>
          <p:spPr>
            <a:xfrm>
              <a:off x="928662" y="1915314"/>
              <a:ext cx="214314" cy="1728000"/>
            </a:xfrm>
            <a:prstGeom prst="lef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36221" y="2000240"/>
              <a:ext cx="492443" cy="1500198"/>
            </a:xfrm>
            <a:prstGeom prst="rect">
              <a:avLst/>
            </a:prstGeom>
            <a:noFill/>
          </p:spPr>
          <p:txBody>
            <a:bodyPr vert="eaVert" wrap="square" rtlCol="0">
              <a:noAutofit/>
            </a:bodyPr>
            <a:lstStyle/>
            <a:p>
              <a:r>
                <a:rPr lang="zh-CN" altLang="en-US" sz="1800" b="1" smtClean="0">
                  <a:solidFill>
                    <a:srgbClr val="9900FF"/>
                  </a:solidFill>
                  <a:latin typeface="仿宋" pitchFamily="49" charset="-122"/>
                  <a:ea typeface="仿宋" pitchFamily="49" charset="-122"/>
                </a:rPr>
                <a:t>内部结点</a:t>
              </a:r>
              <a:endParaRPr lang="zh-CN" altLang="en-US" sz="1800" b="1" dirty="0" smtClean="0">
                <a:solidFill>
                  <a:srgbClr val="99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</p:grpSp>
      <p:grpSp>
        <p:nvGrpSpPr>
          <p:cNvPr id="5" name="组合 77"/>
          <p:cNvGrpSpPr/>
          <p:nvPr/>
        </p:nvGrpSpPr>
        <p:grpSpPr>
          <a:xfrm>
            <a:off x="428596" y="4714884"/>
            <a:ext cx="7000924" cy="1066612"/>
            <a:chOff x="428596" y="4714884"/>
            <a:chExt cx="7000924" cy="1066612"/>
          </a:xfrm>
        </p:grpSpPr>
        <p:sp>
          <p:nvSpPr>
            <p:cNvPr id="68" name="Text Box 4"/>
            <p:cNvSpPr txBox="1">
              <a:spLocks noChangeArrowheads="1"/>
            </p:cNvSpPr>
            <p:nvPr/>
          </p:nvSpPr>
          <p:spPr bwMode="auto">
            <a:xfrm>
              <a:off x="428596" y="4714884"/>
              <a:ext cx="6715172" cy="39690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800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一</a:t>
              </a:r>
              <a:r>
                <a:rPr lang="zh-CN" altLang="en-US" sz="18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棵</a:t>
              </a:r>
              <a:r>
                <a:rPr lang="en-US" altLang="zh-CN" sz="1800" b="1" i="1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</a:t>
              </a:r>
              <a:r>
                <a:rPr lang="zh-CN" altLang="en-US" sz="1800" b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阶</a:t>
              </a:r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zh-CN" altLang="en-US" sz="1800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树</a:t>
              </a:r>
              <a:r>
                <a:rPr lang="zh-CN" altLang="en-US" sz="18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或者是一棵</a:t>
              </a:r>
              <a:r>
                <a:rPr lang="zh-CN" altLang="en-US" sz="18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空</a:t>
              </a:r>
              <a:r>
                <a:rPr lang="zh-CN" altLang="en-US" sz="1800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树，或者</a:t>
              </a:r>
              <a:r>
                <a:rPr lang="zh-CN" altLang="en-US" sz="18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是</a:t>
              </a:r>
              <a:r>
                <a:rPr lang="zh-CN" altLang="en-US" sz="1800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满足要求</a:t>
              </a:r>
              <a:r>
                <a:rPr lang="zh-CN" altLang="en-US" sz="18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</a:t>
              </a:r>
              <a:r>
                <a:rPr lang="en-US" altLang="zh-CN" sz="1800" b="1" i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</a:t>
              </a:r>
              <a:r>
                <a:rPr lang="zh-CN" altLang="en-US" sz="18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叉</a:t>
              </a:r>
              <a:r>
                <a:rPr lang="zh-CN" altLang="en-US" sz="18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树</a:t>
              </a:r>
              <a:r>
                <a:rPr lang="zh-CN" altLang="en-US" sz="1800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 </a:t>
              </a:r>
              <a:endParaRPr kumimoji="0" lang="zh-CN" altLang="en-US" sz="1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00034" y="5286388"/>
              <a:ext cx="6929486" cy="495108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144000" tIns="108000" bIns="108000" rtlCol="0">
              <a:spAutoFit/>
            </a:bodyPr>
            <a:lstStyle/>
            <a:p>
              <a:pPr marL="457200" indent="-457200" algn="l"/>
              <a:r>
                <a:rPr lang="zh-CN" altLang="en-US" sz="1800" b="1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 </a:t>
              </a:r>
              <a:r>
                <a:rPr lang="zh-CN" altLang="en-US" sz="1800" b="1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树中每个结点至多有</a:t>
              </a:r>
              <a:r>
                <a:rPr lang="en-US" altLang="zh-CN" sz="1800" b="1" i="1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</a:t>
              </a:r>
              <a:r>
                <a:rPr lang="zh-CN" altLang="en-US" sz="1800" b="1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个孩子结点（即至多有</a:t>
              </a:r>
              <a:r>
                <a:rPr lang="en-US" altLang="zh-CN" sz="1800" b="1" i="1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</a:t>
              </a:r>
              <a:r>
                <a:rPr lang="en-US" altLang="zh-CN" sz="1800" b="1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r>
                <a:rPr lang="zh-CN" altLang="en-US" sz="1800" b="1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个关键字）</a:t>
              </a:r>
              <a:endParaRPr lang="zh-CN" altLang="en-US" sz="1800" b="1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2214546" y="5857892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最多关键字个数</a:t>
            </a:r>
            <a:r>
              <a:rPr lang="en-US" altLang="zh-CN" sz="1800" b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Max 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 </a:t>
            </a:r>
            <a:r>
              <a:rPr lang="en-US" altLang="zh-CN" sz="1800" b="1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endParaRPr lang="zh-CN" altLang="en-US" sz="1800" b="1" dirty="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2" name="灯片编号占位符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73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4"/>
          <p:cNvSpPr txBox="1">
            <a:spLocks noChangeArrowheads="1"/>
          </p:cNvSpPr>
          <p:nvPr/>
        </p:nvSpPr>
        <p:spPr bwMode="auto">
          <a:xfrm>
            <a:off x="428596" y="285728"/>
            <a:ext cx="24288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一棵</a:t>
            </a: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</a:t>
            </a:r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树：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43306" y="671436"/>
            <a:ext cx="11430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800" b="1" smtClean="0">
                <a:solidFill>
                  <a:srgbClr val="9900FF"/>
                </a:solidFill>
                <a:latin typeface="仿宋" pitchFamily="49" charset="-122"/>
                <a:ea typeface="仿宋" pitchFamily="49" charset="-122"/>
              </a:rPr>
              <a:t>根结点</a:t>
            </a:r>
            <a:endParaRPr lang="zh-CN" altLang="en-US" sz="1800" b="1" dirty="0">
              <a:solidFill>
                <a:srgbClr val="9900FF"/>
              </a:solidFill>
              <a:latin typeface="仿宋" pitchFamily="49" charset="-122"/>
              <a:ea typeface="仿宋" pitchFamily="49" charset="-122"/>
            </a:endParaRPr>
          </a:p>
        </p:txBody>
      </p:sp>
      <p:grpSp>
        <p:nvGrpSpPr>
          <p:cNvPr id="2" name="组合 80"/>
          <p:cNvGrpSpPr/>
          <p:nvPr/>
        </p:nvGrpSpPr>
        <p:grpSpPr>
          <a:xfrm>
            <a:off x="1278740" y="2913698"/>
            <a:ext cx="7722416" cy="872492"/>
            <a:chOff x="1278740" y="3699516"/>
            <a:chExt cx="7722416" cy="872492"/>
          </a:xfrm>
        </p:grpSpPr>
        <p:grpSp>
          <p:nvGrpSpPr>
            <p:cNvPr id="3" name="组合 71"/>
            <p:cNvGrpSpPr/>
            <p:nvPr/>
          </p:nvGrpSpPr>
          <p:grpSpPr>
            <a:xfrm>
              <a:off x="1278740" y="3699516"/>
              <a:ext cx="5593595" cy="736602"/>
              <a:chOff x="850112" y="3413922"/>
              <a:chExt cx="5593595" cy="736602"/>
            </a:xfrm>
          </p:grpSpPr>
          <p:cxnSp>
            <p:nvCxnSpPr>
              <p:cNvPr id="14" name="直接连接符 13"/>
              <p:cNvCxnSpPr/>
              <p:nvPr/>
            </p:nvCxnSpPr>
            <p:spPr>
              <a:xfrm rot="5400000">
                <a:off x="753671" y="3574658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矩形 14"/>
              <p:cNvSpPr/>
              <p:nvPr/>
            </p:nvSpPr>
            <p:spPr>
              <a:xfrm>
                <a:off x="850112" y="373539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" name="直接连接符 15"/>
              <p:cNvCxnSpPr/>
              <p:nvPr/>
            </p:nvCxnSpPr>
            <p:spPr>
              <a:xfrm rot="5400000">
                <a:off x="1010848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矩形 16"/>
              <p:cNvSpPr/>
              <p:nvPr/>
            </p:nvSpPr>
            <p:spPr>
              <a:xfrm>
                <a:off x="1107289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 rot="5400000">
                <a:off x="1268024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8"/>
              <p:cNvSpPr/>
              <p:nvPr/>
            </p:nvSpPr>
            <p:spPr>
              <a:xfrm>
                <a:off x="1364466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" name="直接连接符 20"/>
              <p:cNvCxnSpPr/>
              <p:nvPr/>
            </p:nvCxnSpPr>
            <p:spPr>
              <a:xfrm rot="5400000">
                <a:off x="1782378" y="3574658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矩形 21"/>
              <p:cNvSpPr/>
              <p:nvPr/>
            </p:nvSpPr>
            <p:spPr>
              <a:xfrm>
                <a:off x="1878819" y="373539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/>
              <p:nvPr/>
            </p:nvCxnSpPr>
            <p:spPr>
              <a:xfrm rot="5400000">
                <a:off x="2039555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135996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" name="直接连接符 24"/>
              <p:cNvCxnSpPr/>
              <p:nvPr/>
            </p:nvCxnSpPr>
            <p:spPr>
              <a:xfrm rot="5400000">
                <a:off x="2296732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矩形 25"/>
              <p:cNvSpPr/>
              <p:nvPr/>
            </p:nvSpPr>
            <p:spPr>
              <a:xfrm>
                <a:off x="2393173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" name="直接连接符 27"/>
              <p:cNvCxnSpPr/>
              <p:nvPr/>
            </p:nvCxnSpPr>
            <p:spPr>
              <a:xfrm rot="5400000">
                <a:off x="2811085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矩形 28"/>
              <p:cNvSpPr/>
              <p:nvPr/>
            </p:nvSpPr>
            <p:spPr>
              <a:xfrm>
                <a:off x="2907527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0" name="直接连接符 29"/>
              <p:cNvCxnSpPr/>
              <p:nvPr/>
            </p:nvCxnSpPr>
            <p:spPr>
              <a:xfrm rot="5400000">
                <a:off x="3068262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矩形 30"/>
              <p:cNvSpPr/>
              <p:nvPr/>
            </p:nvSpPr>
            <p:spPr>
              <a:xfrm>
                <a:off x="3164703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2" name="直接连接符 31"/>
              <p:cNvCxnSpPr/>
              <p:nvPr/>
            </p:nvCxnSpPr>
            <p:spPr>
              <a:xfrm rot="5400000">
                <a:off x="3325439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矩形 32"/>
              <p:cNvSpPr/>
              <p:nvPr/>
            </p:nvSpPr>
            <p:spPr>
              <a:xfrm>
                <a:off x="3421880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5" name="直接连接符 34"/>
              <p:cNvCxnSpPr/>
              <p:nvPr/>
            </p:nvCxnSpPr>
            <p:spPr>
              <a:xfrm rot="5400000">
                <a:off x="3775498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矩形 35"/>
              <p:cNvSpPr/>
              <p:nvPr/>
            </p:nvSpPr>
            <p:spPr>
              <a:xfrm>
                <a:off x="3871940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7" name="直接连接符 36"/>
              <p:cNvCxnSpPr/>
              <p:nvPr/>
            </p:nvCxnSpPr>
            <p:spPr>
              <a:xfrm rot="5400000">
                <a:off x="4032675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矩形 37"/>
              <p:cNvSpPr/>
              <p:nvPr/>
            </p:nvSpPr>
            <p:spPr>
              <a:xfrm>
                <a:off x="4129116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9" name="直接连接符 38"/>
              <p:cNvCxnSpPr/>
              <p:nvPr/>
            </p:nvCxnSpPr>
            <p:spPr>
              <a:xfrm rot="5400000">
                <a:off x="4289852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矩形 39"/>
              <p:cNvSpPr/>
              <p:nvPr/>
            </p:nvSpPr>
            <p:spPr>
              <a:xfrm>
                <a:off x="4386293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2" name="直接连接符 41"/>
              <p:cNvCxnSpPr/>
              <p:nvPr/>
            </p:nvCxnSpPr>
            <p:spPr>
              <a:xfrm rot="5400000">
                <a:off x="4739911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矩形 42"/>
              <p:cNvSpPr/>
              <p:nvPr/>
            </p:nvSpPr>
            <p:spPr>
              <a:xfrm>
                <a:off x="4836353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4" name="直接连接符 43"/>
              <p:cNvCxnSpPr/>
              <p:nvPr/>
            </p:nvCxnSpPr>
            <p:spPr>
              <a:xfrm rot="5400000">
                <a:off x="4997088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矩形 44"/>
              <p:cNvSpPr/>
              <p:nvPr/>
            </p:nvSpPr>
            <p:spPr>
              <a:xfrm>
                <a:off x="5093529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6" name="直接连接符 45"/>
              <p:cNvCxnSpPr/>
              <p:nvPr/>
            </p:nvCxnSpPr>
            <p:spPr>
              <a:xfrm rot="5400000">
                <a:off x="5254265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矩形 46"/>
              <p:cNvSpPr/>
              <p:nvPr/>
            </p:nvSpPr>
            <p:spPr>
              <a:xfrm>
                <a:off x="5350706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9" name="直接连接符 48"/>
              <p:cNvCxnSpPr/>
              <p:nvPr/>
            </p:nvCxnSpPr>
            <p:spPr>
              <a:xfrm rot="5400000">
                <a:off x="5704324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矩形 49"/>
              <p:cNvSpPr/>
              <p:nvPr/>
            </p:nvSpPr>
            <p:spPr>
              <a:xfrm>
                <a:off x="5800766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1" name="直接连接符 50"/>
              <p:cNvCxnSpPr/>
              <p:nvPr/>
            </p:nvCxnSpPr>
            <p:spPr>
              <a:xfrm rot="5400000">
                <a:off x="5961501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矩形 51"/>
              <p:cNvSpPr/>
              <p:nvPr/>
            </p:nvSpPr>
            <p:spPr>
              <a:xfrm>
                <a:off x="6057942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3" name="直接连接符 52"/>
              <p:cNvCxnSpPr/>
              <p:nvPr/>
            </p:nvCxnSpPr>
            <p:spPr>
              <a:xfrm rot="5400000">
                <a:off x="6218678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矩形 53"/>
              <p:cNvSpPr/>
              <p:nvPr/>
            </p:nvSpPr>
            <p:spPr>
              <a:xfrm>
                <a:off x="6315119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7281882" y="4075060"/>
              <a:ext cx="171927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800" b="1" smtClean="0">
                  <a:solidFill>
                    <a:srgbClr val="9900FF"/>
                  </a:solidFill>
                  <a:latin typeface="仿宋" pitchFamily="49" charset="-122"/>
                  <a:ea typeface="仿宋" pitchFamily="49" charset="-122"/>
                </a:rPr>
                <a:t>外部结点层</a:t>
              </a:r>
              <a:endParaRPr lang="zh-CN" altLang="en-US" sz="1800" b="1" dirty="0">
                <a:solidFill>
                  <a:srgbClr val="99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70" name="右大括号 69"/>
            <p:cNvSpPr/>
            <p:nvPr/>
          </p:nvSpPr>
          <p:spPr>
            <a:xfrm>
              <a:off x="7143768" y="4000504"/>
              <a:ext cx="214314" cy="571504"/>
            </a:xfrm>
            <a:prstGeom prst="righ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79"/>
          <p:cNvGrpSpPr/>
          <p:nvPr/>
        </p:nvGrpSpPr>
        <p:grpSpPr>
          <a:xfrm>
            <a:off x="466999" y="1129496"/>
            <a:ext cx="8462719" cy="2013752"/>
            <a:chOff x="466999" y="1915314"/>
            <a:chExt cx="8462719" cy="2013752"/>
          </a:xfrm>
        </p:grpSpPr>
        <p:sp>
          <p:nvSpPr>
            <p:cNvPr id="12" name="矩形 11"/>
            <p:cNvSpPr/>
            <p:nvPr/>
          </p:nvSpPr>
          <p:spPr>
            <a:xfrm>
              <a:off x="3721920" y="1928644"/>
              <a:ext cx="835825" cy="3564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214446" y="340741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1  2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243153" y="340741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4  5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271860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7  9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236273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11 12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200686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14 17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165099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19 20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2243153" y="260095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3  6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5072098" y="260095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13 </a:t>
              </a:r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18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7" name="直接连接符 56"/>
            <p:cNvCxnSpPr/>
            <p:nvPr/>
          </p:nvCxnSpPr>
          <p:spPr>
            <a:xfrm rot="10800000" flipV="1">
              <a:off x="3014684" y="2185821"/>
              <a:ext cx="964413" cy="385765"/>
            </a:xfrm>
            <a:prstGeom prst="line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>
            <a:xfrm>
              <a:off x="4364862" y="2185821"/>
              <a:ext cx="835825" cy="385765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endCxn id="13" idx="0"/>
            </p:cNvCxnSpPr>
            <p:nvPr/>
          </p:nvCxnSpPr>
          <p:spPr>
            <a:xfrm rot="10800000" flipV="1">
              <a:off x="1632359" y="2828763"/>
              <a:ext cx="803678" cy="57864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endCxn id="27" idx="0"/>
            </p:cNvCxnSpPr>
            <p:nvPr/>
          </p:nvCxnSpPr>
          <p:spPr>
            <a:xfrm>
              <a:off x="2886095" y="2828763"/>
              <a:ext cx="803678" cy="608013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endCxn id="20" idx="0"/>
            </p:cNvCxnSpPr>
            <p:nvPr/>
          </p:nvCxnSpPr>
          <p:spPr>
            <a:xfrm rot="16200000" flipH="1">
              <a:off x="2355668" y="3102013"/>
              <a:ext cx="578648" cy="32147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endCxn id="34" idx="0"/>
            </p:cNvCxnSpPr>
            <p:nvPr/>
          </p:nvCxnSpPr>
          <p:spPr>
            <a:xfrm rot="5400000">
              <a:off x="4623430" y="2859519"/>
              <a:ext cx="608013" cy="546501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endCxn id="48" idx="0"/>
            </p:cNvCxnSpPr>
            <p:nvPr/>
          </p:nvCxnSpPr>
          <p:spPr>
            <a:xfrm>
              <a:off x="5843628" y="2828763"/>
              <a:ext cx="739383" cy="608013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endCxn id="41" idx="0"/>
            </p:cNvCxnSpPr>
            <p:nvPr/>
          </p:nvCxnSpPr>
          <p:spPr>
            <a:xfrm rot="16200000" flipH="1">
              <a:off x="5234224" y="3052401"/>
              <a:ext cx="608013" cy="16073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7358114" y="3429000"/>
              <a:ext cx="157160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800" b="1" smtClean="0">
                  <a:solidFill>
                    <a:srgbClr val="9900FF"/>
                  </a:solidFill>
                  <a:latin typeface="仿宋" pitchFamily="49" charset="-122"/>
                  <a:ea typeface="仿宋" pitchFamily="49" charset="-122"/>
                </a:rPr>
                <a:t>叶子结点层</a:t>
              </a:r>
              <a:endParaRPr lang="zh-CN" altLang="en-US" sz="1800" b="1" dirty="0">
                <a:solidFill>
                  <a:srgbClr val="99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67" name="右大括号 66"/>
            <p:cNvSpPr/>
            <p:nvPr/>
          </p:nvSpPr>
          <p:spPr>
            <a:xfrm>
              <a:off x="7143768" y="3357562"/>
              <a:ext cx="214314" cy="571504"/>
            </a:xfrm>
            <a:prstGeom prst="righ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左大括号 72"/>
            <p:cNvSpPr/>
            <p:nvPr/>
          </p:nvSpPr>
          <p:spPr>
            <a:xfrm>
              <a:off x="928662" y="1915314"/>
              <a:ext cx="214314" cy="1728000"/>
            </a:xfrm>
            <a:prstGeom prst="lef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66999" y="2000240"/>
              <a:ext cx="461665" cy="150019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800" b="1" smtClean="0">
                  <a:solidFill>
                    <a:srgbClr val="9900FF"/>
                  </a:solidFill>
                  <a:latin typeface="仿宋" pitchFamily="49" charset="-122"/>
                  <a:ea typeface="仿宋" pitchFamily="49" charset="-122"/>
                </a:rPr>
                <a:t>内部结点</a:t>
              </a:r>
              <a:endParaRPr lang="zh-CN" altLang="en-US" sz="1800" b="1" dirty="0" smtClean="0">
                <a:solidFill>
                  <a:srgbClr val="99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</p:grpSp>
      <p:grpSp>
        <p:nvGrpSpPr>
          <p:cNvPr id="5" name="组合 76"/>
          <p:cNvGrpSpPr/>
          <p:nvPr/>
        </p:nvGrpSpPr>
        <p:grpSpPr>
          <a:xfrm>
            <a:off x="500034" y="4071942"/>
            <a:ext cx="7572428" cy="1440902"/>
            <a:chOff x="500034" y="4429132"/>
            <a:chExt cx="7572428" cy="1440902"/>
          </a:xfrm>
        </p:grpSpPr>
        <p:sp>
          <p:nvSpPr>
            <p:cNvPr id="76" name="TextBox 75"/>
            <p:cNvSpPr txBox="1"/>
            <p:nvPr/>
          </p:nvSpPr>
          <p:spPr>
            <a:xfrm>
              <a:off x="500034" y="4429132"/>
              <a:ext cx="7572428" cy="910607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tIns="108000" bIns="108000" rtlCol="0">
              <a:spAutoFit/>
            </a:bodyPr>
            <a:lstStyle/>
            <a:p>
              <a:pPr marL="457200" indent="-457200" algn="l">
                <a:lnSpc>
                  <a:spcPts val="2700"/>
                </a:lnSpc>
              </a:pPr>
              <a:r>
                <a:rPr lang="zh-CN" altLang="en-US" sz="1800" b="1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lang="zh-CN" altLang="en-US" sz="1800" b="1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  </a:t>
              </a:r>
              <a:r>
                <a:rPr lang="zh-CN" altLang="en-US" sz="1800" b="1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除根结点外，其他非叶子结点至少有</a:t>
              </a:r>
              <a:r>
                <a:rPr lang="zh-CN" altLang="en-US" sz="1800" b="1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 pitchFamily="18" charset="2"/>
                </a:rPr>
                <a:t></a:t>
              </a:r>
              <a:r>
                <a:rPr lang="en-US" altLang="zh-CN" sz="1800" b="1" i="1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 pitchFamily="18" charset="2"/>
                </a:rPr>
                <a:t>m</a:t>
              </a:r>
              <a:r>
                <a:rPr lang="en-US" altLang="zh-CN" sz="1800" b="1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 pitchFamily="18" charset="2"/>
                </a:rPr>
                <a:t>/2</a:t>
              </a:r>
              <a:r>
                <a:rPr lang="zh-CN" altLang="en-US" sz="1800" b="1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个孩子结点（即至少有</a:t>
              </a:r>
              <a:r>
                <a:rPr lang="zh-CN" altLang="en-US" sz="1800" b="1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 pitchFamily="18" charset="2"/>
                </a:rPr>
                <a:t></a:t>
              </a:r>
              <a:r>
                <a:rPr lang="en-US" altLang="zh-CN" sz="1800" b="1" i="1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 pitchFamily="18" charset="2"/>
                </a:rPr>
                <a:t>m</a:t>
              </a:r>
              <a:r>
                <a:rPr lang="en-US" altLang="zh-CN" sz="1800" b="1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 pitchFamily="18" charset="2"/>
                </a:rPr>
                <a:t>/2</a:t>
              </a:r>
              <a:r>
                <a:rPr lang="en-US" altLang="zh-CN" sz="1800" b="1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-1=</a:t>
              </a:r>
              <a:r>
                <a:rPr lang="en-US" altLang="zh-CN" sz="1800" b="1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 pitchFamily="18" charset="2"/>
                </a:rPr>
                <a:t>(</a:t>
              </a:r>
              <a:r>
                <a:rPr lang="en-US" altLang="zh-CN" sz="1800" b="1" i="1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 pitchFamily="18" charset="2"/>
                </a:rPr>
                <a:t>m</a:t>
              </a:r>
              <a:r>
                <a:rPr lang="en-US" altLang="zh-CN" sz="1800" b="1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 pitchFamily="18" charset="2"/>
                </a:rPr>
                <a:t>-1)/2</a:t>
              </a:r>
              <a:r>
                <a:rPr lang="zh-CN" altLang="en-US" sz="1800" b="1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个关键字）；</a:t>
              </a:r>
              <a:endParaRPr lang="zh-CN" altLang="en-US" sz="1800" b="1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214546" y="5500702"/>
              <a:ext cx="4714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b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最少关键字个数</a:t>
              </a:r>
              <a:r>
                <a:rPr lang="en-US" altLang="zh-CN" sz="1800" b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Min </a:t>
              </a:r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</a:t>
              </a:r>
              <a:r>
                <a:rPr lang="zh-CN" altLang="en-US" sz="1800" b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 pitchFamily="18" charset="2"/>
                </a:rPr>
                <a:t> </a:t>
              </a:r>
              <a:r>
                <a:rPr lang="en-US" altLang="zh-CN" sz="1800" b="1" i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 pitchFamily="18" charset="2"/>
                </a:rPr>
                <a:t>m</a:t>
              </a:r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 pitchFamily="18" charset="2"/>
                </a:rPr>
                <a:t>/2</a:t>
              </a:r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endParaRPr lang="zh-CN" altLang="en-US" sz="18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77" name="灯片编号占位符 7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74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4"/>
          <p:cNvSpPr txBox="1">
            <a:spLocks noChangeArrowheads="1"/>
          </p:cNvSpPr>
          <p:nvPr/>
        </p:nvSpPr>
        <p:spPr bwMode="auto">
          <a:xfrm>
            <a:off x="428596" y="285728"/>
            <a:ext cx="24288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一棵</a:t>
            </a: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</a:t>
            </a:r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树：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43306" y="671436"/>
            <a:ext cx="11430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800" b="1" smtClean="0">
                <a:solidFill>
                  <a:srgbClr val="9900FF"/>
                </a:solidFill>
                <a:latin typeface="仿宋" pitchFamily="49" charset="-122"/>
                <a:ea typeface="仿宋" pitchFamily="49" charset="-122"/>
              </a:rPr>
              <a:t>根结点</a:t>
            </a:r>
            <a:endParaRPr lang="zh-CN" altLang="en-US" sz="1800" b="1" dirty="0">
              <a:solidFill>
                <a:srgbClr val="9900FF"/>
              </a:solidFill>
              <a:latin typeface="仿宋" pitchFamily="49" charset="-122"/>
              <a:ea typeface="仿宋" pitchFamily="49" charset="-122"/>
            </a:endParaRPr>
          </a:p>
        </p:txBody>
      </p:sp>
      <p:grpSp>
        <p:nvGrpSpPr>
          <p:cNvPr id="2" name="组合 80"/>
          <p:cNvGrpSpPr/>
          <p:nvPr/>
        </p:nvGrpSpPr>
        <p:grpSpPr>
          <a:xfrm>
            <a:off x="1278740" y="2913698"/>
            <a:ext cx="7722416" cy="872492"/>
            <a:chOff x="1278740" y="3699516"/>
            <a:chExt cx="7722416" cy="872492"/>
          </a:xfrm>
        </p:grpSpPr>
        <p:grpSp>
          <p:nvGrpSpPr>
            <p:cNvPr id="3" name="组合 71"/>
            <p:cNvGrpSpPr/>
            <p:nvPr/>
          </p:nvGrpSpPr>
          <p:grpSpPr>
            <a:xfrm>
              <a:off x="1278740" y="3699516"/>
              <a:ext cx="5593595" cy="736602"/>
              <a:chOff x="850112" y="3413922"/>
              <a:chExt cx="5593595" cy="736602"/>
            </a:xfrm>
          </p:grpSpPr>
          <p:cxnSp>
            <p:nvCxnSpPr>
              <p:cNvPr id="14" name="直接连接符 13"/>
              <p:cNvCxnSpPr/>
              <p:nvPr/>
            </p:nvCxnSpPr>
            <p:spPr>
              <a:xfrm rot="5400000">
                <a:off x="753671" y="3574658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矩形 14"/>
              <p:cNvSpPr/>
              <p:nvPr/>
            </p:nvSpPr>
            <p:spPr>
              <a:xfrm>
                <a:off x="850112" y="373539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cxnSp>
            <p:nvCxnSpPr>
              <p:cNvPr id="16" name="直接连接符 15"/>
              <p:cNvCxnSpPr/>
              <p:nvPr/>
            </p:nvCxnSpPr>
            <p:spPr>
              <a:xfrm rot="5400000">
                <a:off x="1010848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矩形 16"/>
              <p:cNvSpPr/>
              <p:nvPr/>
            </p:nvSpPr>
            <p:spPr>
              <a:xfrm>
                <a:off x="1107289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 rot="5400000">
                <a:off x="1268024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8"/>
              <p:cNvSpPr/>
              <p:nvPr/>
            </p:nvSpPr>
            <p:spPr>
              <a:xfrm>
                <a:off x="1364466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cxnSp>
            <p:nvCxnSpPr>
              <p:cNvPr id="21" name="直接连接符 20"/>
              <p:cNvCxnSpPr/>
              <p:nvPr/>
            </p:nvCxnSpPr>
            <p:spPr>
              <a:xfrm rot="5400000">
                <a:off x="1782378" y="3574658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矩形 21"/>
              <p:cNvSpPr/>
              <p:nvPr/>
            </p:nvSpPr>
            <p:spPr>
              <a:xfrm>
                <a:off x="1878819" y="373539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cxnSp>
            <p:nvCxnSpPr>
              <p:cNvPr id="23" name="直接连接符 22"/>
              <p:cNvCxnSpPr/>
              <p:nvPr/>
            </p:nvCxnSpPr>
            <p:spPr>
              <a:xfrm rot="5400000">
                <a:off x="2039555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135996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cxnSp>
            <p:nvCxnSpPr>
              <p:cNvPr id="25" name="直接连接符 24"/>
              <p:cNvCxnSpPr/>
              <p:nvPr/>
            </p:nvCxnSpPr>
            <p:spPr>
              <a:xfrm rot="5400000">
                <a:off x="2296732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矩形 25"/>
              <p:cNvSpPr/>
              <p:nvPr/>
            </p:nvSpPr>
            <p:spPr>
              <a:xfrm>
                <a:off x="2393173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cxnSp>
            <p:nvCxnSpPr>
              <p:cNvPr id="28" name="直接连接符 27"/>
              <p:cNvCxnSpPr/>
              <p:nvPr/>
            </p:nvCxnSpPr>
            <p:spPr>
              <a:xfrm rot="5400000">
                <a:off x="2811085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矩形 28"/>
              <p:cNvSpPr/>
              <p:nvPr/>
            </p:nvSpPr>
            <p:spPr>
              <a:xfrm>
                <a:off x="2907527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cxnSp>
            <p:nvCxnSpPr>
              <p:cNvPr id="30" name="直接连接符 29"/>
              <p:cNvCxnSpPr/>
              <p:nvPr/>
            </p:nvCxnSpPr>
            <p:spPr>
              <a:xfrm rot="5400000">
                <a:off x="3068262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矩形 30"/>
              <p:cNvSpPr/>
              <p:nvPr/>
            </p:nvSpPr>
            <p:spPr>
              <a:xfrm>
                <a:off x="3164703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cxnSp>
            <p:nvCxnSpPr>
              <p:cNvPr id="32" name="直接连接符 31"/>
              <p:cNvCxnSpPr/>
              <p:nvPr/>
            </p:nvCxnSpPr>
            <p:spPr>
              <a:xfrm rot="5400000">
                <a:off x="3325439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矩形 32"/>
              <p:cNvSpPr/>
              <p:nvPr/>
            </p:nvSpPr>
            <p:spPr>
              <a:xfrm>
                <a:off x="3421880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cxnSp>
            <p:nvCxnSpPr>
              <p:cNvPr id="35" name="直接连接符 34"/>
              <p:cNvCxnSpPr/>
              <p:nvPr/>
            </p:nvCxnSpPr>
            <p:spPr>
              <a:xfrm rot="5400000">
                <a:off x="3775498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矩形 35"/>
              <p:cNvSpPr/>
              <p:nvPr/>
            </p:nvSpPr>
            <p:spPr>
              <a:xfrm>
                <a:off x="3871940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cxnSp>
            <p:nvCxnSpPr>
              <p:cNvPr id="37" name="直接连接符 36"/>
              <p:cNvCxnSpPr/>
              <p:nvPr/>
            </p:nvCxnSpPr>
            <p:spPr>
              <a:xfrm rot="5400000">
                <a:off x="4032675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矩形 37"/>
              <p:cNvSpPr/>
              <p:nvPr/>
            </p:nvSpPr>
            <p:spPr>
              <a:xfrm>
                <a:off x="4129116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cxnSp>
            <p:nvCxnSpPr>
              <p:cNvPr id="39" name="直接连接符 38"/>
              <p:cNvCxnSpPr/>
              <p:nvPr/>
            </p:nvCxnSpPr>
            <p:spPr>
              <a:xfrm rot="5400000">
                <a:off x="4289852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矩形 39"/>
              <p:cNvSpPr/>
              <p:nvPr/>
            </p:nvSpPr>
            <p:spPr>
              <a:xfrm>
                <a:off x="4386293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cxnSp>
            <p:nvCxnSpPr>
              <p:cNvPr id="42" name="直接连接符 41"/>
              <p:cNvCxnSpPr/>
              <p:nvPr/>
            </p:nvCxnSpPr>
            <p:spPr>
              <a:xfrm rot="5400000">
                <a:off x="4739911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矩形 42"/>
              <p:cNvSpPr/>
              <p:nvPr/>
            </p:nvSpPr>
            <p:spPr>
              <a:xfrm>
                <a:off x="4836353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cxnSp>
            <p:nvCxnSpPr>
              <p:cNvPr id="44" name="直接连接符 43"/>
              <p:cNvCxnSpPr/>
              <p:nvPr/>
            </p:nvCxnSpPr>
            <p:spPr>
              <a:xfrm rot="5400000">
                <a:off x="4997088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矩形 44"/>
              <p:cNvSpPr/>
              <p:nvPr/>
            </p:nvSpPr>
            <p:spPr>
              <a:xfrm>
                <a:off x="5093529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cxnSp>
            <p:nvCxnSpPr>
              <p:cNvPr id="46" name="直接连接符 45"/>
              <p:cNvCxnSpPr/>
              <p:nvPr/>
            </p:nvCxnSpPr>
            <p:spPr>
              <a:xfrm rot="5400000">
                <a:off x="5254265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矩形 46"/>
              <p:cNvSpPr/>
              <p:nvPr/>
            </p:nvSpPr>
            <p:spPr>
              <a:xfrm>
                <a:off x="5350706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cxnSp>
            <p:nvCxnSpPr>
              <p:cNvPr id="49" name="直接连接符 48"/>
              <p:cNvCxnSpPr/>
              <p:nvPr/>
            </p:nvCxnSpPr>
            <p:spPr>
              <a:xfrm rot="5400000">
                <a:off x="5704324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矩形 49"/>
              <p:cNvSpPr/>
              <p:nvPr/>
            </p:nvSpPr>
            <p:spPr>
              <a:xfrm>
                <a:off x="5800766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cxnSp>
            <p:nvCxnSpPr>
              <p:cNvPr id="51" name="直接连接符 50"/>
              <p:cNvCxnSpPr/>
              <p:nvPr/>
            </p:nvCxnSpPr>
            <p:spPr>
              <a:xfrm rot="5400000">
                <a:off x="5961501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矩形 51"/>
              <p:cNvSpPr/>
              <p:nvPr/>
            </p:nvSpPr>
            <p:spPr>
              <a:xfrm>
                <a:off x="6057942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cxnSp>
            <p:nvCxnSpPr>
              <p:cNvPr id="53" name="直接连接符 52"/>
              <p:cNvCxnSpPr/>
              <p:nvPr/>
            </p:nvCxnSpPr>
            <p:spPr>
              <a:xfrm rot="5400000">
                <a:off x="6218678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矩形 53"/>
              <p:cNvSpPr/>
              <p:nvPr/>
            </p:nvSpPr>
            <p:spPr>
              <a:xfrm>
                <a:off x="6315119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7281882" y="4075060"/>
              <a:ext cx="171927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800" b="1" smtClean="0">
                  <a:solidFill>
                    <a:srgbClr val="9900FF"/>
                  </a:solidFill>
                  <a:latin typeface="仿宋" pitchFamily="49" charset="-122"/>
                  <a:ea typeface="仿宋" pitchFamily="49" charset="-122"/>
                </a:rPr>
                <a:t>外部结点层</a:t>
              </a:r>
              <a:endParaRPr lang="zh-CN" altLang="en-US" sz="1800" b="1" dirty="0">
                <a:solidFill>
                  <a:srgbClr val="99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70" name="右大括号 69"/>
            <p:cNvSpPr/>
            <p:nvPr/>
          </p:nvSpPr>
          <p:spPr>
            <a:xfrm>
              <a:off x="7143768" y="4000504"/>
              <a:ext cx="214314" cy="571504"/>
            </a:xfrm>
            <a:prstGeom prst="righ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4" name="组合 79"/>
          <p:cNvGrpSpPr/>
          <p:nvPr/>
        </p:nvGrpSpPr>
        <p:grpSpPr>
          <a:xfrm>
            <a:off x="466999" y="1129496"/>
            <a:ext cx="8462719" cy="2013752"/>
            <a:chOff x="466999" y="1915314"/>
            <a:chExt cx="8462719" cy="2013752"/>
          </a:xfrm>
        </p:grpSpPr>
        <p:sp>
          <p:nvSpPr>
            <p:cNvPr id="12" name="矩形 11"/>
            <p:cNvSpPr/>
            <p:nvPr/>
          </p:nvSpPr>
          <p:spPr>
            <a:xfrm>
              <a:off x="3721920" y="1928644"/>
              <a:ext cx="835825" cy="3564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214446" y="340741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  </a:t>
              </a:r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243153" y="340741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  </a:t>
              </a:r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271860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7  </a:t>
              </a:r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236273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11 12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200686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14 17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165099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19 20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2243153" y="260095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3  6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5072098" y="260095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13 </a:t>
              </a:r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18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7" name="直接连接符 56"/>
            <p:cNvCxnSpPr/>
            <p:nvPr/>
          </p:nvCxnSpPr>
          <p:spPr>
            <a:xfrm rot="10800000" flipV="1">
              <a:off x="3014684" y="2185821"/>
              <a:ext cx="964413" cy="385765"/>
            </a:xfrm>
            <a:prstGeom prst="line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>
            <a:xfrm>
              <a:off x="4364862" y="2185821"/>
              <a:ext cx="835825" cy="385765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endCxn id="13" idx="0"/>
            </p:cNvCxnSpPr>
            <p:nvPr/>
          </p:nvCxnSpPr>
          <p:spPr>
            <a:xfrm rot="10800000" flipV="1">
              <a:off x="1632359" y="2828763"/>
              <a:ext cx="803678" cy="57864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endCxn id="27" idx="0"/>
            </p:cNvCxnSpPr>
            <p:nvPr/>
          </p:nvCxnSpPr>
          <p:spPr>
            <a:xfrm>
              <a:off x="2886095" y="2828763"/>
              <a:ext cx="803678" cy="608013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endCxn id="20" idx="0"/>
            </p:cNvCxnSpPr>
            <p:nvPr/>
          </p:nvCxnSpPr>
          <p:spPr>
            <a:xfrm rot="16200000" flipH="1">
              <a:off x="2355668" y="3102013"/>
              <a:ext cx="578648" cy="32147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endCxn id="34" idx="0"/>
            </p:cNvCxnSpPr>
            <p:nvPr/>
          </p:nvCxnSpPr>
          <p:spPr>
            <a:xfrm rot="5400000">
              <a:off x="4623430" y="2859519"/>
              <a:ext cx="608013" cy="546501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endCxn id="48" idx="0"/>
            </p:cNvCxnSpPr>
            <p:nvPr/>
          </p:nvCxnSpPr>
          <p:spPr>
            <a:xfrm>
              <a:off x="5843628" y="2828763"/>
              <a:ext cx="739383" cy="608013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endCxn id="41" idx="0"/>
            </p:cNvCxnSpPr>
            <p:nvPr/>
          </p:nvCxnSpPr>
          <p:spPr>
            <a:xfrm rot="16200000" flipH="1">
              <a:off x="5234224" y="3052401"/>
              <a:ext cx="608013" cy="16073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7358114" y="3429000"/>
              <a:ext cx="157160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800" b="1" smtClean="0">
                  <a:solidFill>
                    <a:srgbClr val="9900FF"/>
                  </a:solidFill>
                  <a:latin typeface="仿宋" pitchFamily="49" charset="-122"/>
                  <a:ea typeface="仿宋" pitchFamily="49" charset="-122"/>
                </a:rPr>
                <a:t>叶子结点层</a:t>
              </a:r>
              <a:endParaRPr lang="zh-CN" altLang="en-US" sz="1800" b="1" dirty="0">
                <a:solidFill>
                  <a:srgbClr val="99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67" name="右大括号 66"/>
            <p:cNvSpPr/>
            <p:nvPr/>
          </p:nvSpPr>
          <p:spPr>
            <a:xfrm>
              <a:off x="7143768" y="3357562"/>
              <a:ext cx="214314" cy="571504"/>
            </a:xfrm>
            <a:prstGeom prst="righ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左大括号 72"/>
            <p:cNvSpPr/>
            <p:nvPr/>
          </p:nvSpPr>
          <p:spPr>
            <a:xfrm>
              <a:off x="928662" y="1915314"/>
              <a:ext cx="214314" cy="1728000"/>
            </a:xfrm>
            <a:prstGeom prst="lef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66999" y="2000240"/>
              <a:ext cx="461665" cy="150019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800" b="1" smtClean="0">
                  <a:solidFill>
                    <a:srgbClr val="9900FF"/>
                  </a:solidFill>
                  <a:latin typeface="仿宋" pitchFamily="49" charset="-122"/>
                  <a:ea typeface="仿宋" pitchFamily="49" charset="-122"/>
                </a:rPr>
                <a:t>内部结点</a:t>
              </a:r>
              <a:endParaRPr lang="zh-CN" altLang="en-US" sz="1800" b="1" dirty="0" smtClean="0">
                <a:solidFill>
                  <a:srgbClr val="99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500034" y="4572008"/>
            <a:ext cx="6572296" cy="49510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457200" indent="-457200" algn="l"/>
            <a:r>
              <a:rPr lang="zh-CN" altLang="en-US" sz="1800" b="1" smtClean="0">
                <a:solidFill>
                  <a:srgbClr val="C00000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1800" b="1" smtClean="0">
                <a:solidFill>
                  <a:srgbClr val="C00000"/>
                </a:solidFill>
                <a:latin typeface="仿宋" pitchFamily="49" charset="-122"/>
                <a:ea typeface="仿宋" pitchFamily="49" charset="-122"/>
                <a:cs typeface="Consolas" pitchFamily="49" charset="0"/>
                <a:sym typeface="Wingdings"/>
              </a:rPr>
              <a:t>  </a:t>
            </a:r>
            <a:r>
              <a:rPr lang="zh-CN" altLang="en-US" sz="1800" b="1" smtClean="0">
                <a:solidFill>
                  <a:srgbClr val="C00000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若根结点不是叶子结点，则根结点至少有两个孩子结点；</a:t>
            </a:r>
            <a:endParaRPr lang="zh-CN" altLang="en-US" sz="1800" b="1" dirty="0" smtClean="0">
              <a:solidFill>
                <a:srgbClr val="C00000"/>
              </a:solidFill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2" name="灯片编号占位符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75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4"/>
          <p:cNvSpPr txBox="1">
            <a:spLocks noChangeArrowheads="1"/>
          </p:cNvSpPr>
          <p:nvPr/>
        </p:nvSpPr>
        <p:spPr bwMode="auto">
          <a:xfrm>
            <a:off x="428596" y="285728"/>
            <a:ext cx="24288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一棵</a:t>
            </a: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</a:t>
            </a:r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树：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43306" y="671436"/>
            <a:ext cx="11430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800" b="1" smtClean="0">
                <a:solidFill>
                  <a:srgbClr val="9900FF"/>
                </a:solidFill>
                <a:latin typeface="仿宋" pitchFamily="49" charset="-122"/>
                <a:ea typeface="仿宋" pitchFamily="49" charset="-122"/>
              </a:rPr>
              <a:t>根结点</a:t>
            </a:r>
            <a:endParaRPr lang="zh-CN" altLang="en-US" sz="1800" b="1" dirty="0">
              <a:solidFill>
                <a:srgbClr val="9900FF"/>
              </a:solidFill>
              <a:latin typeface="仿宋" pitchFamily="49" charset="-122"/>
              <a:ea typeface="仿宋" pitchFamily="49" charset="-122"/>
            </a:endParaRPr>
          </a:p>
        </p:txBody>
      </p:sp>
      <p:grpSp>
        <p:nvGrpSpPr>
          <p:cNvPr id="2" name="组合 80"/>
          <p:cNvGrpSpPr/>
          <p:nvPr/>
        </p:nvGrpSpPr>
        <p:grpSpPr>
          <a:xfrm>
            <a:off x="1278740" y="2913698"/>
            <a:ext cx="7722416" cy="872492"/>
            <a:chOff x="1278740" y="3699516"/>
            <a:chExt cx="7722416" cy="872492"/>
          </a:xfrm>
        </p:grpSpPr>
        <p:grpSp>
          <p:nvGrpSpPr>
            <p:cNvPr id="3" name="组合 71"/>
            <p:cNvGrpSpPr/>
            <p:nvPr/>
          </p:nvGrpSpPr>
          <p:grpSpPr>
            <a:xfrm>
              <a:off x="1278740" y="3699516"/>
              <a:ext cx="5593595" cy="736602"/>
              <a:chOff x="850112" y="3413922"/>
              <a:chExt cx="5593595" cy="736602"/>
            </a:xfrm>
          </p:grpSpPr>
          <p:cxnSp>
            <p:nvCxnSpPr>
              <p:cNvPr id="14" name="直接连接符 13"/>
              <p:cNvCxnSpPr/>
              <p:nvPr/>
            </p:nvCxnSpPr>
            <p:spPr>
              <a:xfrm rot="5400000">
                <a:off x="753671" y="3574658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矩形 14"/>
              <p:cNvSpPr/>
              <p:nvPr/>
            </p:nvSpPr>
            <p:spPr>
              <a:xfrm>
                <a:off x="850112" y="373539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" name="直接连接符 15"/>
              <p:cNvCxnSpPr/>
              <p:nvPr/>
            </p:nvCxnSpPr>
            <p:spPr>
              <a:xfrm rot="5400000">
                <a:off x="1010848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矩形 16"/>
              <p:cNvSpPr/>
              <p:nvPr/>
            </p:nvSpPr>
            <p:spPr>
              <a:xfrm>
                <a:off x="1107289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 rot="5400000">
                <a:off x="1268024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8"/>
              <p:cNvSpPr/>
              <p:nvPr/>
            </p:nvSpPr>
            <p:spPr>
              <a:xfrm>
                <a:off x="1364466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" name="直接连接符 20"/>
              <p:cNvCxnSpPr/>
              <p:nvPr/>
            </p:nvCxnSpPr>
            <p:spPr>
              <a:xfrm rot="5400000">
                <a:off x="1782378" y="3574658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矩形 21"/>
              <p:cNvSpPr/>
              <p:nvPr/>
            </p:nvSpPr>
            <p:spPr>
              <a:xfrm>
                <a:off x="1878819" y="373539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/>
              <p:nvPr/>
            </p:nvCxnSpPr>
            <p:spPr>
              <a:xfrm rot="5400000">
                <a:off x="2039555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135996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" name="直接连接符 24"/>
              <p:cNvCxnSpPr/>
              <p:nvPr/>
            </p:nvCxnSpPr>
            <p:spPr>
              <a:xfrm rot="5400000">
                <a:off x="2296732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矩形 25"/>
              <p:cNvSpPr/>
              <p:nvPr/>
            </p:nvSpPr>
            <p:spPr>
              <a:xfrm>
                <a:off x="2393173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" name="直接连接符 27"/>
              <p:cNvCxnSpPr/>
              <p:nvPr/>
            </p:nvCxnSpPr>
            <p:spPr>
              <a:xfrm rot="5400000">
                <a:off x="2811085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矩形 28"/>
              <p:cNvSpPr/>
              <p:nvPr/>
            </p:nvSpPr>
            <p:spPr>
              <a:xfrm>
                <a:off x="2907527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0" name="直接连接符 29"/>
              <p:cNvCxnSpPr/>
              <p:nvPr/>
            </p:nvCxnSpPr>
            <p:spPr>
              <a:xfrm rot="5400000">
                <a:off x="3068262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矩形 30"/>
              <p:cNvSpPr/>
              <p:nvPr/>
            </p:nvSpPr>
            <p:spPr>
              <a:xfrm>
                <a:off x="3164703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2" name="直接连接符 31"/>
              <p:cNvCxnSpPr/>
              <p:nvPr/>
            </p:nvCxnSpPr>
            <p:spPr>
              <a:xfrm rot="5400000">
                <a:off x="3325439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矩形 32"/>
              <p:cNvSpPr/>
              <p:nvPr/>
            </p:nvSpPr>
            <p:spPr>
              <a:xfrm>
                <a:off x="3421880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5" name="直接连接符 34"/>
              <p:cNvCxnSpPr/>
              <p:nvPr/>
            </p:nvCxnSpPr>
            <p:spPr>
              <a:xfrm rot="5400000">
                <a:off x="3775498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矩形 35"/>
              <p:cNvSpPr/>
              <p:nvPr/>
            </p:nvSpPr>
            <p:spPr>
              <a:xfrm>
                <a:off x="3871940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7" name="直接连接符 36"/>
              <p:cNvCxnSpPr/>
              <p:nvPr/>
            </p:nvCxnSpPr>
            <p:spPr>
              <a:xfrm rot="5400000">
                <a:off x="4032675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矩形 37"/>
              <p:cNvSpPr/>
              <p:nvPr/>
            </p:nvSpPr>
            <p:spPr>
              <a:xfrm>
                <a:off x="4129116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9" name="直接连接符 38"/>
              <p:cNvCxnSpPr/>
              <p:nvPr/>
            </p:nvCxnSpPr>
            <p:spPr>
              <a:xfrm rot="5400000">
                <a:off x="4289852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矩形 39"/>
              <p:cNvSpPr/>
              <p:nvPr/>
            </p:nvSpPr>
            <p:spPr>
              <a:xfrm>
                <a:off x="4386293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2" name="直接连接符 41"/>
              <p:cNvCxnSpPr/>
              <p:nvPr/>
            </p:nvCxnSpPr>
            <p:spPr>
              <a:xfrm rot="5400000">
                <a:off x="4739911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矩形 42"/>
              <p:cNvSpPr/>
              <p:nvPr/>
            </p:nvSpPr>
            <p:spPr>
              <a:xfrm>
                <a:off x="4836353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4" name="直接连接符 43"/>
              <p:cNvCxnSpPr/>
              <p:nvPr/>
            </p:nvCxnSpPr>
            <p:spPr>
              <a:xfrm rot="5400000">
                <a:off x="4997088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矩形 44"/>
              <p:cNvSpPr/>
              <p:nvPr/>
            </p:nvSpPr>
            <p:spPr>
              <a:xfrm>
                <a:off x="5093529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6" name="直接连接符 45"/>
              <p:cNvCxnSpPr/>
              <p:nvPr/>
            </p:nvCxnSpPr>
            <p:spPr>
              <a:xfrm rot="5400000">
                <a:off x="5254265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矩形 46"/>
              <p:cNvSpPr/>
              <p:nvPr/>
            </p:nvSpPr>
            <p:spPr>
              <a:xfrm>
                <a:off x="5350706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9" name="直接连接符 48"/>
              <p:cNvCxnSpPr/>
              <p:nvPr/>
            </p:nvCxnSpPr>
            <p:spPr>
              <a:xfrm rot="5400000">
                <a:off x="5704324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矩形 49"/>
              <p:cNvSpPr/>
              <p:nvPr/>
            </p:nvSpPr>
            <p:spPr>
              <a:xfrm>
                <a:off x="5800766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1" name="直接连接符 50"/>
              <p:cNvCxnSpPr/>
              <p:nvPr/>
            </p:nvCxnSpPr>
            <p:spPr>
              <a:xfrm rot="5400000">
                <a:off x="5961501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矩形 51"/>
              <p:cNvSpPr/>
              <p:nvPr/>
            </p:nvSpPr>
            <p:spPr>
              <a:xfrm>
                <a:off x="6057942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3" name="直接连接符 52"/>
              <p:cNvCxnSpPr/>
              <p:nvPr/>
            </p:nvCxnSpPr>
            <p:spPr>
              <a:xfrm rot="5400000">
                <a:off x="6218678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矩形 53"/>
              <p:cNvSpPr/>
              <p:nvPr/>
            </p:nvSpPr>
            <p:spPr>
              <a:xfrm>
                <a:off x="6315119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7281882" y="4075060"/>
              <a:ext cx="171927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800" b="1" smtClean="0">
                  <a:solidFill>
                    <a:srgbClr val="9900FF"/>
                  </a:solidFill>
                  <a:latin typeface="仿宋" pitchFamily="49" charset="-122"/>
                  <a:ea typeface="仿宋" pitchFamily="49" charset="-122"/>
                </a:rPr>
                <a:t>外部结点层</a:t>
              </a:r>
              <a:endParaRPr lang="zh-CN" altLang="en-US" sz="1800" b="1" dirty="0">
                <a:solidFill>
                  <a:srgbClr val="99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70" name="右大括号 69"/>
            <p:cNvSpPr/>
            <p:nvPr/>
          </p:nvSpPr>
          <p:spPr>
            <a:xfrm>
              <a:off x="7143768" y="4000504"/>
              <a:ext cx="214314" cy="571504"/>
            </a:xfrm>
            <a:prstGeom prst="righ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79"/>
          <p:cNvGrpSpPr/>
          <p:nvPr/>
        </p:nvGrpSpPr>
        <p:grpSpPr>
          <a:xfrm>
            <a:off x="466999" y="1129496"/>
            <a:ext cx="8462719" cy="2013752"/>
            <a:chOff x="466999" y="1915314"/>
            <a:chExt cx="8462719" cy="2013752"/>
          </a:xfrm>
        </p:grpSpPr>
        <p:sp>
          <p:nvSpPr>
            <p:cNvPr id="12" name="矩形 11"/>
            <p:cNvSpPr/>
            <p:nvPr/>
          </p:nvSpPr>
          <p:spPr>
            <a:xfrm>
              <a:off x="3721920" y="1928644"/>
              <a:ext cx="835825" cy="3564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214446" y="340741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  </a:t>
              </a:r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243153" y="340741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  </a:t>
              </a:r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271860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7  </a:t>
              </a:r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236273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11 12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200686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14 17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165099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19 20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2243153" y="260095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3  6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5072098" y="260095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13 </a:t>
              </a:r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18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7" name="直接连接符 56"/>
            <p:cNvCxnSpPr/>
            <p:nvPr/>
          </p:nvCxnSpPr>
          <p:spPr>
            <a:xfrm rot="10800000" flipV="1">
              <a:off x="3014684" y="2185821"/>
              <a:ext cx="964413" cy="385765"/>
            </a:xfrm>
            <a:prstGeom prst="line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>
            <a:xfrm>
              <a:off x="4364862" y="2185821"/>
              <a:ext cx="835825" cy="385765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endCxn id="13" idx="0"/>
            </p:cNvCxnSpPr>
            <p:nvPr/>
          </p:nvCxnSpPr>
          <p:spPr>
            <a:xfrm rot="10800000" flipV="1">
              <a:off x="1632359" y="2828763"/>
              <a:ext cx="803678" cy="57864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endCxn id="27" idx="0"/>
            </p:cNvCxnSpPr>
            <p:nvPr/>
          </p:nvCxnSpPr>
          <p:spPr>
            <a:xfrm>
              <a:off x="2886095" y="2828763"/>
              <a:ext cx="803678" cy="608013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endCxn id="20" idx="0"/>
            </p:cNvCxnSpPr>
            <p:nvPr/>
          </p:nvCxnSpPr>
          <p:spPr>
            <a:xfrm rot="16200000" flipH="1">
              <a:off x="2355668" y="3102013"/>
              <a:ext cx="578648" cy="32147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endCxn id="34" idx="0"/>
            </p:cNvCxnSpPr>
            <p:nvPr/>
          </p:nvCxnSpPr>
          <p:spPr>
            <a:xfrm rot="5400000">
              <a:off x="4623430" y="2859519"/>
              <a:ext cx="608013" cy="546501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endCxn id="48" idx="0"/>
            </p:cNvCxnSpPr>
            <p:nvPr/>
          </p:nvCxnSpPr>
          <p:spPr>
            <a:xfrm>
              <a:off x="5843628" y="2828763"/>
              <a:ext cx="739383" cy="608013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endCxn id="41" idx="0"/>
            </p:cNvCxnSpPr>
            <p:nvPr/>
          </p:nvCxnSpPr>
          <p:spPr>
            <a:xfrm rot="16200000" flipH="1">
              <a:off x="5234224" y="3052401"/>
              <a:ext cx="608013" cy="16073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7358114" y="3429000"/>
              <a:ext cx="157160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800" b="1" smtClean="0">
                  <a:solidFill>
                    <a:srgbClr val="9900FF"/>
                  </a:solidFill>
                  <a:latin typeface="仿宋" pitchFamily="49" charset="-122"/>
                  <a:ea typeface="仿宋" pitchFamily="49" charset="-122"/>
                </a:rPr>
                <a:t>叶子结点层</a:t>
              </a:r>
              <a:endParaRPr lang="zh-CN" altLang="en-US" sz="1800" b="1" dirty="0">
                <a:solidFill>
                  <a:srgbClr val="99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67" name="右大括号 66"/>
            <p:cNvSpPr/>
            <p:nvPr/>
          </p:nvSpPr>
          <p:spPr>
            <a:xfrm>
              <a:off x="7143768" y="3357562"/>
              <a:ext cx="214314" cy="571504"/>
            </a:xfrm>
            <a:prstGeom prst="righ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左大括号 72"/>
            <p:cNvSpPr/>
            <p:nvPr/>
          </p:nvSpPr>
          <p:spPr>
            <a:xfrm>
              <a:off x="928662" y="1915314"/>
              <a:ext cx="214314" cy="1728000"/>
            </a:xfrm>
            <a:prstGeom prst="lef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66999" y="2000240"/>
              <a:ext cx="461665" cy="150019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800" b="1" smtClean="0">
                  <a:solidFill>
                    <a:srgbClr val="9900FF"/>
                  </a:solidFill>
                  <a:latin typeface="仿宋" pitchFamily="49" charset="-122"/>
                  <a:ea typeface="仿宋" pitchFamily="49" charset="-122"/>
                </a:rPr>
                <a:t>内部结点</a:t>
              </a:r>
              <a:endParaRPr lang="zh-CN" altLang="en-US" sz="1800" b="1" dirty="0" smtClean="0">
                <a:solidFill>
                  <a:srgbClr val="99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357158" y="3929066"/>
            <a:ext cx="6215106" cy="49510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108000" bIns="108000" rtlCol="0">
            <a:spAutoFit/>
          </a:bodyPr>
          <a:lstStyle/>
          <a:p>
            <a:pPr marL="457200" indent="-457200" algn="l"/>
            <a:r>
              <a:rPr lang="en-US" altLang="zh-CN" sz="1800" b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 </a:t>
            </a:r>
            <a:r>
              <a:rPr lang="zh-CN" altLang="en-US" sz="1800" b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每个结点的结构如下，</a:t>
            </a:r>
            <a:r>
              <a:rPr kumimoji="0" lang="zh-CN" altLang="en-US" sz="1800" b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结点中按关键字大小顺序排列</a:t>
            </a:r>
            <a:r>
              <a:rPr lang="zh-CN" altLang="en-US" sz="1800" b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endParaRPr lang="zh-CN" altLang="en-US" sz="1800" b="1" dirty="0" smtClean="0">
              <a:solidFill>
                <a:srgbClr val="C0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aphicFrame>
        <p:nvGraphicFramePr>
          <p:cNvPr id="72" name="Group 29"/>
          <p:cNvGraphicFramePr>
            <a:graphicFrameLocks noGrp="1"/>
          </p:cNvGraphicFramePr>
          <p:nvPr/>
        </p:nvGraphicFramePr>
        <p:xfrm>
          <a:off x="1142976" y="4643446"/>
          <a:ext cx="6172200" cy="428628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754062"/>
                <a:gridCol w="676275"/>
                <a:gridCol w="677863"/>
                <a:gridCol w="677862"/>
                <a:gridCol w="628650"/>
                <a:gridCol w="725488"/>
                <a:gridCol w="677862"/>
                <a:gridCol w="676275"/>
                <a:gridCol w="677863"/>
              </a:tblGrid>
              <a:tr h="4286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</a:rPr>
                        <a:t>n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</a:rPr>
                        <a:t>p</a:t>
                      </a:r>
                      <a:r>
                        <a:rPr kumimoji="0" lang="en-US" altLang="zh-CN" sz="1800" b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</a:rPr>
                        <a:t>0</a:t>
                      </a:r>
                      <a:endParaRPr kumimoji="0" lang="en-US" altLang="zh-CN" sz="18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</a:rPr>
                        <a:t>k</a:t>
                      </a:r>
                      <a:r>
                        <a:rPr kumimoji="0" lang="en-US" altLang="zh-CN" sz="1800" b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</a:rPr>
                        <a:t>1</a:t>
                      </a:r>
                      <a:endParaRPr kumimoji="0" lang="en-US" altLang="zh-CN" sz="18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</a:rPr>
                        <a:t>p</a:t>
                      </a:r>
                      <a:r>
                        <a:rPr kumimoji="0" lang="en-US" altLang="zh-CN" sz="1800" b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</a:rPr>
                        <a:t>1</a:t>
                      </a:r>
                      <a:endParaRPr kumimoji="0" lang="en-US" altLang="zh-CN" sz="18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</a:rPr>
                        <a:t>k</a:t>
                      </a:r>
                      <a:r>
                        <a:rPr kumimoji="0" lang="en-US" altLang="zh-CN" sz="1800" b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</a:rPr>
                        <a:t>2</a:t>
                      </a:r>
                      <a:endParaRPr kumimoji="0" lang="en-US" altLang="zh-CN" sz="18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</a:rPr>
                        <a:t>p</a:t>
                      </a:r>
                      <a:r>
                        <a:rPr kumimoji="0" lang="en-US" altLang="zh-CN" sz="1800" b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</a:rPr>
                        <a:t>2</a:t>
                      </a:r>
                      <a:endParaRPr kumimoji="0" lang="en-US" altLang="zh-CN" sz="18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</a:rPr>
                        <a:t>…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</a:rPr>
                        <a:t>k</a:t>
                      </a:r>
                      <a:r>
                        <a:rPr kumimoji="0" lang="en-US" altLang="zh-CN" sz="1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</a:rPr>
                        <a:t>n</a:t>
                      </a:r>
                      <a:endParaRPr kumimoji="0" lang="en-US" altLang="zh-CN" sz="1800" b="1" i="1" u="none" strike="noStrike" cap="none" normalizeH="0" baseline="-2500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</a:rPr>
                        <a:t>p</a:t>
                      </a:r>
                      <a:r>
                        <a:rPr kumimoji="0" lang="en-US" altLang="zh-CN" sz="1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</a:rPr>
                        <a:t>n</a:t>
                      </a:r>
                      <a:endParaRPr kumimoji="0" lang="en-US" altLang="zh-CN" sz="1800" b="1" i="1" u="none" strike="noStrike" cap="none" normalizeH="0" baseline="-2500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pSp>
        <p:nvGrpSpPr>
          <p:cNvPr id="5" name="组合 83"/>
          <p:cNvGrpSpPr/>
          <p:nvPr/>
        </p:nvGrpSpPr>
        <p:grpSpPr>
          <a:xfrm>
            <a:off x="2071670" y="5000636"/>
            <a:ext cx="5072098" cy="500860"/>
            <a:chOff x="2071670" y="5000636"/>
            <a:chExt cx="5072098" cy="500860"/>
          </a:xfrm>
        </p:grpSpPr>
        <p:cxnSp>
          <p:nvCxnSpPr>
            <p:cNvPr id="78" name="直接箭头连接符 77"/>
            <p:cNvCxnSpPr/>
            <p:nvPr/>
          </p:nvCxnSpPr>
          <p:spPr>
            <a:xfrm rot="5400000">
              <a:off x="1893075" y="5179231"/>
              <a:ext cx="500066" cy="14287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/>
            <p:nvPr/>
          </p:nvCxnSpPr>
          <p:spPr>
            <a:xfrm rot="5400000">
              <a:off x="3393273" y="5250669"/>
              <a:ext cx="50006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/>
            <p:nvPr/>
          </p:nvCxnSpPr>
          <p:spPr>
            <a:xfrm rot="5400000">
              <a:off x="4679951" y="5249875"/>
              <a:ext cx="50006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/>
            <p:nvPr/>
          </p:nvCxnSpPr>
          <p:spPr>
            <a:xfrm rot="16200000" flipH="1">
              <a:off x="6822297" y="5179231"/>
              <a:ext cx="500066" cy="14287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77" name="灯片编号占位符 7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76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4"/>
          <p:cNvSpPr txBox="1">
            <a:spLocks noChangeArrowheads="1"/>
          </p:cNvSpPr>
          <p:nvPr/>
        </p:nvSpPr>
        <p:spPr bwMode="auto">
          <a:xfrm>
            <a:off x="428596" y="285728"/>
            <a:ext cx="24288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一棵</a:t>
            </a: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</a:t>
            </a:r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树：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43306" y="671436"/>
            <a:ext cx="11430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800" b="1" smtClean="0">
                <a:solidFill>
                  <a:srgbClr val="9900FF"/>
                </a:solidFill>
                <a:latin typeface="仿宋" pitchFamily="49" charset="-122"/>
                <a:ea typeface="仿宋" pitchFamily="49" charset="-122"/>
              </a:rPr>
              <a:t>根结点</a:t>
            </a:r>
            <a:endParaRPr lang="zh-CN" altLang="en-US" sz="1800" b="1" dirty="0">
              <a:solidFill>
                <a:srgbClr val="9900FF"/>
              </a:solidFill>
              <a:latin typeface="仿宋" pitchFamily="49" charset="-122"/>
              <a:ea typeface="仿宋" pitchFamily="49" charset="-122"/>
            </a:endParaRPr>
          </a:p>
        </p:txBody>
      </p:sp>
      <p:grpSp>
        <p:nvGrpSpPr>
          <p:cNvPr id="2" name="组合 80"/>
          <p:cNvGrpSpPr/>
          <p:nvPr/>
        </p:nvGrpSpPr>
        <p:grpSpPr>
          <a:xfrm>
            <a:off x="1278740" y="2913698"/>
            <a:ext cx="7722416" cy="872492"/>
            <a:chOff x="1278740" y="3699516"/>
            <a:chExt cx="7722416" cy="872492"/>
          </a:xfrm>
        </p:grpSpPr>
        <p:grpSp>
          <p:nvGrpSpPr>
            <p:cNvPr id="3" name="组合 71"/>
            <p:cNvGrpSpPr/>
            <p:nvPr/>
          </p:nvGrpSpPr>
          <p:grpSpPr>
            <a:xfrm>
              <a:off x="1278740" y="3699516"/>
              <a:ext cx="5593595" cy="736602"/>
              <a:chOff x="850112" y="3413922"/>
              <a:chExt cx="5593595" cy="736602"/>
            </a:xfrm>
          </p:grpSpPr>
          <p:cxnSp>
            <p:nvCxnSpPr>
              <p:cNvPr id="14" name="直接连接符 13"/>
              <p:cNvCxnSpPr/>
              <p:nvPr/>
            </p:nvCxnSpPr>
            <p:spPr>
              <a:xfrm rot="5400000">
                <a:off x="753671" y="3574658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矩形 14"/>
              <p:cNvSpPr/>
              <p:nvPr/>
            </p:nvSpPr>
            <p:spPr>
              <a:xfrm>
                <a:off x="850112" y="373539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" name="直接连接符 15"/>
              <p:cNvCxnSpPr/>
              <p:nvPr/>
            </p:nvCxnSpPr>
            <p:spPr>
              <a:xfrm rot="5400000">
                <a:off x="1010848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矩形 16"/>
              <p:cNvSpPr/>
              <p:nvPr/>
            </p:nvSpPr>
            <p:spPr>
              <a:xfrm>
                <a:off x="1107289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 rot="5400000">
                <a:off x="1268024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8"/>
              <p:cNvSpPr/>
              <p:nvPr/>
            </p:nvSpPr>
            <p:spPr>
              <a:xfrm>
                <a:off x="1364466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" name="直接连接符 20"/>
              <p:cNvCxnSpPr/>
              <p:nvPr/>
            </p:nvCxnSpPr>
            <p:spPr>
              <a:xfrm rot="5400000">
                <a:off x="1782378" y="3574658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矩形 21"/>
              <p:cNvSpPr/>
              <p:nvPr/>
            </p:nvSpPr>
            <p:spPr>
              <a:xfrm>
                <a:off x="1878819" y="373539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/>
              <p:nvPr/>
            </p:nvCxnSpPr>
            <p:spPr>
              <a:xfrm rot="5400000">
                <a:off x="2039555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135996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" name="直接连接符 24"/>
              <p:cNvCxnSpPr/>
              <p:nvPr/>
            </p:nvCxnSpPr>
            <p:spPr>
              <a:xfrm rot="5400000">
                <a:off x="2296732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矩形 25"/>
              <p:cNvSpPr/>
              <p:nvPr/>
            </p:nvSpPr>
            <p:spPr>
              <a:xfrm>
                <a:off x="2393173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" name="直接连接符 27"/>
              <p:cNvCxnSpPr/>
              <p:nvPr/>
            </p:nvCxnSpPr>
            <p:spPr>
              <a:xfrm rot="5400000">
                <a:off x="2811085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矩形 28"/>
              <p:cNvSpPr/>
              <p:nvPr/>
            </p:nvSpPr>
            <p:spPr>
              <a:xfrm>
                <a:off x="2907527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0" name="直接连接符 29"/>
              <p:cNvCxnSpPr/>
              <p:nvPr/>
            </p:nvCxnSpPr>
            <p:spPr>
              <a:xfrm rot="5400000">
                <a:off x="3068262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矩形 30"/>
              <p:cNvSpPr/>
              <p:nvPr/>
            </p:nvSpPr>
            <p:spPr>
              <a:xfrm>
                <a:off x="3164703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2" name="直接连接符 31"/>
              <p:cNvCxnSpPr/>
              <p:nvPr/>
            </p:nvCxnSpPr>
            <p:spPr>
              <a:xfrm rot="5400000">
                <a:off x="3325439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矩形 32"/>
              <p:cNvSpPr/>
              <p:nvPr/>
            </p:nvSpPr>
            <p:spPr>
              <a:xfrm>
                <a:off x="3421880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5" name="直接连接符 34"/>
              <p:cNvCxnSpPr/>
              <p:nvPr/>
            </p:nvCxnSpPr>
            <p:spPr>
              <a:xfrm rot="5400000">
                <a:off x="3775498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矩形 35"/>
              <p:cNvSpPr/>
              <p:nvPr/>
            </p:nvSpPr>
            <p:spPr>
              <a:xfrm>
                <a:off x="3871940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7" name="直接连接符 36"/>
              <p:cNvCxnSpPr/>
              <p:nvPr/>
            </p:nvCxnSpPr>
            <p:spPr>
              <a:xfrm rot="5400000">
                <a:off x="4032675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矩形 37"/>
              <p:cNvSpPr/>
              <p:nvPr/>
            </p:nvSpPr>
            <p:spPr>
              <a:xfrm>
                <a:off x="4129116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9" name="直接连接符 38"/>
              <p:cNvCxnSpPr/>
              <p:nvPr/>
            </p:nvCxnSpPr>
            <p:spPr>
              <a:xfrm rot="5400000">
                <a:off x="4289852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矩形 39"/>
              <p:cNvSpPr/>
              <p:nvPr/>
            </p:nvSpPr>
            <p:spPr>
              <a:xfrm>
                <a:off x="4386293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2" name="直接连接符 41"/>
              <p:cNvCxnSpPr/>
              <p:nvPr/>
            </p:nvCxnSpPr>
            <p:spPr>
              <a:xfrm rot="5400000">
                <a:off x="4739911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矩形 42"/>
              <p:cNvSpPr/>
              <p:nvPr/>
            </p:nvSpPr>
            <p:spPr>
              <a:xfrm>
                <a:off x="4836353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4" name="直接连接符 43"/>
              <p:cNvCxnSpPr/>
              <p:nvPr/>
            </p:nvCxnSpPr>
            <p:spPr>
              <a:xfrm rot="5400000">
                <a:off x="4997088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矩形 44"/>
              <p:cNvSpPr/>
              <p:nvPr/>
            </p:nvSpPr>
            <p:spPr>
              <a:xfrm>
                <a:off x="5093529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6" name="直接连接符 45"/>
              <p:cNvCxnSpPr/>
              <p:nvPr/>
            </p:nvCxnSpPr>
            <p:spPr>
              <a:xfrm rot="5400000">
                <a:off x="5254265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矩形 46"/>
              <p:cNvSpPr/>
              <p:nvPr/>
            </p:nvSpPr>
            <p:spPr>
              <a:xfrm>
                <a:off x="5350706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9" name="直接连接符 48"/>
              <p:cNvCxnSpPr/>
              <p:nvPr/>
            </p:nvCxnSpPr>
            <p:spPr>
              <a:xfrm rot="5400000">
                <a:off x="5704324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矩形 49"/>
              <p:cNvSpPr/>
              <p:nvPr/>
            </p:nvSpPr>
            <p:spPr>
              <a:xfrm>
                <a:off x="5800766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1" name="直接连接符 50"/>
              <p:cNvCxnSpPr/>
              <p:nvPr/>
            </p:nvCxnSpPr>
            <p:spPr>
              <a:xfrm rot="5400000">
                <a:off x="5961501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矩形 51"/>
              <p:cNvSpPr/>
              <p:nvPr/>
            </p:nvSpPr>
            <p:spPr>
              <a:xfrm>
                <a:off x="6057942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3" name="直接连接符 52"/>
              <p:cNvCxnSpPr/>
              <p:nvPr/>
            </p:nvCxnSpPr>
            <p:spPr>
              <a:xfrm rot="5400000">
                <a:off x="6218678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矩形 53"/>
              <p:cNvSpPr/>
              <p:nvPr/>
            </p:nvSpPr>
            <p:spPr>
              <a:xfrm>
                <a:off x="6315119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7281882" y="4075060"/>
              <a:ext cx="171927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800" b="1" smtClean="0">
                  <a:solidFill>
                    <a:srgbClr val="9900FF"/>
                  </a:solidFill>
                  <a:latin typeface="仿宋" pitchFamily="49" charset="-122"/>
                  <a:ea typeface="仿宋" pitchFamily="49" charset="-122"/>
                </a:rPr>
                <a:t>外部结点层</a:t>
              </a:r>
              <a:endParaRPr lang="zh-CN" altLang="en-US" sz="1800" b="1" dirty="0">
                <a:solidFill>
                  <a:srgbClr val="99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70" name="右大括号 69"/>
            <p:cNvSpPr/>
            <p:nvPr/>
          </p:nvSpPr>
          <p:spPr>
            <a:xfrm>
              <a:off x="7143768" y="4000504"/>
              <a:ext cx="214314" cy="571504"/>
            </a:xfrm>
            <a:prstGeom prst="righ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79"/>
          <p:cNvGrpSpPr/>
          <p:nvPr/>
        </p:nvGrpSpPr>
        <p:grpSpPr>
          <a:xfrm>
            <a:off x="466999" y="1129496"/>
            <a:ext cx="8462719" cy="2013752"/>
            <a:chOff x="466999" y="1915314"/>
            <a:chExt cx="8462719" cy="2013752"/>
          </a:xfrm>
        </p:grpSpPr>
        <p:sp>
          <p:nvSpPr>
            <p:cNvPr id="12" name="矩形 11"/>
            <p:cNvSpPr/>
            <p:nvPr/>
          </p:nvSpPr>
          <p:spPr>
            <a:xfrm>
              <a:off x="3721920" y="1928644"/>
              <a:ext cx="835825" cy="3564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214446" y="340741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  </a:t>
              </a:r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243153" y="340741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  </a:t>
              </a:r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271860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7  </a:t>
              </a:r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236273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11 12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200686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14 17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165099" y="3436776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19 20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2243153" y="260095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3  6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5072098" y="2600951"/>
              <a:ext cx="835825" cy="356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13 18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7" name="直接连接符 56"/>
            <p:cNvCxnSpPr/>
            <p:nvPr/>
          </p:nvCxnSpPr>
          <p:spPr>
            <a:xfrm rot="10800000" flipV="1">
              <a:off x="3014684" y="2185821"/>
              <a:ext cx="964413" cy="385765"/>
            </a:xfrm>
            <a:prstGeom prst="line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>
            <a:xfrm>
              <a:off x="4364862" y="2185821"/>
              <a:ext cx="835825" cy="385765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endCxn id="13" idx="0"/>
            </p:cNvCxnSpPr>
            <p:nvPr/>
          </p:nvCxnSpPr>
          <p:spPr>
            <a:xfrm rot="10800000" flipV="1">
              <a:off x="1632359" y="2828763"/>
              <a:ext cx="803678" cy="57864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endCxn id="27" idx="0"/>
            </p:cNvCxnSpPr>
            <p:nvPr/>
          </p:nvCxnSpPr>
          <p:spPr>
            <a:xfrm>
              <a:off x="2886095" y="2828763"/>
              <a:ext cx="803678" cy="608013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endCxn id="20" idx="0"/>
            </p:cNvCxnSpPr>
            <p:nvPr/>
          </p:nvCxnSpPr>
          <p:spPr>
            <a:xfrm rot="16200000" flipH="1">
              <a:off x="2355668" y="3102013"/>
              <a:ext cx="578648" cy="32147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endCxn id="34" idx="0"/>
            </p:cNvCxnSpPr>
            <p:nvPr/>
          </p:nvCxnSpPr>
          <p:spPr>
            <a:xfrm rot="5400000">
              <a:off x="4623430" y="2859519"/>
              <a:ext cx="608013" cy="546501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endCxn id="48" idx="0"/>
            </p:cNvCxnSpPr>
            <p:nvPr/>
          </p:nvCxnSpPr>
          <p:spPr>
            <a:xfrm>
              <a:off x="5843628" y="2828763"/>
              <a:ext cx="739383" cy="608013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endCxn id="41" idx="0"/>
            </p:cNvCxnSpPr>
            <p:nvPr/>
          </p:nvCxnSpPr>
          <p:spPr>
            <a:xfrm rot="16200000" flipH="1">
              <a:off x="5234224" y="3052401"/>
              <a:ext cx="608013" cy="16073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7358114" y="3429000"/>
              <a:ext cx="157160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800" b="1" smtClean="0">
                  <a:solidFill>
                    <a:srgbClr val="9900FF"/>
                  </a:solidFill>
                  <a:latin typeface="仿宋" pitchFamily="49" charset="-122"/>
                  <a:ea typeface="仿宋" pitchFamily="49" charset="-122"/>
                </a:rPr>
                <a:t>叶子结点层</a:t>
              </a:r>
              <a:endParaRPr lang="zh-CN" altLang="en-US" sz="1800" b="1" dirty="0">
                <a:solidFill>
                  <a:srgbClr val="99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67" name="右大括号 66"/>
            <p:cNvSpPr/>
            <p:nvPr/>
          </p:nvSpPr>
          <p:spPr>
            <a:xfrm>
              <a:off x="7143768" y="3357562"/>
              <a:ext cx="214314" cy="571504"/>
            </a:xfrm>
            <a:prstGeom prst="righ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左大括号 72"/>
            <p:cNvSpPr/>
            <p:nvPr/>
          </p:nvSpPr>
          <p:spPr>
            <a:xfrm>
              <a:off x="928662" y="1915314"/>
              <a:ext cx="214314" cy="1728000"/>
            </a:xfrm>
            <a:prstGeom prst="lef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66999" y="2000240"/>
              <a:ext cx="461665" cy="150019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800" b="1" smtClean="0">
                  <a:solidFill>
                    <a:srgbClr val="9900FF"/>
                  </a:solidFill>
                  <a:latin typeface="仿宋" pitchFamily="49" charset="-122"/>
                  <a:ea typeface="仿宋" pitchFamily="49" charset="-122"/>
                </a:rPr>
                <a:t>内部结点</a:t>
              </a:r>
              <a:endParaRPr lang="zh-CN" altLang="en-US" sz="1800" b="1" dirty="0" smtClean="0">
                <a:solidFill>
                  <a:srgbClr val="99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500034" y="4143380"/>
            <a:ext cx="8143932" cy="93625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108000" bIns="108000" rtlCol="0">
            <a:spAutoFit/>
          </a:bodyPr>
          <a:lstStyle/>
          <a:p>
            <a:pPr marL="457200" indent="-457200" algn="l">
              <a:lnSpc>
                <a:spcPts val="2800"/>
              </a:lnSpc>
            </a:pPr>
            <a:r>
              <a:rPr lang="zh-CN" altLang="en-US" sz="1800" b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1800" b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 </a:t>
            </a:r>
            <a:r>
              <a:rPr lang="zh-CN" altLang="en-US" sz="1800" b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所有外部结点都在同一层上。</a:t>
            </a:r>
            <a:r>
              <a:rPr lang="en-US" altLang="zh-CN" sz="1800" b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b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树是所有结点的平衡因子均等于</a:t>
            </a:r>
            <a:r>
              <a:rPr lang="en-US" altLang="zh-CN" sz="1800" b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b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的多路查找树。</a:t>
            </a:r>
            <a:endParaRPr lang="zh-CN" altLang="en-US" sz="1800" b="1" dirty="0" smtClean="0">
              <a:solidFill>
                <a:srgbClr val="C0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00100" y="5202808"/>
            <a:ext cx="685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注意：在计算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B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树的高度时，有时计入最底层的外部结点</a:t>
            </a:r>
            <a:endParaRPr lang="zh-CN" altLang="en-US" sz="1800" b="1" dirty="0" smtClean="0">
              <a:solidFill>
                <a:srgbClr val="3333FF"/>
              </a:solidFill>
              <a:latin typeface="Consolas" pitchFamily="49" charset="0"/>
              <a:ea typeface="方正启体简体" pitchFamily="65" charset="-122"/>
              <a:cs typeface="Consolas" pitchFamily="49" charset="0"/>
            </a:endParaRPr>
          </a:p>
        </p:txBody>
      </p:sp>
      <p:sp>
        <p:nvSpPr>
          <p:cNvPr id="75" name="灯片编号占位符 7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77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2857520" y="3429000"/>
            <a:ext cx="207170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一棵</a:t>
            </a:r>
            <a:r>
              <a:rPr lang="en-US" altLang="zh-CN" sz="2000" b="1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b="1" smtClean="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</a:t>
            </a:r>
            <a:r>
              <a:rPr lang="en-US" altLang="zh-CN" sz="2000" b="1" smtClean="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b="1" smtClean="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endParaRPr lang="zh-CN" altLang="en-US" sz="2000" b="1" dirty="0">
              <a:solidFill>
                <a:srgbClr val="CC00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214346" y="319706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1143008" y="4071942"/>
            <a:ext cx="5286380" cy="910607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>
            <a:spAutoFit/>
          </a:bodyPr>
          <a:lstStyle/>
          <a:p>
            <a:pPr marL="457200" indent="-457200" algn="l">
              <a:spcBef>
                <a:spcPct val="50000"/>
              </a:spcBef>
              <a:buBlip>
                <a:blip r:embed="rId2"/>
              </a:buBlip>
            </a:pPr>
            <a:r>
              <a:rPr kumimoji="0"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非根非外部结点的</a:t>
            </a:r>
            <a:r>
              <a:rPr kumimoji="0" lang="zh-CN" altLang="en-US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关键字个数：</a:t>
            </a:r>
            <a:r>
              <a:rPr kumimoji="0"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0" lang="zh-CN" altLang="en-US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kumimoji="0"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0" lang="zh-CN" altLang="en-US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457200" indent="-457200" algn="l">
              <a:spcBef>
                <a:spcPct val="50000"/>
              </a:spcBef>
              <a:buBlip>
                <a:blip r:embed="rId2"/>
              </a:buBlip>
            </a:pPr>
            <a:r>
              <a:rPr kumimoji="0"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非根非外部结点的孩子结点个数</a:t>
            </a:r>
            <a:r>
              <a:rPr kumimoji="0" lang="zh-CN" altLang="en-US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kumimoji="0"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0" lang="zh-CN" altLang="en-US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kumimoji="0"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kumimoji="0" lang="zh-CN" altLang="en-US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2054" name="Text Box 5"/>
          <p:cNvSpPr txBox="1">
            <a:spLocks noChangeArrowheads="1"/>
          </p:cNvSpPr>
          <p:nvPr/>
        </p:nvSpPr>
        <p:spPr bwMode="auto">
          <a:xfrm>
            <a:off x="465171" y="5183192"/>
            <a:ext cx="8280400" cy="81240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ts val="2900"/>
              </a:lnSpc>
              <a:spcBef>
                <a:spcPts val="0"/>
              </a:spcBef>
            </a:pPr>
            <a:r>
              <a:rPr kumimoji="0" lang="zh-CN" altLang="en-US" sz="1800" b="1" dirty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　　</a:t>
            </a:r>
            <a:r>
              <a:rPr kumimoji="0" lang="zh-CN" altLang="en-US" sz="1800" b="1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说明</a:t>
            </a:r>
            <a:r>
              <a:rPr kumimoji="0" lang="zh-CN" altLang="en-US" sz="1800" b="1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：</a:t>
            </a:r>
            <a:r>
              <a:rPr kumimoji="0" lang="zh-CN" altLang="en-US" sz="1800" b="1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外部结点就是失败结点，指向</a:t>
            </a:r>
            <a:r>
              <a:rPr kumimoji="0" lang="zh-CN" altLang="en-US" sz="1800" b="1" dirty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它的指针</a:t>
            </a:r>
            <a:r>
              <a:rPr kumimoji="0" lang="zh-CN" altLang="en-US" sz="1800" b="1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为</a:t>
            </a:r>
            <a:r>
              <a:rPr kumimoji="0" lang="zh-CN" altLang="en-US" sz="1800" b="1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空，不</a:t>
            </a:r>
            <a:r>
              <a:rPr kumimoji="0" lang="zh-CN" altLang="en-US" sz="1800" b="1" dirty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含有</a:t>
            </a:r>
            <a:r>
              <a:rPr kumimoji="0" lang="zh-CN" altLang="en-US" sz="1800" b="1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任何</a:t>
            </a:r>
            <a:r>
              <a:rPr kumimoji="0" lang="zh-CN" altLang="en-US" sz="1800" b="1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信息，是</a:t>
            </a:r>
            <a:r>
              <a:rPr kumimoji="0" lang="zh-CN" altLang="en-US" sz="1800" b="1" dirty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虚设的。</a:t>
            </a:r>
            <a:r>
              <a:rPr kumimoji="0" lang="zh-CN" altLang="en-US" sz="1800" b="1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一</a:t>
            </a:r>
            <a:r>
              <a:rPr kumimoji="0" lang="zh-CN" altLang="en-US" sz="1800" b="1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棵</a:t>
            </a:r>
            <a:r>
              <a:rPr kumimoji="0" lang="en-US" altLang="zh-CN" sz="1800" b="1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B</a:t>
            </a:r>
            <a:r>
              <a:rPr kumimoji="0" lang="zh-CN" altLang="en-US" sz="1800" b="1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树</a:t>
            </a:r>
            <a:r>
              <a:rPr kumimoji="0" lang="zh-CN" altLang="en-US" sz="1800" b="1" dirty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中总有</a:t>
            </a:r>
            <a:r>
              <a:rPr kumimoji="0" lang="en-US" altLang="zh-CN" sz="1800" b="1" i="1" dirty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n</a:t>
            </a:r>
            <a:r>
              <a:rPr kumimoji="0" lang="zh-CN" altLang="en-US" sz="1800" b="1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个</a:t>
            </a:r>
            <a:r>
              <a:rPr kumimoji="0" lang="zh-CN" altLang="en-US" sz="1800" b="1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关键字，则</a:t>
            </a:r>
            <a:r>
              <a:rPr kumimoji="0" lang="zh-CN" altLang="en-US" sz="1800" b="1" smtClean="0">
                <a:solidFill>
                  <a:srgbClr val="FF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外部结点个数</a:t>
            </a:r>
            <a:r>
              <a:rPr kumimoji="0" lang="zh-CN" altLang="en-US" sz="1800" b="1" dirty="0">
                <a:solidFill>
                  <a:srgbClr val="FF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为</a:t>
            </a:r>
            <a:r>
              <a:rPr kumimoji="0" lang="en-US" altLang="zh-CN" sz="1800" b="1" i="1" dirty="0" err="1">
                <a:solidFill>
                  <a:srgbClr val="FF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n</a:t>
            </a:r>
            <a:r>
              <a:rPr kumimoji="0" lang="en-US" altLang="zh-CN" sz="1800" b="1" dirty="0" err="1">
                <a:solidFill>
                  <a:srgbClr val="FF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+1</a:t>
            </a:r>
            <a:r>
              <a:rPr kumimoji="0" lang="zh-CN" altLang="en-US" sz="1800" b="1" dirty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。</a:t>
            </a:r>
          </a:p>
        </p:txBody>
      </p:sp>
      <p:grpSp>
        <p:nvGrpSpPr>
          <p:cNvPr id="2" name="组合 67"/>
          <p:cNvGrpSpPr/>
          <p:nvPr/>
        </p:nvGrpSpPr>
        <p:grpSpPr>
          <a:xfrm>
            <a:off x="785818" y="214132"/>
            <a:ext cx="2500330" cy="553998"/>
            <a:chOff x="785818" y="214132"/>
            <a:chExt cx="2500330" cy="553998"/>
          </a:xfrm>
        </p:grpSpPr>
        <p:sp>
          <p:nvSpPr>
            <p:cNvPr id="2056" name="Text Box 7"/>
            <p:cNvSpPr txBox="1">
              <a:spLocks noChangeArrowheads="1"/>
            </p:cNvSpPr>
            <p:nvPr/>
          </p:nvSpPr>
          <p:spPr bwMode="auto">
            <a:xfrm>
              <a:off x="785818" y="214132"/>
              <a:ext cx="2159000" cy="55399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1800" b="1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通过</a:t>
              </a:r>
              <a:r>
                <a:rPr kumimoji="0" lang="zh-CN" altLang="en-US" sz="1800" b="1" smtClean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该结点指针</a:t>
              </a:r>
              <a:r>
                <a:rPr kumimoji="0" lang="zh-CN" altLang="en-US" sz="1800" b="1" dirty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可以实现随机查找</a:t>
              </a:r>
            </a:p>
          </p:txBody>
        </p:sp>
        <p:cxnSp>
          <p:nvCxnSpPr>
            <p:cNvPr id="10" name="直接箭头连接符 9"/>
            <p:cNvCxnSpPr>
              <a:stCxn id="2056" idx="3"/>
            </p:cNvCxnSpPr>
            <p:nvPr/>
          </p:nvCxnSpPr>
          <p:spPr>
            <a:xfrm>
              <a:off x="2944818" y="491131"/>
              <a:ext cx="341330" cy="151629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4357718" y="599840"/>
            <a:ext cx="11430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800" b="1" smtClean="0">
                <a:solidFill>
                  <a:srgbClr val="FF00FF"/>
                </a:solidFill>
                <a:latin typeface="仿宋" pitchFamily="49" charset="-122"/>
                <a:ea typeface="仿宋" pitchFamily="49" charset="-122"/>
              </a:rPr>
              <a:t>根结点</a:t>
            </a:r>
            <a:endParaRPr lang="zh-CN" altLang="en-US" sz="1800" b="1" dirty="0">
              <a:solidFill>
                <a:srgbClr val="FF00FF"/>
              </a:solidFill>
              <a:latin typeface="仿宋" pitchFamily="49" charset="-122"/>
              <a:ea typeface="仿宋" pitchFamily="49" charset="-122"/>
            </a:endParaRPr>
          </a:p>
        </p:txBody>
      </p:sp>
      <p:grpSp>
        <p:nvGrpSpPr>
          <p:cNvPr id="3" name="组合 13"/>
          <p:cNvGrpSpPr>
            <a:grpSpLocks noChangeAspect="1"/>
          </p:cNvGrpSpPr>
          <p:nvPr/>
        </p:nvGrpSpPr>
        <p:grpSpPr>
          <a:xfrm>
            <a:off x="785818" y="642760"/>
            <a:ext cx="5786478" cy="2507474"/>
            <a:chOff x="1571604" y="3357562"/>
            <a:chExt cx="6429420" cy="2786082"/>
          </a:xfrm>
        </p:grpSpPr>
        <p:sp>
          <p:nvSpPr>
            <p:cNvPr id="15" name="矩形 14"/>
            <p:cNvSpPr/>
            <p:nvPr/>
          </p:nvSpPr>
          <p:spPr>
            <a:xfrm>
              <a:off x="4357686" y="3357562"/>
              <a:ext cx="928694" cy="396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571604" y="5000636"/>
              <a:ext cx="928694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  </a:t>
              </a:r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 rot="5400000">
              <a:off x="1535885" y="5503793"/>
              <a:ext cx="357190" cy="1588"/>
            </a:xfrm>
            <a:prstGeom prst="line">
              <a:avLst/>
            </a:prstGeom>
            <a:ln w="28575">
              <a:solidFill>
                <a:srgbClr val="333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1643042" y="5682388"/>
              <a:ext cx="1428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 rot="5400000">
              <a:off x="1821637" y="5502999"/>
              <a:ext cx="357190" cy="1588"/>
            </a:xfrm>
            <a:prstGeom prst="line">
              <a:avLst/>
            </a:prstGeom>
            <a:ln w="28575">
              <a:solidFill>
                <a:srgbClr val="333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1928794" y="5681594"/>
              <a:ext cx="1428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/>
            <p:nvPr/>
          </p:nvCxnSpPr>
          <p:spPr>
            <a:xfrm rot="5400000">
              <a:off x="2107389" y="5502999"/>
              <a:ext cx="357190" cy="1588"/>
            </a:xfrm>
            <a:prstGeom prst="line">
              <a:avLst/>
            </a:prstGeom>
            <a:ln w="28575">
              <a:solidFill>
                <a:srgbClr val="333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>
              <a:off x="2214546" y="5681594"/>
              <a:ext cx="1428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2714612" y="5000636"/>
              <a:ext cx="928694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  </a:t>
              </a:r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 rot="5400000">
              <a:off x="2678893" y="5503793"/>
              <a:ext cx="357190" cy="1588"/>
            </a:xfrm>
            <a:prstGeom prst="line">
              <a:avLst/>
            </a:prstGeom>
            <a:ln w="28575">
              <a:solidFill>
                <a:srgbClr val="333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2786050" y="5682388"/>
              <a:ext cx="1428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/>
            <p:nvPr/>
          </p:nvCxnSpPr>
          <p:spPr>
            <a:xfrm rot="5400000">
              <a:off x="2964645" y="5502999"/>
              <a:ext cx="357190" cy="1588"/>
            </a:xfrm>
            <a:prstGeom prst="line">
              <a:avLst/>
            </a:prstGeom>
            <a:ln w="28575">
              <a:solidFill>
                <a:srgbClr val="333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3071802" y="5681594"/>
              <a:ext cx="1428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rot="5400000">
              <a:off x="3250397" y="5502999"/>
              <a:ext cx="357190" cy="1588"/>
            </a:xfrm>
            <a:prstGeom prst="line">
              <a:avLst/>
            </a:prstGeom>
            <a:ln w="28575">
              <a:solidFill>
                <a:srgbClr val="333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3357554" y="5681594"/>
              <a:ext cx="1428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3857620" y="5033264"/>
              <a:ext cx="928694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7  </a:t>
              </a:r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1" name="直接连接符 30"/>
            <p:cNvCxnSpPr/>
            <p:nvPr/>
          </p:nvCxnSpPr>
          <p:spPr>
            <a:xfrm rot="5400000">
              <a:off x="3821901" y="5536421"/>
              <a:ext cx="357190" cy="1588"/>
            </a:xfrm>
            <a:prstGeom prst="line">
              <a:avLst/>
            </a:prstGeom>
            <a:ln w="28575">
              <a:solidFill>
                <a:srgbClr val="333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3929058" y="5715016"/>
              <a:ext cx="1428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" name="直接连接符 32"/>
            <p:cNvCxnSpPr/>
            <p:nvPr/>
          </p:nvCxnSpPr>
          <p:spPr>
            <a:xfrm rot="5400000">
              <a:off x="4107653" y="5535627"/>
              <a:ext cx="357190" cy="1588"/>
            </a:xfrm>
            <a:prstGeom prst="line">
              <a:avLst/>
            </a:prstGeom>
            <a:ln w="28575">
              <a:solidFill>
                <a:srgbClr val="333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4214810" y="5714222"/>
              <a:ext cx="1428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/>
            <p:nvPr/>
          </p:nvCxnSpPr>
          <p:spPr>
            <a:xfrm rot="5400000">
              <a:off x="4393405" y="5535627"/>
              <a:ext cx="357190" cy="1588"/>
            </a:xfrm>
            <a:prstGeom prst="line">
              <a:avLst/>
            </a:prstGeom>
            <a:ln w="28575">
              <a:solidFill>
                <a:srgbClr val="333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>
            <a:xfrm>
              <a:off x="4500562" y="5714222"/>
              <a:ext cx="1428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929190" y="5033264"/>
              <a:ext cx="928694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11 12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>
            <a:xfrm rot="5400000">
              <a:off x="4893471" y="5536421"/>
              <a:ext cx="357190" cy="1588"/>
            </a:xfrm>
            <a:prstGeom prst="line">
              <a:avLst/>
            </a:prstGeom>
            <a:ln w="28575">
              <a:solidFill>
                <a:srgbClr val="333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/>
            <p:cNvSpPr/>
            <p:nvPr/>
          </p:nvSpPr>
          <p:spPr>
            <a:xfrm>
              <a:off x="5000628" y="5715016"/>
              <a:ext cx="1428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" name="直接连接符 39"/>
            <p:cNvCxnSpPr/>
            <p:nvPr/>
          </p:nvCxnSpPr>
          <p:spPr>
            <a:xfrm rot="5400000">
              <a:off x="5179223" y="5535627"/>
              <a:ext cx="357190" cy="1588"/>
            </a:xfrm>
            <a:prstGeom prst="line">
              <a:avLst/>
            </a:prstGeom>
            <a:ln w="28575">
              <a:solidFill>
                <a:srgbClr val="333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>
            <a:xfrm>
              <a:off x="5286380" y="5714222"/>
              <a:ext cx="1428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2" name="直接连接符 41"/>
            <p:cNvCxnSpPr/>
            <p:nvPr/>
          </p:nvCxnSpPr>
          <p:spPr>
            <a:xfrm rot="5400000">
              <a:off x="5464975" y="5535627"/>
              <a:ext cx="357190" cy="1588"/>
            </a:xfrm>
            <a:prstGeom prst="line">
              <a:avLst/>
            </a:prstGeom>
            <a:ln w="28575">
              <a:solidFill>
                <a:srgbClr val="333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5572132" y="5714222"/>
              <a:ext cx="1428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6000760" y="5033264"/>
              <a:ext cx="928694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14 17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5" name="直接连接符 44"/>
            <p:cNvCxnSpPr/>
            <p:nvPr/>
          </p:nvCxnSpPr>
          <p:spPr>
            <a:xfrm rot="5400000">
              <a:off x="5965041" y="5536421"/>
              <a:ext cx="357190" cy="1588"/>
            </a:xfrm>
            <a:prstGeom prst="line">
              <a:avLst/>
            </a:prstGeom>
            <a:ln w="28575">
              <a:solidFill>
                <a:srgbClr val="333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45"/>
            <p:cNvSpPr/>
            <p:nvPr/>
          </p:nvSpPr>
          <p:spPr>
            <a:xfrm>
              <a:off x="6072198" y="5715016"/>
              <a:ext cx="1428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7" name="直接连接符 46"/>
            <p:cNvCxnSpPr/>
            <p:nvPr/>
          </p:nvCxnSpPr>
          <p:spPr>
            <a:xfrm rot="5400000">
              <a:off x="6250793" y="5535627"/>
              <a:ext cx="357190" cy="1588"/>
            </a:xfrm>
            <a:prstGeom prst="line">
              <a:avLst/>
            </a:prstGeom>
            <a:ln w="28575">
              <a:solidFill>
                <a:srgbClr val="333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47"/>
            <p:cNvSpPr/>
            <p:nvPr/>
          </p:nvSpPr>
          <p:spPr>
            <a:xfrm>
              <a:off x="6357950" y="5714222"/>
              <a:ext cx="1428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9" name="直接连接符 48"/>
            <p:cNvCxnSpPr/>
            <p:nvPr/>
          </p:nvCxnSpPr>
          <p:spPr>
            <a:xfrm rot="5400000">
              <a:off x="6536545" y="5535627"/>
              <a:ext cx="357190" cy="1588"/>
            </a:xfrm>
            <a:prstGeom prst="line">
              <a:avLst/>
            </a:prstGeom>
            <a:ln w="28575">
              <a:solidFill>
                <a:srgbClr val="333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矩形 49"/>
            <p:cNvSpPr/>
            <p:nvPr/>
          </p:nvSpPr>
          <p:spPr>
            <a:xfrm>
              <a:off x="6643702" y="5714222"/>
              <a:ext cx="1428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7072330" y="5033264"/>
              <a:ext cx="928694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19 20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 rot="5400000">
              <a:off x="7036611" y="5536421"/>
              <a:ext cx="357190" cy="1588"/>
            </a:xfrm>
            <a:prstGeom prst="line">
              <a:avLst/>
            </a:prstGeom>
            <a:ln w="28575">
              <a:solidFill>
                <a:srgbClr val="333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矩形 52"/>
            <p:cNvSpPr/>
            <p:nvPr/>
          </p:nvSpPr>
          <p:spPr>
            <a:xfrm>
              <a:off x="7143768" y="5715016"/>
              <a:ext cx="1428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4" name="直接连接符 53"/>
            <p:cNvCxnSpPr/>
            <p:nvPr/>
          </p:nvCxnSpPr>
          <p:spPr>
            <a:xfrm rot="5400000">
              <a:off x="7322363" y="5535627"/>
              <a:ext cx="357190" cy="1588"/>
            </a:xfrm>
            <a:prstGeom prst="line">
              <a:avLst/>
            </a:prstGeom>
            <a:ln w="28575">
              <a:solidFill>
                <a:srgbClr val="333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/>
            <p:cNvSpPr/>
            <p:nvPr/>
          </p:nvSpPr>
          <p:spPr>
            <a:xfrm>
              <a:off x="7429520" y="5714222"/>
              <a:ext cx="1428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6" name="直接连接符 55"/>
            <p:cNvCxnSpPr/>
            <p:nvPr/>
          </p:nvCxnSpPr>
          <p:spPr>
            <a:xfrm rot="5400000">
              <a:off x="7608115" y="5535627"/>
              <a:ext cx="357190" cy="1588"/>
            </a:xfrm>
            <a:prstGeom prst="line">
              <a:avLst/>
            </a:prstGeom>
            <a:ln w="28575">
              <a:solidFill>
                <a:srgbClr val="333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矩形 56"/>
            <p:cNvSpPr/>
            <p:nvPr/>
          </p:nvSpPr>
          <p:spPr>
            <a:xfrm>
              <a:off x="7715272" y="5714222"/>
              <a:ext cx="1428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2714612" y="4104570"/>
              <a:ext cx="928694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3  6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5857884" y="4104570"/>
              <a:ext cx="928694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13 </a:t>
              </a:r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18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0" name="直接连接符 59"/>
            <p:cNvCxnSpPr/>
            <p:nvPr/>
          </p:nvCxnSpPr>
          <p:spPr>
            <a:xfrm rot="10800000" flipV="1">
              <a:off x="3571868" y="3643314"/>
              <a:ext cx="1071570" cy="428628"/>
            </a:xfrm>
            <a:prstGeom prst="line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>
              <a:off x="5072066" y="3643314"/>
              <a:ext cx="928694" cy="42862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endCxn id="16" idx="0"/>
            </p:cNvCxnSpPr>
            <p:nvPr/>
          </p:nvCxnSpPr>
          <p:spPr>
            <a:xfrm rot="10800000" flipV="1">
              <a:off x="2035952" y="4357694"/>
              <a:ext cx="892975" cy="642942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endCxn id="30" idx="0"/>
            </p:cNvCxnSpPr>
            <p:nvPr/>
          </p:nvCxnSpPr>
          <p:spPr>
            <a:xfrm>
              <a:off x="3428992" y="4357694"/>
              <a:ext cx="892975" cy="675570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endCxn id="23" idx="0"/>
            </p:cNvCxnSpPr>
            <p:nvPr/>
          </p:nvCxnSpPr>
          <p:spPr>
            <a:xfrm rot="16200000" flipH="1">
              <a:off x="2839628" y="4661305"/>
              <a:ext cx="642942" cy="35719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endCxn id="37" idx="0"/>
            </p:cNvCxnSpPr>
            <p:nvPr/>
          </p:nvCxnSpPr>
          <p:spPr>
            <a:xfrm rot="5400000">
              <a:off x="5359364" y="4391868"/>
              <a:ext cx="675570" cy="607223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endCxn id="51" idx="0"/>
            </p:cNvCxnSpPr>
            <p:nvPr/>
          </p:nvCxnSpPr>
          <p:spPr>
            <a:xfrm>
              <a:off x="6715140" y="4357694"/>
              <a:ext cx="821537" cy="675570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endCxn id="44" idx="0"/>
            </p:cNvCxnSpPr>
            <p:nvPr/>
          </p:nvCxnSpPr>
          <p:spPr>
            <a:xfrm rot="16200000" flipH="1">
              <a:off x="6038024" y="4606181"/>
              <a:ext cx="675570" cy="178595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73"/>
          <p:cNvGrpSpPr/>
          <p:nvPr/>
        </p:nvGrpSpPr>
        <p:grpSpPr>
          <a:xfrm>
            <a:off x="6715140" y="2071678"/>
            <a:ext cx="1857388" cy="571504"/>
            <a:chOff x="6715140" y="2071678"/>
            <a:chExt cx="2286016" cy="571504"/>
          </a:xfrm>
        </p:grpSpPr>
        <p:sp>
          <p:nvSpPr>
            <p:cNvPr id="13" name="TextBox 12"/>
            <p:cNvSpPr txBox="1"/>
            <p:nvPr/>
          </p:nvSpPr>
          <p:spPr>
            <a:xfrm>
              <a:off x="6929486" y="2142958"/>
              <a:ext cx="20716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b="1" smtClean="0">
                  <a:solidFill>
                    <a:srgbClr val="FF00FF"/>
                  </a:solidFill>
                  <a:latin typeface="仿宋" pitchFamily="49" charset="-122"/>
                  <a:ea typeface="仿宋" pitchFamily="49" charset="-122"/>
                </a:rPr>
                <a:t>叶子结点层</a:t>
              </a:r>
              <a:endParaRPr lang="zh-CN" altLang="en-US" sz="1800" b="1" dirty="0">
                <a:solidFill>
                  <a:srgbClr val="FF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71" name="右大括号 70"/>
            <p:cNvSpPr/>
            <p:nvPr/>
          </p:nvSpPr>
          <p:spPr>
            <a:xfrm>
              <a:off x="6715140" y="2071678"/>
              <a:ext cx="214314" cy="571504"/>
            </a:xfrm>
            <a:prstGeom prst="righ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FF"/>
                </a:solidFill>
              </a:endParaRPr>
            </a:p>
          </p:txBody>
        </p:sp>
      </p:grpSp>
      <p:grpSp>
        <p:nvGrpSpPr>
          <p:cNvPr id="5" name="组合 72"/>
          <p:cNvGrpSpPr/>
          <p:nvPr/>
        </p:nvGrpSpPr>
        <p:grpSpPr>
          <a:xfrm>
            <a:off x="6677040" y="2714620"/>
            <a:ext cx="1933588" cy="571504"/>
            <a:chOff x="6715140" y="2714620"/>
            <a:chExt cx="1631122" cy="571504"/>
          </a:xfrm>
        </p:grpSpPr>
        <p:sp>
          <p:nvSpPr>
            <p:cNvPr id="12" name="TextBox 11"/>
            <p:cNvSpPr txBox="1"/>
            <p:nvPr/>
          </p:nvSpPr>
          <p:spPr>
            <a:xfrm>
              <a:off x="6917534" y="2789176"/>
              <a:ext cx="142872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b="1" smtClean="0">
                  <a:solidFill>
                    <a:srgbClr val="FF00FF"/>
                  </a:solidFill>
                  <a:latin typeface="仿宋" pitchFamily="49" charset="-122"/>
                  <a:ea typeface="仿宋" pitchFamily="49" charset="-122"/>
                </a:rPr>
                <a:t>外部结点层</a:t>
              </a:r>
              <a:endParaRPr lang="zh-CN" altLang="en-US" sz="1800" b="1" dirty="0">
                <a:solidFill>
                  <a:srgbClr val="FF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72" name="右大括号 71"/>
            <p:cNvSpPr/>
            <p:nvPr/>
          </p:nvSpPr>
          <p:spPr>
            <a:xfrm>
              <a:off x="6715140" y="2714620"/>
              <a:ext cx="214314" cy="571504"/>
            </a:xfrm>
            <a:prstGeom prst="righ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FF"/>
                </a:solidFill>
              </a:endParaRPr>
            </a:p>
          </p:txBody>
        </p:sp>
      </p:grpSp>
      <p:sp>
        <p:nvSpPr>
          <p:cNvPr id="73" name="灯片编号占位符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78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  <p:bldP spid="2054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642910" y="1071546"/>
            <a:ext cx="7772424" cy="3420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80000" rIns="180000" bIns="108000">
            <a:spAutoFit/>
          </a:bodyPr>
          <a:lstStyle/>
          <a:p>
            <a:pPr algn="just" fontAlgn="ctr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#define </a:t>
            </a:r>
            <a:r>
              <a:rPr lang="en-US" altLang="zh-CN" sz="1800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MAXM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10		</a:t>
            </a:r>
            <a:r>
              <a:rPr lang="en-US" altLang="zh-CN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</a:t>
            </a:r>
            <a:r>
              <a:rPr lang="en-US" altLang="zh-CN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树</a:t>
            </a:r>
            <a:r>
              <a:rPr lang="zh-CN" altLang="en-US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的最大的阶数</a:t>
            </a:r>
          </a:p>
          <a:p>
            <a:pPr algn="just" fontAlgn="ctr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b="1" err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int </a:t>
            </a:r>
            <a:r>
              <a:rPr lang="en-US" altLang="zh-CN" sz="1800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KeyType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     </a:t>
            </a:r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b="1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KeyType</a:t>
            </a:r>
            <a:r>
              <a:rPr lang="zh-CN" altLang="en-US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为关键字类型</a:t>
            </a:r>
          </a:p>
          <a:p>
            <a:pPr algn="just" font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sz="1800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node </a:t>
            </a:r>
            <a:endParaRPr lang="en-US" altLang="zh-CN" sz="1800" b="1" dirty="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 fontAlgn="ctr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b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b="1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keynum</a:t>
            </a:r>
            <a:r>
              <a:rPr lang="en-US" altLang="zh-CN" sz="1800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	</a:t>
            </a:r>
            <a:r>
              <a:rPr lang="en-US" altLang="zh-CN" sz="1800" b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b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结点当前</a:t>
            </a:r>
            <a:r>
              <a:rPr lang="zh-CN" altLang="en-US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拥有的关键字的个数</a:t>
            </a:r>
          </a:p>
          <a:p>
            <a:pPr algn="just" fontAlgn="ctr">
              <a:lnSpc>
                <a:spcPct val="90000"/>
              </a:lnSpc>
              <a:spcBef>
                <a:spcPct val="50000"/>
              </a:spcBef>
            </a:pPr>
            <a:r>
              <a:rPr lang="zh-CN" altLang="en-US" sz="1800" b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b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KeyType </a:t>
            </a:r>
            <a:r>
              <a:rPr lang="en-US" altLang="zh-CN" sz="1800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key[</a:t>
            </a:r>
            <a:r>
              <a:rPr lang="en-US" altLang="zh-CN" sz="1800" b="1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MAXM</a:t>
            </a:r>
            <a:r>
              <a:rPr lang="en-US" altLang="zh-CN" sz="1800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      </a:t>
            </a:r>
            <a:r>
              <a:rPr lang="en-US" altLang="zh-CN" sz="1800" b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//[</a:t>
            </a:r>
            <a:r>
              <a:rPr lang="en-US" altLang="zh-CN" sz="1800" b="1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1..keynum</a:t>
            </a:r>
            <a:r>
              <a:rPr lang="en-US" altLang="zh-CN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存放关键字</a:t>
            </a:r>
          </a:p>
          <a:p>
            <a:pPr algn="just" fontAlgn="ctr">
              <a:lnSpc>
                <a:spcPct val="90000"/>
              </a:lnSpc>
              <a:spcBef>
                <a:spcPct val="50000"/>
              </a:spcBef>
            </a:pPr>
            <a:r>
              <a:rPr lang="zh-CN" altLang="en-US" sz="1800" b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b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 </a:t>
            </a:r>
            <a:r>
              <a:rPr lang="en-US" altLang="zh-CN" sz="1800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node *parent;</a:t>
            </a:r>
            <a:r>
              <a:rPr lang="en-US" altLang="zh-CN" sz="1800" b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双亲结点指针</a:t>
            </a:r>
            <a:endParaRPr lang="zh-CN" altLang="en-US" sz="1800" b="1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 fontAlgn="ctr">
              <a:lnSpc>
                <a:spcPct val="90000"/>
              </a:lnSpc>
              <a:spcBef>
                <a:spcPct val="50000"/>
              </a:spcBef>
            </a:pPr>
            <a:r>
              <a:rPr lang="zh-CN" altLang="en-US" sz="1800" b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zh-CN" altLang="en-US" sz="1800" b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b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 </a:t>
            </a:r>
            <a:r>
              <a:rPr lang="en-US" altLang="zh-CN" sz="1800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node *</a:t>
            </a:r>
            <a:r>
              <a:rPr lang="en-US" altLang="zh-CN" sz="1800" b="1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ptr</a:t>
            </a:r>
            <a:r>
              <a:rPr lang="en-US" altLang="zh-CN" sz="1800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b="1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MAXM</a:t>
            </a:r>
            <a:r>
              <a:rPr lang="en-US" altLang="zh-CN" sz="1800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 </a:t>
            </a:r>
            <a:r>
              <a:rPr lang="en-US" altLang="zh-CN" sz="1800" b="1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孩子结点指针</a:t>
            </a:r>
            <a:r>
              <a:rPr lang="zh-CN" altLang="en-US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</a:t>
            </a:r>
            <a:r>
              <a:rPr lang="en-US" altLang="zh-CN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b="1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0..keynum</a:t>
            </a:r>
            <a:r>
              <a:rPr lang="en-US" altLang="zh-CN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</a:p>
          <a:p>
            <a:pPr algn="just" fontAlgn="ctr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b="1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642910" y="500042"/>
            <a:ext cx="5678497" cy="34855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fontAlgn="ctr">
              <a:lnSpc>
                <a:spcPct val="90000"/>
              </a:lnSpc>
              <a:spcBef>
                <a:spcPct val="50000"/>
              </a:spcBef>
            </a:pPr>
            <a:r>
              <a:rPr lang="zh-CN" altLang="en-US" sz="18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在</a:t>
            </a:r>
            <a:r>
              <a:rPr lang="en-US" altLang="zh-CN" sz="18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18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</a:t>
            </a:r>
            <a:r>
              <a:rPr lang="zh-CN" altLang="en-US" sz="18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的存储</a:t>
            </a:r>
            <a:r>
              <a:rPr lang="zh-CN" altLang="en-US" sz="18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结构</a:t>
            </a:r>
            <a:r>
              <a:rPr lang="zh-CN" altLang="en-US" sz="18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中，结点的</a:t>
            </a:r>
            <a:r>
              <a:rPr lang="zh-CN" altLang="en-US" sz="18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类</a:t>
            </a:r>
            <a:r>
              <a:rPr lang="zh-CN" altLang="en-US" sz="18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型声明如</a:t>
            </a:r>
            <a:r>
              <a:rPr lang="zh-CN" altLang="en-US" sz="18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下：</a:t>
            </a:r>
            <a:endParaRPr kumimoji="0" lang="zh-CN" altLang="en-US" sz="18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79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6"/>
          <p:cNvSpPr txBox="1">
            <a:spLocks noChangeArrowheads="1"/>
          </p:cNvSpPr>
          <p:nvPr/>
        </p:nvSpPr>
        <p:spPr bwMode="auto">
          <a:xfrm>
            <a:off x="295299" y="1055686"/>
            <a:ext cx="8491543" cy="77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二叉排序树可看做是一个</a:t>
            </a:r>
            <a:r>
              <a:rPr lang="zh-CN" altLang="en-US" sz="18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有序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表，所以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在二叉排序树上</a:t>
            </a:r>
            <a:r>
              <a:rPr lang="zh-CN" altLang="en-US" sz="18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进行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查找，和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二分</a:t>
            </a:r>
            <a:r>
              <a:rPr lang="zh-CN" altLang="en-US" sz="18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查找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类似，也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是一个逐步缩小查找范围的过程。</a:t>
            </a:r>
            <a:endParaRPr lang="zh-CN" altLang="en-US" sz="1800" b="1" dirty="0">
              <a:solidFill>
                <a:schemeClr val="tx2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291" name="Text Box 47"/>
          <p:cNvSpPr txBox="1">
            <a:spLocks noChangeArrowheads="1"/>
          </p:cNvSpPr>
          <p:nvPr/>
        </p:nvSpPr>
        <p:spPr bwMode="auto">
          <a:xfrm>
            <a:off x="327021" y="285728"/>
            <a:ext cx="3744913" cy="430887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5C0099"/>
            </a:prstShdw>
          </a:effec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200" b="1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 </a:t>
            </a:r>
            <a:r>
              <a:rPr lang="en-US" altLang="zh-CN" sz="2200" b="1" dirty="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1</a:t>
            </a:r>
            <a:r>
              <a:rPr lang="zh-CN" altLang="en-US" sz="2200" b="1" dirty="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、二</a:t>
            </a:r>
            <a:r>
              <a:rPr lang="zh-CN" altLang="en-US" sz="2200" b="1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叉排序树上的查找</a:t>
            </a:r>
            <a:endParaRPr kumimoji="0" lang="zh-CN" altLang="en-US" sz="2200" b="1" dirty="0">
              <a:solidFill>
                <a:schemeClr val="bg1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3817936" y="2524232"/>
            <a:ext cx="642942" cy="64294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i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N</a:t>
            </a:r>
            <a:endParaRPr lang="zh-CN" altLang="en-US" sz="2000" b="1" i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2357454" y="3667240"/>
            <a:ext cx="1428760" cy="1214446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 b="1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rot="5400000">
            <a:off x="3143272" y="3073017"/>
            <a:ext cx="737099" cy="737099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等腰三角形 5"/>
          <p:cNvSpPr/>
          <p:nvPr/>
        </p:nvSpPr>
        <p:spPr>
          <a:xfrm>
            <a:off x="4572032" y="3667240"/>
            <a:ext cx="1428760" cy="1214446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 b="1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rot="16200000" flipH="1">
            <a:off x="4442156" y="3037298"/>
            <a:ext cx="737099" cy="808537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43140" y="3024298"/>
            <a:ext cx="164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b="1" i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&lt; </a:t>
            </a:r>
            <a:r>
              <a:rPr lang="en-US" altLang="zh-CN" sz="1800" b="1" dirty="0" err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bt</a:t>
            </a:r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-&gt;key</a:t>
            </a:r>
            <a:endParaRPr lang="zh-CN" altLang="en-US" sz="18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77678" y="2214554"/>
            <a:ext cx="571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bt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14908" y="3095736"/>
            <a:ext cx="185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i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&gt; </a:t>
            </a:r>
            <a:r>
              <a:rPr lang="en-US" altLang="zh-CN" sz="1800" b="1" dirty="0" err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bt</a:t>
            </a:r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-&gt;key</a:t>
            </a:r>
            <a:endParaRPr lang="zh-CN" altLang="en-US" sz="18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28794" y="5195956"/>
            <a:ext cx="407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b="1" smtClean="0">
                <a:solidFill>
                  <a:srgbClr val="3333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每一层只和一个结点进行关键字比较！</a:t>
            </a:r>
            <a:endParaRPr lang="zh-CN" altLang="en-US" sz="1800" b="1" dirty="0" smtClean="0">
              <a:solidFill>
                <a:srgbClr val="3333FF"/>
              </a:solidFill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18" name="直接箭头连接符 17"/>
          <p:cNvCxnSpPr>
            <a:endCxn id="4" idx="1"/>
          </p:cNvCxnSpPr>
          <p:nvPr/>
        </p:nvCxnSpPr>
        <p:spPr>
          <a:xfrm rot="16200000" flipH="1">
            <a:off x="3637723" y="2344018"/>
            <a:ext cx="351391" cy="19734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8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642910" y="882610"/>
            <a:ext cx="7715304" cy="2336056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44000" bIns="108000">
            <a:spAutoFit/>
          </a:bodyPr>
          <a:lstStyle/>
          <a:p>
            <a:pPr algn="just" fontAlgn="ctr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</a:t>
            </a:r>
            <a:r>
              <a:rPr lang="en-US" altLang="zh-CN" sz="1800" b="1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18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与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根结点中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key[</a:t>
            </a:r>
            <a:r>
              <a:rPr lang="en-US" altLang="zh-CN" sz="1800" b="1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进行比较：</a:t>
            </a:r>
          </a:p>
          <a:p>
            <a:pPr algn="just" fontAlgn="ctr">
              <a:lnSpc>
                <a:spcPts val="2640"/>
              </a:lnSpc>
              <a:spcBef>
                <a:spcPct val="50000"/>
              </a:spcBef>
            </a:pP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 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800" b="1" i="1"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=key[</a:t>
            </a:r>
            <a:r>
              <a:rPr lang="en-US" altLang="zh-CN" sz="1800" b="1" i="1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，则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查找成功；</a:t>
            </a:r>
          </a:p>
          <a:p>
            <a:pPr algn="just" fontAlgn="ctr">
              <a:lnSpc>
                <a:spcPts val="2640"/>
              </a:lnSpc>
              <a:spcBef>
                <a:spcPct val="50000"/>
              </a:spcBef>
            </a:pP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 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800" b="1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&lt;key[1]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，则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沿着指针</a:t>
            </a:r>
            <a:r>
              <a:rPr lang="en-US" altLang="zh-CN" sz="1800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ptr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[0]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所指的子树继续查找；</a:t>
            </a:r>
          </a:p>
          <a:p>
            <a:pPr algn="just" fontAlgn="ctr">
              <a:lnSpc>
                <a:spcPts val="2640"/>
              </a:lnSpc>
              <a:spcBef>
                <a:spcPct val="50000"/>
              </a:spcBef>
            </a:pP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 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key[</a:t>
            </a:r>
            <a:r>
              <a:rPr lang="en-US" altLang="zh-CN" sz="1800" b="1" i="1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]&lt;</a:t>
            </a:r>
            <a:r>
              <a:rPr lang="en-US" altLang="zh-CN" sz="1800" b="1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&lt;key[</a:t>
            </a:r>
            <a:r>
              <a:rPr lang="en-US" altLang="zh-CN" sz="1800" b="1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+1]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，则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沿着指针</a:t>
            </a:r>
            <a:r>
              <a:rPr lang="en-US" altLang="zh-CN" sz="1800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ptr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b="1" i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所指的子树继续查找；</a:t>
            </a:r>
          </a:p>
          <a:p>
            <a:pPr algn="just" fontAlgn="ctr">
              <a:lnSpc>
                <a:spcPts val="2640"/>
              </a:lnSpc>
              <a:spcBef>
                <a:spcPct val="50000"/>
              </a:spcBef>
            </a:pP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 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800" b="1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&gt;key[</a:t>
            </a:r>
            <a:r>
              <a:rPr lang="en-US" altLang="zh-CN" sz="1800" b="1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，则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沿着指针</a:t>
            </a:r>
            <a:r>
              <a:rPr lang="en-US" altLang="zh-CN" sz="1800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ptr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b="1" i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所指的子树继续查找。 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323850" y="214290"/>
            <a:ext cx="2519363" cy="430887"/>
          </a:xfrm>
          <a:prstGeom prst="rect">
            <a:avLst/>
          </a:prstGeom>
          <a:solidFill>
            <a:srgbClr val="9900FF"/>
          </a:solidFill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kumimoji="0" lang="en-US" altLang="zh-CN" sz="2200" b="1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2</a:t>
            </a:r>
            <a:r>
              <a:rPr kumimoji="0" lang="zh-CN" altLang="en-US" sz="2200" b="1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、</a:t>
            </a:r>
            <a:r>
              <a:rPr lang="en-US" altLang="zh-CN" sz="2200" b="1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B</a:t>
            </a:r>
            <a:r>
              <a:rPr lang="zh-CN" altLang="en-US" sz="2200" b="1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树</a:t>
            </a:r>
            <a:r>
              <a:rPr lang="zh-CN" altLang="en-US" sz="2200" b="1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的查找</a:t>
            </a:r>
            <a:endParaRPr kumimoji="0" lang="zh-CN" altLang="en-US" sz="2200" b="1" dirty="0">
              <a:solidFill>
                <a:schemeClr val="bg1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528747" y="3857628"/>
            <a:ext cx="1582738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0" lang="en-US" altLang="zh-CN" sz="2000" b="1" i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k</a:t>
            </a:r>
            <a:r>
              <a:rPr kumimoji="0" lang="en-US" altLang="zh-CN" sz="2000" b="1" baseline="-2500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</a:t>
            </a:r>
            <a:r>
              <a:rPr kumimoji="0" lang="en-US" altLang="zh-CN" sz="20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 </a:t>
            </a:r>
            <a:r>
              <a:rPr kumimoji="0" lang="en-US" altLang="zh-CN" sz="2000" b="1" smtClean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 </a:t>
            </a:r>
            <a:r>
              <a:rPr kumimoji="0" lang="en-US" altLang="zh-CN" sz="2000" b="1" i="1" smtClean="0">
                <a:solidFill>
                  <a:srgbClr val="FF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k</a:t>
            </a:r>
            <a:r>
              <a:rPr kumimoji="0" lang="en-US" altLang="zh-CN" sz="2000" b="1" baseline="-25000" smtClean="0">
                <a:solidFill>
                  <a:srgbClr val="FF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</a:t>
            </a:r>
            <a:r>
              <a:rPr kumimoji="0" lang="en-US" altLang="zh-CN" sz="2000" b="1" smtClean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  </a:t>
            </a:r>
            <a:r>
              <a:rPr kumimoji="0" lang="en-US" altLang="zh-CN" sz="2000" b="1" i="1" smtClean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k</a:t>
            </a:r>
            <a:r>
              <a:rPr kumimoji="0" lang="en-US" altLang="zh-CN" sz="2000" b="1" baseline="-25000" smtClean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</a:t>
            </a:r>
            <a:endParaRPr kumimoji="0" lang="en-US" altLang="zh-CN" sz="2000" b="1" baseline="-25000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grpSp>
        <p:nvGrpSpPr>
          <p:cNvPr id="2" name="组合 12"/>
          <p:cNvGrpSpPr/>
          <p:nvPr/>
        </p:nvGrpSpPr>
        <p:grpSpPr>
          <a:xfrm>
            <a:off x="1242995" y="4143380"/>
            <a:ext cx="1511300" cy="1565291"/>
            <a:chOff x="3071802" y="4578353"/>
            <a:chExt cx="1511300" cy="1422415"/>
          </a:xfrm>
        </p:grpSpPr>
        <p:sp>
          <p:nvSpPr>
            <p:cNvPr id="60421" name="Freeform 5"/>
            <p:cNvSpPr>
              <a:spLocks/>
            </p:cNvSpPr>
            <p:nvPr/>
          </p:nvSpPr>
          <p:spPr bwMode="auto">
            <a:xfrm flipH="1">
              <a:off x="3900501" y="4578353"/>
              <a:ext cx="71438" cy="882646"/>
            </a:xfrm>
            <a:custGeom>
              <a:avLst/>
              <a:gdLst>
                <a:gd name="T0" fmla="*/ 552 w 552"/>
                <a:gd name="T1" fmla="*/ 0 h 600"/>
                <a:gd name="T2" fmla="*/ 0 w 552"/>
                <a:gd name="T3" fmla="*/ 600 h 600"/>
                <a:gd name="T4" fmla="*/ 0 60000 65536"/>
                <a:gd name="T5" fmla="*/ 0 60000 65536"/>
                <a:gd name="T6" fmla="*/ 0 w 552"/>
                <a:gd name="T7" fmla="*/ 0 h 600"/>
                <a:gd name="T8" fmla="*/ 552 w 552"/>
                <a:gd name="T9" fmla="*/ 600 h 6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52" h="600">
                  <a:moveTo>
                    <a:pt x="552" y="0"/>
                  </a:moveTo>
                  <a:lnTo>
                    <a:pt x="0" y="600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422" name="Text Box 6"/>
            <p:cNvSpPr txBox="1">
              <a:spLocks noChangeArrowheads="1"/>
            </p:cNvSpPr>
            <p:nvPr/>
          </p:nvSpPr>
          <p:spPr bwMode="auto">
            <a:xfrm>
              <a:off x="3071802" y="4772025"/>
              <a:ext cx="1511300" cy="40011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2000" b="1" i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k</a:t>
              </a:r>
              <a:r>
                <a:rPr kumimoji="0" lang="en-US" altLang="zh-CN" sz="2000" b="1" baseline="-25000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</a:t>
              </a:r>
              <a:r>
                <a:rPr kumimoji="0" lang="en-US" altLang="zh-CN" sz="2000" b="1" i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&lt;</a:t>
              </a:r>
              <a:r>
                <a:rPr kumimoji="0" lang="en-US" altLang="zh-CN" sz="2000" b="1" i="1" dirty="0"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k</a:t>
              </a:r>
              <a:r>
                <a:rPr kumimoji="0" lang="en-US" altLang="zh-CN" sz="2000" b="1" i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&lt;</a:t>
              </a:r>
              <a:r>
                <a:rPr kumimoji="0" lang="en-US" altLang="zh-CN" sz="2000" b="1" i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k</a:t>
              </a:r>
              <a:r>
                <a:rPr kumimoji="0" lang="en-US" altLang="zh-CN" sz="2000" b="1" baseline="-25000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2</a:t>
              </a:r>
              <a:endParaRPr kumimoji="0" lang="en-US" altLang="zh-CN" sz="2000" b="1" baseline="-25000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3643306" y="5429264"/>
              <a:ext cx="642942" cy="571504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组合 17"/>
          <p:cNvGrpSpPr/>
          <p:nvPr/>
        </p:nvGrpSpPr>
        <p:grpSpPr>
          <a:xfrm>
            <a:off x="3035309" y="4208466"/>
            <a:ext cx="1422396" cy="1435112"/>
            <a:chOff x="4578364" y="4500563"/>
            <a:chExt cx="1422396" cy="1435112"/>
          </a:xfrm>
        </p:grpSpPr>
        <p:sp>
          <p:nvSpPr>
            <p:cNvPr id="60423" name="Freeform 7"/>
            <p:cNvSpPr>
              <a:spLocks/>
            </p:cNvSpPr>
            <p:nvPr/>
          </p:nvSpPr>
          <p:spPr bwMode="auto">
            <a:xfrm>
              <a:off x="4578364" y="4500563"/>
              <a:ext cx="744537" cy="871537"/>
            </a:xfrm>
            <a:custGeom>
              <a:avLst/>
              <a:gdLst>
                <a:gd name="T0" fmla="*/ 0 w 469"/>
                <a:gd name="T1" fmla="*/ 0 h 549"/>
                <a:gd name="T2" fmla="*/ 469 w 469"/>
                <a:gd name="T3" fmla="*/ 549 h 549"/>
                <a:gd name="T4" fmla="*/ 0 60000 65536"/>
                <a:gd name="T5" fmla="*/ 0 60000 65536"/>
                <a:gd name="T6" fmla="*/ 0 w 469"/>
                <a:gd name="T7" fmla="*/ 0 h 549"/>
                <a:gd name="T8" fmla="*/ 469 w 469"/>
                <a:gd name="T9" fmla="*/ 549 h 54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69" h="549">
                  <a:moveTo>
                    <a:pt x="0" y="0"/>
                  </a:moveTo>
                  <a:lnTo>
                    <a:pt x="469" y="549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424" name="Text Box 8"/>
            <p:cNvSpPr txBox="1">
              <a:spLocks noChangeArrowheads="1"/>
            </p:cNvSpPr>
            <p:nvPr/>
          </p:nvSpPr>
          <p:spPr bwMode="auto">
            <a:xfrm>
              <a:off x="4989526" y="4772025"/>
              <a:ext cx="1011234" cy="40011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2000" b="1" i="1" smtClean="0"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k</a:t>
              </a:r>
              <a:r>
                <a:rPr kumimoji="0" lang="en-US" altLang="zh-CN" sz="2000" b="1" i="1" smtClean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&gt;k</a:t>
              </a:r>
              <a:r>
                <a:rPr kumimoji="0" lang="en-US" altLang="zh-CN" sz="2000" b="1" baseline="-25000" smtClean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3</a:t>
              </a:r>
              <a:endParaRPr kumimoji="0" lang="en-US" altLang="zh-CN" sz="2000" b="1" baseline="-2500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5000628" y="5364171"/>
              <a:ext cx="642942" cy="571504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" name="组合 16"/>
          <p:cNvGrpSpPr/>
          <p:nvPr/>
        </p:nvGrpSpPr>
        <p:grpSpPr>
          <a:xfrm>
            <a:off x="357158" y="4208473"/>
            <a:ext cx="1314465" cy="1482743"/>
            <a:chOff x="1357290" y="4572008"/>
            <a:chExt cx="1314465" cy="1482743"/>
          </a:xfrm>
        </p:grpSpPr>
        <p:sp>
          <p:nvSpPr>
            <p:cNvPr id="14" name="Freeform 7"/>
            <p:cNvSpPr>
              <a:spLocks/>
            </p:cNvSpPr>
            <p:nvPr/>
          </p:nvSpPr>
          <p:spPr bwMode="auto">
            <a:xfrm flipH="1">
              <a:off x="2058970" y="4572008"/>
              <a:ext cx="612785" cy="871537"/>
            </a:xfrm>
            <a:custGeom>
              <a:avLst/>
              <a:gdLst>
                <a:gd name="T0" fmla="*/ 0 w 469"/>
                <a:gd name="T1" fmla="*/ 0 h 549"/>
                <a:gd name="T2" fmla="*/ 469 w 469"/>
                <a:gd name="T3" fmla="*/ 549 h 549"/>
                <a:gd name="T4" fmla="*/ 0 60000 65536"/>
                <a:gd name="T5" fmla="*/ 0 60000 65536"/>
                <a:gd name="T6" fmla="*/ 0 w 469"/>
                <a:gd name="T7" fmla="*/ 0 h 549"/>
                <a:gd name="T8" fmla="*/ 469 w 469"/>
                <a:gd name="T9" fmla="*/ 549 h 54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69" h="549">
                  <a:moveTo>
                    <a:pt x="0" y="0"/>
                  </a:moveTo>
                  <a:lnTo>
                    <a:pt x="469" y="549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 Box 8"/>
            <p:cNvSpPr txBox="1">
              <a:spLocks noChangeArrowheads="1"/>
            </p:cNvSpPr>
            <p:nvPr/>
          </p:nvSpPr>
          <p:spPr bwMode="auto">
            <a:xfrm>
              <a:off x="1357290" y="4843470"/>
              <a:ext cx="1011234" cy="40011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2000" b="1" i="1" smtClean="0"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k</a:t>
              </a:r>
              <a:r>
                <a:rPr kumimoji="0" lang="en-US" altLang="zh-CN" sz="2000" b="1" i="1" smtClean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&lt;k</a:t>
              </a:r>
              <a:r>
                <a:rPr kumimoji="0" lang="en-US" altLang="zh-CN" sz="2000" b="1" baseline="-25000" smtClean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</a:t>
              </a:r>
              <a:endParaRPr kumimoji="0" lang="en-US" altLang="zh-CN" sz="2000" b="1" baseline="-2500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6" name="等腰三角形 15"/>
            <p:cNvSpPr/>
            <p:nvPr/>
          </p:nvSpPr>
          <p:spPr>
            <a:xfrm>
              <a:off x="1695427" y="5483247"/>
              <a:ext cx="642942" cy="571504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857752" y="4643446"/>
            <a:ext cx="3929090" cy="1043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500"/>
              </a:lnSpc>
            </a:pPr>
            <a:r>
              <a:rPr lang="zh-CN" altLang="en-US" sz="1800" b="1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说明：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当查找到某个叶结点时，若相应的指针为空，落入一个外部结点，表示查找失败。</a:t>
            </a:r>
            <a:endParaRPr lang="zh-CN" altLang="en-US" sz="1800" b="1" dirty="0" smtClean="0">
              <a:solidFill>
                <a:srgbClr val="3333FF"/>
              </a:solidFill>
              <a:latin typeface="Consolas" pitchFamily="49" charset="0"/>
              <a:ea typeface="方正启体简体" pitchFamily="65" charset="-122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24015" y="3429000"/>
            <a:ext cx="114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=</a:t>
            </a:r>
            <a:r>
              <a:rPr lang="en-US" altLang="zh-CN" sz="2000" b="1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k</a:t>
            </a:r>
            <a:r>
              <a:rPr lang="en-US" altLang="zh-CN" sz="2000" b="1" baseline="-25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endParaRPr lang="zh-CN" altLang="en-US" sz="2000" b="1" baseline="-25000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80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0" grpId="0" animBg="1"/>
      <p:bldP spid="20" grpId="0"/>
      <p:bldP spid="21" grpId="0"/>
      <p:bldP spid="21" grpId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785786" y="1071546"/>
            <a:ext cx="15716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一棵</a:t>
            </a:r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endParaRPr lang="zh-CN" altLang="en-US" sz="18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9"/>
          <p:cNvSpPr txBox="1"/>
          <p:nvPr/>
        </p:nvSpPr>
        <p:spPr>
          <a:xfrm>
            <a:off x="3500430" y="1242940"/>
            <a:ext cx="11430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800" b="1" smtClean="0">
                <a:solidFill>
                  <a:srgbClr val="9900FF"/>
                </a:solidFill>
                <a:latin typeface="仿宋" pitchFamily="49" charset="-122"/>
                <a:ea typeface="仿宋" pitchFamily="49" charset="-122"/>
              </a:rPr>
              <a:t>根结点</a:t>
            </a:r>
            <a:endParaRPr lang="zh-CN" altLang="en-US" sz="1800" b="1" dirty="0">
              <a:solidFill>
                <a:srgbClr val="9900FF"/>
              </a:solidFill>
              <a:latin typeface="仿宋" pitchFamily="49" charset="-122"/>
              <a:ea typeface="仿宋" pitchFamily="49" charset="-122"/>
            </a:endParaRPr>
          </a:p>
        </p:txBody>
      </p:sp>
      <p:grpSp>
        <p:nvGrpSpPr>
          <p:cNvPr id="2" name="组合 4"/>
          <p:cNvGrpSpPr/>
          <p:nvPr/>
        </p:nvGrpSpPr>
        <p:grpSpPr>
          <a:xfrm>
            <a:off x="1135864" y="3485202"/>
            <a:ext cx="7722416" cy="872492"/>
            <a:chOff x="1278740" y="3699516"/>
            <a:chExt cx="7722416" cy="872492"/>
          </a:xfrm>
        </p:grpSpPr>
        <p:grpSp>
          <p:nvGrpSpPr>
            <p:cNvPr id="5" name="组合 27"/>
            <p:cNvGrpSpPr/>
            <p:nvPr/>
          </p:nvGrpSpPr>
          <p:grpSpPr>
            <a:xfrm>
              <a:off x="1278740" y="3699516"/>
              <a:ext cx="5593595" cy="736602"/>
              <a:chOff x="850112" y="3413922"/>
              <a:chExt cx="5593595" cy="736602"/>
            </a:xfrm>
          </p:grpSpPr>
          <p:cxnSp>
            <p:nvCxnSpPr>
              <p:cNvPr id="31" name="直接连接符 30"/>
              <p:cNvCxnSpPr/>
              <p:nvPr/>
            </p:nvCxnSpPr>
            <p:spPr>
              <a:xfrm rot="5400000">
                <a:off x="753671" y="3574658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矩形 31"/>
              <p:cNvSpPr/>
              <p:nvPr/>
            </p:nvSpPr>
            <p:spPr>
              <a:xfrm>
                <a:off x="850112" y="373539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cxnSp>
            <p:nvCxnSpPr>
              <p:cNvPr id="33" name="直接连接符 32"/>
              <p:cNvCxnSpPr/>
              <p:nvPr/>
            </p:nvCxnSpPr>
            <p:spPr>
              <a:xfrm rot="5400000">
                <a:off x="1010848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矩形 33"/>
              <p:cNvSpPr/>
              <p:nvPr/>
            </p:nvSpPr>
            <p:spPr>
              <a:xfrm>
                <a:off x="1107289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cxnSp>
            <p:nvCxnSpPr>
              <p:cNvPr id="35" name="直接连接符 34"/>
              <p:cNvCxnSpPr/>
              <p:nvPr/>
            </p:nvCxnSpPr>
            <p:spPr>
              <a:xfrm rot="5400000">
                <a:off x="1268024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矩形 35"/>
              <p:cNvSpPr/>
              <p:nvPr/>
            </p:nvSpPr>
            <p:spPr>
              <a:xfrm>
                <a:off x="1364466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cxnSp>
            <p:nvCxnSpPr>
              <p:cNvPr id="37" name="直接连接符 36"/>
              <p:cNvCxnSpPr/>
              <p:nvPr/>
            </p:nvCxnSpPr>
            <p:spPr>
              <a:xfrm rot="5400000">
                <a:off x="1782378" y="3574658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矩形 37"/>
              <p:cNvSpPr/>
              <p:nvPr/>
            </p:nvSpPr>
            <p:spPr>
              <a:xfrm>
                <a:off x="1878819" y="373539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cxnSp>
            <p:nvCxnSpPr>
              <p:cNvPr id="39" name="直接连接符 38"/>
              <p:cNvCxnSpPr/>
              <p:nvPr/>
            </p:nvCxnSpPr>
            <p:spPr>
              <a:xfrm rot="5400000">
                <a:off x="2039555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矩形 39"/>
              <p:cNvSpPr/>
              <p:nvPr/>
            </p:nvSpPr>
            <p:spPr>
              <a:xfrm>
                <a:off x="2135996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cxnSp>
            <p:nvCxnSpPr>
              <p:cNvPr id="41" name="直接连接符 40"/>
              <p:cNvCxnSpPr/>
              <p:nvPr/>
            </p:nvCxnSpPr>
            <p:spPr>
              <a:xfrm rot="5400000">
                <a:off x="2296732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矩形 41"/>
              <p:cNvSpPr/>
              <p:nvPr/>
            </p:nvSpPr>
            <p:spPr>
              <a:xfrm>
                <a:off x="2393173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cxnSp>
            <p:nvCxnSpPr>
              <p:cNvPr id="43" name="直接连接符 42"/>
              <p:cNvCxnSpPr/>
              <p:nvPr/>
            </p:nvCxnSpPr>
            <p:spPr>
              <a:xfrm rot="5400000">
                <a:off x="2811085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矩形 43"/>
              <p:cNvSpPr/>
              <p:nvPr/>
            </p:nvSpPr>
            <p:spPr>
              <a:xfrm>
                <a:off x="2907527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cxnSp>
            <p:nvCxnSpPr>
              <p:cNvPr id="45" name="直接连接符 44"/>
              <p:cNvCxnSpPr/>
              <p:nvPr/>
            </p:nvCxnSpPr>
            <p:spPr>
              <a:xfrm rot="5400000">
                <a:off x="3068262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矩形 45"/>
              <p:cNvSpPr/>
              <p:nvPr/>
            </p:nvSpPr>
            <p:spPr>
              <a:xfrm>
                <a:off x="3164703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cxnSp>
            <p:nvCxnSpPr>
              <p:cNvPr id="47" name="直接连接符 46"/>
              <p:cNvCxnSpPr/>
              <p:nvPr/>
            </p:nvCxnSpPr>
            <p:spPr>
              <a:xfrm rot="5400000">
                <a:off x="3325439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矩形 47"/>
              <p:cNvSpPr/>
              <p:nvPr/>
            </p:nvSpPr>
            <p:spPr>
              <a:xfrm>
                <a:off x="3421880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cxnSp>
            <p:nvCxnSpPr>
              <p:cNvPr id="49" name="直接连接符 48"/>
              <p:cNvCxnSpPr/>
              <p:nvPr/>
            </p:nvCxnSpPr>
            <p:spPr>
              <a:xfrm rot="5400000">
                <a:off x="3775498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矩形 49"/>
              <p:cNvSpPr/>
              <p:nvPr/>
            </p:nvSpPr>
            <p:spPr>
              <a:xfrm>
                <a:off x="3871940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cxnSp>
            <p:nvCxnSpPr>
              <p:cNvPr id="51" name="直接连接符 50"/>
              <p:cNvCxnSpPr/>
              <p:nvPr/>
            </p:nvCxnSpPr>
            <p:spPr>
              <a:xfrm rot="5400000">
                <a:off x="4032675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矩形 51"/>
              <p:cNvSpPr/>
              <p:nvPr/>
            </p:nvSpPr>
            <p:spPr>
              <a:xfrm>
                <a:off x="4129116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cxnSp>
            <p:nvCxnSpPr>
              <p:cNvPr id="53" name="直接连接符 52"/>
              <p:cNvCxnSpPr/>
              <p:nvPr/>
            </p:nvCxnSpPr>
            <p:spPr>
              <a:xfrm rot="5400000">
                <a:off x="4289852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矩形 53"/>
              <p:cNvSpPr/>
              <p:nvPr/>
            </p:nvSpPr>
            <p:spPr>
              <a:xfrm>
                <a:off x="4386293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cxnSp>
            <p:nvCxnSpPr>
              <p:cNvPr id="55" name="直接连接符 54"/>
              <p:cNvCxnSpPr/>
              <p:nvPr/>
            </p:nvCxnSpPr>
            <p:spPr>
              <a:xfrm rot="5400000">
                <a:off x="4739911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矩形 55"/>
              <p:cNvSpPr/>
              <p:nvPr/>
            </p:nvSpPr>
            <p:spPr>
              <a:xfrm>
                <a:off x="4836353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cxnSp>
            <p:nvCxnSpPr>
              <p:cNvPr id="57" name="直接连接符 56"/>
              <p:cNvCxnSpPr/>
              <p:nvPr/>
            </p:nvCxnSpPr>
            <p:spPr>
              <a:xfrm rot="5400000">
                <a:off x="4997088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矩形 57"/>
              <p:cNvSpPr/>
              <p:nvPr/>
            </p:nvSpPr>
            <p:spPr>
              <a:xfrm>
                <a:off x="5093529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cxnSp>
            <p:nvCxnSpPr>
              <p:cNvPr id="59" name="直接连接符 58"/>
              <p:cNvCxnSpPr/>
              <p:nvPr/>
            </p:nvCxnSpPr>
            <p:spPr>
              <a:xfrm rot="5400000">
                <a:off x="5254265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矩形 59"/>
              <p:cNvSpPr/>
              <p:nvPr/>
            </p:nvSpPr>
            <p:spPr>
              <a:xfrm>
                <a:off x="5350706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cxnSp>
            <p:nvCxnSpPr>
              <p:cNvPr id="61" name="直接连接符 60"/>
              <p:cNvCxnSpPr/>
              <p:nvPr/>
            </p:nvCxnSpPr>
            <p:spPr>
              <a:xfrm rot="5400000">
                <a:off x="5704324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矩形 61"/>
              <p:cNvSpPr/>
              <p:nvPr/>
            </p:nvSpPr>
            <p:spPr>
              <a:xfrm>
                <a:off x="5800766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cxnSp>
            <p:nvCxnSpPr>
              <p:cNvPr id="63" name="直接连接符 62"/>
              <p:cNvCxnSpPr/>
              <p:nvPr/>
            </p:nvCxnSpPr>
            <p:spPr>
              <a:xfrm rot="5400000">
                <a:off x="5961501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矩形 63"/>
              <p:cNvSpPr/>
              <p:nvPr/>
            </p:nvSpPr>
            <p:spPr>
              <a:xfrm>
                <a:off x="6057942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cxnSp>
            <p:nvCxnSpPr>
              <p:cNvPr id="65" name="直接连接符 64"/>
              <p:cNvCxnSpPr/>
              <p:nvPr/>
            </p:nvCxnSpPr>
            <p:spPr>
              <a:xfrm rot="5400000">
                <a:off x="6218678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矩形 65"/>
              <p:cNvSpPr/>
              <p:nvPr/>
            </p:nvSpPr>
            <p:spPr>
              <a:xfrm>
                <a:off x="6315119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29" name="TextBox 68"/>
            <p:cNvSpPr txBox="1"/>
            <p:nvPr/>
          </p:nvSpPr>
          <p:spPr>
            <a:xfrm>
              <a:off x="7281882" y="4075060"/>
              <a:ext cx="171927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800" kern="12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800" kern="12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800" kern="12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800" kern="12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r>
                <a:rPr lang="zh-CN" altLang="en-US" sz="1800" b="1" smtClean="0">
                  <a:solidFill>
                    <a:srgbClr val="9900FF"/>
                  </a:solidFill>
                  <a:latin typeface="仿宋" pitchFamily="49" charset="-122"/>
                  <a:ea typeface="仿宋" pitchFamily="49" charset="-122"/>
                </a:rPr>
                <a:t>外部结点层</a:t>
              </a:r>
              <a:endParaRPr lang="zh-CN" altLang="en-US" sz="1800" b="1" dirty="0">
                <a:solidFill>
                  <a:srgbClr val="99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30" name="右大括号 29"/>
            <p:cNvSpPr/>
            <p:nvPr/>
          </p:nvSpPr>
          <p:spPr>
            <a:xfrm>
              <a:off x="7143768" y="4000504"/>
              <a:ext cx="214314" cy="571504"/>
            </a:xfrm>
            <a:prstGeom prst="righ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7" name="矩形 6"/>
          <p:cNvSpPr/>
          <p:nvPr/>
        </p:nvSpPr>
        <p:spPr>
          <a:xfrm>
            <a:off x="3579044" y="1714330"/>
            <a:ext cx="835825" cy="356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zh-CN" altLang="en-US" sz="18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71570" y="3193097"/>
            <a:ext cx="835825" cy="356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  </a:t>
            </a:r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00277" y="3193097"/>
            <a:ext cx="835825" cy="356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  </a:t>
            </a:r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18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28984" y="3222462"/>
            <a:ext cx="835825" cy="356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  </a:t>
            </a:r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8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093397" y="3222462"/>
            <a:ext cx="835825" cy="356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11 12</a:t>
            </a:r>
            <a:endParaRPr lang="zh-CN" altLang="en-US" sz="18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057810" y="3222462"/>
            <a:ext cx="835825" cy="356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14 17</a:t>
            </a:r>
            <a:endParaRPr lang="zh-CN" altLang="en-US" sz="18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22223" y="3222462"/>
            <a:ext cx="835825" cy="356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19 20</a:t>
            </a:r>
            <a:endParaRPr lang="zh-CN" altLang="en-US" sz="18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00277" y="2386637"/>
            <a:ext cx="835825" cy="356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3  6</a:t>
            </a:r>
            <a:endParaRPr lang="zh-CN" altLang="en-US" sz="18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929222" y="2386637"/>
            <a:ext cx="835825" cy="356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13 </a:t>
            </a:r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18</a:t>
            </a:r>
            <a:endParaRPr lang="zh-CN" altLang="en-US" sz="18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rot="10800000" flipV="1">
            <a:off x="2871808" y="1971507"/>
            <a:ext cx="964413" cy="385765"/>
          </a:xfrm>
          <a:prstGeom prst="line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221986" y="1971507"/>
            <a:ext cx="835825" cy="385765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8" idx="0"/>
          </p:cNvCxnSpPr>
          <p:nvPr/>
        </p:nvCxnSpPr>
        <p:spPr>
          <a:xfrm rot="10800000" flipV="1">
            <a:off x="1489483" y="2614449"/>
            <a:ext cx="803678" cy="57864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10" idx="0"/>
          </p:cNvCxnSpPr>
          <p:nvPr/>
        </p:nvCxnSpPr>
        <p:spPr>
          <a:xfrm>
            <a:off x="2743219" y="2614449"/>
            <a:ext cx="803678" cy="608013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9" idx="0"/>
          </p:cNvCxnSpPr>
          <p:nvPr/>
        </p:nvCxnSpPr>
        <p:spPr>
          <a:xfrm rot="16200000" flipH="1">
            <a:off x="2212792" y="2887699"/>
            <a:ext cx="578648" cy="32147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11" idx="0"/>
          </p:cNvCxnSpPr>
          <p:nvPr/>
        </p:nvCxnSpPr>
        <p:spPr>
          <a:xfrm rot="5400000">
            <a:off x="4480554" y="2645205"/>
            <a:ext cx="608013" cy="546501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3" idx="0"/>
          </p:cNvCxnSpPr>
          <p:nvPr/>
        </p:nvCxnSpPr>
        <p:spPr>
          <a:xfrm>
            <a:off x="5700752" y="2614449"/>
            <a:ext cx="739383" cy="608013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12" idx="0"/>
          </p:cNvCxnSpPr>
          <p:nvPr/>
        </p:nvCxnSpPr>
        <p:spPr>
          <a:xfrm rot="16200000" flipH="1">
            <a:off x="5091348" y="2838087"/>
            <a:ext cx="608013" cy="16073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65"/>
          <p:cNvSpPr txBox="1"/>
          <p:nvPr/>
        </p:nvSpPr>
        <p:spPr>
          <a:xfrm>
            <a:off x="7215238" y="3214686"/>
            <a:ext cx="15716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800" b="1" smtClean="0">
                <a:solidFill>
                  <a:srgbClr val="9900FF"/>
                </a:solidFill>
                <a:latin typeface="仿宋" pitchFamily="49" charset="-122"/>
                <a:ea typeface="仿宋" pitchFamily="49" charset="-122"/>
              </a:rPr>
              <a:t>叶子结点层</a:t>
            </a:r>
            <a:endParaRPr lang="zh-CN" altLang="en-US" sz="1800" b="1" dirty="0">
              <a:solidFill>
                <a:srgbClr val="9900FF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25" name="右大括号 24"/>
          <p:cNvSpPr/>
          <p:nvPr/>
        </p:nvSpPr>
        <p:spPr>
          <a:xfrm>
            <a:off x="7000892" y="3143248"/>
            <a:ext cx="214314" cy="571504"/>
          </a:xfrm>
          <a:prstGeom prst="rightBrace">
            <a:avLst/>
          </a:prstGeom>
          <a:ln w="28575">
            <a:solidFill>
              <a:srgbClr val="FF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" name="左大括号 25"/>
          <p:cNvSpPr/>
          <p:nvPr/>
        </p:nvSpPr>
        <p:spPr>
          <a:xfrm>
            <a:off x="785786" y="1701000"/>
            <a:ext cx="214314" cy="1728000"/>
          </a:xfrm>
          <a:prstGeom prst="leftBrace">
            <a:avLst/>
          </a:prstGeom>
          <a:ln w="28575">
            <a:solidFill>
              <a:srgbClr val="FF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TextBox 73"/>
          <p:cNvSpPr txBox="1"/>
          <p:nvPr/>
        </p:nvSpPr>
        <p:spPr>
          <a:xfrm>
            <a:off x="324123" y="1785926"/>
            <a:ext cx="461665" cy="150019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800" b="1" smtClean="0">
                <a:solidFill>
                  <a:srgbClr val="9900FF"/>
                </a:solidFill>
                <a:latin typeface="仿宋" pitchFamily="49" charset="-122"/>
                <a:ea typeface="仿宋" pitchFamily="49" charset="-122"/>
              </a:rPr>
              <a:t>内部结点</a:t>
            </a:r>
            <a:endParaRPr lang="zh-CN" altLang="en-US" sz="1800" b="1" dirty="0" smtClean="0">
              <a:solidFill>
                <a:srgbClr val="9900FF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28596" y="357166"/>
            <a:ext cx="2286016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000" b="1" spc="5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华文中宋" pitchFamily="2" charset="-122"/>
                <a:ea typeface="华文中宋" pitchFamily="2" charset="-122"/>
                <a:sym typeface="Wingdings"/>
              </a:rPr>
              <a:t> 成功的查找</a:t>
            </a:r>
            <a:endParaRPr lang="zh-CN" altLang="en-US" sz="2000" b="1" spc="50" dirty="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57224" y="4857760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查找关键字</a:t>
            </a:r>
            <a:r>
              <a:rPr lang="en-US" altLang="zh-CN" sz="1800" b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11</a:t>
            </a:r>
            <a:endParaRPr lang="zh-CN" altLang="en-US" sz="1800" b="1" dirty="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70" name="直接箭头连接符 69"/>
          <p:cNvCxnSpPr>
            <a:stCxn id="7" idx="3"/>
          </p:cNvCxnSpPr>
          <p:nvPr/>
        </p:nvCxnSpPr>
        <p:spPr>
          <a:xfrm>
            <a:off x="4414869" y="1892530"/>
            <a:ext cx="871511" cy="39346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15" idx="1"/>
          </p:cNvCxnSpPr>
          <p:nvPr/>
        </p:nvCxnSpPr>
        <p:spPr>
          <a:xfrm rot="10800000" flipV="1">
            <a:off x="4357686" y="2564836"/>
            <a:ext cx="571536" cy="57841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4092030" y="3225524"/>
            <a:ext cx="835825" cy="356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11</a:t>
            </a:r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12</a:t>
            </a:r>
            <a:endParaRPr lang="zh-CN" altLang="en-US" sz="18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786050" y="4857760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smtClean="0">
                <a:solidFill>
                  <a:srgbClr val="C00000"/>
                </a:solidFill>
                <a:latin typeface="方正启体简体" pitchFamily="65" charset="-122"/>
                <a:ea typeface="方正启体简体" pitchFamily="65" charset="-122"/>
              </a:rPr>
              <a:t>查找成功</a:t>
            </a:r>
            <a:endParaRPr lang="zh-CN" altLang="en-US" sz="1800" b="1" dirty="0" smtClean="0">
              <a:solidFill>
                <a:srgbClr val="C00000"/>
              </a:solidFill>
              <a:latin typeface="方正启体简体" pitchFamily="65" charset="-122"/>
              <a:ea typeface="方正启体简体" pitchFamily="65" charset="-122"/>
            </a:endParaRPr>
          </a:p>
        </p:txBody>
      </p:sp>
      <p:sp>
        <p:nvSpPr>
          <p:cNvPr id="74" name="灯片编号占位符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81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5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5" grpId="0" animBg="1"/>
      <p:bldP spid="68" grpId="0"/>
      <p:bldP spid="73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785786" y="1071546"/>
            <a:ext cx="15716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一棵</a:t>
            </a:r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endParaRPr lang="zh-CN" altLang="en-US" sz="18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9"/>
          <p:cNvSpPr txBox="1"/>
          <p:nvPr/>
        </p:nvSpPr>
        <p:spPr>
          <a:xfrm>
            <a:off x="3500430" y="1242940"/>
            <a:ext cx="11430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800" b="1" smtClean="0">
                <a:solidFill>
                  <a:srgbClr val="9900FF"/>
                </a:solidFill>
                <a:latin typeface="仿宋" pitchFamily="49" charset="-122"/>
                <a:ea typeface="仿宋" pitchFamily="49" charset="-122"/>
              </a:rPr>
              <a:t>根结点</a:t>
            </a:r>
            <a:endParaRPr lang="zh-CN" altLang="en-US" sz="1800" b="1" dirty="0">
              <a:solidFill>
                <a:srgbClr val="9900FF"/>
              </a:solidFill>
              <a:latin typeface="仿宋" pitchFamily="49" charset="-122"/>
              <a:ea typeface="仿宋" pitchFamily="49" charset="-122"/>
            </a:endParaRPr>
          </a:p>
        </p:txBody>
      </p:sp>
      <p:grpSp>
        <p:nvGrpSpPr>
          <p:cNvPr id="2" name="组合 4"/>
          <p:cNvGrpSpPr/>
          <p:nvPr/>
        </p:nvGrpSpPr>
        <p:grpSpPr>
          <a:xfrm>
            <a:off x="1135864" y="3485202"/>
            <a:ext cx="7722416" cy="872492"/>
            <a:chOff x="1278740" y="3699516"/>
            <a:chExt cx="7722416" cy="872492"/>
          </a:xfrm>
        </p:grpSpPr>
        <p:grpSp>
          <p:nvGrpSpPr>
            <p:cNvPr id="5" name="组合 27"/>
            <p:cNvGrpSpPr/>
            <p:nvPr/>
          </p:nvGrpSpPr>
          <p:grpSpPr>
            <a:xfrm>
              <a:off x="1278740" y="3699516"/>
              <a:ext cx="5593595" cy="736602"/>
              <a:chOff x="850112" y="3413922"/>
              <a:chExt cx="5593595" cy="736602"/>
            </a:xfrm>
          </p:grpSpPr>
          <p:cxnSp>
            <p:nvCxnSpPr>
              <p:cNvPr id="31" name="直接连接符 30"/>
              <p:cNvCxnSpPr/>
              <p:nvPr/>
            </p:nvCxnSpPr>
            <p:spPr>
              <a:xfrm rot="5400000">
                <a:off x="753671" y="3574658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矩形 31"/>
              <p:cNvSpPr/>
              <p:nvPr/>
            </p:nvSpPr>
            <p:spPr>
              <a:xfrm>
                <a:off x="850112" y="373539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cxnSp>
            <p:nvCxnSpPr>
              <p:cNvPr id="33" name="直接连接符 32"/>
              <p:cNvCxnSpPr/>
              <p:nvPr/>
            </p:nvCxnSpPr>
            <p:spPr>
              <a:xfrm rot="5400000">
                <a:off x="1010848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矩形 33"/>
              <p:cNvSpPr/>
              <p:nvPr/>
            </p:nvSpPr>
            <p:spPr>
              <a:xfrm>
                <a:off x="1107289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cxnSp>
            <p:nvCxnSpPr>
              <p:cNvPr id="35" name="直接连接符 34"/>
              <p:cNvCxnSpPr/>
              <p:nvPr/>
            </p:nvCxnSpPr>
            <p:spPr>
              <a:xfrm rot="5400000">
                <a:off x="1268024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矩形 35"/>
              <p:cNvSpPr/>
              <p:nvPr/>
            </p:nvSpPr>
            <p:spPr>
              <a:xfrm>
                <a:off x="1364466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cxnSp>
            <p:nvCxnSpPr>
              <p:cNvPr id="37" name="直接连接符 36"/>
              <p:cNvCxnSpPr/>
              <p:nvPr/>
            </p:nvCxnSpPr>
            <p:spPr>
              <a:xfrm rot="5400000">
                <a:off x="1782378" y="3574658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矩形 37"/>
              <p:cNvSpPr/>
              <p:nvPr/>
            </p:nvSpPr>
            <p:spPr>
              <a:xfrm>
                <a:off x="1878819" y="373539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cxnSp>
            <p:nvCxnSpPr>
              <p:cNvPr id="39" name="直接连接符 38"/>
              <p:cNvCxnSpPr/>
              <p:nvPr/>
            </p:nvCxnSpPr>
            <p:spPr>
              <a:xfrm rot="5400000">
                <a:off x="2039555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矩形 39"/>
              <p:cNvSpPr/>
              <p:nvPr/>
            </p:nvSpPr>
            <p:spPr>
              <a:xfrm>
                <a:off x="2135996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cxnSp>
            <p:nvCxnSpPr>
              <p:cNvPr id="41" name="直接连接符 40"/>
              <p:cNvCxnSpPr/>
              <p:nvPr/>
            </p:nvCxnSpPr>
            <p:spPr>
              <a:xfrm rot="5400000">
                <a:off x="2296732" y="357394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矩形 41"/>
              <p:cNvSpPr/>
              <p:nvPr/>
            </p:nvSpPr>
            <p:spPr>
              <a:xfrm>
                <a:off x="2393173" y="373467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cxnSp>
            <p:nvCxnSpPr>
              <p:cNvPr id="43" name="直接连接符 42"/>
              <p:cNvCxnSpPr/>
              <p:nvPr/>
            </p:nvCxnSpPr>
            <p:spPr>
              <a:xfrm rot="5400000">
                <a:off x="2811085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矩形 43"/>
              <p:cNvSpPr/>
              <p:nvPr/>
            </p:nvSpPr>
            <p:spPr>
              <a:xfrm>
                <a:off x="2907527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cxnSp>
            <p:nvCxnSpPr>
              <p:cNvPr id="45" name="直接连接符 44"/>
              <p:cNvCxnSpPr/>
              <p:nvPr/>
            </p:nvCxnSpPr>
            <p:spPr>
              <a:xfrm rot="5400000">
                <a:off x="3068262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矩形 45"/>
              <p:cNvSpPr/>
              <p:nvPr/>
            </p:nvSpPr>
            <p:spPr>
              <a:xfrm>
                <a:off x="3164703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cxnSp>
            <p:nvCxnSpPr>
              <p:cNvPr id="47" name="直接连接符 46"/>
              <p:cNvCxnSpPr/>
              <p:nvPr/>
            </p:nvCxnSpPr>
            <p:spPr>
              <a:xfrm rot="5400000">
                <a:off x="3325439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矩形 47"/>
              <p:cNvSpPr/>
              <p:nvPr/>
            </p:nvSpPr>
            <p:spPr>
              <a:xfrm>
                <a:off x="3421880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cxnSp>
            <p:nvCxnSpPr>
              <p:cNvPr id="49" name="直接连接符 48"/>
              <p:cNvCxnSpPr/>
              <p:nvPr/>
            </p:nvCxnSpPr>
            <p:spPr>
              <a:xfrm rot="5400000">
                <a:off x="3775498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矩形 49"/>
              <p:cNvSpPr/>
              <p:nvPr/>
            </p:nvSpPr>
            <p:spPr>
              <a:xfrm>
                <a:off x="3871940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cxnSp>
            <p:nvCxnSpPr>
              <p:cNvPr id="51" name="直接连接符 50"/>
              <p:cNvCxnSpPr/>
              <p:nvPr/>
            </p:nvCxnSpPr>
            <p:spPr>
              <a:xfrm rot="5400000">
                <a:off x="4032675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矩形 51"/>
              <p:cNvSpPr/>
              <p:nvPr/>
            </p:nvSpPr>
            <p:spPr>
              <a:xfrm>
                <a:off x="4129116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cxnSp>
            <p:nvCxnSpPr>
              <p:cNvPr id="53" name="直接连接符 52"/>
              <p:cNvCxnSpPr/>
              <p:nvPr/>
            </p:nvCxnSpPr>
            <p:spPr>
              <a:xfrm rot="5400000">
                <a:off x="4289852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矩形 53"/>
              <p:cNvSpPr/>
              <p:nvPr/>
            </p:nvSpPr>
            <p:spPr>
              <a:xfrm>
                <a:off x="4386293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cxnSp>
            <p:nvCxnSpPr>
              <p:cNvPr id="55" name="直接连接符 54"/>
              <p:cNvCxnSpPr/>
              <p:nvPr/>
            </p:nvCxnSpPr>
            <p:spPr>
              <a:xfrm rot="5400000">
                <a:off x="4739911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矩形 55"/>
              <p:cNvSpPr/>
              <p:nvPr/>
            </p:nvSpPr>
            <p:spPr>
              <a:xfrm>
                <a:off x="4836353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cxnSp>
            <p:nvCxnSpPr>
              <p:cNvPr id="57" name="直接连接符 56"/>
              <p:cNvCxnSpPr/>
              <p:nvPr/>
            </p:nvCxnSpPr>
            <p:spPr>
              <a:xfrm rot="5400000">
                <a:off x="4997088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矩形 57"/>
              <p:cNvSpPr/>
              <p:nvPr/>
            </p:nvSpPr>
            <p:spPr>
              <a:xfrm>
                <a:off x="5093529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cxnSp>
            <p:nvCxnSpPr>
              <p:cNvPr id="59" name="直接连接符 58"/>
              <p:cNvCxnSpPr/>
              <p:nvPr/>
            </p:nvCxnSpPr>
            <p:spPr>
              <a:xfrm rot="5400000">
                <a:off x="5254265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矩形 59"/>
              <p:cNvSpPr/>
              <p:nvPr/>
            </p:nvSpPr>
            <p:spPr>
              <a:xfrm>
                <a:off x="5350706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cxnSp>
            <p:nvCxnSpPr>
              <p:cNvPr id="61" name="直接连接符 60"/>
              <p:cNvCxnSpPr/>
              <p:nvPr/>
            </p:nvCxnSpPr>
            <p:spPr>
              <a:xfrm rot="5400000">
                <a:off x="5704324" y="3604023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矩形 61"/>
              <p:cNvSpPr/>
              <p:nvPr/>
            </p:nvSpPr>
            <p:spPr>
              <a:xfrm>
                <a:off x="5800766" y="3764759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cxnSp>
            <p:nvCxnSpPr>
              <p:cNvPr id="63" name="直接连接符 62"/>
              <p:cNvCxnSpPr/>
              <p:nvPr/>
            </p:nvCxnSpPr>
            <p:spPr>
              <a:xfrm rot="5400000">
                <a:off x="5961501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矩形 63"/>
              <p:cNvSpPr/>
              <p:nvPr/>
            </p:nvSpPr>
            <p:spPr>
              <a:xfrm>
                <a:off x="6057942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cxnSp>
            <p:nvCxnSpPr>
              <p:cNvPr id="65" name="直接连接符 64"/>
              <p:cNvCxnSpPr/>
              <p:nvPr/>
            </p:nvCxnSpPr>
            <p:spPr>
              <a:xfrm rot="5400000">
                <a:off x="6218678" y="3603309"/>
                <a:ext cx="321471" cy="1429"/>
              </a:xfrm>
              <a:prstGeom prst="line">
                <a:avLst/>
              </a:prstGeom>
              <a:ln w="28575">
                <a:solidFill>
                  <a:srgbClr val="333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矩形 65"/>
              <p:cNvSpPr/>
              <p:nvPr/>
            </p:nvSpPr>
            <p:spPr>
              <a:xfrm>
                <a:off x="6315119" y="3764044"/>
                <a:ext cx="128588" cy="3857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29" name="TextBox 68"/>
            <p:cNvSpPr txBox="1"/>
            <p:nvPr/>
          </p:nvSpPr>
          <p:spPr>
            <a:xfrm>
              <a:off x="7281882" y="4075060"/>
              <a:ext cx="171927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800" kern="12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800" kern="12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800" kern="12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800" kern="12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r>
                <a:rPr lang="zh-CN" altLang="en-US" sz="1800" b="1" smtClean="0">
                  <a:solidFill>
                    <a:srgbClr val="9900FF"/>
                  </a:solidFill>
                  <a:latin typeface="仿宋" pitchFamily="49" charset="-122"/>
                  <a:ea typeface="仿宋" pitchFamily="49" charset="-122"/>
                </a:rPr>
                <a:t>外部结点层</a:t>
              </a:r>
              <a:endParaRPr lang="zh-CN" altLang="en-US" sz="1800" b="1" dirty="0">
                <a:solidFill>
                  <a:srgbClr val="99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30" name="右大括号 29"/>
            <p:cNvSpPr/>
            <p:nvPr/>
          </p:nvSpPr>
          <p:spPr>
            <a:xfrm>
              <a:off x="7143768" y="4000504"/>
              <a:ext cx="214314" cy="571504"/>
            </a:xfrm>
            <a:prstGeom prst="righ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7" name="矩形 6"/>
          <p:cNvSpPr/>
          <p:nvPr/>
        </p:nvSpPr>
        <p:spPr>
          <a:xfrm>
            <a:off x="3579044" y="1714330"/>
            <a:ext cx="835825" cy="356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zh-CN" altLang="en-US" sz="18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71570" y="3193097"/>
            <a:ext cx="835825" cy="356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  </a:t>
            </a:r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00277" y="3193097"/>
            <a:ext cx="835825" cy="356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  </a:t>
            </a:r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18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28984" y="3222462"/>
            <a:ext cx="835825" cy="356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  </a:t>
            </a:r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8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093397" y="3222462"/>
            <a:ext cx="835825" cy="356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11 12</a:t>
            </a:r>
            <a:endParaRPr lang="zh-CN" altLang="en-US" sz="18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057810" y="3222462"/>
            <a:ext cx="835825" cy="356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14 17</a:t>
            </a:r>
            <a:endParaRPr lang="zh-CN" altLang="en-US" sz="18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22223" y="3222462"/>
            <a:ext cx="835825" cy="356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19 20</a:t>
            </a:r>
            <a:endParaRPr lang="zh-CN" altLang="en-US" sz="18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00277" y="2386637"/>
            <a:ext cx="835825" cy="356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3  6</a:t>
            </a:r>
            <a:endParaRPr lang="zh-CN" altLang="en-US" sz="18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929222" y="2386637"/>
            <a:ext cx="835825" cy="356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13 </a:t>
            </a:r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18</a:t>
            </a:r>
            <a:endParaRPr lang="zh-CN" altLang="en-US" sz="18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rot="10800000" flipV="1">
            <a:off x="2871808" y="1971507"/>
            <a:ext cx="964413" cy="385765"/>
          </a:xfrm>
          <a:prstGeom prst="line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221986" y="1971507"/>
            <a:ext cx="835825" cy="385765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8" idx="0"/>
          </p:cNvCxnSpPr>
          <p:nvPr/>
        </p:nvCxnSpPr>
        <p:spPr>
          <a:xfrm rot="10800000" flipV="1">
            <a:off x="1489483" y="2614449"/>
            <a:ext cx="803678" cy="57864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10" idx="0"/>
          </p:cNvCxnSpPr>
          <p:nvPr/>
        </p:nvCxnSpPr>
        <p:spPr>
          <a:xfrm>
            <a:off x="2773363" y="2634545"/>
            <a:ext cx="773534" cy="587917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9" idx="0"/>
          </p:cNvCxnSpPr>
          <p:nvPr/>
        </p:nvCxnSpPr>
        <p:spPr>
          <a:xfrm rot="16200000" flipH="1">
            <a:off x="2212792" y="2887699"/>
            <a:ext cx="578648" cy="32147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11" idx="0"/>
          </p:cNvCxnSpPr>
          <p:nvPr/>
        </p:nvCxnSpPr>
        <p:spPr>
          <a:xfrm rot="5400000">
            <a:off x="4480554" y="2645205"/>
            <a:ext cx="608013" cy="546501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3" idx="0"/>
          </p:cNvCxnSpPr>
          <p:nvPr/>
        </p:nvCxnSpPr>
        <p:spPr>
          <a:xfrm>
            <a:off x="5700752" y="2614449"/>
            <a:ext cx="739383" cy="608013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12" idx="0"/>
          </p:cNvCxnSpPr>
          <p:nvPr/>
        </p:nvCxnSpPr>
        <p:spPr>
          <a:xfrm rot="16200000" flipH="1">
            <a:off x="5091348" y="2838087"/>
            <a:ext cx="608013" cy="16073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65"/>
          <p:cNvSpPr txBox="1"/>
          <p:nvPr/>
        </p:nvSpPr>
        <p:spPr>
          <a:xfrm>
            <a:off x="7215238" y="3214686"/>
            <a:ext cx="15716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800" b="1" smtClean="0">
                <a:solidFill>
                  <a:srgbClr val="9900FF"/>
                </a:solidFill>
                <a:latin typeface="仿宋" pitchFamily="49" charset="-122"/>
                <a:ea typeface="仿宋" pitchFamily="49" charset="-122"/>
              </a:rPr>
              <a:t>叶子结点层</a:t>
            </a:r>
            <a:endParaRPr lang="zh-CN" altLang="en-US" sz="1800" b="1" dirty="0">
              <a:solidFill>
                <a:srgbClr val="9900FF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25" name="右大括号 24"/>
          <p:cNvSpPr/>
          <p:nvPr/>
        </p:nvSpPr>
        <p:spPr>
          <a:xfrm>
            <a:off x="7000892" y="3143248"/>
            <a:ext cx="214314" cy="571504"/>
          </a:xfrm>
          <a:prstGeom prst="rightBrace">
            <a:avLst/>
          </a:prstGeom>
          <a:ln w="28575">
            <a:solidFill>
              <a:srgbClr val="FF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" name="左大括号 25"/>
          <p:cNvSpPr/>
          <p:nvPr/>
        </p:nvSpPr>
        <p:spPr>
          <a:xfrm>
            <a:off x="785786" y="1701000"/>
            <a:ext cx="214314" cy="1728000"/>
          </a:xfrm>
          <a:prstGeom prst="leftBrace">
            <a:avLst/>
          </a:prstGeom>
          <a:ln w="28575">
            <a:solidFill>
              <a:srgbClr val="FF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TextBox 73"/>
          <p:cNvSpPr txBox="1"/>
          <p:nvPr/>
        </p:nvSpPr>
        <p:spPr>
          <a:xfrm>
            <a:off x="324123" y="1785926"/>
            <a:ext cx="461665" cy="150019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800" b="1" smtClean="0">
                <a:solidFill>
                  <a:srgbClr val="9900FF"/>
                </a:solidFill>
                <a:latin typeface="仿宋" pitchFamily="49" charset="-122"/>
                <a:ea typeface="仿宋" pitchFamily="49" charset="-122"/>
              </a:rPr>
              <a:t>内部结点</a:t>
            </a:r>
            <a:endParaRPr lang="zh-CN" altLang="en-US" sz="1800" b="1" dirty="0" smtClean="0">
              <a:solidFill>
                <a:srgbClr val="9900FF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00034" y="357166"/>
            <a:ext cx="2286016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000" b="1" spc="5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华文中宋" pitchFamily="2" charset="-122"/>
                <a:ea typeface="华文中宋" pitchFamily="2" charset="-122"/>
                <a:sym typeface="Wingdings"/>
              </a:rPr>
              <a:t> 不成功的查找</a:t>
            </a:r>
            <a:endParaRPr lang="zh-CN" altLang="en-US" sz="2000" b="1" spc="50" dirty="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57224" y="4857760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查找关键字</a:t>
            </a:r>
            <a:r>
              <a:rPr lang="en-US" altLang="zh-CN" sz="1800" b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8</a:t>
            </a:r>
            <a:endParaRPr lang="zh-CN" altLang="en-US" sz="1800" b="1" dirty="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76" name="直接箭头连接符 75"/>
          <p:cNvCxnSpPr/>
          <p:nvPr/>
        </p:nvCxnSpPr>
        <p:spPr>
          <a:xfrm rot="10800000" flipV="1">
            <a:off x="2786050" y="1928802"/>
            <a:ext cx="928694" cy="35719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14" idx="3"/>
          </p:cNvCxnSpPr>
          <p:nvPr/>
        </p:nvCxnSpPr>
        <p:spPr>
          <a:xfrm>
            <a:off x="2936102" y="2564837"/>
            <a:ext cx="707204" cy="57841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rot="16200000" flipH="1">
            <a:off x="3368707" y="3632161"/>
            <a:ext cx="40632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786050" y="4857760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smtClean="0">
                <a:solidFill>
                  <a:srgbClr val="C00000"/>
                </a:solidFill>
                <a:latin typeface="方正启体简体" pitchFamily="65" charset="-122"/>
                <a:ea typeface="方正启体简体" pitchFamily="65" charset="-122"/>
              </a:rPr>
              <a:t>查找失败</a:t>
            </a:r>
            <a:endParaRPr lang="zh-CN" altLang="en-US" sz="1800" b="1" dirty="0" smtClean="0">
              <a:solidFill>
                <a:srgbClr val="C00000"/>
              </a:solidFill>
              <a:latin typeface="方正启体简体" pitchFamily="65" charset="-122"/>
              <a:ea typeface="方正启体简体" pitchFamily="65" charset="-122"/>
            </a:endParaRPr>
          </a:p>
        </p:txBody>
      </p:sp>
      <p:sp>
        <p:nvSpPr>
          <p:cNvPr id="72" name="灯片编号占位符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82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4" grpId="0" animBg="1"/>
      <p:bldP spid="68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357158" y="1928802"/>
            <a:ext cx="8393113" cy="163945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tIns="108000" rIns="216000" bIns="144000">
            <a:spAutoFit/>
          </a:bodyPr>
          <a:lstStyle/>
          <a:p>
            <a:pPr algn="just" fontAlgn="t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（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en-US" sz="18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查找该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关键字</a:t>
            </a:r>
            <a:r>
              <a:rPr lang="zh-CN" altLang="en-US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插入结点（注意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树</a:t>
            </a:r>
            <a:r>
              <a:rPr lang="zh-CN" altLang="en-US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1800" b="1" smtClean="0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插入结点一定是叶子结点层的结点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algn="just" fontAlgn="t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）插入关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键字</a:t>
            </a:r>
            <a:r>
              <a:rPr lang="en-US" altLang="zh-CN" sz="1800" b="1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 b="1" dirty="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466725" y="500042"/>
            <a:ext cx="2376488" cy="430887"/>
          </a:xfrm>
          <a:prstGeom prst="rect">
            <a:avLst/>
          </a:prstGeom>
          <a:solidFill>
            <a:srgbClr val="9900FF"/>
          </a:solidFill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t">
              <a:spcBef>
                <a:spcPct val="50000"/>
              </a:spcBef>
            </a:pPr>
            <a:r>
              <a:rPr lang="en-US" altLang="zh-CN" sz="2200" b="1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3</a:t>
            </a:r>
            <a:r>
              <a:rPr lang="zh-CN" altLang="en-US" sz="2200" b="1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、</a:t>
            </a:r>
            <a:r>
              <a:rPr lang="en-US" altLang="zh-CN" sz="2200" b="1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B</a:t>
            </a:r>
            <a:r>
              <a:rPr lang="zh-CN" altLang="en-US" sz="2200" b="1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树</a:t>
            </a:r>
            <a:r>
              <a:rPr lang="zh-CN" altLang="en-US" sz="2200" b="1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的插入</a:t>
            </a:r>
            <a:endParaRPr kumimoji="0" lang="zh-CN" altLang="en-US" sz="2200" b="1" dirty="0">
              <a:solidFill>
                <a:schemeClr val="bg1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1285860"/>
            <a:ext cx="764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将关键字</a:t>
            </a:r>
            <a:r>
              <a:rPr lang="en-US" altLang="zh-CN" sz="1800" b="1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插入到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树的过程分两步完成：</a:t>
            </a:r>
            <a:endParaRPr lang="zh-CN" altLang="en-US" sz="1800" b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83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285720" y="1125538"/>
            <a:ext cx="839311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t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 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  </a:t>
            </a:r>
            <a:r>
              <a:rPr lang="zh-CN" altLang="en-US" sz="2000" b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插入</a:t>
            </a:r>
            <a:r>
              <a:rPr lang="zh-CN" altLang="en-US" sz="2000" b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结点有空位置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，即</a:t>
            </a:r>
            <a:r>
              <a:rPr lang="zh-CN" altLang="en-US" sz="20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关键字个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</a:t>
            </a:r>
            <a:r>
              <a:rPr lang="en-US" altLang="zh-CN" sz="2000" b="1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2000" b="1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2000" b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20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：直接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把关键字</a:t>
            </a:r>
            <a:r>
              <a:rPr lang="en-US" altLang="zh-CN" sz="2000" b="1" i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20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有序插入</a:t>
            </a: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该结点的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合适位置</a:t>
            </a:r>
            <a:r>
              <a:rPr lang="zh-CN" altLang="en-US" sz="20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上。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642918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b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在某个叶子结点中插入</a:t>
            </a:r>
            <a:r>
              <a:rPr lang="zh-CN" altLang="en-US" sz="1800" b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关键字分两种情况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84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2910" y="285728"/>
            <a:ext cx="8001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</a:t>
            </a:r>
            <a:r>
              <a:rPr lang="en-US" altLang="zh-CN" sz="2000" b="1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</a:t>
            </a:r>
            <a:r>
              <a:rPr lang="zh-CN" altLang="en-US" sz="2000" b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插入</a:t>
            </a:r>
            <a:r>
              <a:rPr lang="zh-CN" altLang="en-US" sz="2000" b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结点没有空位置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，即原关键字个数</a:t>
            </a:r>
            <a:r>
              <a:rPr lang="en-US" altLang="zh-CN" sz="2000" b="1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n=</a:t>
            </a:r>
            <a:r>
              <a:rPr lang="en-US" altLang="zh-CN" sz="2000" b="1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2000" b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-1  </a:t>
            </a:r>
            <a:r>
              <a:rPr lang="en-US" altLang="zh-CN" sz="2000" b="1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 </a:t>
            </a:r>
            <a:r>
              <a:rPr lang="zh-CN" altLang="en-US" sz="2000" b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分裂</a:t>
            </a:r>
            <a:r>
              <a:rPr lang="zh-CN" altLang="en-US" sz="20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17"/>
          <p:cNvGrpSpPr/>
          <p:nvPr/>
        </p:nvGrpSpPr>
        <p:grpSpPr>
          <a:xfrm>
            <a:off x="785786" y="1142984"/>
            <a:ext cx="7358114" cy="2384593"/>
            <a:chOff x="785786" y="1142984"/>
            <a:chExt cx="7358114" cy="2384593"/>
          </a:xfrm>
        </p:grpSpPr>
        <p:sp>
          <p:nvSpPr>
            <p:cNvPr id="62467" name="Rectangle 3"/>
            <p:cNvSpPr>
              <a:spLocks noChangeArrowheads="1"/>
            </p:cNvSpPr>
            <p:nvPr/>
          </p:nvSpPr>
          <p:spPr bwMode="auto">
            <a:xfrm>
              <a:off x="1835150" y="2022475"/>
              <a:ext cx="1439863" cy="523220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rgbClr val="9900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468" name="Oval 4"/>
            <p:cNvSpPr>
              <a:spLocks noChangeAspect="1" noChangeArrowheads="1"/>
            </p:cNvSpPr>
            <p:nvPr/>
          </p:nvSpPr>
          <p:spPr bwMode="auto">
            <a:xfrm>
              <a:off x="2278825" y="2000500"/>
              <a:ext cx="503238" cy="5032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kumimoji="0" lang="en-US" altLang="zh-CN" sz="2000" b="1" i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k</a:t>
              </a:r>
              <a:r>
                <a:rPr kumimoji="0" lang="en-US" altLang="zh-CN" sz="2000" b="1" i="1" baseline="-2500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i</a:t>
              </a:r>
            </a:p>
          </p:txBody>
        </p:sp>
        <p:sp>
          <p:nvSpPr>
            <p:cNvPr id="62469" name="Line 5"/>
            <p:cNvSpPr>
              <a:spLocks noChangeShapeType="1"/>
            </p:cNvSpPr>
            <p:nvPr/>
          </p:nvSpPr>
          <p:spPr bwMode="auto">
            <a:xfrm flipV="1">
              <a:off x="2555875" y="2612575"/>
              <a:ext cx="0" cy="288925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470" name="Text Box 6"/>
            <p:cNvSpPr txBox="1">
              <a:spLocks noChangeArrowheads="1"/>
            </p:cNvSpPr>
            <p:nvPr/>
          </p:nvSpPr>
          <p:spPr bwMode="auto">
            <a:xfrm>
              <a:off x="1518531" y="2881246"/>
              <a:ext cx="2089150" cy="6463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1800" b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插入</a:t>
              </a:r>
              <a:r>
                <a:rPr kumimoji="0" lang="en-US" altLang="zh-CN" sz="1800" b="1" i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kumimoji="0" lang="zh-CN" altLang="en-US" sz="1800" b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后的中间</a:t>
              </a:r>
              <a:r>
                <a:rPr kumimoji="0" lang="zh-CN" altLang="en-US" sz="1800" b="1" dirty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位置关键字</a:t>
              </a:r>
            </a:p>
          </p:txBody>
        </p:sp>
        <p:sp>
          <p:nvSpPr>
            <p:cNvPr id="62471" name="Rectangle 7"/>
            <p:cNvSpPr>
              <a:spLocks noChangeArrowheads="1"/>
            </p:cNvSpPr>
            <p:nvPr/>
          </p:nvSpPr>
          <p:spPr bwMode="auto">
            <a:xfrm>
              <a:off x="5357818" y="1519238"/>
              <a:ext cx="1439862" cy="523220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rgbClr val="9900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472" name="Oval 8"/>
            <p:cNvSpPr>
              <a:spLocks noChangeAspect="1" noChangeArrowheads="1"/>
            </p:cNvSpPr>
            <p:nvPr/>
          </p:nvSpPr>
          <p:spPr bwMode="auto">
            <a:xfrm>
              <a:off x="5868988" y="1495675"/>
              <a:ext cx="503237" cy="5032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kumimoji="0" lang="en-US" altLang="zh-CN" sz="2000" b="1" i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k</a:t>
              </a:r>
              <a:r>
                <a:rPr kumimoji="0" lang="en-US" altLang="zh-CN" sz="2000" b="1" i="1" baseline="-25000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i</a:t>
              </a:r>
              <a:endParaRPr kumimoji="0" lang="en-US" altLang="zh-CN" sz="2000" b="1" i="1" baseline="-25000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62473" name="Rectangle 9"/>
            <p:cNvSpPr>
              <a:spLocks noChangeArrowheads="1"/>
            </p:cNvSpPr>
            <p:nvPr/>
          </p:nvSpPr>
          <p:spPr bwMode="auto">
            <a:xfrm>
              <a:off x="5214942" y="2741613"/>
              <a:ext cx="647700" cy="52322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474" name="Rectangle 10"/>
            <p:cNvSpPr>
              <a:spLocks noChangeArrowheads="1"/>
            </p:cNvSpPr>
            <p:nvPr/>
          </p:nvSpPr>
          <p:spPr bwMode="auto">
            <a:xfrm>
              <a:off x="6372225" y="2741613"/>
              <a:ext cx="647700" cy="52322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475" name="Line 11"/>
            <p:cNvSpPr>
              <a:spLocks noChangeShapeType="1"/>
            </p:cNvSpPr>
            <p:nvPr/>
          </p:nvSpPr>
          <p:spPr bwMode="auto">
            <a:xfrm flipH="1">
              <a:off x="5653088" y="2095500"/>
              <a:ext cx="287337" cy="64770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476" name="Line 12"/>
            <p:cNvSpPr>
              <a:spLocks noChangeShapeType="1"/>
            </p:cNvSpPr>
            <p:nvPr/>
          </p:nvSpPr>
          <p:spPr bwMode="auto">
            <a:xfrm>
              <a:off x="6300788" y="2095500"/>
              <a:ext cx="287337" cy="64770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477" name="AutoShape 13"/>
            <p:cNvSpPr>
              <a:spLocks noChangeArrowheads="1"/>
            </p:cNvSpPr>
            <p:nvPr/>
          </p:nvSpPr>
          <p:spPr bwMode="auto">
            <a:xfrm>
              <a:off x="3708400" y="2382838"/>
              <a:ext cx="1008063" cy="360362"/>
            </a:xfrm>
            <a:prstGeom prst="rightArrow">
              <a:avLst>
                <a:gd name="adj1" fmla="val 50000"/>
                <a:gd name="adj2" fmla="val 69934"/>
              </a:avLst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478" name="Text Box 14"/>
            <p:cNvSpPr txBox="1">
              <a:spLocks noChangeArrowheads="1"/>
            </p:cNvSpPr>
            <p:nvPr/>
          </p:nvSpPr>
          <p:spPr bwMode="auto">
            <a:xfrm>
              <a:off x="3714744" y="2071678"/>
              <a:ext cx="785818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18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分裂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85786" y="1142984"/>
              <a:ext cx="2000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b="1" dirty="0" smtClean="0">
                  <a:solidFill>
                    <a:srgbClr val="3333FF"/>
                  </a:solidFill>
                  <a:latin typeface="华文中宋" pitchFamily="2" charset="-122"/>
                  <a:ea typeface="华文中宋" pitchFamily="2" charset="-122"/>
                  <a:cs typeface="Consolas" pitchFamily="49" charset="0"/>
                </a:rPr>
                <a:t>分裂过程：</a:t>
              </a:r>
              <a:endParaRPr lang="zh-CN" altLang="en-US" sz="1800" dirty="0">
                <a:solidFill>
                  <a:srgbClr val="3333FF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929454" y="1600130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smtClean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双亲结点</a:t>
              </a:r>
              <a:endParaRPr lang="zh-CN" altLang="en-US" sz="1800" b="1" dirty="0">
                <a:solidFill>
                  <a:srgbClr val="3333FF"/>
                </a:solidFill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85786" y="3929066"/>
            <a:ext cx="7072362" cy="104910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如果没有双亲结点，新建一个双亲结点，树的高度增加一层。</a:t>
            </a:r>
            <a:endParaRPr lang="en-US" altLang="zh-CN" sz="1800" b="1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如果有双亲结点，将</a:t>
            </a:r>
            <a:r>
              <a:rPr lang="en-US" altLang="zh-CN" sz="1800" b="1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b="1" i="1" baseline="-25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插入到双亲结点中。</a:t>
            </a:r>
            <a:endParaRPr lang="zh-CN" altLang="en-US" sz="1800" b="1" dirty="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85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857224" y="571480"/>
            <a:ext cx="7848600" cy="1809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spAutoFit/>
          </a:bodyPr>
          <a:lstStyle/>
          <a:p>
            <a:pPr algn="just" fontAlgn="ctr">
              <a:lnSpc>
                <a:spcPct val="130000"/>
              </a:lnSpc>
              <a:spcBef>
                <a:spcPct val="50000"/>
              </a:spcBef>
            </a:pPr>
            <a:r>
              <a:rPr lang="en-US" altLang="zh-CN" sz="1800" b="1">
                <a:latin typeface="Consolas" pitchFamily="49" charset="0"/>
                <a:ea typeface="黑体" pitchFamily="49" charset="-122"/>
                <a:cs typeface="Consolas" pitchFamily="49" charset="0"/>
              </a:rPr>
              <a:t>【</a:t>
            </a:r>
            <a:r>
              <a:rPr lang="zh-CN" altLang="en-US" sz="1800" b="1"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1800" b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9-7</a:t>
            </a:r>
            <a:r>
              <a:rPr lang="en-US" altLang="zh-CN" sz="1800" b="1" smtClean="0">
                <a:latin typeface="Consolas" pitchFamily="49" charset="0"/>
                <a:ea typeface="黑体" pitchFamily="49" charset="-122"/>
                <a:cs typeface="Consolas" pitchFamily="49" charset="0"/>
              </a:rPr>
              <a:t>】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关键字序列为：</a:t>
            </a:r>
          </a:p>
          <a:p>
            <a:pPr algn="just" fontAlgn="ctr">
              <a:lnSpc>
                <a:spcPct val="130000"/>
              </a:lnSpc>
              <a:spcBef>
                <a:spcPct val="50000"/>
              </a:spcBef>
            </a:pP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(1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13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17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16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12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14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18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19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15)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18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 fontAlgn="ctr">
              <a:lnSpc>
                <a:spcPct val="130000"/>
              </a:lnSpc>
              <a:spcBef>
                <a:spcPct val="50000"/>
              </a:spcBef>
            </a:pP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创建一棵</a:t>
            </a:r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2976" y="3214686"/>
            <a:ext cx="585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注意：</a:t>
            </a:r>
            <a:r>
              <a:rPr lang="zh-CN" altLang="en-US" sz="1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最多的关键字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个数</a:t>
            </a:r>
            <a:r>
              <a:rPr lang="en-US" altLang="zh-CN" sz="1800" b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Max 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 </a:t>
            </a:r>
            <a:r>
              <a:rPr lang="en-US" altLang="zh-CN" sz="1800" b="1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 = 4</a:t>
            </a:r>
            <a:endParaRPr lang="zh-CN" altLang="en-US" sz="18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86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/>
          <p:cNvSpPr txBox="1"/>
          <p:nvPr/>
        </p:nvSpPr>
        <p:spPr>
          <a:xfrm>
            <a:off x="3357554" y="1142984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929058" y="1142984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500562" y="1142984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571868" y="2357430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00066" y="1071546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关键字序列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14612" y="1142984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8" name="直接箭头连接符 77"/>
          <p:cNvCxnSpPr/>
          <p:nvPr/>
        </p:nvCxnSpPr>
        <p:spPr>
          <a:xfrm rot="5400000" flipH="1" flipV="1">
            <a:off x="2749537" y="1678769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rot="5400000" flipH="1" flipV="1">
            <a:off x="3392479" y="1678769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 rot="5400000" flipH="1" flipV="1">
            <a:off x="3963983" y="1678769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rot="5400000" flipH="1" flipV="1">
            <a:off x="4535487" y="1678769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3571868" y="2357430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 </a:t>
            </a:r>
            <a:r>
              <a:rPr lang="en-US" altLang="zh-CN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3571868" y="2357430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1 2 </a:t>
            </a:r>
            <a:r>
              <a:rPr lang="en-US" altLang="zh-CN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2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571868" y="2357430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1 2 6 </a:t>
            </a:r>
            <a:r>
              <a:rPr lang="en-US" altLang="zh-CN" sz="1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zh-CN" altLang="en-US" sz="18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7224" y="500042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</a:t>
            </a:r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=4</a:t>
            </a:r>
            <a:endParaRPr lang="zh-CN" altLang="en-US" sz="2000" b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87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  <p:bldP spid="75" grpId="0" animBg="1"/>
      <p:bldP spid="66" grpId="0"/>
      <p:bldP spid="89" grpId="0" animBg="1"/>
      <p:bldP spid="90" grpId="0" animBg="1"/>
      <p:bldP spid="91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/>
          <p:cNvSpPr txBox="1"/>
          <p:nvPr/>
        </p:nvSpPr>
        <p:spPr>
          <a:xfrm>
            <a:off x="2857488" y="1142984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11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428992" y="1142984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000496" y="1142984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714876" y="1142984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13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00066" y="1071546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关键字序列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83" name="直接箭头连接符 82"/>
          <p:cNvCxnSpPr/>
          <p:nvPr/>
        </p:nvCxnSpPr>
        <p:spPr>
          <a:xfrm rot="5400000" flipH="1" flipV="1">
            <a:off x="2892413" y="1678769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rot="5400000" flipH="1" flipV="1">
            <a:off x="3463917" y="1678769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rot="5400000" flipH="1" flipV="1">
            <a:off x="4035421" y="1678769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rot="5400000" flipH="1" flipV="1">
            <a:off x="4749801" y="1678769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1571604" y="2714620"/>
            <a:ext cx="1857388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1 2  </a:t>
            </a:r>
            <a:r>
              <a:rPr lang="en-US" altLang="zh-CN" sz="1800" b="1" dirty="0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7 </a:t>
            </a:r>
            <a:r>
              <a:rPr lang="en-US" altLang="zh-CN" sz="1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11</a:t>
            </a:r>
            <a:endParaRPr lang="zh-CN" altLang="en-US" sz="18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右箭头 24"/>
          <p:cNvSpPr/>
          <p:nvPr/>
        </p:nvSpPr>
        <p:spPr>
          <a:xfrm>
            <a:off x="3857620" y="2786058"/>
            <a:ext cx="785818" cy="285752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214942" y="3071810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1  2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000892" y="3071810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7  11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072198" y="2143116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rot="5400000">
            <a:off x="6072198" y="2571744"/>
            <a:ext cx="642942" cy="357190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rot="16200000" flipH="1">
            <a:off x="6929454" y="2500306"/>
            <a:ext cx="642942" cy="50006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5214942" y="3071810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1  2  </a:t>
            </a:r>
            <a:r>
              <a:rPr lang="en-US" altLang="zh-CN" sz="1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8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000892" y="3071810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  </a:t>
            </a:r>
            <a:r>
              <a:rPr lang="en-US" altLang="zh-CN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11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000892" y="3071810"/>
            <a:ext cx="178595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  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8  11  </a:t>
            </a:r>
            <a:r>
              <a:rPr lang="en-US" altLang="zh-CN" sz="1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13</a:t>
            </a:r>
            <a:endParaRPr lang="zh-CN" altLang="en-US" sz="18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43042" y="3357562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b="1" dirty="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关键字个数</a:t>
            </a:r>
            <a:r>
              <a:rPr lang="en-US" altLang="zh-CN" sz="1800" b="1" dirty="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&gt;4</a:t>
            </a:r>
            <a:endParaRPr lang="zh-CN" altLang="en-US" sz="1800" b="1" dirty="0" smtClean="0">
              <a:latin typeface="Consolas" pitchFamily="49" charset="0"/>
              <a:ea typeface="方正启体简体" pitchFamily="65" charset="-122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57224" y="500042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</a:t>
            </a:r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=4</a:t>
            </a:r>
            <a:endParaRPr lang="zh-CN" altLang="en-US" sz="2000" b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57620" y="300037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分裂</a:t>
            </a:r>
            <a:endParaRPr lang="zh-CN" altLang="en-US" sz="1800" b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88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  <p:bldP spid="72" grpId="0"/>
      <p:bldP spid="73" grpId="0"/>
      <p:bldP spid="91" grpId="0" animBg="1"/>
      <p:bldP spid="25" grpId="0" animBg="1"/>
      <p:bldP spid="26" grpId="0" animBg="1"/>
      <p:bldP spid="27" grpId="0" animBg="1"/>
      <p:bldP spid="28" grpId="0" animBg="1"/>
      <p:bldP spid="34" grpId="0" animBg="1"/>
      <p:bldP spid="35" grpId="0" animBg="1"/>
      <p:bldP spid="36" grpId="0" animBg="1"/>
      <p:bldP spid="37" grpId="0"/>
      <p:bldP spid="23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/>
          <p:cNvSpPr txBox="1"/>
          <p:nvPr/>
        </p:nvSpPr>
        <p:spPr>
          <a:xfrm>
            <a:off x="2786050" y="1070752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42942" y="999314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关键字序列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87" name="直接箭头连接符 86"/>
          <p:cNvCxnSpPr/>
          <p:nvPr/>
        </p:nvCxnSpPr>
        <p:spPr>
          <a:xfrm rot="5400000" flipH="1" flipV="1">
            <a:off x="2820975" y="1606537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右箭头 24"/>
          <p:cNvSpPr/>
          <p:nvPr/>
        </p:nvSpPr>
        <p:spPr>
          <a:xfrm>
            <a:off x="3643306" y="2571744"/>
            <a:ext cx="785818" cy="285752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715008" y="2143116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6  10</a:t>
            </a:r>
            <a:endParaRPr lang="zh-CN" altLang="en-US" sz="18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rot="5400000">
            <a:off x="5393537" y="2464587"/>
            <a:ext cx="642942" cy="571504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rot="16200000" flipH="1">
            <a:off x="6750859" y="2464587"/>
            <a:ext cx="642942" cy="571504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4357686" y="3071810"/>
            <a:ext cx="133200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1  2  4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786446" y="3071810"/>
            <a:ext cx="133200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7  8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85918" y="3714752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关键字个数</a:t>
            </a:r>
            <a:r>
              <a:rPr lang="en-US" altLang="zh-CN" sz="1800" b="1" dirty="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&gt;4</a:t>
            </a:r>
            <a:endParaRPr lang="zh-CN" altLang="en-US" sz="1800" b="1" dirty="0" smtClean="0">
              <a:latin typeface="Consolas" pitchFamily="49" charset="0"/>
              <a:ea typeface="方正启体简体" pitchFamily="65" charset="-122"/>
              <a:cs typeface="Consolas" pitchFamily="49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00100" y="2143116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rot="5400000">
            <a:off x="1000100" y="2571744"/>
            <a:ext cx="642942" cy="357190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rot="16200000" flipH="1">
            <a:off x="1857356" y="2500306"/>
            <a:ext cx="642942" cy="50006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42844" y="3071810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1  2  4</a:t>
            </a:r>
            <a:endParaRPr lang="zh-CN" altLang="en-US" sz="18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714480" y="3071810"/>
            <a:ext cx="178595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7 8 </a:t>
            </a:r>
            <a:r>
              <a:rPr lang="en-US" altLang="zh-CN" sz="18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11 13</a:t>
            </a:r>
            <a:endParaRPr lang="zh-CN" altLang="en-US" sz="18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240606" y="3071810"/>
            <a:ext cx="133200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11  13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2" name="直接箭头连接符 41"/>
          <p:cNvCxnSpPr>
            <a:endCxn id="36" idx="0"/>
          </p:cNvCxnSpPr>
          <p:nvPr/>
        </p:nvCxnSpPr>
        <p:spPr>
          <a:xfrm rot="16200000" flipH="1">
            <a:off x="6083727" y="2703091"/>
            <a:ext cx="642942" cy="9449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357554" y="1070752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 rot="5400000" flipH="1" flipV="1">
            <a:off x="3392479" y="1606537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857620" y="1070752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17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 rot="5400000" flipH="1" flipV="1">
            <a:off x="3892545" y="1606537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357686" y="1070752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 rot="5400000" flipH="1" flipV="1">
            <a:off x="4392611" y="1606537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857752" y="1070752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16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 rot="5400000" flipH="1" flipV="1">
            <a:off x="4892677" y="1606537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4357686" y="3071810"/>
            <a:ext cx="133200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1 2 4 </a:t>
            </a:r>
            <a:r>
              <a:rPr lang="en-US" altLang="zh-CN" sz="18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18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786446" y="3071810"/>
            <a:ext cx="133200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7  8  </a:t>
            </a:r>
            <a:r>
              <a:rPr lang="en-US" altLang="zh-CN" sz="1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8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240606" y="3071810"/>
            <a:ext cx="1474798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11 13 </a:t>
            </a:r>
            <a:r>
              <a:rPr lang="en-US" altLang="zh-CN" sz="20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17</a:t>
            </a:r>
            <a:endParaRPr lang="zh-CN" altLang="en-US" sz="2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240606" y="3071810"/>
            <a:ext cx="176055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11 13 </a:t>
            </a:r>
            <a:r>
              <a:rPr lang="en-US" altLang="zh-CN" sz="18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16 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17</a:t>
            </a:r>
            <a:endParaRPr lang="zh-CN" altLang="en-US" sz="18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57224" y="500042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</a:t>
            </a:r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=4</a:t>
            </a:r>
            <a:endParaRPr lang="zh-CN" altLang="en-US" sz="2000" b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43306" y="214311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分裂</a:t>
            </a:r>
            <a:endParaRPr lang="zh-CN" altLang="en-US" sz="1800" b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1" name="灯片编号占位符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89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25" grpId="0" animBg="1"/>
      <p:bldP spid="28" grpId="0" animBg="1"/>
      <p:bldP spid="34" grpId="0" animBg="1"/>
      <p:bldP spid="36" grpId="0" animBg="1"/>
      <p:bldP spid="37" grpId="0"/>
      <p:bldP spid="24" grpId="0" animBg="1"/>
      <p:bldP spid="33" grpId="0" animBg="1"/>
      <p:bldP spid="38" grpId="0" animBg="1"/>
      <p:bldP spid="39" grpId="0" animBg="1"/>
      <p:bldP spid="44" grpId="0"/>
      <p:bldP spid="46" grpId="0"/>
      <p:bldP spid="48" grpId="0"/>
      <p:bldP spid="50" grpId="0"/>
      <p:bldP spid="52" grpId="0" animBg="1"/>
      <p:bldP spid="53" grpId="0" animBg="1"/>
      <p:bldP spid="54" grpId="0" animBg="1"/>
      <p:bldP spid="55" grpId="0" animBg="1"/>
      <p:bldP spid="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428596" y="1428736"/>
            <a:ext cx="8143931" cy="35213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80000" rIns="144000" bIns="180000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1800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BSTNode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</a:t>
            </a:r>
            <a:r>
              <a:rPr lang="en-US" altLang="zh-CN" sz="1800" b="1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SearchBST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BSTNode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KeyType 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</a:t>
            </a:r>
            <a:endParaRPr lang="en-US" altLang="zh-CN" sz="1800" b="1" dirty="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if 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==NULL || </a:t>
            </a:r>
            <a:r>
              <a:rPr lang="en-US" altLang="zh-CN" sz="1800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-&gt;key==k) </a:t>
            </a:r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递归出口</a:t>
            </a:r>
            <a:endParaRPr lang="zh-CN" altLang="en-US" sz="1800" b="1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(k&lt;</a:t>
            </a:r>
            <a:r>
              <a:rPr lang="en-US" altLang="zh-CN" sz="1800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-&gt;key)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b="1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SearchBST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 </a:t>
            </a:r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//</a:t>
            </a:r>
            <a:r>
              <a:rPr lang="zh-CN" altLang="en-US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在左子树中递归查找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  <a:endParaRPr lang="en-US" altLang="zh-CN" sz="1800" b="1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b="1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SearchBST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 </a:t>
            </a:r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//</a:t>
            </a:r>
            <a:r>
              <a:rPr lang="zh-CN" altLang="en-US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在右子树中递归查找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285720" y="357166"/>
            <a:ext cx="8351838" cy="80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ts val="2900"/>
              </a:lnSpc>
              <a:spcBef>
                <a:spcPts val="0"/>
              </a:spcBef>
            </a:pP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递归查找算法</a:t>
            </a:r>
            <a:r>
              <a:rPr lang="en-US" altLang="zh-CN" sz="1800" b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SearchBST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()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如下（在二叉排序树</a:t>
            </a:r>
            <a:r>
              <a:rPr lang="en-US" altLang="zh-CN" sz="1800" b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bt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上查找关键字为</a:t>
            </a:r>
            <a:r>
              <a:rPr lang="en-US" altLang="zh-CN" sz="18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18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记录，成功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</a:t>
            </a:r>
            <a:r>
              <a:rPr lang="zh-CN" altLang="en-US" sz="18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返回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该结点指针，否则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返回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NULL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）：</a:t>
            </a:r>
            <a:endParaRPr kumimoji="0" lang="zh-CN" altLang="en-US" sz="18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9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/>
          <p:cNvSpPr txBox="1"/>
          <p:nvPr/>
        </p:nvSpPr>
        <p:spPr>
          <a:xfrm>
            <a:off x="3454392" y="1000108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20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311284" y="928670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关键字序列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87" name="直接箭头连接符 86"/>
          <p:cNvCxnSpPr/>
          <p:nvPr/>
        </p:nvCxnSpPr>
        <p:spPr>
          <a:xfrm rot="5400000" flipH="1" flipV="1">
            <a:off x="3489317" y="1535893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2311384" y="1928802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6  10</a:t>
            </a:r>
            <a:endParaRPr lang="zh-CN" altLang="en-US" sz="18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rot="5400000">
            <a:off x="1989913" y="2250273"/>
            <a:ext cx="642942" cy="571504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rot="16200000" flipH="1">
            <a:off x="3347235" y="2250273"/>
            <a:ext cx="642942" cy="571504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14744" y="3429000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关键字个数</a:t>
            </a:r>
            <a:r>
              <a:rPr lang="en-US" altLang="zh-CN" sz="1800" b="1" dirty="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&gt;4</a:t>
            </a:r>
            <a:endParaRPr lang="zh-CN" altLang="en-US" sz="1800" b="1" dirty="0" smtClean="0">
              <a:latin typeface="Consolas" pitchFamily="49" charset="0"/>
              <a:ea typeface="方正启体简体" pitchFamily="65" charset="-122"/>
              <a:cs typeface="Consolas" pitchFamily="49" charset="0"/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 rot="16200000" flipH="1">
            <a:off x="2680103" y="2488777"/>
            <a:ext cx="642942" cy="9449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954062" y="2857496"/>
            <a:ext cx="133200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1 2 4 5</a:t>
            </a:r>
            <a:endParaRPr lang="zh-CN" altLang="en-US" sz="18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382822" y="2857496"/>
            <a:ext cx="133200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7  8  9</a:t>
            </a:r>
            <a:endParaRPr lang="zh-CN" altLang="en-US" sz="18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836982" y="2845433"/>
            <a:ext cx="2163778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11 13 </a:t>
            </a:r>
            <a:r>
              <a:rPr lang="en-US" altLang="zh-CN" sz="1800" b="1" dirty="0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17 </a:t>
            </a:r>
            <a:r>
              <a:rPr lang="en-US" altLang="zh-CN" sz="1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20</a:t>
            </a:r>
            <a:endParaRPr lang="zh-CN" altLang="en-US" sz="18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68"/>
          <p:cNvGrpSpPr/>
          <p:nvPr/>
        </p:nvGrpSpPr>
        <p:grpSpPr>
          <a:xfrm>
            <a:off x="2597136" y="4214818"/>
            <a:ext cx="5403888" cy="1643074"/>
            <a:chOff x="1785918" y="3500438"/>
            <a:chExt cx="5403888" cy="1643074"/>
          </a:xfrm>
        </p:grpSpPr>
        <p:sp>
          <p:nvSpPr>
            <p:cNvPr id="35" name="矩形 34"/>
            <p:cNvSpPr/>
            <p:nvPr/>
          </p:nvSpPr>
          <p:spPr>
            <a:xfrm>
              <a:off x="3786182" y="3500438"/>
              <a:ext cx="1428760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6 10 16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0" name="直接箭头连接符 39"/>
            <p:cNvCxnSpPr/>
            <p:nvPr/>
          </p:nvCxnSpPr>
          <p:spPr>
            <a:xfrm rot="10800000" flipV="1">
              <a:off x="2857488" y="3857628"/>
              <a:ext cx="1143008" cy="81433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 rot="16200000" flipH="1">
              <a:off x="4483894" y="3983835"/>
              <a:ext cx="785817" cy="533404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 rot="5400000">
              <a:off x="3640576" y="4097730"/>
              <a:ext cx="814336" cy="334132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矩形 56"/>
            <p:cNvSpPr/>
            <p:nvPr/>
          </p:nvSpPr>
          <p:spPr>
            <a:xfrm>
              <a:off x="1785918" y="4643446"/>
              <a:ext cx="1332000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1 2 4 5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3214678" y="4643446"/>
              <a:ext cx="1332000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7  8  9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4668838" y="4643446"/>
              <a:ext cx="1189046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11  13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6000760" y="4643446"/>
              <a:ext cx="1189046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17  </a:t>
              </a:r>
              <a:r>
                <a:rPr lang="en-US" altLang="zh-CN" sz="1800" b="1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  <a:endParaRPr lang="zh-CN" altLang="en-US" sz="1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5" name="直接箭头连接符 64"/>
            <p:cNvCxnSpPr/>
            <p:nvPr/>
          </p:nvCxnSpPr>
          <p:spPr>
            <a:xfrm>
              <a:off x="5000628" y="3786190"/>
              <a:ext cx="1357322" cy="85725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右弧形箭头 65"/>
          <p:cNvSpPr/>
          <p:nvPr/>
        </p:nvSpPr>
        <p:spPr>
          <a:xfrm>
            <a:off x="6097598" y="2928934"/>
            <a:ext cx="357190" cy="1143008"/>
          </a:xfrm>
          <a:prstGeom prst="curved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57224" y="500042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</a:t>
            </a:r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=4</a:t>
            </a:r>
            <a:endParaRPr lang="zh-CN" altLang="en-US" sz="2000" b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72264" y="3286124"/>
            <a:ext cx="785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分裂</a:t>
            </a:r>
            <a:endParaRPr lang="zh-CN" altLang="en-US" sz="2000" b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90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28" grpId="0" animBg="1"/>
      <p:bldP spid="37" grpId="0"/>
      <p:bldP spid="52" grpId="0" animBg="1"/>
      <p:bldP spid="53" grpId="0" animBg="1"/>
      <p:bldP spid="55" grpId="0" animBg="1"/>
      <p:bldP spid="66" grpId="0" animBg="1"/>
      <p:bldP spid="25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/>
          <p:cNvSpPr txBox="1"/>
          <p:nvPr/>
        </p:nvSpPr>
        <p:spPr>
          <a:xfrm>
            <a:off x="3811582" y="857232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668474" y="785794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关键字序列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87" name="直接箭头连接符 86"/>
          <p:cNvCxnSpPr/>
          <p:nvPr/>
        </p:nvCxnSpPr>
        <p:spPr>
          <a:xfrm rot="5400000" flipH="1" flipV="1">
            <a:off x="3846507" y="1393017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右弧形箭头 65"/>
          <p:cNvSpPr/>
          <p:nvPr/>
        </p:nvSpPr>
        <p:spPr>
          <a:xfrm>
            <a:off x="7169168" y="3143248"/>
            <a:ext cx="357190" cy="1143008"/>
          </a:xfrm>
          <a:prstGeom prst="curved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72"/>
          <p:cNvGrpSpPr/>
          <p:nvPr/>
        </p:nvGrpSpPr>
        <p:grpSpPr>
          <a:xfrm>
            <a:off x="1000100" y="1857364"/>
            <a:ext cx="5811878" cy="2083844"/>
            <a:chOff x="285720" y="1428736"/>
            <a:chExt cx="5811878" cy="2083844"/>
          </a:xfrm>
        </p:grpSpPr>
        <p:sp>
          <p:nvSpPr>
            <p:cNvPr id="37" name="TextBox 36"/>
            <p:cNvSpPr txBox="1"/>
            <p:nvPr/>
          </p:nvSpPr>
          <p:spPr>
            <a:xfrm>
              <a:off x="285720" y="3143248"/>
              <a:ext cx="2143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 smtClean="0"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关键字个数</a:t>
              </a:r>
              <a:r>
                <a:rPr lang="en-US" altLang="zh-CN" sz="1800" b="1" dirty="0" smtClean="0"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&gt;4</a:t>
              </a:r>
              <a:endParaRPr lang="zh-CN" altLang="en-US" sz="1800" b="1" dirty="0" smtClean="0">
                <a:latin typeface="Consolas" pitchFamily="49" charset="0"/>
                <a:ea typeface="方正启体简体" pitchFamily="65" charset="-122"/>
                <a:cs typeface="Consolas" pitchFamily="49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693974" y="1428736"/>
              <a:ext cx="1428760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6 10 16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4" name="直接箭头连接符 33"/>
            <p:cNvCxnSpPr/>
            <p:nvPr/>
          </p:nvCxnSpPr>
          <p:spPr>
            <a:xfrm rot="10800000" flipV="1">
              <a:off x="1765280" y="1785926"/>
              <a:ext cx="1143008" cy="81433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 rot="16200000" flipH="1">
              <a:off x="3391686" y="1912133"/>
              <a:ext cx="785817" cy="533404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 rot="5400000">
              <a:off x="2548368" y="2026028"/>
              <a:ext cx="814336" cy="334132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/>
            <p:cNvSpPr/>
            <p:nvPr/>
          </p:nvSpPr>
          <p:spPr>
            <a:xfrm>
              <a:off x="428596" y="2571744"/>
              <a:ext cx="1597114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1 2 </a:t>
              </a:r>
              <a:r>
                <a:rPr lang="en-US" altLang="zh-CN" sz="1800" b="1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4 5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2122470" y="2571744"/>
              <a:ext cx="1332000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7  8  9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3576630" y="2571744"/>
              <a:ext cx="1189046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11  13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4908552" y="2571744"/>
              <a:ext cx="1189046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17  20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2" name="直接箭头连接符 61"/>
            <p:cNvCxnSpPr/>
            <p:nvPr/>
          </p:nvCxnSpPr>
          <p:spPr>
            <a:xfrm>
              <a:off x="3908420" y="1714488"/>
              <a:ext cx="1357322" cy="85725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74"/>
          <p:cNvGrpSpPr/>
          <p:nvPr/>
        </p:nvGrpSpPr>
        <p:grpSpPr>
          <a:xfrm>
            <a:off x="2454260" y="4286256"/>
            <a:ext cx="5903954" cy="1643074"/>
            <a:chOff x="1739880" y="3857628"/>
            <a:chExt cx="5903954" cy="1643074"/>
          </a:xfrm>
        </p:grpSpPr>
        <p:sp>
          <p:nvSpPr>
            <p:cNvPr id="35" name="矩形 34"/>
            <p:cNvSpPr/>
            <p:nvPr/>
          </p:nvSpPr>
          <p:spPr>
            <a:xfrm>
              <a:off x="3786182" y="3857628"/>
              <a:ext cx="1617674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 6 10 16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0" name="直接箭头连接符 39"/>
            <p:cNvCxnSpPr/>
            <p:nvPr/>
          </p:nvCxnSpPr>
          <p:spPr>
            <a:xfrm rot="10800000" flipV="1">
              <a:off x="2454261" y="4214818"/>
              <a:ext cx="1428761" cy="78581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>
              <a:off x="4778376" y="4214818"/>
              <a:ext cx="819158" cy="785820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 rot="5400000">
              <a:off x="3987408" y="4516000"/>
              <a:ext cx="885774" cy="140534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矩形 56"/>
            <p:cNvSpPr/>
            <p:nvPr/>
          </p:nvSpPr>
          <p:spPr>
            <a:xfrm>
              <a:off x="2811450" y="5000636"/>
              <a:ext cx="857256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4  5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3883020" y="5000636"/>
              <a:ext cx="1071570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7 8 9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5122866" y="5000636"/>
              <a:ext cx="1189046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11  13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6454788" y="5000636"/>
              <a:ext cx="1189046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17  20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5" name="直接箭头连接符 64"/>
            <p:cNvCxnSpPr/>
            <p:nvPr/>
          </p:nvCxnSpPr>
          <p:spPr>
            <a:xfrm>
              <a:off x="5168904" y="4214818"/>
              <a:ext cx="1643074" cy="78581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>
            <a:xfrm>
              <a:off x="1739880" y="5000636"/>
              <a:ext cx="928694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1  2 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0" name="直接箭头连接符 69"/>
            <p:cNvCxnSpPr>
              <a:endCxn id="57" idx="0"/>
            </p:cNvCxnSpPr>
            <p:nvPr/>
          </p:nvCxnSpPr>
          <p:spPr>
            <a:xfrm rot="10800000" flipV="1">
              <a:off x="3240078" y="4214818"/>
              <a:ext cx="974732" cy="78581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857224" y="500042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</a:t>
            </a:r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=4</a:t>
            </a:r>
            <a:endParaRPr lang="zh-CN" altLang="en-US" sz="2000" b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43834" y="3457518"/>
            <a:ext cx="785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分裂</a:t>
            </a:r>
            <a:endParaRPr lang="zh-CN" altLang="en-US" sz="2000" b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91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66" grpId="0" animBg="1"/>
      <p:bldP spid="30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/>
          <p:cNvSpPr txBox="1"/>
          <p:nvPr/>
        </p:nvSpPr>
        <p:spPr>
          <a:xfrm>
            <a:off x="3311516" y="857232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12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168408" y="785794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关键字序列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87" name="直接箭头连接符 86"/>
          <p:cNvCxnSpPr/>
          <p:nvPr/>
        </p:nvCxnSpPr>
        <p:spPr>
          <a:xfrm rot="5400000" flipH="1" flipV="1">
            <a:off x="3346441" y="1393017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857620" y="857232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rot="5400000" flipH="1" flipV="1">
            <a:off x="3892545" y="1393017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57686" y="857232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18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rot="5400000" flipH="1" flipV="1">
            <a:off x="4392611" y="1393017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57752" y="857232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19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rot="5400000" flipH="1" flipV="1">
            <a:off x="4892677" y="1393017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2952864" y="2083741"/>
            <a:ext cx="157163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3 6 10 16</a:t>
            </a:r>
            <a:endParaRPr lang="zh-CN" altLang="en-US" sz="18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4" name="直接箭头连接符 43"/>
          <p:cNvCxnSpPr/>
          <p:nvPr/>
        </p:nvCxnSpPr>
        <p:spPr>
          <a:xfrm rot="10800000" flipV="1">
            <a:off x="1643043" y="2500306"/>
            <a:ext cx="1428761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3967158" y="2500306"/>
            <a:ext cx="819158" cy="785820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rot="5400000">
            <a:off x="3141642" y="2907474"/>
            <a:ext cx="814336" cy="0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2000232" y="3286124"/>
            <a:ext cx="85725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4  5</a:t>
            </a:r>
            <a:endParaRPr lang="zh-CN" altLang="en-US" sz="18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071802" y="3286124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7 8 </a:t>
            </a:r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8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954722" y="3286124"/>
            <a:ext cx="118904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17  20</a:t>
            </a:r>
            <a:endParaRPr lang="zh-CN" altLang="en-US" sz="18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>
            <a:off x="4357686" y="2500306"/>
            <a:ext cx="1643074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928662" y="3286124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1  2 </a:t>
            </a:r>
            <a:endParaRPr lang="zh-CN" altLang="en-US" sz="18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直接箭头连接符 52"/>
          <p:cNvCxnSpPr>
            <a:endCxn id="47" idx="0"/>
          </p:cNvCxnSpPr>
          <p:nvPr/>
        </p:nvCxnSpPr>
        <p:spPr>
          <a:xfrm rot="10800000" flipV="1">
            <a:off x="2428860" y="2428868"/>
            <a:ext cx="928694" cy="85725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4214810" y="3286124"/>
            <a:ext cx="1357322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11 </a:t>
            </a:r>
            <a:r>
              <a:rPr lang="en-US" altLang="zh-CN" sz="1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altLang="zh-CN" sz="1800" b="1" dirty="0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13</a:t>
            </a:r>
            <a:endParaRPr lang="zh-CN" altLang="en-US" sz="18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214810" y="3286124"/>
            <a:ext cx="164307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46800" rIns="0"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11 12 13 </a:t>
            </a:r>
            <a:r>
              <a:rPr lang="en-US" altLang="zh-CN" sz="1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zh-CN" altLang="en-US" sz="18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929322" y="3286124"/>
            <a:ext cx="142876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17 </a:t>
            </a:r>
            <a:r>
              <a:rPr lang="en-US" altLang="zh-CN" sz="1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18</a:t>
            </a:r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20</a:t>
            </a:r>
            <a:endParaRPr lang="zh-CN" altLang="en-US" sz="18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929322" y="3286124"/>
            <a:ext cx="192882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17 18 </a:t>
            </a:r>
            <a:r>
              <a:rPr lang="en-US" altLang="zh-CN" sz="1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20</a:t>
            </a:r>
            <a:endParaRPr lang="zh-CN" altLang="en-US" sz="18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14348" y="357166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</a:t>
            </a:r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=4</a:t>
            </a:r>
            <a:endParaRPr lang="zh-CN" altLang="en-US" sz="2000" b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92</a:t>
            </a:fld>
            <a:r>
              <a:rPr lang="en-US" altLang="zh-CN" smtClean="0"/>
              <a:t>/116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27" grpId="0"/>
      <p:bldP spid="29" grpId="0"/>
      <p:bldP spid="31" grpId="0"/>
      <p:bldP spid="42" grpId="0" animBg="1"/>
      <p:bldP spid="47" grpId="0" animBg="1"/>
      <p:bldP spid="48" grpId="0" animBg="1"/>
      <p:bldP spid="50" grpId="0" animBg="1"/>
      <p:bldP spid="52" grpId="0" animBg="1"/>
      <p:bldP spid="55" grpId="0" animBg="1"/>
      <p:bldP spid="64" grpId="0" animBg="1"/>
      <p:bldP spid="67" grpId="0" animBg="1"/>
      <p:bldP spid="68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/>
          <p:cNvSpPr txBox="1"/>
          <p:nvPr/>
        </p:nvSpPr>
        <p:spPr>
          <a:xfrm>
            <a:off x="3811582" y="642918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15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668474" y="571480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关键字序列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87" name="直接箭头连接符 86"/>
          <p:cNvCxnSpPr/>
          <p:nvPr/>
        </p:nvCxnSpPr>
        <p:spPr>
          <a:xfrm rot="5400000" flipH="1" flipV="1">
            <a:off x="3846507" y="1178703"/>
            <a:ext cx="357984" cy="79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2869551" y="1476236"/>
            <a:ext cx="164307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3 6 10 </a:t>
            </a:r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16</a:t>
            </a:r>
            <a:endParaRPr lang="zh-CN" altLang="en-US" sz="18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>
            <a:off x="3895720" y="1857364"/>
            <a:ext cx="819158" cy="785820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rot="5400000">
            <a:off x="3070204" y="2264532"/>
            <a:ext cx="814336" cy="0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1928794" y="2643182"/>
            <a:ext cx="85725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4  5</a:t>
            </a:r>
            <a:endParaRPr lang="zh-CN" altLang="en-US" sz="18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857488" y="2643182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7 8 9</a:t>
            </a:r>
            <a:endParaRPr lang="zh-CN" altLang="en-US" sz="18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1" name="直接箭头连接符 50"/>
          <p:cNvCxnSpPr>
            <a:endCxn id="68" idx="0"/>
          </p:cNvCxnSpPr>
          <p:nvPr/>
        </p:nvCxnSpPr>
        <p:spPr>
          <a:xfrm>
            <a:off x="4286248" y="1857364"/>
            <a:ext cx="2678925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857224" y="2643182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1  2 </a:t>
            </a:r>
            <a:endParaRPr lang="zh-CN" altLang="en-US" sz="18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直接箭头连接符 52"/>
          <p:cNvCxnSpPr>
            <a:endCxn id="47" idx="0"/>
          </p:cNvCxnSpPr>
          <p:nvPr/>
        </p:nvCxnSpPr>
        <p:spPr>
          <a:xfrm rot="10800000" flipV="1">
            <a:off x="2357422" y="1785926"/>
            <a:ext cx="928694" cy="85725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4000496" y="2643182"/>
            <a:ext cx="2071702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11 12 </a:t>
            </a:r>
            <a:r>
              <a:rPr lang="en-US" altLang="zh-CN" sz="1800" b="1" dirty="0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13</a:t>
            </a:r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14 </a:t>
            </a:r>
            <a:r>
              <a:rPr lang="en-US" altLang="zh-CN" sz="1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15</a:t>
            </a:r>
            <a:endParaRPr lang="zh-CN" altLang="en-US" sz="18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143636" y="2643182"/>
            <a:ext cx="164307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17 18 19 20</a:t>
            </a:r>
            <a:endParaRPr lang="zh-CN" altLang="en-US" sz="18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57620" y="3171766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关键字个数</a:t>
            </a:r>
            <a:r>
              <a:rPr lang="en-US" altLang="zh-CN" sz="1800" b="1" dirty="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&gt;4</a:t>
            </a:r>
            <a:endParaRPr lang="zh-CN" altLang="en-US" sz="1800" b="1" dirty="0" smtClean="0">
              <a:latin typeface="Consolas" pitchFamily="49" charset="0"/>
              <a:ea typeface="方正启体简体" pitchFamily="65" charset="-122"/>
              <a:cs typeface="Consolas" pitchFamily="49" charset="0"/>
            </a:endParaRPr>
          </a:p>
        </p:txBody>
      </p:sp>
      <p:grpSp>
        <p:nvGrpSpPr>
          <p:cNvPr id="2" name="组合 39"/>
          <p:cNvGrpSpPr/>
          <p:nvPr/>
        </p:nvGrpSpPr>
        <p:grpSpPr>
          <a:xfrm>
            <a:off x="1142976" y="3786190"/>
            <a:ext cx="7500990" cy="2428892"/>
            <a:chOff x="428596" y="3357562"/>
            <a:chExt cx="7500990" cy="2428892"/>
          </a:xfrm>
        </p:grpSpPr>
        <p:sp>
          <p:nvSpPr>
            <p:cNvPr id="39" name="矩形 38"/>
            <p:cNvSpPr/>
            <p:nvPr/>
          </p:nvSpPr>
          <p:spPr>
            <a:xfrm>
              <a:off x="3023738" y="4119630"/>
              <a:ext cx="1857388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3 6 10 </a:t>
              </a:r>
              <a:r>
                <a:rPr lang="en-US" altLang="zh-CN" sz="1800" b="1" smtClean="0">
                  <a:solidFill>
                    <a:srgbClr val="9900FF"/>
                  </a:solidFill>
                  <a:latin typeface="Consolas" pitchFamily="49" charset="0"/>
                  <a:cs typeface="Consolas" pitchFamily="49" charset="0"/>
                </a:rPr>
                <a:t>13 </a:t>
              </a:r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16</a:t>
              </a:r>
              <a:endParaRPr lang="zh-CN" altLang="en-US" sz="1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3" name="直接箭头连接符 42"/>
            <p:cNvCxnSpPr>
              <a:endCxn id="71" idx="0"/>
            </p:cNvCxnSpPr>
            <p:nvPr/>
          </p:nvCxnSpPr>
          <p:spPr>
            <a:xfrm rot="10800000" flipV="1">
              <a:off x="892943" y="4479932"/>
              <a:ext cx="2199498" cy="80645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endCxn id="36" idx="0"/>
            </p:cNvCxnSpPr>
            <p:nvPr/>
          </p:nvCxnSpPr>
          <p:spPr>
            <a:xfrm>
              <a:off x="4429124" y="4500570"/>
              <a:ext cx="1178727" cy="78581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endCxn id="62" idx="0"/>
            </p:cNvCxnSpPr>
            <p:nvPr/>
          </p:nvCxnSpPr>
          <p:spPr>
            <a:xfrm rot="5400000">
              <a:off x="2950756" y="4644636"/>
              <a:ext cx="798517" cy="48498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矩形 60"/>
            <p:cNvSpPr/>
            <p:nvPr/>
          </p:nvSpPr>
          <p:spPr>
            <a:xfrm>
              <a:off x="1500166" y="5286388"/>
              <a:ext cx="857256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4  5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2571736" y="5286388"/>
              <a:ext cx="1071570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7  8  9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9" name="直接箭头连接符 68"/>
            <p:cNvCxnSpPr/>
            <p:nvPr/>
          </p:nvCxnSpPr>
          <p:spPr>
            <a:xfrm>
              <a:off x="4786314" y="4429132"/>
              <a:ext cx="2107421" cy="85725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矩形 70"/>
            <p:cNvSpPr/>
            <p:nvPr/>
          </p:nvSpPr>
          <p:spPr>
            <a:xfrm>
              <a:off x="428596" y="5286388"/>
              <a:ext cx="928694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1  2 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2" name="直接箭头连接符 71"/>
            <p:cNvCxnSpPr>
              <a:endCxn id="61" idx="0"/>
            </p:cNvCxnSpPr>
            <p:nvPr/>
          </p:nvCxnSpPr>
          <p:spPr>
            <a:xfrm rot="10800000" flipV="1">
              <a:off x="1928795" y="4475170"/>
              <a:ext cx="1408125" cy="81121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/>
            <p:nvPr/>
          </p:nvCxnSpPr>
          <p:spPr>
            <a:xfrm rot="16200000" flipH="1">
              <a:off x="3824711" y="4676355"/>
              <a:ext cx="785818" cy="43424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下箭头 91"/>
            <p:cNvSpPr/>
            <p:nvPr/>
          </p:nvSpPr>
          <p:spPr>
            <a:xfrm>
              <a:off x="3714744" y="3357562"/>
              <a:ext cx="357190" cy="500066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809688" y="4148148"/>
              <a:ext cx="2143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 smtClean="0"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关键字个数</a:t>
              </a:r>
              <a:r>
                <a:rPr lang="en-US" altLang="zh-CN" sz="1800" b="1" dirty="0" smtClean="0"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&gt;4</a:t>
              </a:r>
              <a:endParaRPr lang="zh-CN" altLang="en-US" sz="1800" b="1" dirty="0" smtClean="0">
                <a:latin typeface="Consolas" pitchFamily="49" charset="0"/>
                <a:ea typeface="方正启体简体" pitchFamily="65" charset="-122"/>
                <a:cs typeface="Consolas" pitchFamily="49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929058" y="5286388"/>
              <a:ext cx="928694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11 12 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143504" y="5286388"/>
              <a:ext cx="928694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14 15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286512" y="5286388"/>
              <a:ext cx="1643074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17 18 19 20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42910" y="285728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</a:t>
            </a:r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=4</a:t>
            </a:r>
            <a:endParaRPr lang="zh-CN" altLang="en-US" sz="2000" b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86314" y="378619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分裂</a:t>
            </a:r>
            <a:endParaRPr lang="zh-CN" altLang="en-US" sz="1800" b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44" name="直接箭头连接符 43"/>
          <p:cNvCxnSpPr/>
          <p:nvPr/>
        </p:nvCxnSpPr>
        <p:spPr>
          <a:xfrm rot="10800000" flipV="1">
            <a:off x="1571605" y="1857364"/>
            <a:ext cx="1428761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灯片编号占位符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93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81"/>
          <p:cNvGrpSpPr/>
          <p:nvPr/>
        </p:nvGrpSpPr>
        <p:grpSpPr>
          <a:xfrm>
            <a:off x="642910" y="3000372"/>
            <a:ext cx="7786742" cy="2571768"/>
            <a:chOff x="642910" y="3000372"/>
            <a:chExt cx="7786742" cy="2571768"/>
          </a:xfrm>
        </p:grpSpPr>
        <p:sp>
          <p:nvSpPr>
            <p:cNvPr id="32" name="矩形 31"/>
            <p:cNvSpPr/>
            <p:nvPr/>
          </p:nvSpPr>
          <p:spPr>
            <a:xfrm>
              <a:off x="2428860" y="3929066"/>
              <a:ext cx="785818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3  6</a:t>
              </a:r>
              <a:endParaRPr lang="zh-CN" altLang="en-US" sz="1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3" name="直接箭头连接符 32"/>
            <p:cNvCxnSpPr/>
            <p:nvPr/>
          </p:nvCxnSpPr>
          <p:spPr>
            <a:xfrm rot="10800000" flipV="1">
              <a:off x="1119958" y="4273556"/>
              <a:ext cx="1464479" cy="78581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endCxn id="37" idx="0"/>
            </p:cNvCxnSpPr>
            <p:nvPr/>
          </p:nvCxnSpPr>
          <p:spPr>
            <a:xfrm rot="16200000" flipH="1">
              <a:off x="2801528" y="4551767"/>
              <a:ext cx="790580" cy="250034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>
            <a:xfrm>
              <a:off x="1714480" y="5072074"/>
              <a:ext cx="857256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4  5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2786050" y="5072074"/>
              <a:ext cx="1071570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7 8 </a:t>
              </a:r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642910" y="5072074"/>
              <a:ext cx="928694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1  2 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0" name="直接箭头连接符 49"/>
            <p:cNvCxnSpPr>
              <a:endCxn id="36" idx="0"/>
            </p:cNvCxnSpPr>
            <p:nvPr/>
          </p:nvCxnSpPr>
          <p:spPr>
            <a:xfrm rot="5400000">
              <a:off x="2091119" y="4341422"/>
              <a:ext cx="782641" cy="678662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/>
            <p:cNvSpPr/>
            <p:nvPr/>
          </p:nvSpPr>
          <p:spPr>
            <a:xfrm>
              <a:off x="4214810" y="5072074"/>
              <a:ext cx="928694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11 12 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5429256" y="5072074"/>
              <a:ext cx="928694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14 15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643702" y="5072074"/>
              <a:ext cx="1785950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17 18 19 20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857620" y="3000372"/>
              <a:ext cx="857256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5143504" y="3929066"/>
              <a:ext cx="1071570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13  16</a:t>
              </a:r>
              <a:endParaRPr lang="zh-CN" altLang="en-US" sz="1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9" name="直接箭头连接符 58"/>
            <p:cNvCxnSpPr/>
            <p:nvPr/>
          </p:nvCxnSpPr>
          <p:spPr>
            <a:xfrm rot="5400000">
              <a:off x="4625610" y="4360504"/>
              <a:ext cx="785818" cy="637322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endCxn id="56" idx="0"/>
            </p:cNvCxnSpPr>
            <p:nvPr/>
          </p:nvCxnSpPr>
          <p:spPr>
            <a:xfrm rot="16200000" flipH="1">
              <a:off x="5385996" y="4564467"/>
              <a:ext cx="785818" cy="229396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endCxn id="58" idx="0"/>
            </p:cNvCxnSpPr>
            <p:nvPr/>
          </p:nvCxnSpPr>
          <p:spPr>
            <a:xfrm>
              <a:off x="6000760" y="4286256"/>
              <a:ext cx="1535917" cy="785818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>
              <a:endCxn id="32" idx="0"/>
            </p:cNvCxnSpPr>
            <p:nvPr/>
          </p:nvCxnSpPr>
          <p:spPr>
            <a:xfrm rot="10800000" flipV="1">
              <a:off x="2821770" y="3357562"/>
              <a:ext cx="1178727" cy="571504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>
              <a:endCxn id="63" idx="0"/>
            </p:cNvCxnSpPr>
            <p:nvPr/>
          </p:nvCxnSpPr>
          <p:spPr>
            <a:xfrm>
              <a:off x="4508500" y="3336924"/>
              <a:ext cx="1170789" cy="592142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Text Box 67"/>
          <p:cNvSpPr txBox="1">
            <a:spLocks noChangeArrowheads="1"/>
          </p:cNvSpPr>
          <p:nvPr/>
        </p:nvSpPr>
        <p:spPr bwMode="auto">
          <a:xfrm>
            <a:off x="2771775" y="5900758"/>
            <a:ext cx="3168650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0" lang="zh-CN" altLang="en-US" sz="18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kumimoji="0" lang="zh-CN" altLang="en-US" sz="18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构建完毕</a:t>
            </a:r>
          </a:p>
        </p:txBody>
      </p:sp>
      <p:sp>
        <p:nvSpPr>
          <p:cNvPr id="45" name="矩形 44"/>
          <p:cNvSpPr/>
          <p:nvPr/>
        </p:nvSpPr>
        <p:spPr>
          <a:xfrm>
            <a:off x="3023926" y="512105"/>
            <a:ext cx="200026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3 6 10 </a:t>
            </a:r>
            <a:r>
              <a:rPr lang="en-US" altLang="zh-CN" sz="1800" b="1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13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16</a:t>
            </a:r>
            <a:endParaRPr lang="zh-CN" altLang="en-US" sz="18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6" name="直接箭头连接符 45"/>
          <p:cNvCxnSpPr>
            <a:endCxn id="57" idx="0"/>
          </p:cNvCxnSpPr>
          <p:nvPr/>
        </p:nvCxnSpPr>
        <p:spPr>
          <a:xfrm rot="10800000" flipV="1">
            <a:off x="964381" y="908032"/>
            <a:ext cx="2199498" cy="80645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4500562" y="857232"/>
            <a:ext cx="1393041" cy="85725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endCxn id="52" idx="0"/>
          </p:cNvCxnSpPr>
          <p:nvPr/>
        </p:nvCxnSpPr>
        <p:spPr>
          <a:xfrm rot="5400000">
            <a:off x="3022194" y="1072736"/>
            <a:ext cx="798517" cy="48498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1571604" y="1714488"/>
            <a:ext cx="85725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4  5</a:t>
            </a:r>
            <a:endParaRPr lang="zh-CN" altLang="en-US" sz="18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643174" y="1714488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7 8 </a:t>
            </a:r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8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>
            <a:off x="4929190" y="857232"/>
            <a:ext cx="2035983" cy="857256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00034" y="1714488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1  2 </a:t>
            </a:r>
            <a:endParaRPr lang="zh-CN" altLang="en-US" sz="18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4" name="直接箭头连接符 63"/>
          <p:cNvCxnSpPr>
            <a:endCxn id="51" idx="0"/>
          </p:cNvCxnSpPr>
          <p:nvPr/>
        </p:nvCxnSpPr>
        <p:spPr>
          <a:xfrm rot="10800000" flipV="1">
            <a:off x="2000233" y="903270"/>
            <a:ext cx="1408125" cy="8112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rot="16200000" flipH="1">
            <a:off x="3860430" y="1068736"/>
            <a:ext cx="857256" cy="43424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881314" y="540623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关键字个数</a:t>
            </a:r>
            <a:r>
              <a:rPr lang="en-US" altLang="zh-CN" sz="1800" b="1" dirty="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&gt;4</a:t>
            </a:r>
            <a:endParaRPr lang="zh-CN" altLang="en-US" sz="1800" b="1" dirty="0" smtClean="0">
              <a:latin typeface="Consolas" pitchFamily="49" charset="0"/>
              <a:ea typeface="方正启体简体" pitchFamily="65" charset="-122"/>
              <a:cs typeface="Consolas" pitchFamily="49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4000496" y="1714488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11 12 </a:t>
            </a:r>
            <a:endParaRPr lang="zh-CN" altLang="en-US" sz="18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214942" y="1714488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14 15</a:t>
            </a:r>
            <a:endParaRPr lang="zh-CN" altLang="en-US" sz="18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429388" y="1714488"/>
            <a:ext cx="1857388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17 18 19 20</a:t>
            </a:r>
            <a:endParaRPr lang="zh-CN" altLang="en-US" sz="18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组合 80"/>
          <p:cNvGrpSpPr/>
          <p:nvPr/>
        </p:nvGrpSpPr>
        <p:grpSpPr>
          <a:xfrm>
            <a:off x="4071934" y="2428868"/>
            <a:ext cx="1785950" cy="500066"/>
            <a:chOff x="4071934" y="2428868"/>
            <a:chExt cx="1785950" cy="500066"/>
          </a:xfrm>
        </p:grpSpPr>
        <p:sp>
          <p:nvSpPr>
            <p:cNvPr id="92" name="下箭头 91"/>
            <p:cNvSpPr/>
            <p:nvPr/>
          </p:nvSpPr>
          <p:spPr>
            <a:xfrm>
              <a:off x="4071934" y="2428868"/>
              <a:ext cx="357190" cy="500066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500562" y="2428868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b="1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继续分裂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857224" y="500042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</a:t>
            </a:r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=4</a:t>
            </a:r>
            <a:endParaRPr lang="zh-CN" altLang="en-US" sz="2000" b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94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45" grpId="0" animBg="1"/>
      <p:bldP spid="67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4"/>
          <p:cNvSpPr txBox="1">
            <a:spLocks noChangeArrowheads="1"/>
          </p:cNvSpPr>
          <p:nvPr/>
        </p:nvSpPr>
        <p:spPr bwMode="auto">
          <a:xfrm>
            <a:off x="395288" y="2492375"/>
            <a:ext cx="8320116" cy="1398808"/>
          </a:xfrm>
          <a:prstGeom prst="rect">
            <a:avLst/>
          </a:prstGeom>
          <a:ln>
            <a:headEnd/>
            <a:tailEnd/>
          </a:ln>
          <a:scene3d>
            <a:camera prst="perspectiveAbove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sz="1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思考题</a:t>
            </a:r>
          </a:p>
          <a:p>
            <a:pPr algn="l">
              <a:spcBef>
                <a:spcPct val="50000"/>
              </a:spcBef>
            </a:pPr>
            <a:r>
              <a:rPr kumimoji="0" lang="zh-CN" altLang="en-US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</a:t>
            </a:r>
            <a:r>
              <a:rPr kumimoji="0"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  </a:t>
            </a:r>
            <a:r>
              <a:rPr kumimoji="0"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kumimoji="0"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kumimoji="0"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树</a:t>
            </a:r>
            <a:r>
              <a:rPr kumimoji="0" lang="zh-CN" altLang="en-US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中每插入一</a:t>
            </a:r>
            <a:r>
              <a:rPr kumimoji="0" lang="zh-CN" altLang="en-US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</a:t>
            </a:r>
            <a:r>
              <a:rPr kumimoji="0"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关键字，都</a:t>
            </a:r>
            <a:r>
              <a:rPr kumimoji="0" lang="zh-CN" altLang="en-US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要新建</a:t>
            </a:r>
            <a:r>
              <a:rPr kumimoji="0" lang="zh-CN" altLang="en-US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</a:t>
            </a:r>
            <a:r>
              <a:rPr kumimoji="0"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个结点吗</a:t>
            </a:r>
            <a:r>
              <a:rPr kumimoji="0" lang="zh-CN" altLang="en-US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？</a:t>
            </a:r>
          </a:p>
          <a:p>
            <a:pPr algn="l">
              <a:spcBef>
                <a:spcPct val="50000"/>
              </a:spcBef>
            </a:pPr>
            <a:r>
              <a:rPr kumimoji="0" lang="zh-CN" altLang="en-US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</a:t>
            </a:r>
            <a:r>
              <a:rPr kumimoji="0"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  </a:t>
            </a:r>
            <a:r>
              <a:rPr kumimoji="0"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kumimoji="0"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kumimoji="0"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树</a:t>
            </a:r>
            <a:r>
              <a:rPr kumimoji="0" lang="zh-CN" altLang="en-US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中插入一</a:t>
            </a:r>
            <a:r>
              <a:rPr kumimoji="0" lang="zh-CN" altLang="en-US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</a:t>
            </a:r>
            <a:r>
              <a:rPr kumimoji="0"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关键字，若</a:t>
            </a:r>
            <a:r>
              <a:rPr kumimoji="0" lang="zh-CN" altLang="en-US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引起</a:t>
            </a:r>
            <a:r>
              <a:rPr kumimoji="0"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分裂，树高</a:t>
            </a:r>
            <a:r>
              <a:rPr kumimoji="0" lang="zh-CN" altLang="en-US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一定会升高一层吗？</a:t>
            </a:r>
          </a:p>
        </p:txBody>
      </p:sp>
      <p:pic>
        <p:nvPicPr>
          <p:cNvPr id="65539" name="Picture 6" descr="u=3842077521,295159141&amp;fm=23&amp;gp=0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0338" y="333375"/>
            <a:ext cx="2087562" cy="191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95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714348" y="1285860"/>
            <a:ext cx="6675455" cy="39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fontAlgn="ctr">
              <a:lnSpc>
                <a:spcPct val="110000"/>
              </a:lnSpc>
              <a:spcBef>
                <a:spcPct val="50000"/>
              </a:spcBef>
            </a:pP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上删除关键字</a:t>
            </a:r>
            <a:r>
              <a:rPr lang="en-US" altLang="zh-CN" sz="18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的过程分两步</a:t>
            </a:r>
            <a:r>
              <a:rPr lang="zh-CN" altLang="en-US" sz="18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完成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18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250825" y="404813"/>
            <a:ext cx="2392349" cy="464743"/>
          </a:xfrm>
          <a:prstGeom prst="rect">
            <a:avLst/>
          </a:prstGeom>
          <a:solidFill>
            <a:srgbClr val="9900FF"/>
          </a:solidFill>
          <a:ln w="285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ctr">
              <a:lnSpc>
                <a:spcPct val="110000"/>
              </a:lnSpc>
              <a:spcBef>
                <a:spcPct val="50000"/>
              </a:spcBef>
            </a:pPr>
            <a:r>
              <a:rPr lang="en-US" altLang="zh-CN" sz="2200" b="1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4</a:t>
            </a:r>
            <a:r>
              <a:rPr lang="zh-CN" altLang="en-US" sz="2200" b="1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、</a:t>
            </a:r>
            <a:r>
              <a:rPr lang="en-US" altLang="zh-CN" sz="2200" b="1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B</a:t>
            </a:r>
            <a:r>
              <a:rPr lang="zh-CN" altLang="en-US" sz="2200" b="1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树</a:t>
            </a:r>
            <a:r>
              <a:rPr lang="zh-CN" altLang="en-US" sz="2200" b="1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的删除</a:t>
            </a:r>
            <a:endParaRPr kumimoji="0" lang="zh-CN" altLang="en-US" sz="2200" b="1" i="1" dirty="0">
              <a:solidFill>
                <a:schemeClr val="bg1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8662" y="1928802"/>
            <a:ext cx="4786346" cy="116284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108000" bIns="180000" rtlCol="0">
            <a:spAutoFit/>
          </a:bodyPr>
          <a:lstStyle/>
          <a:p>
            <a:pPr algn="just" fontAlgn="ctr">
              <a:lnSpc>
                <a:spcPts val="3400"/>
              </a:lnSpc>
              <a:spcBef>
                <a:spcPts val="0"/>
              </a:spcBef>
            </a:pP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）查找关键字</a:t>
            </a:r>
            <a:r>
              <a:rPr lang="en-US" altLang="zh-CN" sz="1800" b="1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所在的结点</a:t>
            </a:r>
            <a:r>
              <a:rPr lang="en-US" altLang="zh-CN" sz="1800" b="1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algn="just" fontAlgn="ctr">
              <a:lnSpc>
                <a:spcPts val="3400"/>
              </a:lnSpc>
              <a:spcBef>
                <a:spcPts val="0"/>
              </a:spcBef>
            </a:pP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）在结点</a:t>
            </a:r>
            <a:r>
              <a:rPr lang="en-US" altLang="zh-CN" sz="1800" b="1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中删除关键字</a:t>
            </a:r>
            <a:r>
              <a:rPr lang="en-US" altLang="zh-CN" sz="1800" b="1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96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896941" y="1285860"/>
            <a:ext cx="3603621" cy="966006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>
            <a:spAutoFit/>
          </a:bodyPr>
          <a:lstStyle/>
          <a:p>
            <a:pPr marL="457200" indent="-457200" algn="just" fontAlgn="ctr">
              <a:lnSpc>
                <a:spcPct val="110000"/>
              </a:lnSpc>
              <a:spcBef>
                <a:spcPct val="50000"/>
              </a:spcBef>
              <a:buBlip>
                <a:blip r:embed="rId3"/>
              </a:buBlip>
            </a:pP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en-US" altLang="zh-CN" sz="1800" b="1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为叶子结点。</a:t>
            </a:r>
            <a:endParaRPr lang="en-US" altLang="zh-CN" sz="1800" b="1" dirty="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just" fontAlgn="ctr">
              <a:lnSpc>
                <a:spcPct val="110000"/>
              </a:lnSpc>
              <a:spcBef>
                <a:spcPct val="50000"/>
              </a:spcBef>
              <a:buBlip>
                <a:blip r:embed="rId3"/>
              </a:buBlip>
            </a:pP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en-US" altLang="zh-CN" sz="1800" b="1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为非叶子结点。</a:t>
            </a:r>
            <a:endParaRPr lang="en-US" altLang="zh-CN" sz="1800" b="1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571480"/>
            <a:ext cx="46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在结点</a:t>
            </a:r>
            <a:r>
              <a:rPr lang="en-US" altLang="zh-CN" sz="1800" b="1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中删</a:t>
            </a:r>
            <a:r>
              <a:rPr lang="zh-CN" altLang="en-US" sz="1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除关键字</a:t>
            </a:r>
            <a:r>
              <a:rPr lang="en-US" altLang="zh-CN" sz="1800" b="1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1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分两种情况：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7224" y="2643182"/>
            <a:ext cx="5929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0" lang="zh-CN" altLang="en-US" sz="1800" b="1" dirty="0" smtClean="0">
                <a:latin typeface="Consolas" pitchFamily="49" charset="0"/>
                <a:ea typeface="黑体" pitchFamily="49" charset="-122"/>
                <a:cs typeface="Consolas" pitchFamily="49" charset="0"/>
              </a:rPr>
              <a:t>注</a:t>
            </a:r>
            <a:r>
              <a:rPr kumimoji="0" lang="zh-CN" altLang="en-US" sz="1800" b="1" smtClean="0">
                <a:latin typeface="Consolas" pitchFamily="49" charset="0"/>
                <a:ea typeface="黑体" pitchFamily="49" charset="-122"/>
                <a:cs typeface="Consolas" pitchFamily="49" charset="0"/>
              </a:rPr>
              <a:t>意：</a:t>
            </a:r>
            <a:r>
              <a:rPr kumimoji="0" lang="zh-CN" altLang="en-US" sz="1800" b="1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一般结点的</a:t>
            </a:r>
            <a:r>
              <a:rPr kumimoji="0" lang="zh-CN" altLang="en-US" sz="1800" b="1" dirty="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关键字最少个数</a:t>
            </a:r>
            <a:r>
              <a:rPr lang="en-US" altLang="zh-CN" sz="1800" b="1" dirty="0" smtClean="0">
                <a:latin typeface="Consolas" pitchFamily="49" charset="0"/>
                <a:ea typeface="方正启体简体" pitchFamily="65" charset="-122"/>
                <a:cs typeface="Consolas" pitchFamily="49" charset="0"/>
                <a:sym typeface="Symbol" pitchFamily="18" charset="2"/>
              </a:rPr>
              <a:t>Min</a:t>
            </a:r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Symbol" pitchFamily="18" charset="2"/>
              </a:rPr>
              <a:t>=</a:t>
            </a:r>
            <a:r>
              <a:rPr lang="zh-CN" altLang="en-US" sz="1800" b="1" dirty="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Symbol" pitchFamily="18" charset="2"/>
              </a:rPr>
              <a:t></a:t>
            </a:r>
            <a:r>
              <a:rPr lang="en-US" altLang="zh-CN" sz="1800" b="1" i="1" dirty="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Symbol" pitchFamily="18" charset="2"/>
              </a:rPr>
              <a:t>m</a:t>
            </a:r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Symbol" pitchFamily="18" charset="2"/>
              </a:rPr>
              <a:t>/2</a:t>
            </a:r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-1</a:t>
            </a:r>
            <a:endParaRPr lang="zh-CN" altLang="en-US" sz="1800" b="1" dirty="0" smtClean="0">
              <a:solidFill>
                <a:srgbClr val="3333FF"/>
              </a:solidFill>
              <a:latin typeface="Consolas" pitchFamily="49" charset="0"/>
              <a:ea typeface="方正启体简体" pitchFamily="65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97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428604"/>
            <a:ext cx="66437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在非叶子结点上</a:t>
            </a:r>
            <a:r>
              <a:rPr lang="zh-CN" altLang="en-US" sz="1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删除关键字</a:t>
            </a:r>
            <a:r>
              <a:rPr lang="en-US" altLang="zh-CN" sz="1800" b="1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1800" b="1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zh-CN" altLang="en-US" sz="18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 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在叶子结点上</a:t>
            </a:r>
            <a:r>
              <a:rPr lang="zh-CN" altLang="en-US" sz="1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删除关键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字</a:t>
            </a:r>
            <a:r>
              <a:rPr lang="en-US" altLang="zh-CN" sz="1800" b="1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k'</a:t>
            </a:r>
            <a:r>
              <a:rPr lang="zh-CN" altLang="en-US" sz="1800" b="1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endParaRPr lang="zh-CN" altLang="en-US" sz="1800" b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71736" y="2643182"/>
            <a:ext cx="785818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3  6</a:t>
            </a:r>
            <a:endParaRPr lang="zh-CN" altLang="en-US" sz="2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rot="10800000" flipV="1">
            <a:off x="1262834" y="2987672"/>
            <a:ext cx="1464479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endCxn id="10" idx="0"/>
          </p:cNvCxnSpPr>
          <p:nvPr/>
        </p:nvCxnSpPr>
        <p:spPr>
          <a:xfrm rot="16200000" flipH="1">
            <a:off x="2890825" y="3319461"/>
            <a:ext cx="790580" cy="14287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857356" y="3786190"/>
            <a:ext cx="85725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4  5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28926" y="3786190"/>
            <a:ext cx="85725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  </a:t>
            </a:r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8 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5786" y="3786190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1  2 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直接箭头连接符 11"/>
          <p:cNvCxnSpPr>
            <a:endCxn id="9" idx="0"/>
          </p:cNvCxnSpPr>
          <p:nvPr/>
        </p:nvCxnSpPr>
        <p:spPr>
          <a:xfrm rot="5400000">
            <a:off x="2233995" y="3055538"/>
            <a:ext cx="782641" cy="678662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786446" y="3786190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15 16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786578" y="3786190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19 20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000496" y="1714488"/>
            <a:ext cx="85725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286380" y="2643182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13</a:t>
            </a:r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 17</a:t>
            </a:r>
            <a:endParaRPr lang="zh-CN" altLang="en-US" sz="2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直接箭头连接符 20"/>
          <p:cNvCxnSpPr>
            <a:endCxn id="6" idx="0"/>
          </p:cNvCxnSpPr>
          <p:nvPr/>
        </p:nvCxnSpPr>
        <p:spPr>
          <a:xfrm rot="10800000" flipV="1">
            <a:off x="2964646" y="2071678"/>
            <a:ext cx="1178727" cy="571504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7" idx="0"/>
          </p:cNvCxnSpPr>
          <p:nvPr/>
        </p:nvCxnSpPr>
        <p:spPr>
          <a:xfrm>
            <a:off x="4651376" y="2051040"/>
            <a:ext cx="1170789" cy="592142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500694" y="1714488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删除关键字</a:t>
            </a:r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13</a:t>
            </a:r>
            <a:endParaRPr lang="zh-CN" altLang="en-US" sz="1800" b="1" dirty="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25" name="直接箭头连接符 24"/>
          <p:cNvCxnSpPr>
            <a:stCxn id="23" idx="2"/>
          </p:cNvCxnSpPr>
          <p:nvPr/>
        </p:nvCxnSpPr>
        <p:spPr>
          <a:xfrm rot="5400000">
            <a:off x="5792517" y="2006311"/>
            <a:ext cx="702238" cy="857256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5286380" y="2643182"/>
            <a:ext cx="107157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 17</a:t>
            </a:r>
            <a:endParaRPr lang="zh-CN" altLang="en-US" sz="2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rot="5400000">
            <a:off x="4768486" y="3074620"/>
            <a:ext cx="785818" cy="637322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16200000" flipH="1">
            <a:off x="5574910" y="3232545"/>
            <a:ext cx="785818" cy="321471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5" idx="0"/>
          </p:cNvCxnSpPr>
          <p:nvPr/>
        </p:nvCxnSpPr>
        <p:spPr>
          <a:xfrm>
            <a:off x="6143636" y="3000372"/>
            <a:ext cx="1107289" cy="785818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rot="5400000" flipH="1" flipV="1">
            <a:off x="5158300" y="3299124"/>
            <a:ext cx="615146" cy="216109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714744" y="4500570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删除叶子结点中的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12</a:t>
            </a:r>
            <a:endParaRPr lang="zh-CN" altLang="en-US" sz="1800" b="1" dirty="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143372" y="3809940"/>
            <a:ext cx="157163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10 11 12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143504" y="3643314"/>
            <a:ext cx="500066" cy="785818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143372" y="3786190"/>
            <a:ext cx="157163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10  11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98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3" grpId="0"/>
      <p:bldP spid="26" grpId="0" animBg="1"/>
      <p:bldP spid="26" grpId="1" animBg="1"/>
      <p:bldP spid="26" grpId="2" animBg="1"/>
      <p:bldP spid="27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214282" y="1071546"/>
            <a:ext cx="8143932" cy="859311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just" fontAlgn="ctr">
              <a:lnSpc>
                <a:spcPts val="2500"/>
              </a:lnSpc>
              <a:spcBef>
                <a:spcPts val="0"/>
              </a:spcBef>
            </a:pP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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假如</a:t>
            </a:r>
            <a:r>
              <a:rPr lang="en-US" altLang="zh-CN" sz="1800" b="1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结点的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关键字个数</a:t>
            </a:r>
            <a:r>
              <a:rPr lang="zh-CN" altLang="en-US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大于</a:t>
            </a:r>
            <a:r>
              <a:rPr lang="en-US" altLang="zh-CN" sz="1800" b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，说明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删去该关键字</a:t>
            </a:r>
            <a:r>
              <a:rPr lang="zh-CN" altLang="en-US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该结点仍满足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树</a:t>
            </a:r>
            <a:r>
              <a:rPr lang="zh-CN" altLang="en-US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定义，则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可直接删去该关键字。     </a:t>
            </a:r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2195513" y="3140075"/>
            <a:ext cx="1655762" cy="576263"/>
          </a:xfrm>
          <a:prstGeom prst="rect">
            <a:avLst/>
          </a:prstGeom>
          <a:solidFill>
            <a:srgbClr val="FFFFFF"/>
          </a:solidFill>
          <a:ln w="28575" algn="ctr">
            <a:solidFill>
              <a:srgbClr val="9900FF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400" b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  </a:t>
            </a:r>
            <a:r>
              <a:rPr lang="en-US" altLang="zh-CN" sz="2400" b="1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sz="2400" b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 3</a:t>
            </a:r>
            <a:endParaRPr lang="zh-CN" altLang="en-US" sz="2400" b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1781160" y="2774950"/>
            <a:ext cx="647700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400" b="1" i="1" dirty="0">
                <a:latin typeface="Consolas" pitchFamily="49" charset="0"/>
                <a:ea typeface="楷体_GB2312" pitchFamily="49" charset="-122"/>
                <a:cs typeface="Consolas" pitchFamily="49" charset="0"/>
              </a:rPr>
              <a:t>b</a:t>
            </a:r>
          </a:p>
        </p:txBody>
      </p:sp>
      <p:grpSp>
        <p:nvGrpSpPr>
          <p:cNvPr id="2" name="组合 10"/>
          <p:cNvGrpSpPr/>
          <p:nvPr/>
        </p:nvGrpSpPr>
        <p:grpSpPr>
          <a:xfrm>
            <a:off x="4140200" y="2979738"/>
            <a:ext cx="2663825" cy="738187"/>
            <a:chOff x="4140200" y="2979738"/>
            <a:chExt cx="2663825" cy="738187"/>
          </a:xfrm>
        </p:grpSpPr>
        <p:sp>
          <p:nvSpPr>
            <p:cNvPr id="68614" name="Freeform 6"/>
            <p:cNvSpPr>
              <a:spLocks/>
            </p:cNvSpPr>
            <p:nvPr/>
          </p:nvSpPr>
          <p:spPr bwMode="auto">
            <a:xfrm>
              <a:off x="4140200" y="3479800"/>
              <a:ext cx="1295400" cy="1588"/>
            </a:xfrm>
            <a:custGeom>
              <a:avLst/>
              <a:gdLst>
                <a:gd name="T0" fmla="*/ 0 w 792"/>
                <a:gd name="T1" fmla="*/ 13 h 13"/>
                <a:gd name="T2" fmla="*/ 792 w 792"/>
                <a:gd name="T3" fmla="*/ 0 h 13"/>
                <a:gd name="T4" fmla="*/ 0 60000 65536"/>
                <a:gd name="T5" fmla="*/ 0 60000 65536"/>
                <a:gd name="T6" fmla="*/ 0 w 792"/>
                <a:gd name="T7" fmla="*/ 0 h 13"/>
                <a:gd name="T8" fmla="*/ 792 w 792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92" h="13">
                  <a:moveTo>
                    <a:pt x="0" y="13"/>
                  </a:moveTo>
                  <a:lnTo>
                    <a:pt x="792" y="0"/>
                  </a:lnTo>
                </a:path>
              </a:pathLst>
            </a:custGeom>
            <a:noFill/>
            <a:ln w="38100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615" name="Text Box 7"/>
            <p:cNvSpPr txBox="1">
              <a:spLocks noChangeArrowheads="1"/>
            </p:cNvSpPr>
            <p:nvPr/>
          </p:nvSpPr>
          <p:spPr bwMode="auto">
            <a:xfrm>
              <a:off x="4140200" y="2979738"/>
              <a:ext cx="1223963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1800" b="1" dirty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直接删除</a:t>
              </a:r>
            </a:p>
          </p:txBody>
        </p:sp>
        <p:sp>
          <p:nvSpPr>
            <p:cNvPr id="68616" name="Rectangle 8"/>
            <p:cNvSpPr>
              <a:spLocks noChangeArrowheads="1"/>
            </p:cNvSpPr>
            <p:nvPr/>
          </p:nvSpPr>
          <p:spPr bwMode="auto">
            <a:xfrm>
              <a:off x="5651500" y="3141663"/>
              <a:ext cx="1152525" cy="576262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rgbClr val="99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400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1  3</a:t>
              </a:r>
              <a:endParaRPr lang="zh-CN" altLang="en-US" sz="2400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00034" y="571480"/>
            <a:ext cx="821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树的叶子结点</a:t>
            </a:r>
            <a:r>
              <a:rPr lang="en-US" altLang="zh-CN" sz="1800" b="1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上删除关键字共有以下</a:t>
            </a:r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种情况：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28992" y="4572008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删除完成</a:t>
            </a:r>
            <a:endParaRPr lang="zh-CN" altLang="en-US" sz="2000" b="1" dirty="0" smtClean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2357422" y="4000504"/>
            <a:ext cx="1223963" cy="27699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删除</a:t>
            </a:r>
            <a:r>
              <a:rPr kumimoji="0"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endParaRPr kumimoji="0" lang="en-US" altLang="zh-CN" sz="1800" b="1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rot="16200000" flipV="1">
            <a:off x="2874950" y="3857628"/>
            <a:ext cx="285752" cy="0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7158" y="3181649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Min=2</a:t>
            </a:r>
            <a:endParaRPr lang="zh-CN" altLang="en-US" sz="2400" b="1" dirty="0" smtClean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99</a:t>
            </a:fld>
            <a:r>
              <a:rPr lang="en-US" altLang="zh-CN" smtClean="0"/>
              <a:t>/116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none"/>
        </a:ln>
      </a:spPr>
      <a:bodyPr/>
      <a:lstStyle/>
      <a:style>
        <a:lnRef idx="2">
          <a:schemeClr val="accent5"/>
        </a:lnRef>
        <a:fillRef idx="0">
          <a:schemeClr val="accent5"/>
        </a:fillRef>
        <a:effectRef idx="1">
          <a:schemeClr val="accent5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400" b="1" dirty="0" smtClean="0">
            <a:solidFill>
              <a:srgbClr val="3333FF"/>
            </a:solidFill>
            <a:ea typeface="楷体" pitchFamily="49" charset="-122"/>
            <a:cs typeface="Times New Roman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2691</TotalTime>
  <Words>7282</Words>
  <Application>Microsoft Office PowerPoint</Application>
  <PresentationFormat>全屏显示(4:3)</PresentationFormat>
  <Paragraphs>1939</Paragraphs>
  <Slides>116</Slides>
  <Notes>34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116</vt:i4>
      </vt:variant>
    </vt:vector>
  </HeadingPairs>
  <TitlesOfParts>
    <vt:vector size="118" baseType="lpstr">
      <vt:lpstr>Office 主题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幻灯片 66</vt:lpstr>
      <vt:lpstr>幻灯片 67</vt:lpstr>
      <vt:lpstr>幻灯片 68</vt:lpstr>
      <vt:lpstr>幻灯片 69</vt:lpstr>
      <vt:lpstr>幻灯片 70</vt:lpstr>
      <vt:lpstr>幻灯片 71</vt:lpstr>
      <vt:lpstr>幻灯片 72</vt:lpstr>
      <vt:lpstr>幻灯片 73</vt:lpstr>
      <vt:lpstr>幻灯片 74</vt:lpstr>
      <vt:lpstr>幻灯片 75</vt:lpstr>
      <vt:lpstr>幻灯片 76</vt:lpstr>
      <vt:lpstr>幻灯片 77</vt:lpstr>
      <vt:lpstr>幻灯片 78</vt:lpstr>
      <vt:lpstr>幻灯片 79</vt:lpstr>
      <vt:lpstr>幻灯片 80</vt:lpstr>
      <vt:lpstr>幻灯片 81</vt:lpstr>
      <vt:lpstr>幻灯片 82</vt:lpstr>
      <vt:lpstr>幻灯片 83</vt:lpstr>
      <vt:lpstr>幻灯片 84</vt:lpstr>
      <vt:lpstr>幻灯片 85</vt:lpstr>
      <vt:lpstr>幻灯片 86</vt:lpstr>
      <vt:lpstr>幻灯片 87</vt:lpstr>
      <vt:lpstr>幻灯片 88</vt:lpstr>
      <vt:lpstr>幻灯片 89</vt:lpstr>
      <vt:lpstr>幻灯片 90</vt:lpstr>
      <vt:lpstr>幻灯片 91</vt:lpstr>
      <vt:lpstr>幻灯片 92</vt:lpstr>
      <vt:lpstr>幻灯片 93</vt:lpstr>
      <vt:lpstr>幻灯片 94</vt:lpstr>
      <vt:lpstr>幻灯片 95</vt:lpstr>
      <vt:lpstr>幻灯片 96</vt:lpstr>
      <vt:lpstr>幻灯片 97</vt:lpstr>
      <vt:lpstr>幻灯片 98</vt:lpstr>
      <vt:lpstr>幻灯片 99</vt:lpstr>
      <vt:lpstr>幻灯片 100</vt:lpstr>
      <vt:lpstr>幻灯片 101</vt:lpstr>
      <vt:lpstr>幻灯片 102</vt:lpstr>
      <vt:lpstr>幻灯片 103</vt:lpstr>
      <vt:lpstr>幻灯片 104</vt:lpstr>
      <vt:lpstr>幻灯片 105</vt:lpstr>
      <vt:lpstr>幻灯片 106</vt:lpstr>
      <vt:lpstr>幻灯片 107</vt:lpstr>
      <vt:lpstr>幻灯片 108</vt:lpstr>
      <vt:lpstr>幻灯片 109</vt:lpstr>
      <vt:lpstr>幻灯片 110</vt:lpstr>
      <vt:lpstr>幻灯片 111</vt:lpstr>
      <vt:lpstr>幻灯片 112</vt:lpstr>
      <vt:lpstr>幻灯片 113</vt:lpstr>
      <vt:lpstr>幻灯片 114</vt:lpstr>
      <vt:lpstr>幻灯片 115</vt:lpstr>
      <vt:lpstr>幻灯片 116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810</cp:revision>
  <dcterms:created xsi:type="dcterms:W3CDTF">2004-04-11T01:33:44Z</dcterms:created>
  <dcterms:modified xsi:type="dcterms:W3CDTF">2020-02-01T02:25:15Z</dcterms:modified>
</cp:coreProperties>
</file>