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3"/>
  </p:notesMasterIdLst>
  <p:sldIdLst>
    <p:sldId id="405" r:id="rId2"/>
    <p:sldId id="412" r:id="rId3"/>
    <p:sldId id="413" r:id="rId4"/>
    <p:sldId id="433" r:id="rId5"/>
    <p:sldId id="411" r:id="rId6"/>
    <p:sldId id="310" r:id="rId7"/>
    <p:sldId id="440" r:id="rId8"/>
    <p:sldId id="431" r:id="rId9"/>
    <p:sldId id="432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7" r:id="rId32"/>
    <p:sldId id="468" r:id="rId33"/>
    <p:sldId id="469" r:id="rId34"/>
    <p:sldId id="470" r:id="rId35"/>
    <p:sldId id="471" r:id="rId36"/>
    <p:sldId id="472" r:id="rId37"/>
    <p:sldId id="462" r:id="rId38"/>
    <p:sldId id="463" r:id="rId39"/>
    <p:sldId id="464" r:id="rId40"/>
    <p:sldId id="465" r:id="rId41"/>
    <p:sldId id="466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00FF"/>
    <a:srgbClr val="0000FF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C373769-C437-455A-9EE8-3C9CE0C4A9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963-21D7-41AE-92E5-60DF1274827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212-6727-418B-9FEC-BC53EA50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571604" y="30348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787504" y="32507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003404" y="34666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290741" y="296180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571604" y="3826992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363766" y="3753967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724129" y="3395192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219304" y="418735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795566" y="30348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443266" y="3753967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443266" y="3299929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5929291" y="3250729"/>
            <a:ext cx="1258888" cy="1220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240055" y="4196870"/>
            <a:ext cx="221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(key)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285720" y="1285860"/>
            <a:ext cx="4071965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9.4.1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希表的基本概念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48" y="214311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哈希表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适合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247820"/>
            <a:ext cx="8286808" cy="1038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180000" rIns="216000" bIns="180000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注意：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哈希表是一种存储结构，它并非适合任何情况，主要适合记录的关键字与存储地址存在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某种函数关系的数据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2" name="Text Box 8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152900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9.4 </a:t>
            </a:r>
            <a:r>
              <a:rPr lang="zh-CN" alt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哈希表的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查找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214554"/>
            <a:ext cx="8458200" cy="13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直接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定址法是以关键字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本身或关键字加上某个数值常量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作为哈希地址的方法。直接定址法的哈希函数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214314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、直接定址法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142976" y="4141121"/>
            <a:ext cx="5214974" cy="940836"/>
            <a:chOff x="1357290" y="3143248"/>
            <a:chExt cx="5214974" cy="940836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44291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号</a:t>
              </a:r>
              <a:r>
                <a:rPr lang="en-US" altLang="zh-CN" sz="18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314324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3889373" cy="5147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9.4.2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希函数构造方法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50033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、除留余数法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0002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哈希表存储空间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个单元：空间为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7752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70484" y="1159195"/>
            <a:ext cx="214314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除留余数法的哈希函数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(mod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为求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余运算，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1800" dirty="0" err="1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最好是质数（素数）。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5214950"/>
            <a:ext cx="8286808" cy="7791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除留余数法就是把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个记录按关键字映射的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～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的哈希空间中。而模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（素数）时出现冲突的可能性更小。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57224" y="5000636"/>
            <a:ext cx="7500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地址的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571768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、数字分析法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5786446" y="1000108"/>
            <a:ext cx="1143008" cy="1928826"/>
            <a:chOff x="5786446" y="1214422"/>
            <a:chExt cx="1143008" cy="192882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2198" y="1214422"/>
              <a:ext cx="738664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取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最后两位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作为哈希地址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15"/>
          <p:cNvGrpSpPr/>
          <p:nvPr/>
        </p:nvGrpSpPr>
        <p:grpSpPr>
          <a:xfrm>
            <a:off x="1428728" y="5529220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大数值范围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小数值范围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哈希函数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0003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1071546"/>
            <a:ext cx="7143800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下列关于哈希函数的说法正确的是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哈希函数越复杂越好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哈希函数越简单越好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用除余法构造的哈希函数是最好的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在冲突尽可能少的情况下，哈希函数越简单越好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46" y="364331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224" y="2071678"/>
            <a:ext cx="7358114" cy="13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，设计除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h(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应为小于等于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素数，设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9-9】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哈希函数建立如下关键字集合的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(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个关键字。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注意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存在哈希冲突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252691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h(16)=3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h(74)=9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h(60)=8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h(43)=4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h(54)=2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h(90)=12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h(46)=7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h(31)=5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67955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75112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32262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3894133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46563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503714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560864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618014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714545"/>
            <a:ext cx="6143668" cy="45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法：冲突时找一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新的空闲的哈希</a:t>
            </a:r>
            <a:r>
              <a:rPr kumimoji="1" lang="zh-CN" altLang="en-US" sz="1800" dirty="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71473" y="1142984"/>
            <a:ext cx="2286016" cy="40011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、开放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定址法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3000364" y="2324393"/>
            <a:ext cx="2714644" cy="1002391"/>
            <a:chOff x="3000364" y="2324393"/>
            <a:chExt cx="2714644" cy="1002391"/>
          </a:xfrm>
        </p:grpSpPr>
        <p:sp>
          <p:nvSpPr>
            <p:cNvPr id="4" name="TextBox 3"/>
            <p:cNvSpPr txBox="1"/>
            <p:nvPr/>
          </p:nvSpPr>
          <p:spPr>
            <a:xfrm>
              <a:off x="3000364" y="295745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怎么找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空闲单元？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4143372" y="2324393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1538" y="3753153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实例：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晚到电影院找座位的情况就是采用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开放定址法。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357694"/>
            <a:ext cx="8286808" cy="8688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如果你买了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电影票，到电影院时已经开映了，你的位置被别人占用了，你需要找一个空位置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。这就是开放定址法的思路。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357718" cy="5147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9.4.3  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哈希冲突解决方法 </a:t>
            </a:r>
            <a:endParaRPr kumimoji="1"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500174"/>
            <a:ext cx="4714908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 mod 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8572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线性探测法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643182"/>
            <a:ext cx="7572428" cy="785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   示例：在电影院中找被占用位置的后面空位置！模</a:t>
            </a:r>
            <a:r>
              <a:rPr lang="en-US" altLang="zh-CN" sz="18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是为了保证找到的位置在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的有效空间中。</a:t>
            </a:r>
            <a:endParaRPr lang="zh-CN" altLang="en-US" sz="18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3857628"/>
            <a:ext cx="7643866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非同义词冲突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哈希函数值不相同的两个记录争夺同一个后继哈希地址  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堆积（或聚集）现象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85723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线性探测法的数学递推描述公式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00100" y="1501162"/>
            <a:ext cx="4500594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±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平方探测法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357562"/>
            <a:ext cx="5286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示例：在电影院中找被占用位置的前后空位置！</a:t>
            </a:r>
            <a:endParaRPr lang="zh-CN" altLang="en-US" sz="18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071942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平方探测法是一种较好的处理冲突的方法，可以避免出现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堆积现象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。它的缺点是不能探测到哈希表上的所有单元，但至少能探测到一半单元。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264318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查找的位置依次为：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+4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-4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00010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平方探测法的数学描述公式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167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9-10】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假设哈希表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除留余数法哈希函数建立如下关键字集合的哈希表：  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(16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并采用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线性探测法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解决冲突。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记录数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endParaRPr lang="en-US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00063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查找学号为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的学生姓名：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435758"/>
            <a:ext cx="6000792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从头到尾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顺序查找，时间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若学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号有序，二分查找，时间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428868"/>
            <a:ext cx="7286676" cy="2207434"/>
            <a:chOff x="1643042" y="2826342"/>
            <a:chExt cx="7286676" cy="2207434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4041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传统存储方法</a:t>
              </a:r>
              <a:r>
                <a:rPr lang="en-US" altLang="zh-CN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存放在一个数组中</a:t>
              </a:r>
              <a:endParaRPr lang="en-US" altLang="zh-CN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826342"/>
              <a:ext cx="278468" cy="784969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19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20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357166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540" y="1038509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362625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5922953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43306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8662" y="1555166"/>
            <a:ext cx="38576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=(3+1)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13=4</a:t>
            </a:r>
            <a:endParaRPr kumimoji="1"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7620" y="1490291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7620" y="19166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7620" y="23452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8662" y="2416775"/>
            <a:ext cx="257176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=(5+1) % 13=6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67203"/>
            <a:ext cx="24908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=(4+1)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13=5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0298" y="1038509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06" y="425321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7" grpId="0" animBg="1"/>
      <p:bldP spid="57" grpId="1" animBg="1"/>
      <p:bldP spid="71" grpId="0" animBg="1"/>
      <p:bldP spid="71" grpId="1" animBg="1"/>
      <p:bldP spid="72" grpId="0" animBg="1"/>
      <p:bldP spid="72" grpId="1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34" y="505406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60  43  54  90  46  31  29  88  77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1038509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h(88)=10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362625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6607189" y="1144872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25321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74  60  43  54  90  46  31  29  88  77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472" y="857232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h(77)=12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6394463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=(12+1) % 13=0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57554" y="47148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哈希表创建完毕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926411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73" grpId="0" animBg="1"/>
      <p:bldP spid="75" grpId="0"/>
      <p:bldP spid="76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071802" y="857232"/>
            <a:ext cx="2714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最终的哈希表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00232" y="3286124"/>
            <a:ext cx="5572164" cy="1974486"/>
            <a:chOff x="2000232" y="3286124"/>
            <a:chExt cx="5572164" cy="1974486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哈希表的构成：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01275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哈希函数：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本例为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)=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解决冲突方法：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本例为线性探测法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开放定址法哈希表查找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42910" y="1714488"/>
            <a:ext cx="5329237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(ha[d]!=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种探测法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求出下一地址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(ha[d]==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50033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7232"/>
            <a:ext cx="371477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50502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(29)=29%13=3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=(3+1)=4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43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=(4+1)=5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； 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=(5+1)=6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成功！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214678" y="1428736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6429420" cy="3969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前面构建的哈希表：成功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探测次数恰好等于查找到该记录所需要的关键字比较次数！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1000100" y="4286256"/>
            <a:ext cx="6715172" cy="1438643"/>
            <a:chOff x="1000100" y="4286256"/>
            <a:chExt cx="6715172" cy="1438643"/>
          </a:xfrm>
        </p:grpSpPr>
        <p:sp>
          <p:nvSpPr>
            <p:cNvPr id="5" name="TextBox 4"/>
            <p:cNvSpPr txBox="1"/>
            <p:nvPr/>
          </p:nvSpPr>
          <p:spPr>
            <a:xfrm>
              <a:off x="1000100" y="5110475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1736" y="4814840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2+1+1+1+1+4+1+1+1+1+1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714612" y="5310530"/>
              <a:ext cx="3571900" cy="1426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00496" y="5324789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507743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=1.364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500562" y="4286256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286116" y="5857892"/>
            <a:ext cx="257176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表失败查找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83535"/>
            <a:ext cx="41434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=47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68897"/>
            <a:ext cx="2571768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(47)=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47%13=8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68897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44899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74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265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88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44899"/>
            <a:ext cx="2857520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=(8+1)=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26652"/>
            <a:ext cx="2143140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=(10+1)=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26586"/>
            <a:ext cx="2643206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=(9+1)=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26652"/>
            <a:ext cx="2928958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此处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失败！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2786050" y="1171502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6000792" cy="42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的哈希表：不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285852" y="3358356"/>
            <a:ext cx="7215238" cy="931289"/>
            <a:chOff x="1285852" y="3358356"/>
            <a:chExt cx="7215238" cy="931289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，采用线性探测法找到空位置，需要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2285984" y="3357562"/>
            <a:ext cx="5500726" cy="1193551"/>
            <a:chOff x="2285984" y="3357562"/>
            <a:chExt cx="5500726" cy="1193551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，采用线性探测法找到空位置，需要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785786" y="4500570"/>
            <a:ext cx="7286676" cy="1295767"/>
            <a:chOff x="785786" y="4500570"/>
            <a:chExt cx="7286676" cy="1295767"/>
          </a:xfrm>
        </p:grpSpPr>
        <p:sp>
          <p:nvSpPr>
            <p:cNvPr id="5" name="TextBox 4"/>
            <p:cNvSpPr txBox="1"/>
            <p:nvPr/>
          </p:nvSpPr>
          <p:spPr>
            <a:xfrm>
              <a:off x="785786" y="5181913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7422" y="4886278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2+1+10+9+8+7+6+5+4+3+2+1+3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285984" y="5381968"/>
              <a:ext cx="432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00496" y="5396227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26" y="5129167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 4.692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357686" y="4500570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拉链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法是把所有的同义词用单链表链接起来的方法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40011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、拉链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681312" y="1643050"/>
            <a:ext cx="7105398" cy="4043448"/>
            <a:chOff x="681312" y="1643050"/>
            <a:chExt cx="7105398" cy="4043448"/>
          </a:xfrm>
        </p:grpSpPr>
        <p:grpSp>
          <p:nvGrpSpPr>
            <p:cNvPr id="3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3000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</a:t>
                </a:r>
                <a:r>
                  <a:rPr lang="en-US" altLang="zh-CN" sz="2000" smtClean="0">
                    <a:latin typeface="宋体" pitchFamily="2" charset="-122"/>
                    <a:ea typeface="宋体" pitchFamily="2" charset="-122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+mn-ea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+mn-ea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9124" y="2357430"/>
                <a:ext cx="2928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 </a:t>
                </a:r>
                <a:r>
                  <a:rPr lang="en-US" altLang="zh-CN" sz="2000" smtClean="0">
                    <a:latin typeface="宋体" pitchFamily="2" charset="-122"/>
                    <a:ea typeface="宋体" pitchFamily="2" charset="-122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地址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头结点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40"/>
            <p:cNvGrpSpPr/>
            <p:nvPr/>
          </p:nvGrpSpPr>
          <p:grpSpPr>
            <a:xfrm>
              <a:off x="681312" y="2114598"/>
              <a:ext cx="747416" cy="3500462"/>
              <a:chOff x="681312" y="2357430"/>
              <a:chExt cx="747416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1312" y="2928934"/>
                <a:ext cx="461665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z="1800" spc="6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哈希表地址空间</a:t>
                </a:r>
                <a:endParaRPr lang="zh-CN" altLang="en-US" sz="1800" spc="6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=30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另一种存储结构：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706759" cy="1714512"/>
            <a:chOff x="7929586" y="3429000"/>
            <a:chExt cx="706759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180000" cy="171451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3902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哈希表</a:t>
              </a:r>
              <a:endPara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5857916" cy="1247530"/>
            <a:chOff x="500034" y="5361684"/>
            <a:chExt cx="5857916" cy="1247530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查找学号为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201001025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的学生姓名：</a:t>
              </a:r>
              <a:endPara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348" y="5833232"/>
              <a:ext cx="5643602" cy="77598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计算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: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地址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d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201001025-201001001=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24</a:t>
              </a:r>
              <a:endPara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24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处的学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号比较，相等，返回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姓名“王五”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561966"/>
            <a:chOff x="142844" y="2600316"/>
            <a:chExt cx="8152362" cy="2561966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存放地址</a:t>
              </a:r>
              <a:r>
                <a:rPr lang="en-US" altLang="zh-CN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zh-CN" altLang="en-US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学号</a:t>
              </a:r>
              <a:r>
                <a:rPr lang="en-US" altLang="zh-CN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206691" cy="617934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30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85688" y="357166"/>
            <a:ext cx="857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9-10】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的关键字序列，构造采用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解决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冲突的哈希表。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38633" y="1571612"/>
            <a:ext cx="461665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采用拉链法构造的</a:t>
            </a:r>
            <a:r>
              <a:rPr lang="zh-CN" altLang="en-US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lang="en-US" altLang="zh-CN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  <a:endParaRPr lang="zh-CN" altLang="en-US" sz="1800" spc="3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关键字集合：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(16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26675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用关键字序列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{7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14}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构造一个哈希表，哈希表的存储空间是一个下标从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开始的一维数组，哈希函数为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×3) mod 7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，处理冲突采用线性探测法，要求装填（载）因子为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0.7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）画出所构造的哈希表。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）分别计算等概率情况下，查找成功和查找不成功的平均查找长度。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1414"/>
            <a:ext cx="8358246" cy="484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zh-CN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）这里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α=0.7=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/0.7=10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。计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算各关键字存储地址的过程如下：</a:t>
            </a:r>
          </a:p>
          <a:p>
            <a:pPr algn="l">
              <a:lnSpc>
                <a:spcPct val="1500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(7)=7×3 mod 7=0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(8)=8×3 mod 7=3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(30)=30×3 mod 7=6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(11)=11×3 mod 7=5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(18)=18×3 mod 7=5		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=(5+1) mod 10=6		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仍冲突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=(6+1) mod 10=7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(9)=9×3 mod 7=6			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=(6+1) mod 10=7		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仍冲突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=(7+1) mod 10=8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(14)=14×3 mod 7=0		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=(0+1) mod 10=1</a:t>
            </a:r>
            <a:endParaRPr lang="zh-CN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6" y="5169396"/>
          <a:ext cx="8495998" cy="1260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64776"/>
                <a:gridCol w="685164"/>
                <a:gridCol w="647305"/>
                <a:gridCol w="749968"/>
                <a:gridCol w="749968"/>
                <a:gridCol w="749968"/>
                <a:gridCol w="748977"/>
                <a:gridCol w="749968"/>
                <a:gridCol w="749968"/>
                <a:gridCol w="749968"/>
                <a:gridCol w="749968"/>
              </a:tblGrid>
              <a:tr h="416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087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5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4000496" y="4740769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1152511"/>
          <a:ext cx="8675998" cy="1332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89451"/>
                <a:gridCol w="699679"/>
                <a:gridCol w="661020"/>
                <a:gridCol w="765858"/>
                <a:gridCol w="765858"/>
                <a:gridCol w="765858"/>
                <a:gridCol w="764842"/>
                <a:gridCol w="765858"/>
                <a:gridCol w="765858"/>
                <a:gridCol w="765858"/>
                <a:gridCol w="765858"/>
              </a:tblGrid>
              <a:tr h="439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59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3081337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）在等概率情况下：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795717"/>
            <a:ext cx="5165609" cy="63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500042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查找成功的平均查找长度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计算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5158" y="984444"/>
          <a:ext cx="8675998" cy="194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89451"/>
                <a:gridCol w="699679"/>
                <a:gridCol w="661020"/>
                <a:gridCol w="765858"/>
                <a:gridCol w="765858"/>
                <a:gridCol w="765858"/>
                <a:gridCol w="764842"/>
                <a:gridCol w="765858"/>
                <a:gridCol w="765858"/>
                <a:gridCol w="765858"/>
                <a:gridCol w="765858"/>
              </a:tblGrid>
              <a:tr h="440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25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60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610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不成功的</a:t>
                      </a:r>
                      <a:r>
                        <a:rPr lang="zh-CN" altLang="zh-CN" sz="16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6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328612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）在等概率情况下：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378619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×3) mod 7</a:t>
            </a:r>
            <a:endParaRPr lang="zh-CN" altLang="en-US" sz="1800"/>
          </a:p>
        </p:txBody>
      </p:sp>
      <p:sp>
        <p:nvSpPr>
          <p:cNvPr id="8" name="下箭头 7"/>
          <p:cNvSpPr/>
          <p:nvPr/>
        </p:nvSpPr>
        <p:spPr>
          <a:xfrm>
            <a:off x="3143240" y="4286256"/>
            <a:ext cx="214314" cy="8572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286388"/>
            <a:ext cx="4714908" cy="72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57554" y="4354305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任何关键字不属于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14}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的关键字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黑体"/>
                <a:ea typeface="黑体"/>
                <a:cs typeface="Consolas" pitchFamily="49" charset="0"/>
              </a:rPr>
              <a:t>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查找不成功的平均查找长度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计算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42860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用几种不同的方法解决冲突时哈希表的平均查找长度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429652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857232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哈希表在查找成功时的平均查找长度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与处理冲突方法有关而与装填因子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与处理冲突方法无关而与装填因子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与处理冲突方法有关且与装填因子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与处理冲突方法无关且与装填因子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8728" y="314324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39750" y="849769"/>
            <a:ext cx="496887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拉链法哈希表查找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746762" cy="3621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0" tIns="216000" rIns="216000" b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的单链表中查找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85720" y="285728"/>
            <a:ext cx="271464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692097" y="4500570"/>
            <a:ext cx="35227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245902" y="1069287"/>
            <a:ext cx="389747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428596" y="1668829"/>
            <a:ext cx="4572032" cy="11172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%13=12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ha[12]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77≠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ha[12]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90=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成功！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7934" y="3643314"/>
            <a:ext cx="26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6357950" y="5357826"/>
            <a:ext cx="500066" cy="480621"/>
            <a:chOff x="6357950" y="5357826"/>
            <a:chExt cx="500066" cy="480621"/>
          </a:xfrm>
        </p:grpSpPr>
        <p:sp>
          <p:nvSpPr>
            <p:cNvPr id="99" name="TextBox 98"/>
            <p:cNvSpPr txBox="1"/>
            <p:nvPr/>
          </p:nvSpPr>
          <p:spPr>
            <a:xfrm>
              <a:off x="6357950" y="53578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>
              <a:endCxn id="75" idx="0"/>
            </p:cNvCxnSpPr>
            <p:nvPr/>
          </p:nvCxnSpPr>
          <p:spPr>
            <a:xfrm rot="16200000" flipH="1">
              <a:off x="6589140" y="5712447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-0.00116 L 0.17118 -0.00116 " pathEditMode="relative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1" grpId="0"/>
      <p:bldP spid="1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21484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拉链法中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成功查找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18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成功找到第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成功找到第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6"/>
          <p:cNvGrpSpPr/>
          <p:nvPr/>
        </p:nvGrpSpPr>
        <p:grpSpPr>
          <a:xfrm>
            <a:off x="4643438" y="2786059"/>
            <a:ext cx="4214842" cy="1366929"/>
            <a:chOff x="4500562" y="3500438"/>
            <a:chExt cx="4449000" cy="1616032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281915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448604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=1.182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1×9+2×2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48794" y="142852"/>
            <a:ext cx="7366544" cy="3714776"/>
            <a:chOff x="491604" y="142852"/>
            <a:chExt cx="8152362" cy="42862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44058" y="142852"/>
              <a:ext cx="2374900" cy="16690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张三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201001003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李四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201001025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王五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91604" y="1836388"/>
              <a:ext cx="8152362" cy="2592744"/>
              <a:chOff x="142844" y="2600316"/>
              <a:chExt cx="8152362" cy="2592744"/>
            </a:xfrm>
          </p:grpSpPr>
          <p:sp>
            <p:nvSpPr>
              <p:cNvPr id="7" name="Text Box 41"/>
              <p:cNvSpPr txBox="1">
                <a:spLocks noChangeArrowheads="1"/>
              </p:cNvSpPr>
              <p:nvPr/>
            </p:nvSpPr>
            <p:spPr bwMode="auto">
              <a:xfrm>
                <a:off x="4365309" y="2765669"/>
                <a:ext cx="33131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存放地址</a:t>
                </a:r>
                <a:r>
                  <a:rPr lang="en-US" altLang="zh-CN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=</a:t>
                </a:r>
                <a:r>
                  <a:rPr lang="zh-CN" altLang="en-US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学号</a:t>
                </a:r>
                <a:r>
                  <a:rPr lang="en-US" altLang="zh-CN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-201001001</a:t>
                </a:r>
              </a:p>
            </p:txBody>
          </p:sp>
          <p:sp>
            <p:nvSpPr>
              <p:cNvPr id="8" name="AutoShape 49"/>
              <p:cNvSpPr>
                <a:spLocks noChangeArrowheads="1"/>
              </p:cNvSpPr>
              <p:nvPr/>
            </p:nvSpPr>
            <p:spPr bwMode="auto">
              <a:xfrm>
                <a:off x="4008119" y="2600316"/>
                <a:ext cx="206691" cy="617934"/>
              </a:xfrm>
              <a:prstGeom prst="downArrow">
                <a:avLst>
                  <a:gd name="adj1" fmla="val 50000"/>
                  <a:gd name="adj2" fmla="val 8770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2844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201001001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2844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张三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7198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57316" y="3668781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557316" y="4096958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1171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35551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201001003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35551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李四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9904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50023" y="3668781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50023" y="4096958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5749" y="3214686"/>
                <a:ext cx="83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  <a:sym typeface="Symbol"/>
                  </a:rPr>
                  <a:t> 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13137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201001025</a:t>
                </a:r>
                <a:endParaRPr lang="zh-CN" altLang="en-US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13137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王五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63197" y="3240604"/>
                <a:ext cx="51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24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215206" y="3668781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5206" y="4096958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79061" y="3214686"/>
                <a:ext cx="501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29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341090" y="3668781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341090" y="4096958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26816" y="3214686"/>
                <a:ext cx="83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  <a:sym typeface="Symbol"/>
                  </a:rPr>
                  <a:t> 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左大括号 29"/>
              <p:cNvSpPr/>
              <p:nvPr/>
            </p:nvSpPr>
            <p:spPr>
              <a:xfrm rot="16200000">
                <a:off x="4106810" y="750919"/>
                <a:ext cx="216000" cy="8001056"/>
              </a:xfrm>
              <a:prstGeom prst="leftBrac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28992" y="4823728"/>
                <a:ext cx="1928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30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个元素空间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 </a:t>
                </a:r>
                <a:endPara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571472" y="3857628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问题：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7290" y="4071942"/>
            <a:ext cx="6929486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）如果学号不连续，中间空缺很多学号，会浪费很多空间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57290" y="5345684"/>
            <a:ext cx="6858048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）如果出现两个不同学号的元素存放地址相同？</a:t>
            </a:r>
            <a:endParaRPr lang="zh-CN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2000232" y="450057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用求模方法解决，如存放地址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-201001001)%</a:t>
            </a:r>
            <a:r>
              <a:rPr lang="en-US" altLang="zh-CN" sz="18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。保证存放地址在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50"/>
                </a:solidFill>
              </a:rPr>
              <a:t>～</a:t>
            </a:r>
            <a:r>
              <a:rPr lang="en-US" altLang="zh-CN" sz="18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1670" y="577431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称为</a:t>
            </a:r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冲突</a:t>
            </a:r>
            <a:r>
              <a:rPr lang="zh-CN" altLang="en-US" sz="180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。如何解决？</a:t>
            </a:r>
            <a:endParaRPr lang="zh-CN" altLang="en-US" sz="180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286256"/>
            <a:ext cx="33575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表不成功查找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71546"/>
            <a:ext cx="371477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642910" y="1668829"/>
            <a:ext cx="4000528" cy="11172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%13=7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ha[7]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46≠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失败！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03"/>
          <p:cNvGrpSpPr/>
          <p:nvPr/>
        </p:nvGrpSpPr>
        <p:grpSpPr>
          <a:xfrm>
            <a:off x="6572264" y="3214686"/>
            <a:ext cx="500066" cy="480621"/>
            <a:chOff x="6357950" y="5357826"/>
            <a:chExt cx="500066" cy="480621"/>
          </a:xfrm>
        </p:grpSpPr>
        <p:sp>
          <p:nvSpPr>
            <p:cNvPr id="107" name="TextBox 106"/>
            <p:cNvSpPr txBox="1"/>
            <p:nvPr/>
          </p:nvSpPr>
          <p:spPr>
            <a:xfrm>
              <a:off x="6357950" y="53578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16200000" flipH="1">
              <a:off x="6589140" y="5712447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71 L 0.10833 0.00671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01" grpId="0"/>
      <p:bldP spid="10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1434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18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12"/>
          <p:cNvGrpSpPr/>
          <p:nvPr/>
        </p:nvGrpSpPr>
        <p:grpSpPr>
          <a:xfrm>
            <a:off x="3428992" y="1142984"/>
            <a:ext cx="5286412" cy="923330"/>
            <a:chOff x="3428992" y="1142984"/>
            <a:chExt cx="5286412" cy="923330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个这样的单链表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604648"/>
              <a:ext cx="1571636" cy="10983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3"/>
          <p:cNvGrpSpPr/>
          <p:nvPr/>
        </p:nvGrpSpPr>
        <p:grpSpPr>
          <a:xfrm>
            <a:off x="4786314" y="1714488"/>
            <a:ext cx="4143404" cy="923330"/>
            <a:chOff x="4643438" y="2214554"/>
            <a:chExt cx="4143404" cy="923330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个这样的单链表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5"/>
          <p:cNvGrpSpPr/>
          <p:nvPr/>
        </p:nvGrpSpPr>
        <p:grpSpPr>
          <a:xfrm>
            <a:off x="4429124" y="3143248"/>
            <a:ext cx="4143404" cy="1857388"/>
            <a:chOff x="4429124" y="3143248"/>
            <a:chExt cx="4757242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5" y="3967467"/>
              <a:ext cx="1542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=0.846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1×7+2×2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α</a:t>
              </a:r>
              <a:r>
                <a:rPr lang="en-US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</a:t>
              </a:r>
              <a:r>
                <a:rPr lang="en-US" altLang="zh-CN" sz="2000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35481" cy="494571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、几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个概念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哈希函数和哈希地址</a:t>
            </a:r>
            <a:r>
              <a:rPr kumimoji="1" lang="en-US" altLang="zh-CN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endParaRPr kumimoji="1" lang="zh-CN" altLang="en-US" sz="1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63130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哈希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函数：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把</a:t>
            </a:r>
            <a:r>
              <a:rPr kumimoji="1" lang="zh-CN" altLang="en-US" sz="1800" dirty="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关键字为</a:t>
            </a:r>
            <a:r>
              <a:rPr kumimoji="1" lang="en-US" altLang="zh-CN" sz="1800" i="1" dirty="0" err="1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的对象存放在相应的哈希</a:t>
            </a:r>
            <a:r>
              <a:rPr kumimoji="1" lang="zh-CN" altLang="en-US" sz="1800" dirty="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地址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561993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624026"/>
            <a:ext cx="1700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2059536"/>
            <a:ext cx="1258888" cy="22145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4183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6342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8501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234528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321047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313745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77867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57083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4183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976" y="39169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个对象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16" y="26310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）的连续内存单元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2066" y="227385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314" y="394544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2066" y="32310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┇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448306" y="2580911"/>
            <a:ext cx="259766" cy="35719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686" y="13451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哈希地址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0276" y="2587261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2184491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919051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8153400" cy="13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对于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）的记录，有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。把这种现象叫做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同义词冲突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在哈希表存储结构的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中，哈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希冲突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是很难避免的！！！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zh-CN" altLang="en-US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哈希冲突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8662" y="1142984"/>
            <a:ext cx="8001056" cy="21212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哈希表中出现同义词冲突是指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两个元素具有相同的序号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两个元素的关键字不同，而其他属性相同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数据元素过多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两个元素的关键字不同，而对应的哈希函数值（存储地址）相同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385762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358246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哈希表设计主要需要解决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哈希冲突。实际中哈希冲突是难以避免的，主要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2106726"/>
            <a:ext cx="7858180" cy="271110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与装填因子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装填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因子</a:t>
            </a:r>
            <a:r>
              <a:rPr lang="el-GR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en-US" altLang="zh-CN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存储的记录个数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哈希表的大小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18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l-G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越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小，冲突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的可能性就越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l-GR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越大（最大可取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），冲突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的可能性就越大。通常使最终的控制在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0.6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0.9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的范围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内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与所采用的哈希函数有关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与解决冲突方法有关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。好的哈希冲突解决方法会减少冲突的发生。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、哈希表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设计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28662" y="1571612"/>
            <a:ext cx="4786346" cy="92599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8000" rIns="0" bIns="108000">
            <a:spAutoFit/>
          </a:bodyPr>
          <a:lstStyle/>
          <a:p>
            <a:pPr marL="838200" lvl="2" indent="-457200" algn="l" fontAlgn="ctr"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尽可能设计好的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endParaRPr kumimoji="1" lang="en-US" altLang="zh-CN" sz="18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38200" lvl="2" indent="-457200" algn="l" fontAlgn="ctr"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设计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解决冲突的方法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所以哈希表设计的</a:t>
            </a:r>
            <a:r>
              <a:rPr kumimoji="1"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重点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1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3916</Words>
  <Application>Microsoft Office PowerPoint</Application>
  <PresentationFormat>全屏显示(4:3)</PresentationFormat>
  <Paragraphs>1055</Paragraphs>
  <Slides>41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725</cp:revision>
  <dcterms:created xsi:type="dcterms:W3CDTF">2004-04-11T01:33:44Z</dcterms:created>
  <dcterms:modified xsi:type="dcterms:W3CDTF">2020-01-30T02:27:56Z</dcterms:modified>
</cp:coreProperties>
</file>