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21"/>
  </p:notesMasterIdLst>
  <p:sldIdLst>
    <p:sldId id="295" r:id="rId2"/>
    <p:sldId id="485" r:id="rId3"/>
    <p:sldId id="508" r:id="rId4"/>
    <p:sldId id="505" r:id="rId5"/>
    <p:sldId id="506" r:id="rId6"/>
    <p:sldId id="507" r:id="rId7"/>
    <p:sldId id="503" r:id="rId8"/>
    <p:sldId id="504" r:id="rId9"/>
    <p:sldId id="509" r:id="rId10"/>
    <p:sldId id="510" r:id="rId11"/>
    <p:sldId id="511" r:id="rId12"/>
    <p:sldId id="512" r:id="rId13"/>
    <p:sldId id="513" r:id="rId14"/>
    <p:sldId id="514" r:id="rId15"/>
    <p:sldId id="515" r:id="rId16"/>
    <p:sldId id="516" r:id="rId17"/>
    <p:sldId id="517" r:id="rId18"/>
    <p:sldId id="518" r:id="rId19"/>
    <p:sldId id="519" r:id="rId20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00FF"/>
    <a:srgbClr val="0000FF"/>
    <a:srgbClr val="339933"/>
    <a:srgbClr val="6600CC"/>
    <a:srgbClr val="669900"/>
    <a:srgbClr val="000000"/>
    <a:srgbClr val="0033CC"/>
    <a:srgbClr val="FF3300"/>
    <a:srgbClr val="808000"/>
    <a:srgbClr val="3366CC"/>
  </p:clrMru>
</p:presentationPr>
</file>

<file path=ppt/tableStyles.xml><?xml version="1.0" encoding="utf-8"?>
<a:tblStyleLst xmlns:a="http://schemas.openxmlformats.org/drawingml/2006/main" def="{5C22544A-7EE6-4342-B048-85BDC9FD1C3A}"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7" autoAdjust="0"/>
    <p:restoredTop sz="94581" autoAdjust="0"/>
  </p:normalViewPr>
  <p:slideViewPr>
    <p:cSldViewPr>
      <p:cViewPr varScale="1">
        <p:scale>
          <a:sx n="100" d="100"/>
          <a:sy n="100" d="100"/>
        </p:scale>
        <p:origin x="-49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8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8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D6836A47-F2A7-406E-887D-DAE0E45A0A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36E68863-33C2-4D6D-B9FA-F4917E910219}" type="slidenum">
              <a:rPr lang="en-US" altLang="zh-CN" smtClean="0"/>
              <a:pPr/>
              <a:t>‹#›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AE2A1-5EAD-411B-8D38-DF501AA1BDA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gif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050" descr="纸莎草纸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357422" y="285728"/>
            <a:ext cx="3429024" cy="707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第</a:t>
            </a:r>
            <a:r>
              <a:rPr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9</a:t>
            </a: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章 小结</a:t>
            </a:r>
            <a:r>
              <a:rPr lang="zh-CN" altLang="en-US" sz="4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 </a:t>
            </a:r>
            <a:endParaRPr lang="zh-CN" altLang="en-US" sz="4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叶根友毛笔行书2.0版" pitchFamily="2" charset="-122"/>
              <a:cs typeface="Consolas" pitchFamily="49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85786" y="1904990"/>
            <a:ext cx="857256" cy="852413"/>
            <a:chOff x="785786" y="1503812"/>
            <a:chExt cx="857256" cy="639310"/>
          </a:xfrm>
        </p:grpSpPr>
        <p:sp>
          <p:nvSpPr>
            <p:cNvPr id="8" name="Oval 8"/>
            <p:cNvSpPr>
              <a:spLocks noChangeAspect="1" noChangeArrowheads="1"/>
            </p:cNvSpPr>
            <p:nvPr/>
          </p:nvSpPr>
          <p:spPr bwMode="auto">
            <a:xfrm>
              <a:off x="785786" y="1503812"/>
              <a:ext cx="857256" cy="63931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>
              <a:outerShdw dist="89803" dir="2700000" algn="ctr" rotWithShape="0">
                <a:srgbClr val="020202">
                  <a:alpha val="50000"/>
                </a:srgbClr>
              </a:outerShdw>
            </a:effectLst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Oval 9"/>
            <p:cNvSpPr>
              <a:spLocks noChangeAspect="1" noChangeArrowheads="1"/>
            </p:cNvSpPr>
            <p:nvPr/>
          </p:nvSpPr>
          <p:spPr bwMode="auto">
            <a:xfrm>
              <a:off x="857224" y="1541720"/>
              <a:ext cx="755594" cy="563494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b="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  <a:endPara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785918" y="2071678"/>
            <a:ext cx="3929090" cy="47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线性表查找</a:t>
            </a:r>
            <a:endParaRPr lang="zh-CN" altLang="en-US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44" y="190477"/>
            <a:ext cx="1799630" cy="152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1857356" y="2857496"/>
            <a:ext cx="3551294" cy="4535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  线性表的存储结构</a:t>
            </a:r>
            <a:endParaRPr lang="zh-CN" altLang="en-US" sz="2000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43108" y="3571876"/>
            <a:ext cx="3286148" cy="101275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108000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5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顺序表</a:t>
            </a:r>
            <a:r>
              <a:rPr lang="en-US" altLang="zh-CN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―</a:t>
            </a:r>
            <a:r>
              <a: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静态查找表</a:t>
            </a:r>
            <a:endParaRPr lang="en-US" altLang="zh-CN" sz="1800" smtClean="0">
              <a:solidFill>
                <a:srgbClr val="0000FF"/>
              </a:solidFill>
              <a:latin typeface="仿宋" pitchFamily="49" charset="-122"/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5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链表</a:t>
            </a:r>
            <a:r>
              <a:rPr lang="en-US" altLang="zh-CN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―</a:t>
            </a:r>
            <a:r>
              <a: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动态查找表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28662" y="380979"/>
            <a:ext cx="7858180" cy="1709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对于下列关键字序列，不可能构成某二叉排序树中一条查找路径的序列是（  ）。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A. 95, 22, 91, 24, 94, 71	B. 92, 20, 91, 34, 88, 35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C. 21, 89, 77, 29, 36, 38	D. 12, 25, 71, 68, 33, 34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428992" y="3714752"/>
            <a:ext cx="1643074" cy="2667019"/>
          </a:xfrm>
          <a:prstGeom prst="ellipse">
            <a:avLst/>
          </a:prstGeom>
          <a:ln w="28575">
            <a:solidFill>
              <a:srgbClr val="FF00FF"/>
            </a:solidFill>
            <a:prstDash val="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14348" y="1237434"/>
            <a:ext cx="500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mtClean="0">
                <a:solidFill>
                  <a:srgbClr val="FF0000"/>
                </a:solidFill>
                <a:latin typeface="宋体"/>
                <a:ea typeface="宋体"/>
                <a:cs typeface="Times New Roman" pitchFamily="18" charset="0"/>
                <a:sym typeface="Symbol"/>
              </a:rPr>
              <a:t>×</a:t>
            </a:r>
            <a:endParaRPr lang="zh-CN" altLang="en-US" smtClean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571736" y="2381243"/>
            <a:ext cx="2183074" cy="3820840"/>
            <a:chOff x="2571736" y="2000246"/>
            <a:chExt cx="2183074" cy="2865630"/>
          </a:xfrm>
        </p:grpSpPr>
        <p:cxnSp>
          <p:nvCxnSpPr>
            <p:cNvPr id="19" name="直接连接符 18"/>
            <p:cNvCxnSpPr/>
            <p:nvPr/>
          </p:nvCxnSpPr>
          <p:spPr>
            <a:xfrm rot="5400000">
              <a:off x="4080301" y="4378638"/>
              <a:ext cx="277085" cy="125542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5400000">
              <a:off x="4013496" y="3466678"/>
              <a:ext cx="277085" cy="125542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5400000">
              <a:off x="3962696" y="2429174"/>
              <a:ext cx="277085" cy="125542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071934" y="2000246"/>
              <a:ext cx="504000" cy="378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714744" y="2571750"/>
              <a:ext cx="504000" cy="378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143372" y="3033716"/>
              <a:ext cx="504000" cy="378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714744" y="3579820"/>
              <a:ext cx="504000" cy="378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214810" y="3937010"/>
              <a:ext cx="540000" cy="405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786182" y="4487876"/>
              <a:ext cx="504000" cy="378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5" name="直接连接符 14"/>
            <p:cNvCxnSpPr>
              <a:stCxn id="6" idx="5"/>
              <a:endCxn id="7" idx="1"/>
            </p:cNvCxnSpPr>
            <p:nvPr/>
          </p:nvCxnSpPr>
          <p:spPr>
            <a:xfrm rot="16200000" flipH="1">
              <a:off x="4083719" y="2955609"/>
              <a:ext cx="194680" cy="72246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16200000" flipH="1">
              <a:off x="4088603" y="3933041"/>
              <a:ext cx="158880" cy="125542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571736" y="2071684"/>
              <a:ext cx="928694" cy="331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选项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endPara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42844" y="71414"/>
            <a:ext cx="1000100" cy="785817"/>
            <a:chOff x="5703182" y="3835411"/>
            <a:chExt cx="1238250" cy="1236663"/>
          </a:xfrm>
        </p:grpSpPr>
        <p:grpSp>
          <p:nvGrpSpPr>
            <p:cNvPr id="28" name="Group 19"/>
            <p:cNvGrpSpPr>
              <a:grpSpLocks/>
            </p:cNvGrpSpPr>
            <p:nvPr/>
          </p:nvGrpSpPr>
          <p:grpSpPr bwMode="auto">
            <a:xfrm>
              <a:off x="5703182" y="3835411"/>
              <a:ext cx="1238250" cy="1236663"/>
              <a:chOff x="810" y="845"/>
              <a:chExt cx="827" cy="826"/>
            </a:xfrm>
          </p:grpSpPr>
          <p:sp>
            <p:nvSpPr>
              <p:cNvPr id="30" name="Oval 20"/>
              <p:cNvSpPr>
                <a:spLocks noChangeArrowheads="1"/>
              </p:cNvSpPr>
              <p:nvPr/>
            </p:nvSpPr>
            <p:spPr bwMode="gray">
              <a:xfrm>
                <a:off x="810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31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32" name="Oval 22"/>
              <p:cNvSpPr>
                <a:spLocks noChangeArrowheads="1"/>
              </p:cNvSpPr>
              <p:nvPr/>
            </p:nvSpPr>
            <p:spPr bwMode="gray">
              <a:xfrm>
                <a:off x="878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9" name="Text Box 23"/>
            <p:cNvSpPr txBox="1">
              <a:spLocks noChangeArrowheads="1"/>
            </p:cNvSpPr>
            <p:nvPr/>
          </p:nvSpPr>
          <p:spPr bwMode="gray">
            <a:xfrm>
              <a:off x="5767676" y="4154859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10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7224" y="571480"/>
            <a:ext cx="7286676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有一棵含有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个结点的二叉排序树，其结点值为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，以下（  ）是其后序遍历结果。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A.ADBCEGFH		B.BCAGEHFD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C.BCAEFDHG		D.BDACEFHG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86050" y="1857364"/>
            <a:ext cx="3571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Symbol"/>
              </a:rPr>
              <a:t></a:t>
            </a:r>
            <a:endParaRPr lang="zh-CN" altLang="en-US" smtClean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8662" y="2786058"/>
            <a:ext cx="7215238" cy="828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中序序列为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ABCDEFGH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，与每一个选项的后序序列构造二叉排序树，只有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可以构造出一棵二叉排序树。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57158" y="214290"/>
            <a:ext cx="1000100" cy="785817"/>
            <a:chOff x="5703182" y="3835411"/>
            <a:chExt cx="1238250" cy="1236663"/>
          </a:xfrm>
        </p:grpSpPr>
        <p:grpSp>
          <p:nvGrpSpPr>
            <p:cNvPr id="10" name="Group 19"/>
            <p:cNvGrpSpPr>
              <a:grpSpLocks/>
            </p:cNvGrpSpPr>
            <p:nvPr/>
          </p:nvGrpSpPr>
          <p:grpSpPr bwMode="auto">
            <a:xfrm>
              <a:off x="5703182" y="3835411"/>
              <a:ext cx="1238250" cy="1236663"/>
              <a:chOff x="810" y="845"/>
              <a:chExt cx="827" cy="826"/>
            </a:xfrm>
          </p:grpSpPr>
          <p:sp>
            <p:nvSpPr>
              <p:cNvPr id="12" name="Oval 20"/>
              <p:cNvSpPr>
                <a:spLocks noChangeArrowheads="1"/>
              </p:cNvSpPr>
              <p:nvPr/>
            </p:nvSpPr>
            <p:spPr bwMode="gray">
              <a:xfrm>
                <a:off x="810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3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4" name="Oval 22"/>
              <p:cNvSpPr>
                <a:spLocks noChangeArrowheads="1"/>
              </p:cNvSpPr>
              <p:nvPr/>
            </p:nvSpPr>
            <p:spPr bwMode="gray">
              <a:xfrm>
                <a:off x="878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1" name="Text Box 23"/>
            <p:cNvSpPr txBox="1">
              <a:spLocks noChangeArrowheads="1"/>
            </p:cNvSpPr>
            <p:nvPr/>
          </p:nvSpPr>
          <p:spPr bwMode="gray">
            <a:xfrm>
              <a:off x="5767676" y="4154859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11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571480"/>
            <a:ext cx="2786082" cy="44531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  平衡二叉树</a:t>
            </a:r>
            <a:endParaRPr lang="zh-CN" altLang="en-US" sz="2000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71472" y="1428736"/>
            <a:ext cx="6286544" cy="477069"/>
            <a:chOff x="1071538" y="2285986"/>
            <a:chExt cx="6286544" cy="357800"/>
          </a:xfrm>
        </p:grpSpPr>
        <p:sp>
          <p:nvSpPr>
            <p:cNvPr id="5" name="TextBox 4"/>
            <p:cNvSpPr txBox="1"/>
            <p:nvPr/>
          </p:nvSpPr>
          <p:spPr>
            <a:xfrm>
              <a:off x="1071538" y="2285997"/>
              <a:ext cx="3571900" cy="357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二叉排序树  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  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平衡特性</a:t>
              </a:r>
            </a:p>
          </p:txBody>
        </p:sp>
        <p:sp>
          <p:nvSpPr>
            <p:cNvPr id="6" name="右箭头 5"/>
            <p:cNvSpPr/>
            <p:nvPr/>
          </p:nvSpPr>
          <p:spPr>
            <a:xfrm>
              <a:off x="4357686" y="2323930"/>
              <a:ext cx="714380" cy="285752"/>
            </a:xfrm>
            <a:prstGeom prst="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86380" y="2285986"/>
              <a:ext cx="2071702" cy="357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平衡二叉树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57224" y="3364432"/>
            <a:ext cx="4357718" cy="1017876"/>
            <a:chOff x="857224" y="2737637"/>
            <a:chExt cx="4357718" cy="763407"/>
          </a:xfrm>
        </p:grpSpPr>
        <p:sp>
          <p:nvSpPr>
            <p:cNvPr id="8" name="TextBox 7"/>
            <p:cNvSpPr txBox="1"/>
            <p:nvPr/>
          </p:nvSpPr>
          <p:spPr>
            <a:xfrm>
              <a:off x="857224" y="2737637"/>
              <a:ext cx="1857388" cy="27699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ct val="100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插入运算：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57290" y="3143253"/>
              <a:ext cx="3857652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按二叉排序树方式插入   </a:t>
              </a:r>
              <a:r>
                <a:rPr lang="en-US" altLang="zh-CN" sz="18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+  </a:t>
              </a:r>
              <a:r>
                <a:rPr lang="zh-CN" altLang="en-US" sz="1800" smtClean="0">
                  <a:solidFill>
                    <a:srgbClr val="C00000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调整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57224" y="2095492"/>
            <a:ext cx="4643470" cy="1048558"/>
            <a:chOff x="857224" y="1785931"/>
            <a:chExt cx="4643470" cy="786418"/>
          </a:xfrm>
        </p:grpSpPr>
        <p:sp>
          <p:nvSpPr>
            <p:cNvPr id="10" name="TextBox 9"/>
            <p:cNvSpPr txBox="1"/>
            <p:nvPr/>
          </p:nvSpPr>
          <p:spPr>
            <a:xfrm>
              <a:off x="857224" y="1785931"/>
              <a:ext cx="1857388" cy="27699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ct val="100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查找运算：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57290" y="2214559"/>
              <a:ext cx="4143404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与二叉排序树相同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57224" y="4538126"/>
            <a:ext cx="4572032" cy="1017871"/>
            <a:chOff x="857224" y="3617905"/>
            <a:chExt cx="4572032" cy="763403"/>
          </a:xfrm>
        </p:grpSpPr>
        <p:sp>
          <p:nvSpPr>
            <p:cNvPr id="12" name="TextBox 11"/>
            <p:cNvSpPr txBox="1"/>
            <p:nvPr/>
          </p:nvSpPr>
          <p:spPr>
            <a:xfrm>
              <a:off x="857224" y="3617905"/>
              <a:ext cx="1857388" cy="27699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ct val="100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删除运算：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57290" y="4023518"/>
              <a:ext cx="4071966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按二叉排序树方式删除   </a:t>
              </a:r>
              <a:r>
                <a:rPr lang="en-US" altLang="zh-CN" sz="18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+  </a:t>
              </a:r>
              <a:r>
                <a:rPr lang="zh-CN" altLang="en-US" sz="1800" smtClean="0">
                  <a:solidFill>
                    <a:srgbClr val="C00000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调整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357950" y="2952747"/>
            <a:ext cx="1428760" cy="43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调整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方式：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29388" y="3571876"/>
            <a:ext cx="1357322" cy="163121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4"/>
              </a:buBlip>
            </a:pP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LL</a:t>
            </a: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4"/>
              </a:buBlip>
            </a:pP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RR</a:t>
            </a: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4"/>
              </a:buBlip>
            </a:pP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LR</a:t>
            </a: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4"/>
              </a:buBlip>
            </a:pP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RL</a:t>
            </a:r>
            <a:endParaRPr lang="zh-CN" altLang="en-US" sz="2000" i="1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12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761981"/>
            <a:ext cx="4714908" cy="448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平衡二叉树与二叉排序树的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差别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4348" y="1523987"/>
            <a:ext cx="7215238" cy="188010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个关键字构造的二叉排序树高度为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log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2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(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n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+1) ～ 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，查找效率为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O(log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2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)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 ～ O(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n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)</a:t>
            </a: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个关键字构造的平衡二叉树高度为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log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2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n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，查找效率为</a:t>
            </a:r>
            <a:r>
              <a:rPr lang="en-US" altLang="zh-CN" sz="180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O(log</a:t>
            </a:r>
            <a:r>
              <a:rPr lang="en-US" altLang="zh-CN" sz="1800" baseline="-2500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2</a:t>
            </a:r>
            <a:r>
              <a:rPr lang="en-US" altLang="zh-CN" sz="1800" i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)</a:t>
            </a:r>
            <a:endParaRPr lang="zh-CN" altLang="en-US" sz="180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13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873043"/>
            <a:ext cx="8072494" cy="1631216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在含有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个结点的平衡二叉树上，查找关键字为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35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（存在该结点）的结点，则依次比较的关键字有可能是（  ）。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A. 46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36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18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28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35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B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 47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37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18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27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36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C. 27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48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39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37		D. 15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45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25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35</a:t>
            </a:r>
            <a:endParaRPr lang="zh-CN" altLang="en-US" sz="180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10" y="3143248"/>
            <a:ext cx="521497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pt-BR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pt-BR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pt-BR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pt-BR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pt-BR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sz="18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pt-BR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pt-BR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sz="18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pt-BR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pt-BR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pt-BR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sz="18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pt-BR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-2</a:t>
            </a:r>
            <a:r>
              <a:rPr lang="pt-BR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=4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=7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，求出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18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=5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也就是说，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个结点的平衡二叉树最大高度为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6630" y="2070550"/>
            <a:ext cx="3571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Symbol"/>
              </a:rPr>
              <a:t></a:t>
            </a:r>
            <a:endParaRPr lang="zh-CN" altLang="en-US" smtClean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2910" y="4714884"/>
            <a:ext cx="46434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选项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比较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 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 错误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  <a:sym typeface="Wingdings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存在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35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，而选项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都不成功 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错误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57158" y="214290"/>
            <a:ext cx="1000100" cy="785817"/>
            <a:chOff x="5703182" y="3835411"/>
            <a:chExt cx="1238250" cy="1236663"/>
          </a:xfrm>
        </p:grpSpPr>
        <p:grpSp>
          <p:nvGrpSpPr>
            <p:cNvPr id="11" name="Group 19"/>
            <p:cNvGrpSpPr>
              <a:grpSpLocks/>
            </p:cNvGrpSpPr>
            <p:nvPr/>
          </p:nvGrpSpPr>
          <p:grpSpPr bwMode="auto">
            <a:xfrm>
              <a:off x="5703182" y="3835411"/>
              <a:ext cx="1238250" cy="1236663"/>
              <a:chOff x="810" y="845"/>
              <a:chExt cx="827" cy="826"/>
            </a:xfrm>
          </p:grpSpPr>
          <p:sp>
            <p:nvSpPr>
              <p:cNvPr id="13" name="Oval 20"/>
              <p:cNvSpPr>
                <a:spLocks noChangeArrowheads="1"/>
              </p:cNvSpPr>
              <p:nvPr/>
            </p:nvSpPr>
            <p:spPr bwMode="gray">
              <a:xfrm>
                <a:off x="810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4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5" name="Oval 22"/>
              <p:cNvSpPr>
                <a:spLocks noChangeArrowheads="1"/>
              </p:cNvSpPr>
              <p:nvPr/>
            </p:nvSpPr>
            <p:spPr bwMode="gray">
              <a:xfrm>
                <a:off x="878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2" name="Text Box 23"/>
            <p:cNvSpPr txBox="1">
              <a:spLocks noChangeArrowheads="1"/>
            </p:cNvSpPr>
            <p:nvPr/>
          </p:nvSpPr>
          <p:spPr bwMode="gray">
            <a:xfrm>
              <a:off x="5767676" y="4154859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715008" y="3143248"/>
            <a:ext cx="3071834" cy="1143008"/>
            <a:chOff x="5572132" y="3143248"/>
            <a:chExt cx="3071834" cy="1143008"/>
          </a:xfrm>
        </p:grpSpPr>
        <p:sp>
          <p:nvSpPr>
            <p:cNvPr id="16" name="右大括号 15"/>
            <p:cNvSpPr/>
            <p:nvPr/>
          </p:nvSpPr>
          <p:spPr>
            <a:xfrm>
              <a:off x="5572132" y="3143248"/>
              <a:ext cx="214314" cy="1143008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57884" y="3500438"/>
              <a:ext cx="2786082" cy="436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任何成功比较次数≤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5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14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571480"/>
            <a:ext cx="3286148" cy="4414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  </a:t>
            </a:r>
            <a:r>
              <a:rPr lang="en-US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B-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树和</a:t>
            </a:r>
            <a:r>
              <a:rPr lang="en-US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B+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树</a:t>
            </a:r>
            <a:endParaRPr lang="zh-CN" altLang="en-US" sz="2000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42844" y="2095492"/>
            <a:ext cx="8429684" cy="3126598"/>
            <a:chOff x="142844" y="1571618"/>
            <a:chExt cx="8429684" cy="2344949"/>
          </a:xfrm>
        </p:grpSpPr>
        <p:sp>
          <p:nvSpPr>
            <p:cNvPr id="5" name="TextBox 4"/>
            <p:cNvSpPr txBox="1"/>
            <p:nvPr/>
          </p:nvSpPr>
          <p:spPr>
            <a:xfrm>
              <a:off x="1357290" y="1571618"/>
              <a:ext cx="7215238" cy="2344949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tIns="108000" bIns="108000" rtlCol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个关键字的结点有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棵子树</a:t>
              </a:r>
              <a:endPara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marL="457200" indent="-457200" algn="l">
                <a:lnSpc>
                  <a:spcPct val="150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内部结点关键字总数为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，外部结点个数为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+1</a:t>
              </a:r>
            </a:p>
            <a:p>
              <a:pPr marL="457200" indent="-457200" algn="l">
                <a:lnSpc>
                  <a:spcPct val="150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内部结点最多关键字个数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Max = 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marL="457200" indent="-457200" algn="l">
                <a:lnSpc>
                  <a:spcPct val="150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内部结点最少关键字个数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Min = 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/>
                </a:rPr>
                <a:t></a:t>
              </a:r>
              <a:r>
                <a:rPr lang="en-US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</a:t>
              </a:r>
              <a:r>
                <a:rPr 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/2</a:t>
              </a:r>
              <a:r>
                <a:rPr 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/>
                </a:rPr>
                <a:t></a:t>
              </a:r>
              <a:r>
                <a:rPr 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</a:p>
            <a:p>
              <a:pPr marL="457200" indent="-457200" algn="l">
                <a:lnSpc>
                  <a:spcPct val="150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插入关键字时，只有根结点分裂 </a:t>
              </a:r>
              <a:r>
                <a:rPr lang="zh-CN" altLang="en-US" sz="18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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 树高增加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层</a:t>
              </a:r>
              <a:endPara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endParaRPr>
            </a:p>
            <a:p>
              <a:pPr marL="457200" indent="-457200" algn="l">
                <a:lnSpc>
                  <a:spcPct val="150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删除关键字时，只有根结点参与合并 </a:t>
              </a:r>
              <a:r>
                <a:rPr lang="zh-CN" altLang="en-US" sz="18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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 树高减少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层</a:t>
              </a:r>
              <a:endPara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endParaRPr>
            </a:p>
            <a:p>
              <a:pPr marL="457200" indent="-457200" algn="l">
                <a:lnSpc>
                  <a:spcPct val="150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只能从根结点出发随机查找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pic>
          <p:nvPicPr>
            <p:cNvPr id="6" name="Picture 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2844" y="1975062"/>
              <a:ext cx="1049401" cy="1071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7" name="TextBox 6"/>
          <p:cNvSpPr txBox="1"/>
          <p:nvPr/>
        </p:nvSpPr>
        <p:spPr>
          <a:xfrm>
            <a:off x="928662" y="1307132"/>
            <a:ext cx="2786082" cy="40735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sz="2000" i="1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m</a:t>
            </a:r>
            <a:r>
              <a:rPr lang="zh-CN" altLang="en-US" sz="20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阶</a:t>
            </a:r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B-</a:t>
            </a:r>
            <a:r>
              <a:rPr lang="zh-CN" altLang="en-US" sz="20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树重要属性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15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571480"/>
            <a:ext cx="2786082" cy="40735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sz="2000" i="1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m</a:t>
            </a:r>
            <a:r>
              <a:rPr lang="zh-CN" altLang="en-US" sz="20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阶</a:t>
            </a:r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B+</a:t>
            </a:r>
            <a:r>
              <a:rPr lang="zh-CN" altLang="en-US" sz="20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树重要属性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42844" y="1704903"/>
            <a:ext cx="8072494" cy="2295601"/>
            <a:chOff x="142844" y="1278676"/>
            <a:chExt cx="8072494" cy="1721702"/>
          </a:xfrm>
        </p:grpSpPr>
        <p:sp>
          <p:nvSpPr>
            <p:cNvPr id="4" name="TextBox 3"/>
            <p:cNvSpPr txBox="1"/>
            <p:nvPr/>
          </p:nvSpPr>
          <p:spPr>
            <a:xfrm>
              <a:off x="1357290" y="1278676"/>
              <a:ext cx="6858048" cy="1721702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144000" tIns="108000" bIns="108000" rtlCol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个关键字的结点只有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棵子树</a:t>
              </a:r>
              <a:endPara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marL="457200" indent="-457200" algn="l">
                <a:lnSpc>
                  <a:spcPct val="150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上方为索引，叶子结点层存放记录</a:t>
              </a:r>
              <a:endPara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marL="457200" indent="-457200" algn="l">
                <a:lnSpc>
                  <a:spcPct val="150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叶子结点层的结点通过指针相链接</a:t>
              </a:r>
              <a:endPara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endParaRPr>
            </a:p>
            <a:p>
              <a:pPr marL="457200" indent="-457200" algn="l">
                <a:lnSpc>
                  <a:spcPct val="150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可以从根结点出发随机查找，也可以从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叶子结点层的开始结点出发顺序查找</a:t>
              </a:r>
            </a:p>
          </p:txBody>
        </p:sp>
        <p:pic>
          <p:nvPicPr>
            <p:cNvPr id="5" name="Picture 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2844" y="1714494"/>
              <a:ext cx="1049401" cy="1071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16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42910" y="761982"/>
            <a:ext cx="857256" cy="852413"/>
            <a:chOff x="785786" y="1503812"/>
            <a:chExt cx="857256" cy="639310"/>
          </a:xfrm>
        </p:grpSpPr>
        <p:sp>
          <p:nvSpPr>
            <p:cNvPr id="4" name="Oval 8"/>
            <p:cNvSpPr>
              <a:spLocks noChangeAspect="1" noChangeArrowheads="1"/>
            </p:cNvSpPr>
            <p:nvPr/>
          </p:nvSpPr>
          <p:spPr bwMode="auto">
            <a:xfrm>
              <a:off x="785786" y="1503812"/>
              <a:ext cx="857256" cy="63931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>
              <a:outerShdw dist="89803" dir="2700000" algn="ctr" rotWithShape="0">
                <a:srgbClr val="020202">
                  <a:alpha val="50000"/>
                </a:srgbClr>
              </a:outerShdw>
            </a:effectLst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Oval 9"/>
            <p:cNvSpPr>
              <a:spLocks noChangeAspect="1" noChangeArrowheads="1"/>
            </p:cNvSpPr>
            <p:nvPr/>
          </p:nvSpPr>
          <p:spPr bwMode="auto">
            <a:xfrm>
              <a:off x="857224" y="1541720"/>
              <a:ext cx="755594" cy="563494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b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  <a:endPara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571604" y="895448"/>
            <a:ext cx="2643206" cy="47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哈 希 表 查 找</a:t>
            </a:r>
            <a:endParaRPr lang="zh-CN" altLang="en-US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5852" y="1904990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哈希表组成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71604" y="2500306"/>
            <a:ext cx="5000660" cy="146460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存放数据元素的表空间，地址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哈希函数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解决冲突的方法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17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5786" y="571481"/>
            <a:ext cx="6715172" cy="104910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哈希函数：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根据记录的关键字计算出存储地址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解决冲突的方法：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在出现冲突时，找另外一个存储地址。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071538" y="1928802"/>
            <a:ext cx="6858048" cy="1715861"/>
            <a:chOff x="1071538" y="1571618"/>
            <a:chExt cx="6858048" cy="1286896"/>
          </a:xfrm>
        </p:grpSpPr>
        <p:sp>
          <p:nvSpPr>
            <p:cNvPr id="4" name="下箭头 3"/>
            <p:cNvSpPr/>
            <p:nvPr/>
          </p:nvSpPr>
          <p:spPr>
            <a:xfrm>
              <a:off x="2428860" y="1571618"/>
              <a:ext cx="285752" cy="357190"/>
            </a:xfrm>
            <a:prstGeom prst="down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71538" y="2071684"/>
              <a:ext cx="6858048" cy="786830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144000" tIns="108000" bIns="108000" rtlCol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spcBef>
                  <a:spcPts val="0"/>
                </a:spcBef>
                <a:buBlip>
                  <a:blip r:embed="rId4"/>
                </a:buBlip>
              </a:pPr>
              <a:r>
                <a:rPr lang="zh-CN" altLang="en-US" sz="1800" smtClean="0">
                  <a:solidFill>
                    <a:srgbClr val="FF00FF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开放定址法</a:t>
              </a:r>
              <a:r>
                <a:rPr lang="zh-CN" altLang="en-US" sz="18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冲突时在周围找一个新的空闲的哈希地址。</a:t>
              </a:r>
              <a:endPara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marL="457200" indent="-457200" algn="l">
                <a:lnSpc>
                  <a:spcPct val="150000"/>
                </a:lnSpc>
                <a:spcBef>
                  <a:spcPts val="0"/>
                </a:spcBef>
                <a:buBlip>
                  <a:blip r:embed="rId4"/>
                </a:buBlip>
              </a:pPr>
              <a:r>
                <a:rPr lang="zh-CN" altLang="en-US" sz="1800" smtClean="0">
                  <a:solidFill>
                    <a:srgbClr val="FF00FF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拉链法</a:t>
              </a:r>
              <a:r>
                <a:rPr lang="zh-CN" altLang="en-US" sz="18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把所有的同义词用单链表链接起来的方法。　</a:t>
              </a: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18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57290" y="571481"/>
            <a:ext cx="7429552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以下关于哈希查找的叙述中错误的是（   ）。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A.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用拉链法解决冲突易引起堆积现象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B.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用线性探测法解决冲突易引起堆积现象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C.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哈希函数选得好可以减少冲突现象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D.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哈希函数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MOD 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通常取小于等于表长的素数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4348" y="3214686"/>
            <a:ext cx="7500990" cy="137227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同义词冲突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：两个不同关键字记录的哈希函数值相同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非同义词冲突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：多个不同哈希函数值的记录争抢同一地址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堆积现象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：指非同义词冲突出现的现象，拉链法不会引起堆积现象。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3504" y="1023120"/>
            <a:ext cx="500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mtClean="0">
                <a:solidFill>
                  <a:srgbClr val="FF0000"/>
                </a:solidFill>
                <a:latin typeface="宋体"/>
                <a:ea typeface="宋体"/>
                <a:cs typeface="Times New Roman" pitchFamily="18" charset="0"/>
                <a:sym typeface="Symbol"/>
              </a:rPr>
              <a:t>×</a:t>
            </a:r>
            <a:endParaRPr lang="zh-CN" altLang="en-US" smtClean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57158" y="214290"/>
            <a:ext cx="1000100" cy="785817"/>
            <a:chOff x="5703182" y="3835411"/>
            <a:chExt cx="1238250" cy="1236663"/>
          </a:xfrm>
        </p:grpSpPr>
        <p:grpSp>
          <p:nvGrpSpPr>
            <p:cNvPr id="10" name="Group 19"/>
            <p:cNvGrpSpPr>
              <a:grpSpLocks/>
            </p:cNvGrpSpPr>
            <p:nvPr/>
          </p:nvGrpSpPr>
          <p:grpSpPr bwMode="auto">
            <a:xfrm>
              <a:off x="5703182" y="3835411"/>
              <a:ext cx="1238250" cy="1236663"/>
              <a:chOff x="810" y="845"/>
              <a:chExt cx="827" cy="826"/>
            </a:xfrm>
          </p:grpSpPr>
          <p:sp>
            <p:nvSpPr>
              <p:cNvPr id="12" name="Oval 20"/>
              <p:cNvSpPr>
                <a:spLocks noChangeArrowheads="1"/>
              </p:cNvSpPr>
              <p:nvPr/>
            </p:nvSpPr>
            <p:spPr bwMode="gray">
              <a:xfrm>
                <a:off x="810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3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4" name="Oval 22"/>
              <p:cNvSpPr>
                <a:spLocks noChangeArrowheads="1"/>
              </p:cNvSpPr>
              <p:nvPr/>
            </p:nvSpPr>
            <p:spPr bwMode="gray">
              <a:xfrm>
                <a:off x="878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1" name="Text Box 23"/>
            <p:cNvSpPr txBox="1">
              <a:spLocks noChangeArrowheads="1"/>
            </p:cNvSpPr>
            <p:nvPr/>
          </p:nvSpPr>
          <p:spPr bwMode="gray">
            <a:xfrm>
              <a:off x="5767676" y="4154859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19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380979"/>
            <a:ext cx="3500462" cy="4535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  顺序表查找算法</a:t>
            </a:r>
            <a:endParaRPr lang="zh-CN" altLang="en-US" sz="2000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1538" y="1238235"/>
            <a:ext cx="2214578" cy="1418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顺序查找</a:t>
            </a:r>
            <a:endParaRPr lang="en-US" altLang="zh-CN" sz="20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折半查找</a:t>
            </a:r>
            <a:endParaRPr lang="en-US" altLang="zh-CN" sz="20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分块查找</a:t>
            </a:r>
            <a:endParaRPr lang="en-US" altLang="zh-CN" sz="2000" smtClean="0">
              <a:solidFill>
                <a:srgbClr val="0000FF"/>
              </a:solidFill>
              <a:ea typeface="楷体" pitchFamily="49" charset="-122"/>
              <a:cs typeface="Times New Roman" pitchFamily="18" charset="0"/>
              <a:sym typeface="Wingdings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000364" y="1357298"/>
            <a:ext cx="3286148" cy="1285884"/>
            <a:chOff x="3000364" y="1017973"/>
            <a:chExt cx="3286148" cy="964413"/>
          </a:xfrm>
        </p:grpSpPr>
        <p:sp>
          <p:nvSpPr>
            <p:cNvPr id="6" name="右大括号 5"/>
            <p:cNvSpPr/>
            <p:nvPr/>
          </p:nvSpPr>
          <p:spPr>
            <a:xfrm>
              <a:off x="3000364" y="1017973"/>
              <a:ext cx="214314" cy="964413"/>
            </a:xfrm>
            <a:prstGeom prst="rightBrac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57554" y="1178709"/>
              <a:ext cx="2928958" cy="621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成功情况下的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ASL</a:t>
              </a:r>
            </a:p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不成功情况下的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ASL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03070" y="659161"/>
            <a:ext cx="7500990" cy="1705723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从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19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个元素中查找其中某个元素，如果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最多进行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次元素之间的比较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，则采用的查找方法只可能是（  ）。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A.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折半查找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	B.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分块查找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C.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顺序查找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	D.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都不可能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8662" y="3214686"/>
            <a:ext cx="692948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n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=19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，折半查找的元素最多比较次数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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+1)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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=5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，顺序查找和分块查找所需元素比较次数会更多。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答案：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endParaRPr lang="zh-CN" altLang="en-US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8926" y="1571612"/>
            <a:ext cx="3571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Symbol"/>
              </a:rPr>
              <a:t></a:t>
            </a:r>
            <a:endParaRPr lang="zh-CN" altLang="en-US" smtClean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57158" y="214290"/>
            <a:ext cx="1000100" cy="785817"/>
            <a:chOff x="5703182" y="3835411"/>
            <a:chExt cx="1238250" cy="1236663"/>
          </a:xfrm>
        </p:grpSpPr>
        <p:grpSp>
          <p:nvGrpSpPr>
            <p:cNvPr id="10" name="Group 19"/>
            <p:cNvGrpSpPr>
              <a:grpSpLocks/>
            </p:cNvGrpSpPr>
            <p:nvPr/>
          </p:nvGrpSpPr>
          <p:grpSpPr bwMode="auto">
            <a:xfrm>
              <a:off x="5703182" y="3835411"/>
              <a:ext cx="1238250" cy="1236663"/>
              <a:chOff x="810" y="845"/>
              <a:chExt cx="827" cy="826"/>
            </a:xfrm>
          </p:grpSpPr>
          <p:sp>
            <p:nvSpPr>
              <p:cNvPr id="12" name="Oval 20"/>
              <p:cNvSpPr>
                <a:spLocks noChangeArrowheads="1"/>
              </p:cNvSpPr>
              <p:nvPr/>
            </p:nvSpPr>
            <p:spPr bwMode="gray">
              <a:xfrm>
                <a:off x="810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3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4" name="Oval 22"/>
              <p:cNvSpPr>
                <a:spLocks noChangeArrowheads="1"/>
              </p:cNvSpPr>
              <p:nvPr/>
            </p:nvSpPr>
            <p:spPr bwMode="gray">
              <a:xfrm>
                <a:off x="878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1" name="Text Box 23"/>
            <p:cNvSpPr txBox="1">
              <a:spLocks noChangeArrowheads="1"/>
            </p:cNvSpPr>
            <p:nvPr/>
          </p:nvSpPr>
          <p:spPr bwMode="gray">
            <a:xfrm>
              <a:off x="5767676" y="4154859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3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552184"/>
            <a:ext cx="7929618" cy="1733808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一个递增表为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R[0..11]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，采用折半查找方法，在某次成功查找到指定的记录时，以下（）是可能的记录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比较序列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A.R[0]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R[5]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R[2]		B.R[0]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R[6]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R[9]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C.R[5]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R[8]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R[10]		D.R[5]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R[2]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R[4]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642910" y="2342066"/>
            <a:ext cx="7143800" cy="3777764"/>
            <a:chOff x="831248" y="1669585"/>
            <a:chExt cx="7793232" cy="2902429"/>
          </a:xfrm>
        </p:grpSpPr>
        <p:sp>
          <p:nvSpPr>
            <p:cNvPr id="6" name="矩形 5"/>
            <p:cNvSpPr/>
            <p:nvPr/>
          </p:nvSpPr>
          <p:spPr>
            <a:xfrm>
              <a:off x="3786182" y="1669585"/>
              <a:ext cx="1643074" cy="396000"/>
            </a:xfrm>
            <a:prstGeom prst="rect">
              <a:avLst/>
            </a:prstGeom>
            <a:noFill/>
            <a:ln>
              <a:noFill/>
              <a:tailEnd type="stealth" w="med" len="lg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2160"/>
                </a:lnSpc>
                <a:spcBef>
                  <a:spcPts val="0"/>
                </a:spcBef>
              </a:pP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～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11</a:t>
              </a:r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mid=5</a:t>
              </a:r>
              <a:endParaRPr lang="zh-CN" altLang="en-US" sz="16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4286248" y="2000246"/>
              <a:ext cx="714380" cy="571504"/>
            </a:xfrm>
            <a:prstGeom prst="ellipse">
              <a:avLst/>
            </a:prstGeom>
            <a:solidFill>
              <a:srgbClr val="339933"/>
            </a:solidFill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[5]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2643174" y="3000378"/>
              <a:ext cx="714380" cy="571504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[2]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71670" y="2571750"/>
              <a:ext cx="1643074" cy="396000"/>
            </a:xfrm>
            <a:prstGeom prst="rect">
              <a:avLst/>
            </a:prstGeom>
            <a:noFill/>
            <a:ln>
              <a:noFill/>
              <a:tailEnd type="stealth" w="med" len="lg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2160"/>
                </a:lnSpc>
                <a:spcBef>
                  <a:spcPts val="0"/>
                </a:spcBef>
              </a:pP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～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mid=2</a:t>
              </a:r>
              <a:endParaRPr lang="zh-CN" altLang="en-US" sz="16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1714480" y="4000510"/>
              <a:ext cx="714380" cy="571504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[0]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831248" y="3571883"/>
              <a:ext cx="1643074" cy="396000"/>
            </a:xfrm>
            <a:prstGeom prst="rect">
              <a:avLst/>
            </a:prstGeom>
            <a:noFill/>
            <a:ln>
              <a:noFill/>
              <a:tailEnd type="stealth" w="med" len="lg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2160"/>
                </a:lnSpc>
                <a:spcBef>
                  <a:spcPts val="0"/>
                </a:spcBef>
              </a:pP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～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mid=0</a:t>
              </a:r>
              <a:endParaRPr lang="zh-CN" altLang="en-US" sz="16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500430" y="4000510"/>
              <a:ext cx="714380" cy="571504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[3]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928926" y="3571882"/>
              <a:ext cx="1643074" cy="396000"/>
            </a:xfrm>
            <a:prstGeom prst="rect">
              <a:avLst/>
            </a:prstGeom>
            <a:noFill/>
            <a:ln>
              <a:noFill/>
              <a:tailEnd type="stealth" w="med" len="lg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2160"/>
                </a:lnSpc>
                <a:spcBef>
                  <a:spcPts val="0"/>
                </a:spcBef>
              </a:pP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～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mid=3</a:t>
              </a:r>
              <a:endParaRPr lang="zh-CN" altLang="en-US" sz="16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22" name="直接连接符 21"/>
            <p:cNvCxnSpPr>
              <a:stCxn id="12" idx="2"/>
              <a:endCxn id="13" idx="7"/>
            </p:cNvCxnSpPr>
            <p:nvPr/>
          </p:nvCxnSpPr>
          <p:spPr>
            <a:xfrm rot="10800000" flipV="1">
              <a:off x="3252936" y="2285997"/>
              <a:ext cx="1033313" cy="798075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3" idx="3"/>
              <a:endCxn id="15" idx="7"/>
            </p:cNvCxnSpPr>
            <p:nvPr/>
          </p:nvCxnSpPr>
          <p:spPr>
            <a:xfrm rot="5400000">
              <a:off x="2238008" y="3574420"/>
              <a:ext cx="596018" cy="423552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3" idx="5"/>
              <a:endCxn id="17" idx="1"/>
            </p:cNvCxnSpPr>
            <p:nvPr/>
          </p:nvCxnSpPr>
          <p:spPr>
            <a:xfrm rot="16200000" flipH="1">
              <a:off x="3130983" y="3610139"/>
              <a:ext cx="596018" cy="352114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8" name="椭圆 27"/>
            <p:cNvSpPr/>
            <p:nvPr/>
          </p:nvSpPr>
          <p:spPr>
            <a:xfrm>
              <a:off x="6000760" y="3000378"/>
              <a:ext cx="714380" cy="571504"/>
            </a:xfrm>
            <a:prstGeom prst="ellipse">
              <a:avLst/>
            </a:prstGeom>
            <a:solidFill>
              <a:srgbClr val="339933"/>
            </a:solidFill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[8]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890356" y="2602636"/>
              <a:ext cx="1643074" cy="396000"/>
            </a:xfrm>
            <a:prstGeom prst="rect">
              <a:avLst/>
            </a:prstGeom>
            <a:noFill/>
            <a:ln>
              <a:noFill/>
              <a:tailEnd type="stealth" w="med" len="lg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2160"/>
                </a:lnSpc>
                <a:spcBef>
                  <a:spcPts val="0"/>
                </a:spcBef>
              </a:pP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～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11</a:t>
              </a:r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mid=8</a:t>
              </a:r>
              <a:endParaRPr lang="zh-CN" altLang="en-US" sz="16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5143504" y="4000510"/>
              <a:ext cx="714380" cy="571504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[6]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572000" y="3571882"/>
              <a:ext cx="1643074" cy="396000"/>
            </a:xfrm>
            <a:prstGeom prst="rect">
              <a:avLst/>
            </a:prstGeom>
            <a:noFill/>
            <a:ln>
              <a:noFill/>
              <a:tailEnd type="stealth" w="med" len="lg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2160"/>
                </a:lnSpc>
                <a:spcBef>
                  <a:spcPts val="0"/>
                </a:spcBef>
              </a:pP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～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7</a:t>
              </a:r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mid=6</a:t>
              </a:r>
              <a:endParaRPr lang="zh-CN" altLang="en-US" sz="16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6929454" y="4000510"/>
              <a:ext cx="714380" cy="571504"/>
            </a:xfrm>
            <a:prstGeom prst="ellipse">
              <a:avLst/>
            </a:prstGeom>
            <a:solidFill>
              <a:srgbClr val="339933"/>
            </a:solidFill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[10]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981407" y="3571883"/>
              <a:ext cx="1643073" cy="396000"/>
            </a:xfrm>
            <a:prstGeom prst="rect">
              <a:avLst/>
            </a:prstGeom>
            <a:noFill/>
            <a:ln>
              <a:noFill/>
              <a:tailEnd type="stealth" w="med" len="lg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2160"/>
                </a:lnSpc>
                <a:spcBef>
                  <a:spcPts val="0"/>
                </a:spcBef>
              </a:pP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9</a:t>
              </a:r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～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11</a:t>
              </a:r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mid=10</a:t>
              </a:r>
              <a:endParaRPr lang="zh-CN" altLang="en-US" sz="16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35" name="直接连接符 34"/>
            <p:cNvCxnSpPr>
              <a:stCxn id="12" idx="6"/>
              <a:endCxn id="28" idx="1"/>
            </p:cNvCxnSpPr>
            <p:nvPr/>
          </p:nvCxnSpPr>
          <p:spPr>
            <a:xfrm>
              <a:off x="5000628" y="2285998"/>
              <a:ext cx="1104751" cy="798075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28" idx="3"/>
              <a:endCxn id="30" idx="7"/>
            </p:cNvCxnSpPr>
            <p:nvPr/>
          </p:nvCxnSpPr>
          <p:spPr>
            <a:xfrm rot="5400000">
              <a:off x="5631313" y="3610139"/>
              <a:ext cx="596018" cy="352114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28" idx="5"/>
              <a:endCxn id="32" idx="1"/>
            </p:cNvCxnSpPr>
            <p:nvPr/>
          </p:nvCxnSpPr>
          <p:spPr>
            <a:xfrm rot="16200000" flipH="1">
              <a:off x="6524288" y="3574420"/>
              <a:ext cx="596018" cy="423552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3786182" y="1808938"/>
            <a:ext cx="3571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</a:t>
            </a:r>
            <a:endParaRPr lang="zh-CN" altLang="en-US" smtClean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357158" y="214290"/>
            <a:ext cx="1000100" cy="785817"/>
            <a:chOff x="5703182" y="3835411"/>
            <a:chExt cx="1238250" cy="1236663"/>
          </a:xfrm>
        </p:grpSpPr>
        <p:grpSp>
          <p:nvGrpSpPr>
            <p:cNvPr id="42" name="Group 19"/>
            <p:cNvGrpSpPr>
              <a:grpSpLocks/>
            </p:cNvGrpSpPr>
            <p:nvPr/>
          </p:nvGrpSpPr>
          <p:grpSpPr bwMode="auto">
            <a:xfrm>
              <a:off x="5703182" y="3835411"/>
              <a:ext cx="1238250" cy="1236663"/>
              <a:chOff x="810" y="845"/>
              <a:chExt cx="827" cy="826"/>
            </a:xfrm>
          </p:grpSpPr>
          <p:sp>
            <p:nvSpPr>
              <p:cNvPr id="44" name="Oval 20"/>
              <p:cNvSpPr>
                <a:spLocks noChangeArrowheads="1"/>
              </p:cNvSpPr>
              <p:nvPr/>
            </p:nvSpPr>
            <p:spPr bwMode="gray">
              <a:xfrm>
                <a:off x="810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45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46" name="Oval 22"/>
              <p:cNvSpPr>
                <a:spLocks noChangeArrowheads="1"/>
              </p:cNvSpPr>
              <p:nvPr/>
            </p:nvSpPr>
            <p:spPr bwMode="gray">
              <a:xfrm>
                <a:off x="878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43" name="Text Box 23"/>
            <p:cNvSpPr txBox="1">
              <a:spLocks noChangeArrowheads="1"/>
            </p:cNvSpPr>
            <p:nvPr/>
          </p:nvSpPr>
          <p:spPr bwMode="gray">
            <a:xfrm>
              <a:off x="5767676" y="4154859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47" name="灯片编号占位符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4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1538" y="964152"/>
            <a:ext cx="7643866" cy="2964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当采用分块查找时，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数据的组织方式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为（  ）。</a:t>
            </a:r>
          </a:p>
          <a:p>
            <a:pPr marL="457200" indent="-457200" algn="l">
              <a:lnSpc>
                <a:spcPts val="3200"/>
              </a:lnSpc>
              <a:spcBef>
                <a:spcPts val="0"/>
              </a:spcBef>
              <a:buFont typeface="+mj-lt"/>
              <a:buAutoNum type="alphaUcPeriod"/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数据分成若干块，每块内数据有序</a:t>
            </a:r>
          </a:p>
          <a:p>
            <a:pPr marL="457200" indent="-457200" algn="l">
              <a:lnSpc>
                <a:spcPts val="3200"/>
              </a:lnSpc>
              <a:spcBef>
                <a:spcPts val="0"/>
              </a:spcBef>
              <a:buFont typeface="+mj-lt"/>
              <a:buAutoNum type="alphaUcPeriod"/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数据分成若干块，每块内数据不必有序，但块间必须有序，每块内最大（或最小）的数据组成索引块</a:t>
            </a:r>
          </a:p>
          <a:p>
            <a:pPr marL="457200" indent="-457200" algn="l">
              <a:lnSpc>
                <a:spcPts val="3200"/>
              </a:lnSpc>
              <a:spcBef>
                <a:spcPts val="0"/>
              </a:spcBef>
              <a:buFont typeface="+mj-lt"/>
              <a:buAutoNum type="alphaUcPeriod"/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数据分成若干块，每块内数据有序，每块内最大（或最小）的数据组成索引块</a:t>
            </a:r>
          </a:p>
          <a:p>
            <a:pPr marL="457200" indent="-457200" algn="l">
              <a:lnSpc>
                <a:spcPts val="3200"/>
              </a:lnSpc>
              <a:spcBef>
                <a:spcPts val="0"/>
              </a:spcBef>
              <a:buFont typeface="+mj-lt"/>
              <a:buAutoNum type="alphaUcPeriod"/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数据分成若干块，每块中的数据个数必须相同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57290" y="4143380"/>
            <a:ext cx="3214710" cy="450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C00000"/>
                </a:solidFill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块内无序，块间有序！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29190" y="2202411"/>
            <a:ext cx="3571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Symbol"/>
              </a:rPr>
              <a:t></a:t>
            </a:r>
            <a:endParaRPr lang="zh-CN" altLang="en-US" smtClean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57158" y="214290"/>
            <a:ext cx="1000100" cy="785817"/>
            <a:chOff x="5703182" y="3835411"/>
            <a:chExt cx="1238250" cy="1236663"/>
          </a:xfrm>
        </p:grpSpPr>
        <p:grpSp>
          <p:nvGrpSpPr>
            <p:cNvPr id="10" name="Group 19"/>
            <p:cNvGrpSpPr>
              <a:grpSpLocks/>
            </p:cNvGrpSpPr>
            <p:nvPr/>
          </p:nvGrpSpPr>
          <p:grpSpPr bwMode="auto">
            <a:xfrm>
              <a:off x="5703182" y="3835411"/>
              <a:ext cx="1238250" cy="1236663"/>
              <a:chOff x="810" y="845"/>
              <a:chExt cx="827" cy="826"/>
            </a:xfrm>
          </p:grpSpPr>
          <p:sp>
            <p:nvSpPr>
              <p:cNvPr id="12" name="Oval 20"/>
              <p:cNvSpPr>
                <a:spLocks noChangeArrowheads="1"/>
              </p:cNvSpPr>
              <p:nvPr/>
            </p:nvSpPr>
            <p:spPr bwMode="gray">
              <a:xfrm>
                <a:off x="810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3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4" name="Oval 22"/>
              <p:cNvSpPr>
                <a:spLocks noChangeArrowheads="1"/>
              </p:cNvSpPr>
              <p:nvPr/>
            </p:nvSpPr>
            <p:spPr bwMode="gray">
              <a:xfrm>
                <a:off x="878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1" name="Text Box 23"/>
            <p:cNvSpPr txBox="1">
              <a:spLocks noChangeArrowheads="1"/>
            </p:cNvSpPr>
            <p:nvPr/>
          </p:nvSpPr>
          <p:spPr bwMode="gray">
            <a:xfrm>
              <a:off x="5767676" y="4154859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5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7224" y="641003"/>
            <a:ext cx="7643866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设待查找元素为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47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，且已存入变量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中，如果在查找过程中，和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进行比较的元素依次是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47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32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46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25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47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，则所采用的查找方法（  ）。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A.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是一种错误的方法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B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可能是分块查找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C.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可能是顺序查找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D.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可能是折半查找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5786" y="2928934"/>
            <a:ext cx="7643866" cy="137227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108000" bIns="108000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顺序查找或折半查找   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第一次比较成功时就会结束。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可能是分块查找，假设索引表是对块中最大元素进行索引，先和索引表中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47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比较找到相应块，然后到相应块（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46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25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47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）中查找。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00826" y="1500174"/>
            <a:ext cx="3571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Symbol"/>
              </a:rPr>
              <a:t></a:t>
            </a:r>
            <a:endParaRPr lang="zh-CN" altLang="en-US" smtClean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57158" y="214290"/>
            <a:ext cx="1000100" cy="785817"/>
            <a:chOff x="5703182" y="3835411"/>
            <a:chExt cx="1238250" cy="1236663"/>
          </a:xfrm>
        </p:grpSpPr>
        <p:grpSp>
          <p:nvGrpSpPr>
            <p:cNvPr id="10" name="Group 19"/>
            <p:cNvGrpSpPr>
              <a:grpSpLocks/>
            </p:cNvGrpSpPr>
            <p:nvPr/>
          </p:nvGrpSpPr>
          <p:grpSpPr bwMode="auto">
            <a:xfrm>
              <a:off x="5703182" y="3835411"/>
              <a:ext cx="1238250" cy="1236663"/>
              <a:chOff x="810" y="845"/>
              <a:chExt cx="827" cy="826"/>
            </a:xfrm>
          </p:grpSpPr>
          <p:sp>
            <p:nvSpPr>
              <p:cNvPr id="12" name="Oval 20"/>
              <p:cNvSpPr>
                <a:spLocks noChangeArrowheads="1"/>
              </p:cNvSpPr>
              <p:nvPr/>
            </p:nvSpPr>
            <p:spPr bwMode="gray">
              <a:xfrm>
                <a:off x="810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3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4" name="Oval 22"/>
              <p:cNvSpPr>
                <a:spLocks noChangeArrowheads="1"/>
              </p:cNvSpPr>
              <p:nvPr/>
            </p:nvSpPr>
            <p:spPr bwMode="gray">
              <a:xfrm>
                <a:off x="878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1" name="Text Box 23"/>
            <p:cNvSpPr txBox="1">
              <a:spLocks noChangeArrowheads="1"/>
            </p:cNvSpPr>
            <p:nvPr/>
          </p:nvSpPr>
          <p:spPr bwMode="gray">
            <a:xfrm>
              <a:off x="5767676" y="4154859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6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42910" y="761982"/>
            <a:ext cx="857256" cy="852413"/>
            <a:chOff x="785786" y="1503812"/>
            <a:chExt cx="857256" cy="639310"/>
          </a:xfrm>
        </p:grpSpPr>
        <p:sp>
          <p:nvSpPr>
            <p:cNvPr id="4" name="Oval 8"/>
            <p:cNvSpPr>
              <a:spLocks noChangeAspect="1" noChangeArrowheads="1"/>
            </p:cNvSpPr>
            <p:nvPr/>
          </p:nvSpPr>
          <p:spPr bwMode="auto">
            <a:xfrm>
              <a:off x="785786" y="1503812"/>
              <a:ext cx="857256" cy="63931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>
              <a:outerShdw dist="89803" dir="2700000" algn="ctr" rotWithShape="0">
                <a:srgbClr val="020202">
                  <a:alpha val="50000"/>
                </a:srgbClr>
              </a:outerShdw>
            </a:effectLst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Oval 9"/>
            <p:cNvSpPr>
              <a:spLocks noChangeAspect="1" noChangeArrowheads="1"/>
            </p:cNvSpPr>
            <p:nvPr/>
          </p:nvSpPr>
          <p:spPr bwMode="auto">
            <a:xfrm>
              <a:off x="857224" y="1541720"/>
              <a:ext cx="755594" cy="563494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b="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  <a:endPara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571604" y="928670"/>
            <a:ext cx="2214578" cy="47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树 表 查 找</a:t>
            </a:r>
            <a:endParaRPr lang="zh-CN" altLang="en-US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71604" y="1904989"/>
            <a:ext cx="2357454" cy="4535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  二叉排序树</a:t>
            </a:r>
            <a:endParaRPr lang="zh-CN" altLang="en-US" sz="2000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714348" y="3023384"/>
            <a:ext cx="6228016" cy="484570"/>
            <a:chOff x="1000100" y="2249678"/>
            <a:chExt cx="5499207" cy="363427"/>
          </a:xfrm>
        </p:grpSpPr>
        <p:sp>
          <p:nvSpPr>
            <p:cNvPr id="9" name="TextBox 8"/>
            <p:cNvSpPr txBox="1"/>
            <p:nvPr/>
          </p:nvSpPr>
          <p:spPr>
            <a:xfrm>
              <a:off x="1000100" y="2285997"/>
              <a:ext cx="3286148" cy="32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二叉树结构  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  BST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特性</a:t>
              </a:r>
            </a:p>
          </p:txBody>
        </p:sp>
        <p:sp>
          <p:nvSpPr>
            <p:cNvPr id="10" name="右箭头 9"/>
            <p:cNvSpPr/>
            <p:nvPr/>
          </p:nvSpPr>
          <p:spPr>
            <a:xfrm>
              <a:off x="3783953" y="2307428"/>
              <a:ext cx="714380" cy="285752"/>
            </a:xfrm>
            <a:prstGeom prst="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84795" y="2249678"/>
              <a:ext cx="1714512" cy="32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二叉排序树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357290" y="3905253"/>
            <a:ext cx="3857652" cy="424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FF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基本运算：</a:t>
            </a:r>
            <a:r>
              <a:rPr lang="zh-CN" altLang="en-US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查找、插入、删除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7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71604" y="1238235"/>
            <a:ext cx="6929486" cy="286498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108000" bIns="108000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二叉排序树  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中序序列是一个递增有序序列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二叉树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中序序列是一个递增有序序列  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二叉排序树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20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二叉排序树中最小结点是中序序列的开始结点</a:t>
            </a:r>
            <a:endParaRPr lang="en-US" altLang="zh-CN" sz="1800" smtClean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二叉排序树中最小结点是根结点最左下结点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20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二叉排序树中最大结点是中序序列的尾结点</a:t>
            </a:r>
            <a:endParaRPr lang="en-US" altLang="zh-CN" sz="1800" smtClean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二叉排序树中最大结点是根结点最右下结点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1" y="1428736"/>
            <a:ext cx="1049401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214414" y="380979"/>
            <a:ext cx="2786082" cy="42575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ts val="26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二叉排序树重要属性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8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0100" y="669467"/>
            <a:ext cx="6715172" cy="1294329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用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个关键字构造的一棵二叉排序树，经过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次关键字比较成功找到的元素个数最多为（  ）。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nb-NO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A.i       </a:t>
            </a: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B.2</a:t>
            </a:r>
            <a:r>
              <a:rPr lang="nb-NO" sz="1800" i="1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C.2</a:t>
            </a:r>
            <a:r>
              <a:rPr lang="nb-NO" sz="1800" i="1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sz="1800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D.2</a:t>
            </a:r>
            <a:r>
              <a:rPr lang="nb-NO" sz="1800" i="1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4414" y="2714620"/>
            <a:ext cx="5286412" cy="43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二叉排序树中第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层最多有</a:t>
            </a: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nb-NO" sz="1800" i="1" baseline="30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sz="1800" baseline="30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个结点。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00562" y="1571612"/>
            <a:ext cx="3571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Symbol"/>
              </a:rPr>
              <a:t></a:t>
            </a:r>
            <a:endParaRPr lang="zh-CN" altLang="en-US" smtClean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57158" y="214290"/>
            <a:ext cx="1000100" cy="785817"/>
            <a:chOff x="5703182" y="3835411"/>
            <a:chExt cx="1238250" cy="1236663"/>
          </a:xfrm>
        </p:grpSpPr>
        <p:grpSp>
          <p:nvGrpSpPr>
            <p:cNvPr id="10" name="Group 19"/>
            <p:cNvGrpSpPr>
              <a:grpSpLocks/>
            </p:cNvGrpSpPr>
            <p:nvPr/>
          </p:nvGrpSpPr>
          <p:grpSpPr bwMode="auto">
            <a:xfrm>
              <a:off x="5703182" y="3835411"/>
              <a:ext cx="1238250" cy="1236663"/>
              <a:chOff x="810" y="845"/>
              <a:chExt cx="827" cy="826"/>
            </a:xfrm>
          </p:grpSpPr>
          <p:sp>
            <p:nvSpPr>
              <p:cNvPr id="12" name="Oval 20"/>
              <p:cNvSpPr>
                <a:spLocks noChangeArrowheads="1"/>
              </p:cNvSpPr>
              <p:nvPr/>
            </p:nvSpPr>
            <p:spPr bwMode="gray">
              <a:xfrm>
                <a:off x="810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3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4" name="Oval 22"/>
              <p:cNvSpPr>
                <a:spLocks noChangeArrowheads="1"/>
              </p:cNvSpPr>
              <p:nvPr/>
            </p:nvSpPr>
            <p:spPr bwMode="gray">
              <a:xfrm>
                <a:off x="878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1" name="Text Box 23"/>
            <p:cNvSpPr txBox="1">
              <a:spLocks noChangeArrowheads="1"/>
            </p:cNvSpPr>
            <p:nvPr/>
          </p:nvSpPr>
          <p:spPr bwMode="gray">
            <a:xfrm>
              <a:off x="5767676" y="4154859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9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FF00FF"/>
          </a:solidFill>
          <a:tailEnd type="stealth" w="med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3000"/>
          </a:lnSpc>
          <a:spcBef>
            <a:spcPts val="0"/>
          </a:spcBef>
          <a:defRPr sz="2000" smtClean="0">
            <a:solidFill>
              <a:srgbClr val="0000FF"/>
            </a:solidFill>
            <a:ea typeface="楷体" pitchFamily="49" charset="-122"/>
            <a:cs typeface="Times New Roma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4274</TotalTime>
  <Words>1838</Words>
  <Application>Microsoft Office PowerPoint</Application>
  <PresentationFormat>全屏显示(4:3)</PresentationFormat>
  <Paragraphs>189</Paragraphs>
  <Slides>19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1508</cp:revision>
  <dcterms:created xsi:type="dcterms:W3CDTF">2004-03-31T23:50:14Z</dcterms:created>
  <dcterms:modified xsi:type="dcterms:W3CDTF">2020-01-30T02:11:16Z</dcterms:modified>
</cp:coreProperties>
</file>