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20" r:id="rId3"/>
    <p:sldId id="291" r:id="rId4"/>
    <p:sldId id="292" r:id="rId5"/>
    <p:sldId id="293" r:id="rId6"/>
    <p:sldId id="296" r:id="rId7"/>
    <p:sldId id="298" r:id="rId8"/>
    <p:sldId id="299" r:id="rId9"/>
    <p:sldId id="300" r:id="rId10"/>
    <p:sldId id="301" r:id="rId11"/>
    <p:sldId id="303" r:id="rId12"/>
    <p:sldId id="305" r:id="rId13"/>
    <p:sldId id="307" r:id="rId14"/>
    <p:sldId id="308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290" r:id="rId26"/>
    <p:sldId id="259" r:id="rId27"/>
    <p:sldId id="260" r:id="rId28"/>
    <p:sldId id="261" r:id="rId29"/>
    <p:sldId id="262" r:id="rId30"/>
    <p:sldId id="266" r:id="rId31"/>
    <p:sldId id="263" r:id="rId32"/>
    <p:sldId id="264" r:id="rId33"/>
    <p:sldId id="265" r:id="rId34"/>
    <p:sldId id="275" r:id="rId35"/>
    <p:sldId id="268" r:id="rId36"/>
    <p:sldId id="269" r:id="rId37"/>
    <p:sldId id="271" r:id="rId38"/>
    <p:sldId id="270" r:id="rId39"/>
    <p:sldId id="272" r:id="rId40"/>
    <p:sldId id="273" r:id="rId41"/>
    <p:sldId id="267" r:id="rId42"/>
    <p:sldId id="276" r:id="rId43"/>
    <p:sldId id="277" r:id="rId44"/>
    <p:sldId id="278" r:id="rId45"/>
    <p:sldId id="279" r:id="rId46"/>
    <p:sldId id="281" r:id="rId47"/>
    <p:sldId id="282" r:id="rId48"/>
    <p:sldId id="283" r:id="rId49"/>
    <p:sldId id="286" r:id="rId50"/>
    <p:sldId id="284" r:id="rId51"/>
    <p:sldId id="285" r:id="rId52"/>
    <p:sldId id="288" r:id="rId53"/>
    <p:sldId id="289" r:id="rId54"/>
    <p:sldId id="294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hika Rahadian" initials="AR" lastIdx="1" clrIdx="0">
    <p:extLst>
      <p:ext uri="{19B8F6BF-5375-455C-9EA6-DF929625EA0E}">
        <p15:presenceInfo xmlns:p15="http://schemas.microsoft.com/office/powerpoint/2012/main" userId="f912c97514f13f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>
        <p:scale>
          <a:sx n="66" d="100"/>
          <a:sy n="66" d="100"/>
        </p:scale>
        <p:origin x="90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11/25/2018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1F3F-1B50-4341-B983-313797BD0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4634105" cy="3349641"/>
          </a:xfrm>
        </p:spPr>
        <p:txBody>
          <a:bodyPr>
            <a:normAutofit/>
          </a:bodyPr>
          <a:lstStyle/>
          <a:p>
            <a:r>
              <a:rPr lang="en-ID" dirty="0"/>
              <a:t>Data 2:</a:t>
            </a:r>
            <a:br>
              <a:rPr lang="en-ID" dirty="0"/>
            </a:br>
            <a:r>
              <a:rPr lang="en-ID" dirty="0" err="1"/>
              <a:t>Penduduk</a:t>
            </a:r>
            <a:r>
              <a:rPr lang="en-ID" dirty="0"/>
              <a:t> </a:t>
            </a:r>
            <a:r>
              <a:rPr lang="en-ID" dirty="0" err="1"/>
              <a:t>Miskin</a:t>
            </a:r>
            <a:r>
              <a:rPr lang="en-ID" dirty="0"/>
              <a:t> dan </a:t>
            </a:r>
            <a:r>
              <a:rPr lang="en-ID" dirty="0" err="1"/>
              <a:t>Indeks</a:t>
            </a:r>
            <a:r>
              <a:rPr lang="en-ID" dirty="0"/>
              <a:t> </a:t>
            </a:r>
            <a:r>
              <a:rPr lang="en-ID" dirty="0" err="1"/>
              <a:t>kemiskinan</a:t>
            </a:r>
            <a:r>
              <a:rPr lang="en-ID" dirty="0"/>
              <a:t> di Indonesia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6BA3F-4F53-45D3-9635-81ECDC4B95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97609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B476-A53E-4D3A-A79A-7D5B131F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Makna </a:t>
            </a:r>
            <a:r>
              <a:rPr lang="en-ID" dirty="0" err="1"/>
              <a:t>Atribut</a:t>
            </a:r>
            <a:r>
              <a:rPr lang="en-ID" dirty="0"/>
              <a:t>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E68AB-51B5-4CF7-86EC-D89361393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err="1"/>
              <a:t>tahun</a:t>
            </a:r>
            <a:r>
              <a:rPr lang="en-US" sz="2400" dirty="0"/>
              <a:t>: </a:t>
            </a:r>
            <a:r>
              <a:rPr lang="en-US" sz="2400" dirty="0" err="1"/>
              <a:t>Tahun</a:t>
            </a:r>
            <a:r>
              <a:rPr lang="en-US" sz="2400" dirty="0"/>
              <a:t> </a:t>
            </a:r>
            <a:r>
              <a:rPr lang="en-US" sz="2400" dirty="0" err="1"/>
              <a:t>diambilnya</a:t>
            </a:r>
            <a:r>
              <a:rPr lang="en-US" sz="2400" dirty="0"/>
              <a:t> data. Data </a:t>
            </a:r>
            <a:r>
              <a:rPr lang="en-US" sz="2400" dirty="0" err="1"/>
              <a:t>kategorikal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nominal, </a:t>
            </a:r>
            <a:r>
              <a:rPr lang="en-US" sz="2400" dirty="0" err="1"/>
              <a:t>dengan</a:t>
            </a:r>
            <a:r>
              <a:rPr lang="en-US" sz="2400" dirty="0"/>
              <a:t> range 2007-2010.</a:t>
            </a:r>
            <a:endParaRPr lang="en-ID" sz="2400" dirty="0"/>
          </a:p>
          <a:p>
            <a:pPr lvl="0"/>
            <a:r>
              <a:rPr lang="en-US" sz="2400" dirty="0" err="1"/>
              <a:t>jumlah_penduduk_miskin</a:t>
            </a:r>
            <a:r>
              <a:rPr lang="en-US" sz="2400" dirty="0"/>
              <a:t>: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penduduk</a:t>
            </a:r>
            <a:r>
              <a:rPr lang="en-US" sz="2400" dirty="0"/>
              <a:t> yang </a:t>
            </a:r>
            <a:r>
              <a:rPr lang="en-US" sz="2400" dirty="0" err="1"/>
              <a:t>berada</a:t>
            </a:r>
            <a:r>
              <a:rPr lang="en-US" sz="2400" dirty="0"/>
              <a:t> di </a:t>
            </a:r>
            <a:r>
              <a:rPr lang="en-US" sz="2400" dirty="0" err="1"/>
              <a:t>bawah</a:t>
            </a:r>
            <a:r>
              <a:rPr lang="en-US" sz="2400" dirty="0"/>
              <a:t> </a:t>
            </a:r>
            <a:r>
              <a:rPr lang="en-US" sz="2400" dirty="0" err="1"/>
              <a:t>garis</a:t>
            </a:r>
            <a:r>
              <a:rPr lang="en-US" sz="2400" dirty="0"/>
              <a:t> </a:t>
            </a:r>
            <a:r>
              <a:rPr lang="en-US" sz="2400" dirty="0" err="1"/>
              <a:t>kemiskinan</a:t>
            </a:r>
            <a:r>
              <a:rPr lang="en-US" sz="2400" dirty="0"/>
              <a:t> pada </a:t>
            </a:r>
            <a:r>
              <a:rPr lang="en-US" sz="2400" dirty="0" err="1"/>
              <a:t>daerah</a:t>
            </a:r>
            <a:r>
              <a:rPr lang="en-US" sz="2400" dirty="0"/>
              <a:t> dan </a:t>
            </a:r>
            <a:r>
              <a:rPr lang="en-US" sz="2400" dirty="0" err="1"/>
              <a:t>tahun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yang </a:t>
            </a:r>
            <a:r>
              <a:rPr lang="en-US" sz="2400" dirty="0" err="1"/>
              <a:t>dispesifikasikan</a:t>
            </a:r>
            <a:r>
              <a:rPr lang="en-US" sz="2400" dirty="0"/>
              <a:t>. Data </a:t>
            </a:r>
            <a:r>
              <a:rPr lang="en-US" sz="2400" dirty="0" err="1"/>
              <a:t>kuantitatif</a:t>
            </a:r>
            <a:r>
              <a:rPr lang="en-US" sz="2400" dirty="0"/>
              <a:t>, </a:t>
            </a:r>
            <a:r>
              <a:rPr lang="en-US" sz="2400" dirty="0" err="1"/>
              <a:t>dengan</a:t>
            </a:r>
            <a:r>
              <a:rPr lang="en-US" sz="2400" dirty="0"/>
              <a:t> range 1000-519500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880714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B476-A53E-4D3A-A79A-7D5B131F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Nilai </a:t>
            </a:r>
            <a:r>
              <a:rPr lang="en-ID" dirty="0" err="1"/>
              <a:t>Ekstremum</a:t>
            </a:r>
            <a:r>
              <a:rPr lang="en-ID" dirty="0"/>
              <a:t> </a:t>
            </a:r>
            <a:r>
              <a:rPr lang="en-ID" dirty="0" err="1"/>
              <a:t>Atribut</a:t>
            </a:r>
            <a:endParaRPr lang="en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EBCF8B-E307-495C-8EEF-DB2E0644960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2310453"/>
            <a:ext cx="8770570" cy="3712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0942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5C0B3-35A1-42C5-9263-7B2C6049CDF7}"/>
              </a:ext>
            </a:extLst>
          </p:cNvPr>
          <p:cNvSpPr txBox="1">
            <a:spLocks/>
          </p:cNvSpPr>
          <p:nvPr/>
        </p:nvSpPr>
        <p:spPr>
          <a:xfrm>
            <a:off x="713014" y="725713"/>
            <a:ext cx="11072586" cy="5602515"/>
          </a:xfrm>
          <a:prstGeom prst="rect">
            <a:avLst/>
          </a:prstGeom>
        </p:spPr>
        <p:txBody>
          <a:bodyPr/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Source code </a:t>
            </a:r>
            <a:r>
              <a:rPr lang="en-US" sz="2400" dirty="0" err="1"/>
              <a:t>mencari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ekstremum</a:t>
            </a:r>
            <a:r>
              <a:rPr lang="en-US" sz="2400" dirty="0"/>
              <a:t> </a:t>
            </a:r>
            <a:r>
              <a:rPr lang="en-US" sz="2400" dirty="0" err="1"/>
              <a:t>atribut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dirty="0"/>
              <a:t>.</a:t>
            </a:r>
            <a:endParaRPr lang="en-ID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D" sz="2400" dirty="0"/>
          </a:p>
          <a:p>
            <a:pPr marL="0" indent="0">
              <a:buNone/>
            </a:pPr>
            <a:endParaRPr lang="en-ID" sz="2800" dirty="0"/>
          </a:p>
          <a:p>
            <a:pPr marL="0" indent="0">
              <a:buNone/>
            </a:pPr>
            <a:endParaRPr lang="en-ID" sz="2800" dirty="0"/>
          </a:p>
          <a:p>
            <a:pPr marL="0" indent="0">
              <a:buFont typeface="Corbel" panose="020B0503020204020204" pitchFamily="34" charset="0"/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4EB39-E871-4209-982A-5CCD001C3F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18" y="1244372"/>
            <a:ext cx="9888764" cy="4369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0716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B476-A53E-4D3A-A79A-7D5B131F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Statistik</a:t>
            </a:r>
            <a:r>
              <a:rPr lang="en-ID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E68AB-51B5-4CF7-86EC-D89361393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ID" sz="2400" dirty="0"/>
              <a:t>1. </a:t>
            </a:r>
            <a:r>
              <a:rPr lang="en-ID" sz="2400" dirty="0" err="1"/>
              <a:t>Jumlah</a:t>
            </a:r>
            <a:r>
              <a:rPr lang="en-ID" sz="2400" dirty="0"/>
              <a:t> </a:t>
            </a:r>
            <a:r>
              <a:rPr lang="en-ID" sz="2400" dirty="0" err="1"/>
              <a:t>Penduduk</a:t>
            </a:r>
            <a:r>
              <a:rPr lang="en-ID" sz="2400" dirty="0"/>
              <a:t> </a:t>
            </a:r>
            <a:r>
              <a:rPr lang="en-ID" sz="2400" dirty="0" err="1"/>
              <a:t>Miskin</a:t>
            </a:r>
            <a:endParaRPr lang="en-ID" sz="2400" dirty="0"/>
          </a:p>
          <a:p>
            <a:pPr marL="0" lvl="0" indent="0">
              <a:buNone/>
            </a:pPr>
            <a:endParaRPr lang="en-ID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091DB1-1768-4AC2-8DCB-659C0CC0C3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699" y="3013201"/>
            <a:ext cx="8387443" cy="2923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8362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5C0B3-35A1-42C5-9263-7B2C6049CDF7}"/>
              </a:ext>
            </a:extLst>
          </p:cNvPr>
          <p:cNvSpPr txBox="1">
            <a:spLocks/>
          </p:cNvSpPr>
          <p:nvPr/>
        </p:nvSpPr>
        <p:spPr>
          <a:xfrm>
            <a:off x="713014" y="725713"/>
            <a:ext cx="11072586" cy="5602515"/>
          </a:xfrm>
          <a:prstGeom prst="rect">
            <a:avLst/>
          </a:prstGeom>
        </p:spPr>
        <p:txBody>
          <a:bodyPr/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1.a Source Code dan </a:t>
            </a:r>
            <a:r>
              <a:rPr lang="en-US" sz="2800" dirty="0" err="1"/>
              <a:t>penjelasan</a:t>
            </a:r>
            <a:r>
              <a:rPr lang="en-US" sz="2800" dirty="0"/>
              <a:t> statistic </a:t>
            </a:r>
            <a:r>
              <a:rPr lang="en-US" sz="2800" dirty="0" err="1"/>
              <a:t>atribut</a:t>
            </a:r>
            <a:r>
              <a:rPr lang="en-US" sz="2800" dirty="0"/>
              <a:t> </a:t>
            </a:r>
            <a:r>
              <a:rPr lang="en-US" sz="2800" dirty="0" err="1"/>
              <a:t>jumlah_penduduk_miskin</a:t>
            </a:r>
            <a:endParaRPr lang="en-US" sz="28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- </a:t>
            </a:r>
            <a:r>
              <a:rPr lang="en-US" sz="2400" dirty="0" err="1"/>
              <a:t>Statistik</a:t>
            </a:r>
            <a:r>
              <a:rPr lang="en-US" sz="2400" dirty="0"/>
              <a:t> di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absolut</a:t>
            </a:r>
            <a:r>
              <a:rPr lang="en-US" sz="2400" dirty="0"/>
              <a:t> </a:t>
            </a:r>
            <a:r>
              <a:rPr lang="en-US" sz="2400" dirty="0" err="1"/>
              <a:t>penduduk</a:t>
            </a:r>
            <a:r>
              <a:rPr lang="en-US" sz="2400" dirty="0"/>
              <a:t> </a:t>
            </a:r>
            <a:r>
              <a:rPr lang="en-US" sz="2400" dirty="0" err="1"/>
              <a:t>miskin</a:t>
            </a:r>
            <a:r>
              <a:rPr lang="en-US" sz="2400" dirty="0"/>
              <a:t> di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daerah</a:t>
            </a:r>
            <a:r>
              <a:rPr lang="en-US" sz="2400" dirty="0"/>
              <a:t>. Kesimpulan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diambil</a:t>
            </a:r>
            <a:r>
              <a:rPr lang="en-US" sz="2400" dirty="0"/>
              <a:t> </a:t>
            </a:r>
            <a:r>
              <a:rPr lang="en-US" sz="2400" dirty="0" err="1"/>
              <a:t>belum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, </a:t>
            </a:r>
            <a:r>
              <a:rPr lang="en-US" sz="2400" dirty="0" err="1"/>
              <a:t>mengingat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faktor</a:t>
            </a:r>
            <a:r>
              <a:rPr lang="en-US" sz="2400" dirty="0"/>
              <a:t> yang </a:t>
            </a:r>
            <a:r>
              <a:rPr lang="en-US" sz="2400" dirty="0" err="1"/>
              <a:t>memengaruhi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penduduk</a:t>
            </a:r>
            <a:r>
              <a:rPr lang="en-US" sz="2400" dirty="0"/>
              <a:t> </a:t>
            </a:r>
            <a:r>
              <a:rPr lang="en-US" sz="2400" dirty="0" err="1"/>
              <a:t>miskin</a:t>
            </a:r>
            <a:r>
              <a:rPr lang="en-US" sz="2400" dirty="0"/>
              <a:t>. </a:t>
            </a:r>
            <a:r>
              <a:rPr lang="en-US" sz="2400" dirty="0" err="1"/>
              <a:t>Contohnya</a:t>
            </a:r>
            <a:r>
              <a:rPr lang="en-US" sz="2400" dirty="0"/>
              <a:t>, </a:t>
            </a:r>
            <a:r>
              <a:rPr lang="en-US" sz="2400" dirty="0" err="1"/>
              <a:t>daerah</a:t>
            </a:r>
            <a:r>
              <a:rPr lang="en-US" sz="2400" dirty="0"/>
              <a:t> yang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penduduk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kemungkinan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penduduk</a:t>
            </a:r>
            <a:r>
              <a:rPr lang="en-US" sz="2400" dirty="0"/>
              <a:t> </a:t>
            </a:r>
            <a:r>
              <a:rPr lang="en-US" sz="2400" dirty="0" err="1"/>
              <a:t>miskin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dibandingkan</a:t>
            </a:r>
            <a:r>
              <a:rPr lang="en-US" sz="2400" dirty="0"/>
              <a:t> </a:t>
            </a:r>
            <a:r>
              <a:rPr lang="en-US" sz="2400" dirty="0" err="1"/>
              <a:t>daerah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penduduk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sedikit</a:t>
            </a:r>
            <a:r>
              <a:rPr lang="en-US" sz="2400" dirty="0"/>
              <a:t>, </a:t>
            </a:r>
            <a:r>
              <a:rPr lang="en-US" sz="2400" dirty="0" err="1"/>
              <a:t>meskipun</a:t>
            </a:r>
            <a:r>
              <a:rPr lang="en-US" sz="2400" dirty="0"/>
              <a:t> </a:t>
            </a:r>
            <a:r>
              <a:rPr lang="en-US" sz="2400" dirty="0" err="1"/>
              <a:t>belum</a:t>
            </a:r>
            <a:r>
              <a:rPr lang="en-US" sz="2400" dirty="0"/>
              <a:t> </a:t>
            </a:r>
            <a:r>
              <a:rPr lang="en-US" sz="2400" dirty="0" err="1"/>
              <a:t>tentu</a:t>
            </a:r>
            <a:r>
              <a:rPr lang="en-US" sz="2400" dirty="0"/>
              <a:t> </a:t>
            </a:r>
            <a:r>
              <a:rPr lang="en-US" sz="2400" dirty="0" err="1"/>
              <a:t>daerah</a:t>
            </a:r>
            <a:r>
              <a:rPr lang="en-US" sz="2400" dirty="0"/>
              <a:t> yang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terbelakang</a:t>
            </a:r>
            <a:r>
              <a:rPr lang="en-US" sz="2400" dirty="0"/>
              <a:t> </a:t>
            </a:r>
            <a:r>
              <a:rPr lang="en-US" sz="2400" dirty="0" err="1"/>
              <a:t>dibandingkan</a:t>
            </a:r>
            <a:r>
              <a:rPr lang="en-US" sz="2400" dirty="0"/>
              <a:t> </a:t>
            </a:r>
            <a:r>
              <a:rPr lang="en-US" sz="2400" dirty="0" err="1"/>
              <a:t>daerah</a:t>
            </a:r>
            <a:r>
              <a:rPr lang="en-US" sz="2400" dirty="0"/>
              <a:t> yang </a:t>
            </a:r>
            <a:r>
              <a:rPr lang="en-US" sz="2400" dirty="0" err="1"/>
              <a:t>kedua</a:t>
            </a:r>
            <a:r>
              <a:rPr lang="en-US" sz="2400" dirty="0"/>
              <a:t>.</a:t>
            </a:r>
            <a:endParaRPr lang="en-US" sz="2800" dirty="0"/>
          </a:p>
          <a:p>
            <a:pPr marL="0" indent="0">
              <a:buNone/>
            </a:pPr>
            <a:endParaRPr lang="en-ID" sz="2400" dirty="0"/>
          </a:p>
          <a:p>
            <a:pPr marL="0" indent="0">
              <a:buNone/>
            </a:pPr>
            <a:endParaRPr lang="en-ID" sz="2800" dirty="0"/>
          </a:p>
          <a:p>
            <a:pPr marL="0" indent="0">
              <a:buNone/>
            </a:pPr>
            <a:endParaRPr lang="en-ID" sz="2800" dirty="0"/>
          </a:p>
          <a:p>
            <a:pPr marL="0" indent="0">
              <a:buFont typeface="Corbel" panose="020B0503020204020204" pitchFamily="34" charset="0"/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B774E-7CC4-41EC-8A8F-87411A3F8D7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14" y="1276804"/>
            <a:ext cx="11072586" cy="2152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6258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5C0B3-35A1-42C5-9263-7B2C6049CDF7}"/>
              </a:ext>
            </a:extLst>
          </p:cNvPr>
          <p:cNvSpPr txBox="1">
            <a:spLocks/>
          </p:cNvSpPr>
          <p:nvPr/>
        </p:nvSpPr>
        <p:spPr>
          <a:xfrm>
            <a:off x="713014" y="725713"/>
            <a:ext cx="11072586" cy="5602515"/>
          </a:xfrm>
          <a:prstGeom prst="rect">
            <a:avLst/>
          </a:prstGeom>
        </p:spPr>
        <p:txBody>
          <a:bodyPr/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2. </a:t>
            </a:r>
            <a:r>
              <a:rPr lang="en-US" sz="3200" dirty="0" err="1"/>
              <a:t>Persen</a:t>
            </a:r>
            <a:r>
              <a:rPr lang="en-US" sz="3200" dirty="0"/>
              <a:t> </a:t>
            </a:r>
            <a:r>
              <a:rPr lang="en-US" sz="3200" dirty="0" err="1"/>
              <a:t>Penduduk</a:t>
            </a:r>
            <a:r>
              <a:rPr lang="en-US" sz="3200" dirty="0"/>
              <a:t> </a:t>
            </a:r>
            <a:r>
              <a:rPr lang="en-US" sz="3200" dirty="0" err="1"/>
              <a:t>Miskin</a:t>
            </a:r>
            <a:endParaRPr lang="en-US" sz="32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800" dirty="0"/>
          </a:p>
          <a:p>
            <a:r>
              <a:rPr lang="en-US" sz="2400" dirty="0"/>
              <a:t>Dari </a:t>
            </a:r>
            <a:r>
              <a:rPr lang="en-US" sz="2400" dirty="0" err="1"/>
              <a:t>statistik</a:t>
            </a:r>
            <a:r>
              <a:rPr lang="en-US" sz="2400" dirty="0"/>
              <a:t> di </a:t>
            </a:r>
            <a:r>
              <a:rPr lang="en-US" sz="2400" dirty="0" err="1"/>
              <a:t>atas</a:t>
            </a:r>
            <a:r>
              <a:rPr lang="en-US" sz="2400" dirty="0"/>
              <a:t>, </a:t>
            </a:r>
            <a:r>
              <a:rPr lang="en-US" sz="2400" dirty="0" err="1"/>
              <a:t>perbandingan</a:t>
            </a:r>
            <a:r>
              <a:rPr lang="en-US" sz="2400" dirty="0"/>
              <a:t> </a:t>
            </a:r>
            <a:r>
              <a:rPr lang="en-US" sz="2400" dirty="0" err="1"/>
              <a:t>standar</a:t>
            </a:r>
            <a:r>
              <a:rPr lang="en-US" sz="2400" dirty="0"/>
              <a:t> </a:t>
            </a:r>
            <a:r>
              <a:rPr lang="en-US" sz="2400" dirty="0" err="1"/>
              <a:t>deviasi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rata-rata </a:t>
            </a:r>
            <a:r>
              <a:rPr lang="en-US" sz="2400" dirty="0" err="1"/>
              <a:t>kurang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10, yang </a:t>
            </a:r>
            <a:r>
              <a:rPr lang="en-US" sz="2400" dirty="0" err="1"/>
              <a:t>menandakan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sebagian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data </a:t>
            </a:r>
            <a:r>
              <a:rPr lang="en-US" sz="2400" dirty="0" err="1"/>
              <a:t>cukup</a:t>
            </a:r>
            <a:r>
              <a:rPr lang="en-US" sz="2400" dirty="0"/>
              <a:t> </a:t>
            </a:r>
            <a:r>
              <a:rPr lang="en-US" sz="2400" dirty="0" err="1"/>
              <a:t>mendekati</a:t>
            </a:r>
            <a:r>
              <a:rPr lang="en-US" sz="2400" dirty="0"/>
              <a:t> rata-rata dan </a:t>
            </a:r>
            <a:r>
              <a:rPr lang="en-US" sz="2400" dirty="0" err="1"/>
              <a:t>ketimpangan</a:t>
            </a:r>
            <a:r>
              <a:rPr lang="en-US" sz="2400" dirty="0"/>
              <a:t>, </a:t>
            </a:r>
            <a:r>
              <a:rPr lang="en-US" sz="2400" dirty="0" err="1"/>
              <a:t>meskipun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,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bersifat</a:t>
            </a:r>
            <a:r>
              <a:rPr lang="en-US" sz="2400" dirty="0"/>
              <a:t> </a:t>
            </a:r>
            <a:r>
              <a:rPr lang="en-US" sz="2400" dirty="0" err="1"/>
              <a:t>drastis</a:t>
            </a:r>
            <a:r>
              <a:rPr lang="en-US" sz="2400" dirty="0"/>
              <a:t>. </a:t>
            </a:r>
            <a:r>
              <a:rPr lang="en-US" sz="2400" dirty="0" err="1"/>
              <a:t>Tetapi</a:t>
            </a:r>
            <a:r>
              <a:rPr lang="en-US" sz="2400" dirty="0"/>
              <a:t> data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belum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/>
              <a:t>seberapa</a:t>
            </a:r>
            <a:r>
              <a:rPr lang="en-US" sz="2400" dirty="0"/>
              <a:t> </a:t>
            </a:r>
            <a:r>
              <a:rPr lang="en-US" sz="2400" dirty="0" err="1"/>
              <a:t>timpangnya</a:t>
            </a:r>
            <a:r>
              <a:rPr lang="en-US" sz="2400" dirty="0"/>
              <a:t> </a:t>
            </a:r>
            <a:r>
              <a:rPr lang="en-US" sz="2400" dirty="0" err="1"/>
              <a:t>pengeluaran</a:t>
            </a:r>
            <a:r>
              <a:rPr lang="en-US" sz="2400" dirty="0"/>
              <a:t> </a:t>
            </a:r>
            <a:r>
              <a:rPr lang="en-US" sz="2400" dirty="0" err="1"/>
              <a:t>penduduk</a:t>
            </a:r>
            <a:r>
              <a:rPr lang="en-US" sz="2400" dirty="0"/>
              <a:t> yang </a:t>
            </a:r>
            <a:r>
              <a:rPr lang="en-US" sz="2400" dirty="0" err="1"/>
              <a:t>hidup</a:t>
            </a:r>
            <a:r>
              <a:rPr lang="en-US" sz="2400" dirty="0"/>
              <a:t> di </a:t>
            </a:r>
            <a:r>
              <a:rPr lang="en-US" sz="2400" dirty="0" err="1"/>
              <a:t>bawah</a:t>
            </a:r>
            <a:r>
              <a:rPr lang="en-US" sz="2400" dirty="0"/>
              <a:t> </a:t>
            </a:r>
            <a:r>
              <a:rPr lang="en-US" sz="2400" dirty="0" err="1"/>
              <a:t>garis</a:t>
            </a:r>
            <a:r>
              <a:rPr lang="en-US" sz="2400" dirty="0"/>
              <a:t> </a:t>
            </a:r>
            <a:r>
              <a:rPr lang="en-US" sz="2400" dirty="0" err="1"/>
              <a:t>kemiskinan</a:t>
            </a:r>
            <a:r>
              <a:rPr lang="en-US" sz="2400" dirty="0"/>
              <a:t>.</a:t>
            </a:r>
            <a:endParaRPr lang="en-ID" sz="2400" dirty="0"/>
          </a:p>
          <a:p>
            <a:pPr marL="0" indent="0">
              <a:buNone/>
            </a:pPr>
            <a:endParaRPr lang="en-ID" sz="2800" dirty="0"/>
          </a:p>
          <a:p>
            <a:pPr marL="0" indent="0">
              <a:buFont typeface="Corbel" panose="020B0503020204020204" pitchFamily="34" charset="0"/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EDA84-6F6F-4D52-A55D-28BC60B021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13" y="1343931"/>
            <a:ext cx="11072585" cy="2473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0491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5C0B3-35A1-42C5-9263-7B2C6049CDF7}"/>
              </a:ext>
            </a:extLst>
          </p:cNvPr>
          <p:cNvSpPr txBox="1">
            <a:spLocks/>
          </p:cNvSpPr>
          <p:nvPr/>
        </p:nvSpPr>
        <p:spPr>
          <a:xfrm>
            <a:off x="713014" y="725713"/>
            <a:ext cx="11072586" cy="5602515"/>
          </a:xfrm>
          <a:prstGeom prst="rect">
            <a:avLst/>
          </a:prstGeom>
        </p:spPr>
        <p:txBody>
          <a:bodyPr/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2a. Source Code </a:t>
            </a:r>
            <a:r>
              <a:rPr lang="en-US" sz="3200" dirty="0" err="1"/>
              <a:t>statistik</a:t>
            </a:r>
            <a:r>
              <a:rPr lang="en-US" sz="3200" dirty="0"/>
              <a:t> </a:t>
            </a:r>
            <a:r>
              <a:rPr lang="en-US" sz="3200" dirty="0" err="1"/>
              <a:t>atribut</a:t>
            </a:r>
            <a:r>
              <a:rPr lang="en-US" sz="3200" dirty="0"/>
              <a:t> </a:t>
            </a:r>
            <a:r>
              <a:rPr lang="en-US" sz="3200" dirty="0" err="1"/>
              <a:t>persen_penduduk_miskin</a:t>
            </a:r>
            <a:endParaRPr lang="en-US" sz="32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D" sz="2800" dirty="0"/>
          </a:p>
          <a:p>
            <a:pPr marL="0" indent="0">
              <a:buFont typeface="Corbel" panose="020B0503020204020204" pitchFamily="34" charset="0"/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588542-5DB3-4BE9-A934-AF67C3667C6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14" y="1756455"/>
            <a:ext cx="10765972" cy="43758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8910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5C0B3-35A1-42C5-9263-7B2C6049CDF7}"/>
              </a:ext>
            </a:extLst>
          </p:cNvPr>
          <p:cNvSpPr txBox="1">
            <a:spLocks/>
          </p:cNvSpPr>
          <p:nvPr/>
        </p:nvSpPr>
        <p:spPr>
          <a:xfrm>
            <a:off x="713014" y="725713"/>
            <a:ext cx="11072586" cy="5602515"/>
          </a:xfrm>
          <a:prstGeom prst="rect">
            <a:avLst/>
          </a:prstGeom>
        </p:spPr>
        <p:txBody>
          <a:bodyPr/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3. </a:t>
            </a:r>
            <a:r>
              <a:rPr lang="en-US" sz="3200" dirty="0" err="1"/>
              <a:t>Indeks</a:t>
            </a:r>
            <a:r>
              <a:rPr lang="en-US" sz="3200" dirty="0"/>
              <a:t> </a:t>
            </a:r>
            <a:r>
              <a:rPr lang="en-US" sz="3200" dirty="0" err="1"/>
              <a:t>Kedalaman</a:t>
            </a:r>
            <a:r>
              <a:rPr lang="en-US" sz="3200" dirty="0"/>
              <a:t> </a:t>
            </a:r>
            <a:r>
              <a:rPr lang="en-US" sz="3200" dirty="0" err="1"/>
              <a:t>Kemiskinan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800" dirty="0"/>
          </a:p>
          <a:p>
            <a:r>
              <a:rPr lang="en-US" sz="2400" dirty="0"/>
              <a:t>Dari </a:t>
            </a:r>
            <a:r>
              <a:rPr lang="en-US" sz="2400" dirty="0" err="1"/>
              <a:t>statistik</a:t>
            </a:r>
            <a:r>
              <a:rPr lang="en-US" sz="2400" dirty="0"/>
              <a:t> di </a:t>
            </a:r>
            <a:r>
              <a:rPr lang="en-US" sz="2400" dirty="0" err="1"/>
              <a:t>atas</a:t>
            </a:r>
            <a:r>
              <a:rPr lang="en-US" sz="2400" dirty="0"/>
              <a:t>, </a:t>
            </a:r>
            <a:r>
              <a:rPr lang="en-US" sz="2400" dirty="0" err="1"/>
              <a:t>perbandingan</a:t>
            </a:r>
            <a:r>
              <a:rPr lang="en-US" sz="2400" dirty="0"/>
              <a:t> </a:t>
            </a:r>
            <a:r>
              <a:rPr lang="en-US" sz="2400" dirty="0" err="1"/>
              <a:t>standar</a:t>
            </a:r>
            <a:r>
              <a:rPr lang="en-US" sz="2400" dirty="0"/>
              <a:t> </a:t>
            </a:r>
            <a:r>
              <a:rPr lang="en-US" sz="2400" dirty="0" err="1"/>
              <a:t>deviasi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rata-rata </a:t>
            </a:r>
            <a:r>
              <a:rPr lang="en-US" sz="2400" dirty="0" err="1"/>
              <a:t>kurang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1, yang </a:t>
            </a:r>
            <a:r>
              <a:rPr lang="en-US" sz="2400" dirty="0" err="1"/>
              <a:t>menandakan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sebagian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data </a:t>
            </a:r>
            <a:r>
              <a:rPr lang="en-US" sz="2400" dirty="0" err="1"/>
              <a:t>cukup</a:t>
            </a:r>
            <a:r>
              <a:rPr lang="en-US" sz="2400" dirty="0"/>
              <a:t> </a:t>
            </a:r>
            <a:r>
              <a:rPr lang="en-US" sz="2400" dirty="0" err="1"/>
              <a:t>mendekati</a:t>
            </a:r>
            <a:r>
              <a:rPr lang="en-US" sz="2400" dirty="0"/>
              <a:t> rata-rata dan </a:t>
            </a:r>
            <a:r>
              <a:rPr lang="en-US" sz="2400" dirty="0" err="1"/>
              <a:t>ketimpangan</a:t>
            </a:r>
            <a:r>
              <a:rPr lang="en-US" sz="2400" dirty="0"/>
              <a:t>, </a:t>
            </a:r>
            <a:r>
              <a:rPr lang="en-US" sz="2400" dirty="0" err="1"/>
              <a:t>meskipun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,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bersifat</a:t>
            </a:r>
            <a:r>
              <a:rPr lang="en-US" sz="2400" dirty="0"/>
              <a:t> </a:t>
            </a:r>
            <a:r>
              <a:rPr lang="en-US" sz="2400" dirty="0" err="1"/>
              <a:t>drastis</a:t>
            </a:r>
            <a:r>
              <a:rPr lang="en-US" sz="2400" dirty="0"/>
              <a:t>. </a:t>
            </a:r>
            <a:r>
              <a:rPr lang="en-US" sz="2400" dirty="0" err="1"/>
              <a:t>Tetapi</a:t>
            </a:r>
            <a:r>
              <a:rPr lang="en-US" sz="2400" dirty="0"/>
              <a:t> data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belum</a:t>
            </a:r>
            <a:r>
              <a:rPr lang="en-US" sz="2400" dirty="0"/>
              <a:t>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/>
              <a:t>seberapa</a:t>
            </a:r>
            <a:r>
              <a:rPr lang="en-US" sz="2400" dirty="0"/>
              <a:t> </a:t>
            </a:r>
            <a:r>
              <a:rPr lang="en-US" sz="2400" dirty="0" err="1"/>
              <a:t>timpangnya</a:t>
            </a:r>
            <a:r>
              <a:rPr lang="en-US" sz="2400" dirty="0"/>
              <a:t> </a:t>
            </a:r>
            <a:r>
              <a:rPr lang="en-US" sz="2400" dirty="0" err="1"/>
              <a:t>pengeluaran</a:t>
            </a:r>
            <a:r>
              <a:rPr lang="en-US" sz="2400" dirty="0"/>
              <a:t> </a:t>
            </a:r>
            <a:r>
              <a:rPr lang="en-US" sz="2400" dirty="0" err="1"/>
              <a:t>penduduk</a:t>
            </a:r>
            <a:r>
              <a:rPr lang="en-US" sz="2400" dirty="0"/>
              <a:t> yang </a:t>
            </a:r>
            <a:r>
              <a:rPr lang="en-US" sz="2400" dirty="0" err="1"/>
              <a:t>hidup</a:t>
            </a:r>
            <a:r>
              <a:rPr lang="en-US" sz="2400" dirty="0"/>
              <a:t> di </a:t>
            </a:r>
            <a:r>
              <a:rPr lang="en-US" sz="2400" dirty="0" err="1"/>
              <a:t>bawah</a:t>
            </a:r>
            <a:r>
              <a:rPr lang="en-US" sz="2400" dirty="0"/>
              <a:t> </a:t>
            </a:r>
            <a:r>
              <a:rPr lang="en-US" sz="2400" dirty="0" err="1"/>
              <a:t>garis</a:t>
            </a:r>
            <a:r>
              <a:rPr lang="en-US" sz="2400" dirty="0"/>
              <a:t> </a:t>
            </a:r>
            <a:r>
              <a:rPr lang="en-US" sz="2400" dirty="0" err="1"/>
              <a:t>kemiskinan</a:t>
            </a:r>
            <a:r>
              <a:rPr lang="en-US" sz="2400" dirty="0"/>
              <a:t>.</a:t>
            </a:r>
            <a:endParaRPr lang="en-ID" sz="2400" dirty="0"/>
          </a:p>
          <a:p>
            <a:pPr marL="0" indent="0">
              <a:buNone/>
            </a:pPr>
            <a:endParaRPr lang="en-ID" sz="2800" dirty="0"/>
          </a:p>
          <a:p>
            <a:pPr marL="0" indent="0">
              <a:buFont typeface="Corbel" panose="020B0503020204020204" pitchFamily="34" charset="0"/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7483A-4813-4262-8089-E6DB8959FC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335314"/>
            <a:ext cx="10909300" cy="22206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6113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5C0B3-35A1-42C5-9263-7B2C6049CDF7}"/>
              </a:ext>
            </a:extLst>
          </p:cNvPr>
          <p:cNvSpPr txBox="1">
            <a:spLocks/>
          </p:cNvSpPr>
          <p:nvPr/>
        </p:nvSpPr>
        <p:spPr>
          <a:xfrm>
            <a:off x="713014" y="725713"/>
            <a:ext cx="11072586" cy="5602515"/>
          </a:xfrm>
          <a:prstGeom prst="rect">
            <a:avLst/>
          </a:prstGeom>
        </p:spPr>
        <p:txBody>
          <a:bodyPr/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3a. Source Code statistic </a:t>
            </a:r>
            <a:r>
              <a:rPr lang="en-US" sz="3200" dirty="0" err="1"/>
              <a:t>atribut</a:t>
            </a:r>
            <a:r>
              <a:rPr lang="en-US" sz="3200" dirty="0"/>
              <a:t> Indeks_p1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D" sz="2800" dirty="0"/>
          </a:p>
          <a:p>
            <a:pPr marL="0" indent="0">
              <a:buFont typeface="Corbel" panose="020B0503020204020204" pitchFamily="34" charset="0"/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68BE5-7A37-40ED-AA6F-4EDEDE23D2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14" y="1653721"/>
            <a:ext cx="10765972" cy="4478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1252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5C0B3-35A1-42C5-9263-7B2C6049CDF7}"/>
              </a:ext>
            </a:extLst>
          </p:cNvPr>
          <p:cNvSpPr txBox="1">
            <a:spLocks/>
          </p:cNvSpPr>
          <p:nvPr/>
        </p:nvSpPr>
        <p:spPr>
          <a:xfrm>
            <a:off x="713014" y="725713"/>
            <a:ext cx="11072586" cy="5602515"/>
          </a:xfrm>
          <a:prstGeom prst="rect">
            <a:avLst/>
          </a:prstGeom>
        </p:spPr>
        <p:txBody>
          <a:bodyPr/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4. </a:t>
            </a:r>
            <a:r>
              <a:rPr lang="en-US" sz="3200" dirty="0" err="1"/>
              <a:t>Indeks</a:t>
            </a:r>
            <a:r>
              <a:rPr lang="en-US" sz="3200" dirty="0"/>
              <a:t> </a:t>
            </a:r>
            <a:r>
              <a:rPr lang="en-US" sz="3200" dirty="0" err="1"/>
              <a:t>keparahan</a:t>
            </a:r>
            <a:r>
              <a:rPr lang="en-US" sz="3200" dirty="0"/>
              <a:t> </a:t>
            </a:r>
            <a:r>
              <a:rPr lang="en-US" sz="3200" dirty="0" err="1"/>
              <a:t>kemiskinan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800" dirty="0"/>
          </a:p>
          <a:p>
            <a:endParaRPr lang="en-US" sz="2400" dirty="0"/>
          </a:p>
          <a:p>
            <a:r>
              <a:rPr lang="en-US" sz="2400" dirty="0"/>
              <a:t>Pada </a:t>
            </a:r>
            <a:r>
              <a:rPr lang="en-US" sz="2400" dirty="0" err="1"/>
              <a:t>statistik</a:t>
            </a:r>
            <a:r>
              <a:rPr lang="en-US" sz="2400" dirty="0"/>
              <a:t> </a:t>
            </a:r>
            <a:r>
              <a:rPr lang="en-US" sz="2400" dirty="0" err="1"/>
              <a:t>Indeks</a:t>
            </a:r>
            <a:r>
              <a:rPr lang="en-US" sz="2400" dirty="0"/>
              <a:t> </a:t>
            </a:r>
            <a:r>
              <a:rPr lang="en-US" sz="2400" dirty="0" err="1"/>
              <a:t>Keparahan</a:t>
            </a:r>
            <a:r>
              <a:rPr lang="en-US" sz="2400" dirty="0"/>
              <a:t> </a:t>
            </a:r>
            <a:r>
              <a:rPr lang="en-US" sz="2400" dirty="0" err="1"/>
              <a:t>Kemiskinan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, </a:t>
            </a:r>
            <a:r>
              <a:rPr lang="en-US" sz="2400" dirty="0" err="1"/>
              <a:t>terlihat</a:t>
            </a:r>
            <a:r>
              <a:rPr lang="en-US" sz="2400" dirty="0"/>
              <a:t> </a:t>
            </a:r>
            <a:r>
              <a:rPr lang="en-US" sz="2400" dirty="0" err="1"/>
              <a:t>ketimpangan</a:t>
            </a:r>
            <a:r>
              <a:rPr lang="en-US" sz="2400" dirty="0"/>
              <a:t> yang </a:t>
            </a:r>
            <a:r>
              <a:rPr lang="en-US" sz="2400" dirty="0" err="1"/>
              <a:t>amat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antar</a:t>
            </a:r>
            <a:r>
              <a:rPr lang="en-US" sz="2400" dirty="0"/>
              <a:t> </a:t>
            </a:r>
            <a:r>
              <a:rPr lang="en-US" sz="2400" dirty="0" err="1"/>
              <a:t>daerah</a:t>
            </a:r>
            <a:r>
              <a:rPr lang="en-US" sz="2400" dirty="0"/>
              <a:t> </a:t>
            </a:r>
            <a:r>
              <a:rPr lang="en-US" sz="2400" dirty="0" err="1"/>
              <a:t>mengenai</a:t>
            </a:r>
            <a:r>
              <a:rPr lang="en-US" sz="2400" dirty="0"/>
              <a:t> </a:t>
            </a:r>
            <a:r>
              <a:rPr lang="en-US" sz="2400" dirty="0" err="1"/>
              <a:t>tingkat</a:t>
            </a:r>
            <a:r>
              <a:rPr lang="en-US" sz="2400" dirty="0"/>
              <a:t> </a:t>
            </a:r>
            <a:r>
              <a:rPr lang="en-US" sz="2400" dirty="0" err="1"/>
              <a:t>keparahan</a:t>
            </a:r>
            <a:r>
              <a:rPr lang="en-US" sz="2400" dirty="0"/>
              <a:t> </a:t>
            </a:r>
            <a:r>
              <a:rPr lang="en-US" sz="2400" dirty="0" err="1"/>
              <a:t>kemiskinan</a:t>
            </a:r>
            <a:r>
              <a:rPr lang="en-US" sz="2400" dirty="0"/>
              <a:t>. </a:t>
            </a:r>
            <a:r>
              <a:rPr lang="en-US" sz="2400" dirty="0" err="1"/>
              <a:t>Perbedaan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minimum dan </a:t>
            </a:r>
            <a:r>
              <a:rPr lang="en-US" sz="2400" dirty="0" err="1"/>
              <a:t>maksimum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 lain dan </a:t>
            </a:r>
            <a:r>
              <a:rPr lang="en-US" sz="2400" dirty="0" err="1"/>
              <a:t>dengan</a:t>
            </a:r>
            <a:r>
              <a:rPr lang="en-US" sz="2400" dirty="0"/>
              <a:t> rata-rata </a:t>
            </a:r>
            <a:r>
              <a:rPr lang="en-US" sz="2400" dirty="0" err="1"/>
              <a:t>berukuran</a:t>
            </a:r>
            <a:r>
              <a:rPr lang="en-US" sz="2400" dirty="0"/>
              <a:t> </a:t>
            </a:r>
            <a:r>
              <a:rPr lang="en-US" sz="2400" dirty="0" err="1"/>
              <a:t>cukup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, dan </a:t>
            </a:r>
            <a:r>
              <a:rPr lang="en-US" sz="2400" dirty="0" err="1"/>
              <a:t>perbandingan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standar</a:t>
            </a:r>
            <a:r>
              <a:rPr lang="en-US" sz="2400" dirty="0"/>
              <a:t> </a:t>
            </a:r>
            <a:r>
              <a:rPr lang="en-US" sz="2400" dirty="0" err="1"/>
              <a:t>deviasi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rata-rata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1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A6B8DF-22A0-4E32-8AD0-7B505D9E8E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14" y="1364343"/>
            <a:ext cx="10765972" cy="24674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701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3A4A-3204-43D7-A6D1-12907725B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/>
              <a:t>DESKRIPSI, ATRIBUT, SAMPEL, STATISTIK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DC932-34D3-42E9-9EC2-FEB198172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8316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5C0B3-35A1-42C5-9263-7B2C6049CDF7}"/>
              </a:ext>
            </a:extLst>
          </p:cNvPr>
          <p:cNvSpPr txBox="1">
            <a:spLocks/>
          </p:cNvSpPr>
          <p:nvPr/>
        </p:nvSpPr>
        <p:spPr>
          <a:xfrm>
            <a:off x="713014" y="725713"/>
            <a:ext cx="11072586" cy="5602515"/>
          </a:xfrm>
          <a:prstGeom prst="rect">
            <a:avLst/>
          </a:prstGeom>
        </p:spPr>
        <p:txBody>
          <a:bodyPr/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4a. Source Code statistic </a:t>
            </a:r>
            <a:r>
              <a:rPr lang="en-US" sz="3200" dirty="0" err="1"/>
              <a:t>atribut</a:t>
            </a:r>
            <a:r>
              <a:rPr lang="en-US" sz="3200" dirty="0"/>
              <a:t> indeks_p2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D" sz="2800" dirty="0"/>
          </a:p>
          <a:p>
            <a:pPr marL="0" indent="0">
              <a:buFont typeface="Corbel" panose="020B0503020204020204" pitchFamily="34" charset="0"/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F5E878-950C-45DC-9C3E-1B97EDED2B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14" y="1571625"/>
            <a:ext cx="11072586" cy="4560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628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5C0B3-35A1-42C5-9263-7B2C6049CDF7}"/>
              </a:ext>
            </a:extLst>
          </p:cNvPr>
          <p:cNvSpPr txBox="1">
            <a:spLocks/>
          </p:cNvSpPr>
          <p:nvPr/>
        </p:nvSpPr>
        <p:spPr>
          <a:xfrm>
            <a:off x="713014" y="725713"/>
            <a:ext cx="11072586" cy="5602515"/>
          </a:xfrm>
          <a:prstGeom prst="rect">
            <a:avLst/>
          </a:prstGeom>
        </p:spPr>
        <p:txBody>
          <a:bodyPr/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5. </a:t>
            </a:r>
            <a:r>
              <a:rPr lang="en-US" sz="3200" dirty="0" err="1"/>
              <a:t>Garis</a:t>
            </a:r>
            <a:r>
              <a:rPr lang="en-US" sz="3200" dirty="0"/>
              <a:t> </a:t>
            </a:r>
            <a:r>
              <a:rPr lang="en-US" sz="3200" dirty="0" err="1"/>
              <a:t>Kemiskinan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800" dirty="0"/>
          </a:p>
          <a:p>
            <a:endParaRPr lang="en-US" sz="2400" dirty="0"/>
          </a:p>
          <a:p>
            <a:r>
              <a:rPr lang="en-US" sz="2400" dirty="0" err="1"/>
              <a:t>Ditinjau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perbandingan</a:t>
            </a:r>
            <a:r>
              <a:rPr lang="en-US" sz="2400" dirty="0"/>
              <a:t> </a:t>
            </a:r>
            <a:r>
              <a:rPr lang="en-US" sz="2400" dirty="0" err="1"/>
              <a:t>standar</a:t>
            </a:r>
            <a:r>
              <a:rPr lang="en-US" sz="2400" dirty="0"/>
              <a:t> </a:t>
            </a:r>
            <a:r>
              <a:rPr lang="en-US" sz="2400" dirty="0" err="1"/>
              <a:t>deviasi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rata-rata,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disimpulkan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garis</a:t>
            </a:r>
            <a:r>
              <a:rPr lang="en-US" sz="2400" dirty="0"/>
              <a:t> </a:t>
            </a:r>
            <a:r>
              <a:rPr lang="en-US" sz="2400" dirty="0" err="1"/>
              <a:t>kemiskinan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begitu</a:t>
            </a:r>
            <a:r>
              <a:rPr lang="en-US" sz="2400" dirty="0"/>
              <a:t>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daerah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daerah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r>
              <a:rPr lang="en-US" sz="2400" dirty="0"/>
              <a:t>, yang </a:t>
            </a:r>
            <a:r>
              <a:rPr lang="en-US" sz="2400" dirty="0" err="1"/>
              <a:t>menandakan</a:t>
            </a:r>
            <a:r>
              <a:rPr lang="en-US" sz="2400" dirty="0"/>
              <a:t> </a:t>
            </a:r>
            <a:r>
              <a:rPr lang="en-US" sz="2400" dirty="0" err="1"/>
              <a:t>harga</a:t>
            </a:r>
            <a:r>
              <a:rPr lang="en-US" sz="2400" dirty="0"/>
              <a:t> </a:t>
            </a:r>
            <a:r>
              <a:rPr lang="en-US" sz="2400" dirty="0" err="1"/>
              <a:t>barang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daerah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daerah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r>
              <a:rPr lang="en-US" sz="2400" dirty="0"/>
              <a:t>, </a:t>
            </a:r>
            <a:r>
              <a:rPr lang="en-US" sz="2400" dirty="0" err="1"/>
              <a:t>secara</a:t>
            </a:r>
            <a:r>
              <a:rPr lang="en-US" sz="2400" dirty="0"/>
              <a:t> rata-rata,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bervariasi</a:t>
            </a:r>
            <a:r>
              <a:rPr lang="en-US" sz="2400" dirty="0"/>
              <a:t> </a:t>
            </a:r>
            <a:r>
              <a:rPr lang="en-US" sz="2400" dirty="0" err="1"/>
              <a:t>terlalu</a:t>
            </a:r>
            <a:r>
              <a:rPr lang="en-US" sz="2400" dirty="0"/>
              <a:t> </a:t>
            </a:r>
            <a:r>
              <a:rPr lang="en-US" sz="2400" dirty="0" err="1"/>
              <a:t>jauh</a:t>
            </a:r>
            <a:r>
              <a:rPr lang="en-US" sz="2400" dirty="0"/>
              <a:t>.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377571-D5CF-499C-A867-E83E9425E8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28" y="1420586"/>
            <a:ext cx="7182757" cy="2527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4071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5C0B3-35A1-42C5-9263-7B2C6049CDF7}"/>
              </a:ext>
            </a:extLst>
          </p:cNvPr>
          <p:cNvSpPr txBox="1">
            <a:spLocks/>
          </p:cNvSpPr>
          <p:nvPr/>
        </p:nvSpPr>
        <p:spPr>
          <a:xfrm>
            <a:off x="713014" y="725713"/>
            <a:ext cx="11072586" cy="5602515"/>
          </a:xfrm>
          <a:prstGeom prst="rect">
            <a:avLst/>
          </a:prstGeom>
        </p:spPr>
        <p:txBody>
          <a:bodyPr/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5a. Source Code statistic </a:t>
            </a:r>
            <a:r>
              <a:rPr lang="en-US" sz="3200" dirty="0" err="1"/>
              <a:t>atribut</a:t>
            </a:r>
            <a:r>
              <a:rPr lang="en-US" sz="3200" dirty="0"/>
              <a:t> </a:t>
            </a:r>
            <a:r>
              <a:rPr lang="en-US" sz="3200" dirty="0" err="1"/>
              <a:t>garis_kemiskinan</a:t>
            </a:r>
            <a:endParaRPr lang="en-US" sz="32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D" sz="2800" dirty="0"/>
          </a:p>
          <a:p>
            <a:pPr marL="0" indent="0">
              <a:buFont typeface="Corbel" panose="020B0503020204020204" pitchFamily="34" charset="0"/>
              <a:buNone/>
            </a:pP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B9C1A4-B6B0-4547-A982-DBCF0994843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14" y="1412421"/>
            <a:ext cx="11072586" cy="4422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9331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5C0B3-35A1-42C5-9263-7B2C6049CDF7}"/>
              </a:ext>
            </a:extLst>
          </p:cNvPr>
          <p:cNvSpPr txBox="1">
            <a:spLocks/>
          </p:cNvSpPr>
          <p:nvPr/>
        </p:nvSpPr>
        <p:spPr>
          <a:xfrm>
            <a:off x="713014" y="725713"/>
            <a:ext cx="11072586" cy="5602515"/>
          </a:xfrm>
          <a:prstGeom prst="rect">
            <a:avLst/>
          </a:prstGeom>
        </p:spPr>
        <p:txBody>
          <a:bodyPr/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6. </a:t>
            </a:r>
            <a:r>
              <a:rPr lang="en-US" sz="3200" dirty="0" err="1"/>
              <a:t>Distribusi</a:t>
            </a:r>
            <a:r>
              <a:rPr lang="en-US" sz="3200" dirty="0"/>
              <a:t> </a:t>
            </a:r>
            <a:r>
              <a:rPr lang="en-US" sz="3200" dirty="0" err="1"/>
              <a:t>Frekuensi</a:t>
            </a:r>
            <a:r>
              <a:rPr lang="en-US" sz="3200" dirty="0"/>
              <a:t> Data </a:t>
            </a:r>
            <a:r>
              <a:rPr lang="en-US" sz="3200" dirty="0" err="1"/>
              <a:t>kategorikal</a:t>
            </a:r>
            <a:endParaRPr lang="en-US" sz="32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D" sz="2800" dirty="0"/>
          </a:p>
          <a:p>
            <a:pPr marL="0" indent="0">
              <a:buFont typeface="Corbel" panose="020B0503020204020204" pitchFamily="34" charset="0"/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B50D29-50DC-41A1-B03A-599CA921DA8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27" y="1391557"/>
            <a:ext cx="10765970" cy="11510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B3607B9-B319-4BE1-82E8-E0882744627A}"/>
              </a:ext>
            </a:extLst>
          </p:cNvPr>
          <p:cNvSpPr/>
          <p:nvPr/>
        </p:nvSpPr>
        <p:spPr>
          <a:xfrm>
            <a:off x="713009" y="2828853"/>
            <a:ext cx="107659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 algn="just">
              <a:spcAft>
                <a:spcPts val="0"/>
              </a:spcAft>
            </a:pP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- </a:t>
            </a:r>
            <a:r>
              <a:rPr lang="en-US" sz="2400" dirty="0" err="1">
                <a:ea typeface="DengXian" panose="02010600030101010101" pitchFamily="2" charset="-122"/>
                <a:cs typeface="Mangal" panose="02040503050203030202" pitchFamily="18" charset="0"/>
              </a:rPr>
              <a:t>Kode</a:t>
            </a: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400" dirty="0" err="1">
                <a:ea typeface="DengXian" panose="02010600030101010101" pitchFamily="2" charset="-122"/>
                <a:cs typeface="Mangal" panose="02040503050203030202" pitchFamily="18" charset="0"/>
              </a:rPr>
              <a:t>provinsi</a:t>
            </a: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 dan </a:t>
            </a:r>
            <a:r>
              <a:rPr lang="en-US" sz="2400" dirty="0" err="1">
                <a:ea typeface="DengXian" panose="02010600030101010101" pitchFamily="2" charset="-122"/>
                <a:cs typeface="Mangal" panose="02040503050203030202" pitchFamily="18" charset="0"/>
              </a:rPr>
              <a:t>nama</a:t>
            </a: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400" dirty="0" err="1">
                <a:ea typeface="DengXian" panose="02010600030101010101" pitchFamily="2" charset="-122"/>
                <a:cs typeface="Mangal" panose="02040503050203030202" pitchFamily="18" charset="0"/>
              </a:rPr>
              <a:t>provinsi</a:t>
            </a: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400" dirty="0" err="1">
                <a:ea typeface="DengXian" panose="02010600030101010101" pitchFamily="2" charset="-122"/>
                <a:cs typeface="Mangal" panose="02040503050203030202" pitchFamily="18" charset="0"/>
              </a:rPr>
              <a:t>memiliki</a:t>
            </a: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400" dirty="0" err="1">
                <a:ea typeface="DengXian" panose="02010600030101010101" pitchFamily="2" charset="-122"/>
                <a:cs typeface="Mangal" panose="02040503050203030202" pitchFamily="18" charset="0"/>
              </a:rPr>
              <a:t>distribusi</a:t>
            </a: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 yang </a:t>
            </a:r>
            <a:r>
              <a:rPr lang="en-US" sz="2400" dirty="0" err="1">
                <a:ea typeface="DengXian" panose="02010600030101010101" pitchFamily="2" charset="-122"/>
                <a:cs typeface="Mangal" panose="02040503050203030202" pitchFamily="18" charset="0"/>
              </a:rPr>
              <a:t>sama</a:t>
            </a: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400" dirty="0" err="1">
                <a:ea typeface="DengXian" panose="02010600030101010101" pitchFamily="2" charset="-122"/>
                <a:cs typeface="Mangal" panose="02040503050203030202" pitchFamily="18" charset="0"/>
              </a:rPr>
              <a:t>karena</a:t>
            </a: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400" dirty="0" err="1">
                <a:ea typeface="DengXian" panose="02010600030101010101" pitchFamily="2" charset="-122"/>
                <a:cs typeface="Mangal" panose="02040503050203030202" pitchFamily="18" charset="0"/>
              </a:rPr>
              <a:t>kedua</a:t>
            </a: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 data </a:t>
            </a:r>
            <a:r>
              <a:rPr lang="en-US" sz="2400" dirty="0" err="1">
                <a:ea typeface="DengXian" panose="02010600030101010101" pitchFamily="2" charset="-122"/>
                <a:cs typeface="Mangal" panose="02040503050203030202" pitchFamily="18" charset="0"/>
              </a:rPr>
              <a:t>komplementer</a:t>
            </a: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. </a:t>
            </a:r>
            <a:r>
              <a:rPr lang="en-US" sz="2400" dirty="0" err="1">
                <a:ea typeface="DengXian" panose="02010600030101010101" pitchFamily="2" charset="-122"/>
                <a:cs typeface="Mangal" panose="02040503050203030202" pitchFamily="18" charset="0"/>
              </a:rPr>
              <a:t>Demikian</a:t>
            </a: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 juga </a:t>
            </a:r>
            <a:r>
              <a:rPr lang="en-US" sz="2400" dirty="0" err="1">
                <a:ea typeface="DengXian" panose="02010600030101010101" pitchFamily="2" charset="-122"/>
                <a:cs typeface="Mangal" panose="02040503050203030202" pitchFamily="18" charset="0"/>
              </a:rPr>
              <a:t>dengan</a:t>
            </a: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400" dirty="0" err="1">
                <a:ea typeface="DengXian" panose="02010600030101010101" pitchFamily="2" charset="-122"/>
                <a:cs typeface="Mangal" panose="02040503050203030202" pitchFamily="18" charset="0"/>
              </a:rPr>
              <a:t>antara</a:t>
            </a: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400" dirty="0" err="1">
                <a:ea typeface="DengXian" panose="02010600030101010101" pitchFamily="2" charset="-122"/>
                <a:cs typeface="Mangal" panose="02040503050203030202" pitchFamily="18" charset="0"/>
              </a:rPr>
              <a:t>kode</a:t>
            </a: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400" dirty="0" err="1">
                <a:ea typeface="DengXian" panose="02010600030101010101" pitchFamily="2" charset="-122"/>
                <a:cs typeface="Mangal" panose="02040503050203030202" pitchFamily="18" charset="0"/>
              </a:rPr>
              <a:t>kabupaten</a:t>
            </a: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/</a:t>
            </a:r>
            <a:r>
              <a:rPr lang="en-US" sz="2400" dirty="0" err="1">
                <a:ea typeface="DengXian" panose="02010600030101010101" pitchFamily="2" charset="-122"/>
                <a:cs typeface="Mangal" panose="02040503050203030202" pitchFamily="18" charset="0"/>
              </a:rPr>
              <a:t>kota</a:t>
            </a: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400" dirty="0" err="1">
                <a:ea typeface="DengXian" panose="02010600030101010101" pitchFamily="2" charset="-122"/>
                <a:cs typeface="Mangal" panose="02040503050203030202" pitchFamily="18" charset="0"/>
              </a:rPr>
              <a:t>dengan</a:t>
            </a: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400" dirty="0" err="1">
                <a:ea typeface="DengXian" panose="02010600030101010101" pitchFamily="2" charset="-122"/>
                <a:cs typeface="Mangal" panose="02040503050203030202" pitchFamily="18" charset="0"/>
              </a:rPr>
              <a:t>nama</a:t>
            </a: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400" dirty="0" err="1">
                <a:ea typeface="DengXian" panose="02010600030101010101" pitchFamily="2" charset="-122"/>
                <a:cs typeface="Mangal" panose="02040503050203030202" pitchFamily="18" charset="0"/>
              </a:rPr>
              <a:t>kabupaten</a:t>
            </a: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/</a:t>
            </a:r>
            <a:r>
              <a:rPr lang="en-US" sz="2400" dirty="0" err="1">
                <a:ea typeface="DengXian" panose="02010600030101010101" pitchFamily="2" charset="-122"/>
                <a:cs typeface="Mangal" panose="02040503050203030202" pitchFamily="18" charset="0"/>
              </a:rPr>
              <a:t>kota</a:t>
            </a: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.</a:t>
            </a:r>
            <a:endParaRPr lang="en-ID" sz="3600" dirty="0"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indent="228600" algn="just">
              <a:spcAft>
                <a:spcPts val="0"/>
              </a:spcAft>
            </a:pP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- </a:t>
            </a:r>
            <a:r>
              <a:rPr lang="en-US" sz="2400" dirty="0" err="1">
                <a:ea typeface="DengXian" panose="02010600030101010101" pitchFamily="2" charset="-122"/>
                <a:cs typeface="Mangal" panose="02040503050203030202" pitchFamily="18" charset="0"/>
              </a:rPr>
              <a:t>Distribusi</a:t>
            </a: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400" dirty="0" err="1">
                <a:ea typeface="DengXian" panose="02010600030101010101" pitchFamily="2" charset="-122"/>
                <a:cs typeface="Mangal" panose="02040503050203030202" pitchFamily="18" charset="0"/>
              </a:rPr>
              <a:t>frekuensi</a:t>
            </a: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 data </a:t>
            </a:r>
            <a:r>
              <a:rPr lang="en-US" sz="2400" dirty="0" err="1">
                <a:ea typeface="DengXian" panose="02010600030101010101" pitchFamily="2" charset="-122"/>
                <a:cs typeface="Mangal" panose="02040503050203030202" pitchFamily="18" charset="0"/>
              </a:rPr>
              <a:t>tiap</a:t>
            </a: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400" dirty="0" err="1">
                <a:ea typeface="DengXian" panose="02010600030101010101" pitchFamily="2" charset="-122"/>
                <a:cs typeface="Mangal" panose="02040503050203030202" pitchFamily="18" charset="0"/>
              </a:rPr>
              <a:t>tahun</a:t>
            </a: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400" dirty="0" err="1">
                <a:ea typeface="DengXian" panose="02010600030101010101" pitchFamily="2" charset="-122"/>
                <a:cs typeface="Mangal" panose="02040503050203030202" pitchFamily="18" charset="0"/>
              </a:rPr>
              <a:t>adalah</a:t>
            </a: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400" dirty="0" err="1">
                <a:ea typeface="DengXian" panose="02010600030101010101" pitchFamily="2" charset="-122"/>
                <a:cs typeface="Mangal" panose="02040503050203030202" pitchFamily="18" charset="0"/>
              </a:rPr>
              <a:t>sebagai</a:t>
            </a: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400" dirty="0" err="1">
                <a:ea typeface="DengXian" panose="02010600030101010101" pitchFamily="2" charset="-122"/>
                <a:cs typeface="Mangal" panose="02040503050203030202" pitchFamily="18" charset="0"/>
              </a:rPr>
              <a:t>berikut</a:t>
            </a: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:</a:t>
            </a:r>
            <a:endParaRPr lang="en-ID" sz="3600" dirty="0"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2010    497</a:t>
            </a:r>
            <a:endParaRPr lang="en-ID" sz="3600" dirty="0"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2009    472</a:t>
            </a:r>
            <a:endParaRPr lang="en-ID" sz="3600" dirty="0"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2008    456</a:t>
            </a:r>
            <a:endParaRPr lang="en-ID" sz="3600" dirty="0"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2007    455</a:t>
            </a:r>
            <a:endParaRPr lang="en-ID" sz="3600" dirty="0">
              <a:ea typeface="DengXian" panose="02010600030101010101" pitchFamily="2" charset="-122"/>
              <a:cs typeface="Mangal" panose="02040503050203030202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   - Dari </a:t>
            </a:r>
            <a:r>
              <a:rPr lang="en-US" sz="2400" dirty="0" err="1">
                <a:ea typeface="DengXian" panose="02010600030101010101" pitchFamily="2" charset="-122"/>
                <a:cs typeface="Mangal" panose="02040503050203030202" pitchFamily="18" charset="0"/>
              </a:rPr>
              <a:t>statistik</a:t>
            </a: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400" dirty="0" err="1">
                <a:ea typeface="DengXian" panose="02010600030101010101" pitchFamily="2" charset="-122"/>
                <a:cs typeface="Mangal" panose="02040503050203030202" pitchFamily="18" charset="0"/>
              </a:rPr>
              <a:t>ini</a:t>
            </a: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400" dirty="0" err="1">
                <a:ea typeface="DengXian" panose="02010600030101010101" pitchFamily="2" charset="-122"/>
                <a:cs typeface="Mangal" panose="02040503050203030202" pitchFamily="18" charset="0"/>
              </a:rPr>
              <a:t>dapat</a:t>
            </a: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400" dirty="0" err="1">
                <a:ea typeface="DengXian" panose="02010600030101010101" pitchFamily="2" charset="-122"/>
                <a:cs typeface="Mangal" panose="02040503050203030202" pitchFamily="18" charset="0"/>
              </a:rPr>
              <a:t>disimpulkan</a:t>
            </a: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400" dirty="0" err="1">
                <a:ea typeface="DengXian" panose="02010600030101010101" pitchFamily="2" charset="-122"/>
                <a:cs typeface="Mangal" panose="02040503050203030202" pitchFamily="18" charset="0"/>
              </a:rPr>
              <a:t>bahwa</a:t>
            </a: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 data yang </a:t>
            </a:r>
            <a:r>
              <a:rPr lang="en-US" sz="2400" dirty="0" err="1">
                <a:ea typeface="DengXian" panose="02010600030101010101" pitchFamily="2" charset="-122"/>
                <a:cs typeface="Mangal" panose="02040503050203030202" pitchFamily="18" charset="0"/>
              </a:rPr>
              <a:t>dikumpulkan</a:t>
            </a: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400" dirty="0" err="1">
                <a:ea typeface="DengXian" panose="02010600030101010101" pitchFamily="2" charset="-122"/>
                <a:cs typeface="Mangal" panose="02040503050203030202" pitchFamily="18" charset="0"/>
              </a:rPr>
              <a:t>berjumlah</a:t>
            </a: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400" dirty="0" err="1">
                <a:ea typeface="DengXian" panose="02010600030101010101" pitchFamily="2" charset="-122"/>
                <a:cs typeface="Mangal" panose="02040503050203030202" pitchFamily="18" charset="0"/>
              </a:rPr>
              <a:t>semakin</a:t>
            </a: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400" dirty="0" err="1">
                <a:ea typeface="DengXian" panose="02010600030101010101" pitchFamily="2" charset="-122"/>
                <a:cs typeface="Mangal" panose="02040503050203030202" pitchFamily="18" charset="0"/>
              </a:rPr>
              <a:t>banyak</a:t>
            </a: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400" dirty="0" err="1">
                <a:ea typeface="DengXian" panose="02010600030101010101" pitchFamily="2" charset="-122"/>
                <a:cs typeface="Mangal" panose="02040503050203030202" pitchFamily="18" charset="0"/>
              </a:rPr>
              <a:t>dari</a:t>
            </a: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400" dirty="0" err="1">
                <a:ea typeface="DengXian" panose="02010600030101010101" pitchFamily="2" charset="-122"/>
                <a:cs typeface="Mangal" panose="02040503050203030202" pitchFamily="18" charset="0"/>
              </a:rPr>
              <a:t>tahun</a:t>
            </a: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400" dirty="0" err="1">
                <a:ea typeface="DengXian" panose="02010600030101010101" pitchFamily="2" charset="-122"/>
                <a:cs typeface="Mangal" panose="02040503050203030202" pitchFamily="18" charset="0"/>
              </a:rPr>
              <a:t>ke</a:t>
            </a: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 </a:t>
            </a:r>
            <a:r>
              <a:rPr lang="en-US" sz="2400" dirty="0" err="1">
                <a:ea typeface="DengXian" panose="02010600030101010101" pitchFamily="2" charset="-122"/>
                <a:cs typeface="Mangal" panose="02040503050203030202" pitchFamily="18" charset="0"/>
              </a:rPr>
              <a:t>tahun</a:t>
            </a:r>
            <a:r>
              <a:rPr lang="en-US" sz="2400" dirty="0">
                <a:ea typeface="DengXian" panose="02010600030101010101" pitchFamily="2" charset="-122"/>
                <a:cs typeface="Mangal" panose="02040503050203030202" pitchFamily="18" charset="0"/>
              </a:rPr>
              <a:t>.</a:t>
            </a:r>
            <a:endParaRPr lang="en-ID" sz="3600" dirty="0">
              <a:effectLst/>
              <a:ea typeface="DengXian" panose="02010600030101010101" pitchFamily="2" charset="-122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419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E9ACC-8167-4F69-8C0B-724455DF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D" dirty="0"/>
            </a:br>
            <a:r>
              <a:rPr lang="en-ID" dirty="0"/>
              <a:t>VISUALISASI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6C924-F414-4F22-B885-3A3DAA6DD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3124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79835C-273B-454C-B97F-75B5F6CDF28A}"/>
              </a:ext>
            </a:extLst>
          </p:cNvPr>
          <p:cNvSpPr txBox="1"/>
          <p:nvPr/>
        </p:nvSpPr>
        <p:spPr>
          <a:xfrm>
            <a:off x="4557485" y="2875002"/>
            <a:ext cx="68217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6600" dirty="0"/>
              <a:t>Showing Over Time</a:t>
            </a:r>
            <a:endParaRPr lang="en-ID" sz="5400" dirty="0"/>
          </a:p>
        </p:txBody>
      </p:sp>
    </p:spTree>
    <p:extLst>
      <p:ext uri="{BB962C8B-B14F-4D97-AF65-F5344CB8AC3E}">
        <p14:creationId xmlns:p14="http://schemas.microsoft.com/office/powerpoint/2010/main" val="3418606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5C546A-0114-433F-A0BB-B30695D58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0" y="14514"/>
            <a:ext cx="6000750" cy="4476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45298F-D8FD-4122-A7CC-82E9C2222A8E}"/>
              </a:ext>
            </a:extLst>
          </p:cNvPr>
          <p:cNvSpPr txBox="1"/>
          <p:nvPr/>
        </p:nvSpPr>
        <p:spPr>
          <a:xfrm>
            <a:off x="400050" y="221673"/>
            <a:ext cx="579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i="1" dirty="0"/>
              <a:t>Insight:</a:t>
            </a:r>
          </a:p>
          <a:p>
            <a:r>
              <a:rPr lang="en-ID" sz="3600" dirty="0" err="1"/>
              <a:t>Jumlah</a:t>
            </a:r>
            <a:r>
              <a:rPr lang="en-ID" sz="3600" dirty="0"/>
              <a:t> </a:t>
            </a:r>
            <a:r>
              <a:rPr lang="en-ID" sz="3600" dirty="0" err="1"/>
              <a:t>penduduk</a:t>
            </a:r>
            <a:r>
              <a:rPr lang="en-ID" sz="3600" dirty="0"/>
              <a:t> </a:t>
            </a:r>
            <a:r>
              <a:rPr lang="en-ID" sz="3600" dirty="0" err="1"/>
              <a:t>miskin</a:t>
            </a:r>
            <a:r>
              <a:rPr lang="en-ID" sz="3600" dirty="0"/>
              <a:t> di Indonesia </a:t>
            </a:r>
            <a:r>
              <a:rPr lang="en-ID" sz="3600" dirty="0" err="1"/>
              <a:t>semakin</a:t>
            </a:r>
            <a:r>
              <a:rPr lang="en-ID" sz="3600" dirty="0"/>
              <a:t> </a:t>
            </a:r>
            <a:r>
              <a:rPr lang="en-ID" sz="3600" dirty="0" err="1"/>
              <a:t>menurun</a:t>
            </a:r>
            <a:r>
              <a:rPr lang="en-ID" sz="3600" dirty="0"/>
              <a:t> pada </a:t>
            </a:r>
            <a:r>
              <a:rPr lang="en-ID" sz="3600" dirty="0" err="1"/>
              <a:t>tahun</a:t>
            </a:r>
            <a:r>
              <a:rPr lang="en-ID" sz="3600" dirty="0"/>
              <a:t> 2007-2010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505C1-E780-4893-B947-63F5DA411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" y="4491264"/>
            <a:ext cx="12192000" cy="230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61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54DC03-E454-4C7A-9051-F26A3FC38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275" y="0"/>
            <a:ext cx="5800725" cy="4448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CACBED-3865-4B50-9588-5AC69DA9DB22}"/>
              </a:ext>
            </a:extLst>
          </p:cNvPr>
          <p:cNvSpPr/>
          <p:nvPr/>
        </p:nvSpPr>
        <p:spPr>
          <a:xfrm>
            <a:off x="295275" y="13515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sz="3600" i="1" dirty="0"/>
              <a:t>Insight:</a:t>
            </a:r>
          </a:p>
          <a:p>
            <a:r>
              <a:rPr lang="en-ID" sz="3600" dirty="0"/>
              <a:t>Rata-rata </a:t>
            </a:r>
            <a:r>
              <a:rPr lang="en-ID" sz="3600" dirty="0" err="1"/>
              <a:t>garis</a:t>
            </a:r>
            <a:r>
              <a:rPr lang="en-ID" sz="3600" dirty="0"/>
              <a:t> </a:t>
            </a:r>
            <a:r>
              <a:rPr lang="en-ID" sz="3600" dirty="0" err="1"/>
              <a:t>kemiskinan</a:t>
            </a:r>
            <a:r>
              <a:rPr lang="en-ID" sz="3600" dirty="0"/>
              <a:t> Indonesia </a:t>
            </a:r>
            <a:r>
              <a:rPr lang="en-ID" sz="3600" dirty="0" err="1"/>
              <a:t>semakin</a:t>
            </a:r>
            <a:r>
              <a:rPr lang="en-ID" sz="3600" dirty="0"/>
              <a:t> </a:t>
            </a:r>
            <a:r>
              <a:rPr lang="en-ID" sz="3600" dirty="0" err="1"/>
              <a:t>tinggi</a:t>
            </a:r>
            <a:r>
              <a:rPr lang="en-ID" sz="3600" dirty="0"/>
              <a:t> pada </a:t>
            </a:r>
            <a:r>
              <a:rPr lang="en-ID" sz="3600" dirty="0" err="1"/>
              <a:t>tahun</a:t>
            </a:r>
            <a:r>
              <a:rPr lang="en-ID" sz="3600" dirty="0"/>
              <a:t> 2007-2010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1F045-C232-4742-8040-845E7334E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4526"/>
            <a:ext cx="12192000" cy="244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26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5377D5-BA36-4F61-8C87-7615219900F9}"/>
              </a:ext>
            </a:extLst>
          </p:cNvPr>
          <p:cNvSpPr/>
          <p:nvPr/>
        </p:nvSpPr>
        <p:spPr>
          <a:xfrm>
            <a:off x="287482" y="27955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sz="3600" i="1" dirty="0"/>
              <a:t>Insight:</a:t>
            </a:r>
          </a:p>
          <a:p>
            <a:r>
              <a:rPr lang="en-ID" sz="3600" dirty="0"/>
              <a:t>Rata </a:t>
            </a:r>
            <a:r>
              <a:rPr lang="en-ID" sz="3600" dirty="0" err="1"/>
              <a:t>rata</a:t>
            </a:r>
            <a:r>
              <a:rPr lang="en-ID" sz="3600" dirty="0"/>
              <a:t> </a:t>
            </a:r>
            <a:r>
              <a:rPr lang="en-ID" sz="3600" dirty="0" err="1"/>
              <a:t>Indeks</a:t>
            </a:r>
            <a:r>
              <a:rPr lang="en-ID" sz="3600" dirty="0"/>
              <a:t> </a:t>
            </a:r>
            <a:r>
              <a:rPr lang="en-ID" sz="3600" dirty="0" err="1"/>
              <a:t>Kedalaman</a:t>
            </a:r>
            <a:r>
              <a:rPr lang="en-ID" sz="3600" dirty="0"/>
              <a:t> </a:t>
            </a:r>
            <a:r>
              <a:rPr lang="en-ID" sz="3600" dirty="0" err="1"/>
              <a:t>Kemiskinan</a:t>
            </a:r>
            <a:r>
              <a:rPr lang="en-ID" sz="3600" dirty="0"/>
              <a:t> Indonesia </a:t>
            </a:r>
            <a:r>
              <a:rPr lang="en-ID" sz="3600" dirty="0" err="1"/>
              <a:t>sempat</a:t>
            </a:r>
            <a:r>
              <a:rPr lang="en-ID" sz="3600" dirty="0"/>
              <a:t> naik </a:t>
            </a:r>
            <a:r>
              <a:rPr lang="en-ID" sz="3600" dirty="0" err="1"/>
              <a:t>lalu</a:t>
            </a:r>
            <a:r>
              <a:rPr lang="en-ID" sz="3600" dirty="0"/>
              <a:t> </a:t>
            </a:r>
            <a:r>
              <a:rPr lang="en-ID" sz="3600" dirty="0" err="1"/>
              <a:t>turun</a:t>
            </a:r>
            <a:r>
              <a:rPr lang="en-ID" sz="3600" dirty="0"/>
              <a:t> pada 2007-2010.</a:t>
            </a:r>
          </a:p>
          <a:p>
            <a:r>
              <a:rPr lang="en-ID" sz="3600" dirty="0" err="1"/>
              <a:t>Terdapat</a:t>
            </a:r>
            <a:r>
              <a:rPr lang="en-ID" sz="3600" dirty="0"/>
              <a:t> </a:t>
            </a:r>
            <a:r>
              <a:rPr lang="en-ID" sz="3600" dirty="0" err="1"/>
              <a:t>keanehan</a:t>
            </a:r>
            <a:r>
              <a:rPr lang="en-ID" sz="3600" dirty="0"/>
              <a:t> </a:t>
            </a:r>
            <a:r>
              <a:rPr lang="en-ID" sz="3600" dirty="0" err="1"/>
              <a:t>dibanding</a:t>
            </a:r>
            <a:r>
              <a:rPr lang="en-ID" sz="3600" dirty="0"/>
              <a:t> </a:t>
            </a:r>
            <a:r>
              <a:rPr lang="en-ID" sz="3600" dirty="0" err="1"/>
              <a:t>grafik</a:t>
            </a:r>
            <a:r>
              <a:rPr lang="en-ID" sz="3600" dirty="0"/>
              <a:t> </a:t>
            </a:r>
            <a:r>
              <a:rPr lang="en-ID" sz="3600" dirty="0" err="1"/>
              <a:t>sebelumnya</a:t>
            </a:r>
            <a:r>
              <a:rPr lang="en-ID" sz="36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C6166-31D2-4699-915A-8DA9DC194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57230"/>
            <a:ext cx="12095018" cy="27007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501312-2D6C-4D73-998C-4DC0E33BF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5" y="0"/>
            <a:ext cx="5762625" cy="415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90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79835C-273B-454C-B97F-75B5F6CDF28A}"/>
              </a:ext>
            </a:extLst>
          </p:cNvPr>
          <p:cNvSpPr txBox="1"/>
          <p:nvPr/>
        </p:nvSpPr>
        <p:spPr>
          <a:xfrm>
            <a:off x="4093028" y="1490008"/>
            <a:ext cx="91990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6600" dirty="0"/>
              <a:t>Comparing Categories</a:t>
            </a:r>
            <a:endParaRPr lang="en-ID" sz="5400" dirty="0"/>
          </a:p>
          <a:p>
            <a:endParaRPr lang="en-ID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5F9D1-617C-49D1-A49B-2E42E088990D}"/>
              </a:ext>
            </a:extLst>
          </p:cNvPr>
          <p:cNvSpPr txBox="1"/>
          <p:nvPr/>
        </p:nvSpPr>
        <p:spPr>
          <a:xfrm>
            <a:off x="4093028" y="2772229"/>
            <a:ext cx="80989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 dirty="0"/>
              <a:t>(Histogram </a:t>
            </a:r>
            <a:r>
              <a:rPr lang="en-ID" sz="4000" dirty="0" err="1"/>
              <a:t>banyaknya</a:t>
            </a:r>
            <a:r>
              <a:rPr lang="en-ID" sz="4000" dirty="0"/>
              <a:t> </a:t>
            </a:r>
            <a:r>
              <a:rPr lang="en-ID" sz="4000" dirty="0" err="1"/>
              <a:t>kabupaten</a:t>
            </a:r>
            <a:r>
              <a:rPr lang="en-ID" sz="4000" dirty="0"/>
              <a:t> per range </a:t>
            </a:r>
            <a:r>
              <a:rPr lang="en-ID" sz="4000" dirty="0" err="1"/>
              <a:t>jumlah</a:t>
            </a:r>
            <a:r>
              <a:rPr lang="en-ID" sz="4000" dirty="0"/>
              <a:t> </a:t>
            </a:r>
            <a:r>
              <a:rPr lang="en-ID" sz="4000" dirty="0" err="1"/>
              <a:t>penduduk</a:t>
            </a:r>
            <a:r>
              <a:rPr lang="en-ID" sz="4000" dirty="0"/>
              <a:t> </a:t>
            </a:r>
            <a:r>
              <a:rPr lang="en-ID" sz="4000" dirty="0" err="1"/>
              <a:t>miskin</a:t>
            </a:r>
            <a:r>
              <a:rPr lang="en-ID" sz="4000" dirty="0"/>
              <a:t>)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1220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F4BD-9253-4700-813F-EBFFFA5F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Overview / </a:t>
            </a:r>
            <a:r>
              <a:rPr lang="en-ID" dirty="0" err="1"/>
              <a:t>Deskripsi</a:t>
            </a:r>
            <a:r>
              <a:rPr lang="en-ID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CCA6A-3EA1-4DFC-B238-E895BEB31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sz="2400" dirty="0"/>
              <a:t>Dataset </a:t>
            </a:r>
            <a:r>
              <a:rPr lang="en-ID" sz="2400" dirty="0" err="1"/>
              <a:t>diambil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format csv </a:t>
            </a:r>
            <a:r>
              <a:rPr lang="en-ID" sz="2400" dirty="0" err="1"/>
              <a:t>dari</a:t>
            </a:r>
            <a:r>
              <a:rPr lang="en-ID" sz="2400" dirty="0"/>
              <a:t> https://data.go.id/dataset/penduduk-miskin-dan-indeks-kemiskinan dan </a:t>
            </a:r>
            <a:r>
              <a:rPr lang="en-ID" sz="2400" dirty="0" err="1"/>
              <a:t>berisi</a:t>
            </a:r>
            <a:r>
              <a:rPr lang="en-ID" sz="2400" dirty="0"/>
              <a:t> 10 </a:t>
            </a:r>
            <a:r>
              <a:rPr lang="en-ID" sz="2400" dirty="0" err="1"/>
              <a:t>kolom</a:t>
            </a:r>
            <a:r>
              <a:rPr lang="en-ID" sz="2400" dirty="0"/>
              <a:t> dan 1880 </a:t>
            </a:r>
            <a:r>
              <a:rPr lang="en-ID" sz="2400" dirty="0" err="1"/>
              <a:t>baris</a:t>
            </a:r>
            <a:r>
              <a:rPr lang="en-ID" sz="2400" dirty="0"/>
              <a:t>. </a:t>
            </a:r>
            <a:r>
              <a:rPr lang="en-ID" sz="2400" dirty="0" err="1"/>
              <a:t>Ukuran</a:t>
            </a:r>
            <a:r>
              <a:rPr lang="en-ID" sz="2400" dirty="0"/>
              <a:t> data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149 KB.</a:t>
            </a:r>
          </a:p>
          <a:p>
            <a:r>
              <a:rPr lang="en-ID" sz="2400" dirty="0"/>
              <a:t>Dataset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menyajikan</a:t>
            </a:r>
            <a:r>
              <a:rPr lang="en-ID" sz="2400" dirty="0"/>
              <a:t> </a:t>
            </a:r>
            <a:r>
              <a:rPr lang="en-ID" sz="2400" dirty="0" err="1"/>
              <a:t>jumlah</a:t>
            </a:r>
            <a:r>
              <a:rPr lang="en-ID" sz="2400" dirty="0"/>
              <a:t> dan </a:t>
            </a:r>
            <a:r>
              <a:rPr lang="en-ID" sz="2400" dirty="0" err="1"/>
              <a:t>persentase</a:t>
            </a:r>
            <a:r>
              <a:rPr lang="en-ID" sz="2400" dirty="0"/>
              <a:t> </a:t>
            </a:r>
            <a:r>
              <a:rPr lang="en-ID" sz="2400" dirty="0" err="1"/>
              <a:t>penduduk</a:t>
            </a:r>
            <a:r>
              <a:rPr lang="en-ID" sz="2400" dirty="0"/>
              <a:t> </a:t>
            </a:r>
            <a:r>
              <a:rPr lang="en-ID" sz="2400" dirty="0" err="1"/>
              <a:t>miskin</a:t>
            </a:r>
            <a:r>
              <a:rPr lang="en-ID" sz="2400" dirty="0"/>
              <a:t> per </a:t>
            </a:r>
            <a:r>
              <a:rPr lang="en-ID" sz="2400" dirty="0" err="1"/>
              <a:t>kabupaten</a:t>
            </a:r>
            <a:r>
              <a:rPr lang="en-ID" sz="2400" dirty="0"/>
              <a:t>/</a:t>
            </a:r>
            <a:r>
              <a:rPr lang="en-ID" sz="2400" dirty="0" err="1"/>
              <a:t>kota</a:t>
            </a:r>
            <a:r>
              <a:rPr lang="en-ID" sz="2400" dirty="0"/>
              <a:t> </a:t>
            </a:r>
            <a:r>
              <a:rPr lang="en-ID" sz="2400" dirty="0" err="1"/>
              <a:t>beserta</a:t>
            </a:r>
            <a:r>
              <a:rPr lang="en-ID" sz="2400" dirty="0"/>
              <a:t> </a:t>
            </a:r>
            <a:r>
              <a:rPr lang="en-ID" sz="2400" dirty="0" err="1"/>
              <a:t>indeks</a:t>
            </a:r>
            <a:r>
              <a:rPr lang="en-ID" sz="2400" dirty="0"/>
              <a:t> </a:t>
            </a:r>
            <a:r>
              <a:rPr lang="en-ID" sz="2400" dirty="0" err="1"/>
              <a:t>kemiskinan</a:t>
            </a:r>
            <a:r>
              <a:rPr lang="en-ID" sz="2400" dirty="0"/>
              <a:t> dan </a:t>
            </a:r>
            <a:r>
              <a:rPr lang="en-ID" sz="2400" dirty="0" err="1"/>
              <a:t>perhitungan</a:t>
            </a:r>
            <a:r>
              <a:rPr lang="en-ID" sz="2400" dirty="0"/>
              <a:t> </a:t>
            </a:r>
            <a:r>
              <a:rPr lang="en-ID" sz="2400" dirty="0" err="1"/>
              <a:t>garis</a:t>
            </a:r>
            <a:r>
              <a:rPr lang="en-ID" sz="2400" dirty="0"/>
              <a:t> </a:t>
            </a:r>
            <a:r>
              <a:rPr lang="en-ID" sz="2400" dirty="0" err="1"/>
              <a:t>kemiskinan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tahun</a:t>
            </a:r>
            <a:r>
              <a:rPr lang="en-ID" sz="2400" dirty="0"/>
              <a:t> 2007 </a:t>
            </a:r>
            <a:r>
              <a:rPr lang="en-ID" sz="2400" dirty="0" err="1"/>
              <a:t>hingga</a:t>
            </a:r>
            <a:r>
              <a:rPr lang="en-ID" sz="2400" dirty="0"/>
              <a:t> 2010. </a:t>
            </a:r>
            <a:r>
              <a:rPr lang="en-ID" sz="2400" dirty="0" err="1"/>
              <a:t>Indeks</a:t>
            </a:r>
            <a:r>
              <a:rPr lang="en-ID" sz="2400" dirty="0"/>
              <a:t> </a:t>
            </a:r>
            <a:r>
              <a:rPr lang="en-ID" sz="2400" dirty="0" err="1"/>
              <a:t>kemiskinan</a:t>
            </a:r>
            <a:r>
              <a:rPr lang="en-ID" sz="2400" dirty="0"/>
              <a:t> di </a:t>
            </a:r>
            <a:r>
              <a:rPr lang="en-ID" sz="2400" dirty="0" err="1"/>
              <a:t>dalam</a:t>
            </a:r>
            <a:r>
              <a:rPr lang="en-ID" sz="2400" dirty="0"/>
              <a:t> data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terdiri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dua</a:t>
            </a:r>
            <a:r>
              <a:rPr lang="en-ID" sz="2400" dirty="0"/>
              <a:t> </a:t>
            </a:r>
            <a:r>
              <a:rPr lang="en-ID" sz="2400" dirty="0" err="1"/>
              <a:t>komponen</a:t>
            </a:r>
            <a:r>
              <a:rPr lang="en-ID" sz="2400" dirty="0"/>
              <a:t>, </a:t>
            </a:r>
            <a:r>
              <a:rPr lang="en-ID" sz="2400" dirty="0" err="1"/>
              <a:t>yaitu</a:t>
            </a:r>
            <a:r>
              <a:rPr lang="en-ID" sz="2400" dirty="0"/>
              <a:t> </a:t>
            </a:r>
            <a:r>
              <a:rPr lang="en-ID" sz="2400" dirty="0" err="1"/>
              <a:t>Indeks</a:t>
            </a:r>
            <a:r>
              <a:rPr lang="en-ID" sz="2400" dirty="0"/>
              <a:t> </a:t>
            </a:r>
            <a:r>
              <a:rPr lang="en-ID" sz="2400" dirty="0" err="1"/>
              <a:t>Kedalaman</a:t>
            </a:r>
            <a:r>
              <a:rPr lang="en-ID" sz="2400" dirty="0"/>
              <a:t>(P1) dan </a:t>
            </a:r>
            <a:r>
              <a:rPr lang="en-ID" sz="2400" dirty="0" err="1"/>
              <a:t>Keparahan</a:t>
            </a:r>
            <a:r>
              <a:rPr lang="en-ID" sz="2400" dirty="0"/>
              <a:t> </a:t>
            </a:r>
            <a:r>
              <a:rPr lang="en-ID" sz="2400" dirty="0" err="1"/>
              <a:t>Kemiskinan</a:t>
            </a:r>
            <a:r>
              <a:rPr lang="en-ID" sz="2400" dirty="0"/>
              <a:t>(P2)</a:t>
            </a:r>
          </a:p>
        </p:txBody>
      </p:sp>
    </p:spTree>
    <p:extLst>
      <p:ext uri="{BB962C8B-B14F-4D97-AF65-F5344CB8AC3E}">
        <p14:creationId xmlns:p14="http://schemas.microsoft.com/office/powerpoint/2010/main" val="1761903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6768E1-2D34-4D81-B99E-969E5C3FA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400050"/>
            <a:ext cx="1138237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13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D712322-4E0C-4B7C-8A2C-F1A9FF9C1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547687"/>
            <a:ext cx="110013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34F219-FC43-44A7-95FE-6D256256B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419100"/>
            <a:ext cx="1119187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09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E058BE-DC63-487B-9D5E-A5A0E65EF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504825"/>
            <a:ext cx="114871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03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675C-4F1D-4B3E-8AAC-61496437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73FB5-095A-45BA-9BE5-1C222F55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293257"/>
            <a:ext cx="8770571" cy="3651504"/>
          </a:xfrm>
        </p:spPr>
        <p:txBody>
          <a:bodyPr>
            <a:normAutofit/>
          </a:bodyPr>
          <a:lstStyle/>
          <a:p>
            <a:r>
              <a:rPr lang="en-ID" sz="2800" dirty="0" err="1"/>
              <a:t>Keempat</a:t>
            </a:r>
            <a:r>
              <a:rPr lang="en-ID" sz="2800" dirty="0"/>
              <a:t> </a:t>
            </a:r>
            <a:r>
              <a:rPr lang="en-ID" sz="2800" dirty="0" err="1"/>
              <a:t>grafik</a:t>
            </a:r>
            <a:r>
              <a:rPr lang="en-ID" sz="2800" dirty="0"/>
              <a:t> </a:t>
            </a:r>
            <a:r>
              <a:rPr lang="en-ID" sz="2800" dirty="0" err="1"/>
              <a:t>diatas</a:t>
            </a:r>
            <a:r>
              <a:rPr lang="en-ID" sz="2800" dirty="0"/>
              <a:t> </a:t>
            </a:r>
            <a:r>
              <a:rPr lang="en-ID" sz="2800" dirty="0" err="1"/>
              <a:t>menunjukkan</a:t>
            </a:r>
            <a:r>
              <a:rPr lang="en-ID" sz="2800" dirty="0"/>
              <a:t> </a:t>
            </a:r>
            <a:r>
              <a:rPr lang="en-ID" sz="2800" dirty="0" err="1"/>
              <a:t>bahwa</a:t>
            </a:r>
            <a:r>
              <a:rPr lang="en-ID" sz="2800" dirty="0"/>
              <a:t> di </a:t>
            </a:r>
            <a:r>
              <a:rPr lang="en-ID" sz="2800" dirty="0" err="1"/>
              <a:t>tahun</a:t>
            </a:r>
            <a:r>
              <a:rPr lang="en-ID" sz="2800" dirty="0"/>
              <a:t> 2007-2010 </a:t>
            </a:r>
            <a:r>
              <a:rPr lang="en-ID" sz="2800" dirty="0" err="1"/>
              <a:t>terdapat</a:t>
            </a:r>
            <a:r>
              <a:rPr lang="en-ID" sz="2800" dirty="0"/>
              <a:t> 350-400 </a:t>
            </a:r>
            <a:r>
              <a:rPr lang="en-ID" sz="2800" dirty="0" err="1"/>
              <a:t>kabupaten</a:t>
            </a:r>
            <a:r>
              <a:rPr lang="en-ID" sz="2800" dirty="0"/>
              <a:t>/</a:t>
            </a:r>
            <a:r>
              <a:rPr lang="en-ID" sz="2800" dirty="0" err="1"/>
              <a:t>kota</a:t>
            </a:r>
            <a:r>
              <a:rPr lang="en-ID" sz="2800" dirty="0"/>
              <a:t> yang </a:t>
            </a:r>
            <a:r>
              <a:rPr lang="en-ID" sz="2800" dirty="0" err="1"/>
              <a:t>memiliki</a:t>
            </a:r>
            <a:r>
              <a:rPr lang="en-ID" sz="2800" dirty="0"/>
              <a:t> </a:t>
            </a:r>
            <a:r>
              <a:rPr lang="en-ID" sz="2800" dirty="0" err="1"/>
              <a:t>penduduk</a:t>
            </a:r>
            <a:r>
              <a:rPr lang="en-ID" sz="2800" dirty="0"/>
              <a:t> </a:t>
            </a:r>
            <a:r>
              <a:rPr lang="en-ID" sz="2800" dirty="0" err="1"/>
              <a:t>miskin</a:t>
            </a:r>
            <a:r>
              <a:rPr lang="en-ID" sz="2800" dirty="0"/>
              <a:t> </a:t>
            </a:r>
            <a:r>
              <a:rPr lang="en-ID" sz="2800" dirty="0" err="1"/>
              <a:t>berkisar</a:t>
            </a:r>
            <a:r>
              <a:rPr lang="en-ID" sz="2800" dirty="0"/>
              <a:t> 50000-100000 orang</a:t>
            </a:r>
          </a:p>
          <a:p>
            <a:r>
              <a:rPr lang="en-ID" sz="2800" dirty="0" err="1"/>
              <a:t>Perubahan</a:t>
            </a:r>
            <a:r>
              <a:rPr lang="en-ID" sz="2800" dirty="0"/>
              <a:t> </a:t>
            </a:r>
            <a:r>
              <a:rPr lang="en-ID" sz="2800" dirty="0" err="1"/>
              <a:t>banyaknya</a:t>
            </a:r>
            <a:r>
              <a:rPr lang="en-ID" sz="2800" dirty="0"/>
              <a:t> </a:t>
            </a:r>
            <a:r>
              <a:rPr lang="en-ID" sz="2800" dirty="0" err="1"/>
              <a:t>kabupaten</a:t>
            </a:r>
            <a:r>
              <a:rPr lang="en-ID" sz="2800" dirty="0"/>
              <a:t> </a:t>
            </a:r>
            <a:r>
              <a:rPr lang="en-ID" sz="2800" dirty="0" err="1"/>
              <a:t>setiap</a:t>
            </a:r>
            <a:r>
              <a:rPr lang="en-ID" sz="2800" dirty="0"/>
              <a:t> </a:t>
            </a:r>
            <a:r>
              <a:rPr lang="en-ID" sz="2800" dirty="0" err="1"/>
              <a:t>rangenya</a:t>
            </a:r>
            <a:r>
              <a:rPr lang="en-ID" sz="2800" dirty="0"/>
              <a:t> </a:t>
            </a:r>
            <a:r>
              <a:rPr lang="en-ID" sz="2800" dirty="0" err="1"/>
              <a:t>tidak</a:t>
            </a:r>
            <a:r>
              <a:rPr lang="en-ID" sz="2800" dirty="0"/>
              <a:t> </a:t>
            </a:r>
            <a:r>
              <a:rPr lang="en-ID" sz="2800" dirty="0" err="1"/>
              <a:t>terlalu</a:t>
            </a:r>
            <a:r>
              <a:rPr lang="en-ID" sz="2800" dirty="0"/>
              <a:t> </a:t>
            </a:r>
            <a:r>
              <a:rPr lang="en-ID" sz="2800" dirty="0" err="1"/>
              <a:t>signifikan</a:t>
            </a:r>
            <a:r>
              <a:rPr lang="en-ID" sz="2800" dirty="0"/>
              <a:t> per </a:t>
            </a:r>
            <a:r>
              <a:rPr lang="en-ID" sz="2800" dirty="0" err="1"/>
              <a:t>tahunnya</a:t>
            </a:r>
            <a:r>
              <a:rPr lang="en-ID" sz="2800" dirty="0"/>
              <a:t>, </a:t>
            </a:r>
            <a:r>
              <a:rPr lang="en-ID" sz="2800" dirty="0" err="1"/>
              <a:t>melainkan</a:t>
            </a:r>
            <a:r>
              <a:rPr lang="en-ID" sz="2800" dirty="0"/>
              <a:t> </a:t>
            </a:r>
            <a:r>
              <a:rPr lang="en-ID" sz="2800" dirty="0" err="1"/>
              <a:t>monoton</a:t>
            </a:r>
            <a:r>
              <a:rPr lang="en-ID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1124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1482-9434-453D-91F4-8EACA686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Source Code Histogram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FFA5AD-A265-4D23-8AE3-7623A4EE3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409" y="2695579"/>
            <a:ext cx="10487182" cy="312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98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79835C-273B-454C-B97F-75B5F6CDF28A}"/>
              </a:ext>
            </a:extLst>
          </p:cNvPr>
          <p:cNvSpPr txBox="1"/>
          <p:nvPr/>
        </p:nvSpPr>
        <p:spPr>
          <a:xfrm>
            <a:off x="5531446" y="1951672"/>
            <a:ext cx="522213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6600" dirty="0"/>
              <a:t>Whole-Part Relationship</a:t>
            </a:r>
            <a:endParaRPr lang="en-ID" sz="5400" dirty="0"/>
          </a:p>
          <a:p>
            <a:endParaRPr lang="en-ID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5F9D1-617C-49D1-A49B-2E42E088990D}"/>
              </a:ext>
            </a:extLst>
          </p:cNvPr>
          <p:cNvSpPr txBox="1"/>
          <p:nvPr/>
        </p:nvSpPr>
        <p:spPr>
          <a:xfrm>
            <a:off x="4093028" y="2772229"/>
            <a:ext cx="809897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sz="40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037327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AEAB85-CCC0-4240-B520-C9D6F27C9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1233487"/>
            <a:ext cx="59626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26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C6502A-B352-436F-A47C-2252C6099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2" y="1185862"/>
            <a:ext cx="59721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336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DEF4C2-E1E1-47AF-B31B-D5E4305AD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176337"/>
            <a:ext cx="59436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0239-4E46-452B-94DA-E5A79056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SAMPEL DATA</a:t>
            </a:r>
            <a:br>
              <a:rPr lang="en-ID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36575-03E4-439B-8815-4B671AD85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3651504"/>
          </a:xfrm>
        </p:spPr>
        <p:txBody>
          <a:bodyPr/>
          <a:lstStyle/>
          <a:p>
            <a:r>
              <a:rPr lang="en-ID" sz="2800" dirty="0"/>
              <a:t>10 Data </a:t>
            </a:r>
            <a:r>
              <a:rPr lang="en-ID" sz="2800" dirty="0" err="1"/>
              <a:t>Teratas</a:t>
            </a:r>
            <a:endParaRPr lang="en-ID" sz="2800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0F211C-AE99-4BCA-BD40-541FF9FA978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30" y="2990849"/>
            <a:ext cx="10993070" cy="34083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9943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9F4E13-55D0-4340-9F01-B4C6E97BA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1176790"/>
            <a:ext cx="60007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854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675C-4F1D-4B3E-8AAC-61496437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73FB5-095A-45BA-9BE5-1C222F55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293257"/>
            <a:ext cx="8770571" cy="3651504"/>
          </a:xfrm>
        </p:spPr>
        <p:txBody>
          <a:bodyPr>
            <a:normAutofit/>
          </a:bodyPr>
          <a:lstStyle/>
          <a:p>
            <a:r>
              <a:rPr lang="en-ID" sz="2800" dirty="0" err="1"/>
              <a:t>Keempat</a:t>
            </a:r>
            <a:r>
              <a:rPr lang="en-ID" sz="2800" dirty="0"/>
              <a:t> Pie chart </a:t>
            </a:r>
            <a:r>
              <a:rPr lang="en-ID" sz="2800" dirty="0" err="1"/>
              <a:t>diatas</a:t>
            </a:r>
            <a:r>
              <a:rPr lang="en-ID" sz="2800" dirty="0"/>
              <a:t> </a:t>
            </a:r>
            <a:r>
              <a:rPr lang="en-ID" sz="2800" dirty="0" err="1"/>
              <a:t>menunjukkan</a:t>
            </a:r>
            <a:r>
              <a:rPr lang="en-ID" sz="2800" dirty="0"/>
              <a:t> </a:t>
            </a:r>
            <a:r>
              <a:rPr lang="en-ID" sz="2800" dirty="0" err="1"/>
              <a:t>bahwa</a:t>
            </a:r>
            <a:r>
              <a:rPr lang="en-ID" sz="2800" dirty="0"/>
              <a:t> Indonesia </a:t>
            </a:r>
            <a:r>
              <a:rPr lang="en-ID" sz="2800" dirty="0" err="1"/>
              <a:t>bagian</a:t>
            </a:r>
            <a:r>
              <a:rPr lang="en-ID" sz="2800" dirty="0"/>
              <a:t> </a:t>
            </a:r>
            <a:r>
              <a:rPr lang="en-ID" sz="2800" dirty="0" err="1"/>
              <a:t>timur</a:t>
            </a:r>
            <a:r>
              <a:rPr lang="en-ID" sz="2800" dirty="0"/>
              <a:t> </a:t>
            </a:r>
            <a:r>
              <a:rPr lang="en-ID" sz="2800" dirty="0" err="1"/>
              <a:t>memiliki</a:t>
            </a:r>
            <a:r>
              <a:rPr lang="en-ID" sz="2800" dirty="0"/>
              <a:t> </a:t>
            </a:r>
            <a:r>
              <a:rPr lang="en-ID" sz="2800" dirty="0" err="1"/>
              <a:t>persen</a:t>
            </a:r>
            <a:r>
              <a:rPr lang="en-ID" sz="2800" dirty="0"/>
              <a:t> </a:t>
            </a:r>
            <a:r>
              <a:rPr lang="en-ID" sz="2800" dirty="0" err="1"/>
              <a:t>penduduk</a:t>
            </a:r>
            <a:r>
              <a:rPr lang="en-ID" sz="2800" dirty="0"/>
              <a:t> </a:t>
            </a:r>
            <a:r>
              <a:rPr lang="en-ID" sz="2800" dirty="0" err="1"/>
              <a:t>miskin</a:t>
            </a:r>
            <a:r>
              <a:rPr lang="en-ID" sz="2800" dirty="0"/>
              <a:t> paling </a:t>
            </a:r>
            <a:r>
              <a:rPr lang="en-ID" sz="2800" dirty="0" err="1"/>
              <a:t>besar</a:t>
            </a:r>
            <a:r>
              <a:rPr lang="en-ID" sz="2800" dirty="0"/>
              <a:t> </a:t>
            </a:r>
            <a:r>
              <a:rPr lang="en-ID" sz="2800" dirty="0" err="1"/>
              <a:t>dibandingkan</a:t>
            </a:r>
            <a:r>
              <a:rPr lang="en-ID" sz="2800" dirty="0"/>
              <a:t> Indonesia </a:t>
            </a:r>
            <a:r>
              <a:rPr lang="en-ID" sz="2800" dirty="0" err="1"/>
              <a:t>bagian</a:t>
            </a:r>
            <a:r>
              <a:rPr lang="en-ID" sz="2800" dirty="0"/>
              <a:t> </a:t>
            </a:r>
            <a:r>
              <a:rPr lang="en-ID" sz="2800" dirty="0" err="1"/>
              <a:t>tengah</a:t>
            </a:r>
            <a:r>
              <a:rPr lang="en-ID" sz="2800" dirty="0"/>
              <a:t> dan </a:t>
            </a:r>
            <a:r>
              <a:rPr lang="en-ID" sz="2800" dirty="0" err="1"/>
              <a:t>barat</a:t>
            </a:r>
            <a:endParaRPr lang="en-ID" sz="2800" dirty="0"/>
          </a:p>
          <a:p>
            <a:r>
              <a:rPr lang="en-ID" sz="2800" dirty="0" err="1"/>
              <a:t>Keempat</a:t>
            </a:r>
            <a:r>
              <a:rPr lang="en-ID" sz="2800" dirty="0"/>
              <a:t> pie chart </a:t>
            </a:r>
            <a:r>
              <a:rPr lang="en-ID" sz="2800" dirty="0" err="1"/>
              <a:t>diatas</a:t>
            </a:r>
            <a:r>
              <a:rPr lang="en-ID" sz="2800" dirty="0"/>
              <a:t> juga </a:t>
            </a:r>
            <a:r>
              <a:rPr lang="en-ID" sz="2800" dirty="0" err="1"/>
              <a:t>menunjukkan</a:t>
            </a:r>
            <a:r>
              <a:rPr lang="en-ID" sz="2800" dirty="0"/>
              <a:t> Indonesia </a:t>
            </a:r>
            <a:r>
              <a:rPr lang="en-ID" sz="2800" dirty="0" err="1"/>
              <a:t>bagian</a:t>
            </a:r>
            <a:r>
              <a:rPr lang="en-ID" sz="2800" dirty="0"/>
              <a:t> </a:t>
            </a:r>
            <a:r>
              <a:rPr lang="en-ID" sz="2800" dirty="0" err="1"/>
              <a:t>barat</a:t>
            </a:r>
            <a:r>
              <a:rPr lang="en-ID" sz="2800" dirty="0"/>
              <a:t> </a:t>
            </a:r>
            <a:r>
              <a:rPr lang="en-ID" sz="2800" dirty="0" err="1"/>
              <a:t>memiliki</a:t>
            </a:r>
            <a:r>
              <a:rPr lang="en-ID" sz="2800" dirty="0"/>
              <a:t> </a:t>
            </a:r>
            <a:r>
              <a:rPr lang="en-ID" sz="2800" dirty="0" err="1"/>
              <a:t>persen</a:t>
            </a:r>
            <a:r>
              <a:rPr lang="en-ID" sz="2800" dirty="0"/>
              <a:t> </a:t>
            </a:r>
            <a:r>
              <a:rPr lang="en-ID" sz="2800" dirty="0" err="1"/>
              <a:t>penduduk</a:t>
            </a:r>
            <a:r>
              <a:rPr lang="en-ID" sz="2800" dirty="0"/>
              <a:t> paling </a:t>
            </a:r>
            <a:r>
              <a:rPr lang="en-ID" sz="2800" dirty="0" err="1"/>
              <a:t>kecil</a:t>
            </a:r>
            <a:r>
              <a:rPr lang="en-ID" sz="2800" dirty="0"/>
              <a:t> dan lama </a:t>
            </a:r>
            <a:r>
              <a:rPr lang="en-ID" sz="2800" dirty="0" err="1"/>
              <a:t>lama</a:t>
            </a:r>
            <a:r>
              <a:rPr lang="en-ID" sz="2800" dirty="0"/>
              <a:t> </a:t>
            </a:r>
            <a:r>
              <a:rPr lang="en-ID" sz="2800" dirty="0" err="1"/>
              <a:t>semakin</a:t>
            </a:r>
            <a:r>
              <a:rPr lang="en-ID" sz="2800" dirty="0"/>
              <a:t> </a:t>
            </a:r>
            <a:r>
              <a:rPr lang="en-ID" sz="2800" dirty="0" err="1"/>
              <a:t>mengecil</a:t>
            </a:r>
            <a:r>
              <a:rPr lang="en-ID" sz="2800" dirty="0"/>
              <a:t> </a:t>
            </a:r>
            <a:r>
              <a:rPr lang="en-ID" sz="2800" dirty="0" err="1"/>
              <a:t>dari</a:t>
            </a:r>
            <a:r>
              <a:rPr lang="en-ID" sz="2800" dirty="0"/>
              <a:t> </a:t>
            </a:r>
            <a:r>
              <a:rPr lang="en-ID" sz="2800" dirty="0" err="1"/>
              <a:t>tahun</a:t>
            </a:r>
            <a:r>
              <a:rPr lang="en-ID" sz="2800" dirty="0"/>
              <a:t> 2007-2010</a:t>
            </a:r>
          </a:p>
        </p:txBody>
      </p:sp>
    </p:spTree>
    <p:extLst>
      <p:ext uri="{BB962C8B-B14F-4D97-AF65-F5344CB8AC3E}">
        <p14:creationId xmlns:p14="http://schemas.microsoft.com/office/powerpoint/2010/main" val="9621370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F4562-8607-4E34-BF8D-3D6098FE3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Source Code (2007)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91B17E-5907-4334-A18A-E7EB14BAA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15" y="1623784"/>
            <a:ext cx="11064056" cy="715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D49D51-60C7-48E6-A9CD-6FF99C19F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15" y="2339520"/>
            <a:ext cx="90963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2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68D62-83A0-43F6-93C8-0AAFB0BF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Source Code (2008)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010E7-01E6-4AE5-8FAD-F0F58DC21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15" y="1623784"/>
            <a:ext cx="11064056" cy="7157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82216B-63B9-49F7-93DA-36E1B5AF1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15" y="2339520"/>
            <a:ext cx="92392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29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71D2-25F7-4FD6-907D-BE220161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Source Code (2009)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796492-0E66-4E7B-B5C8-F36CFEEC8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215" y="2339519"/>
            <a:ext cx="10511525" cy="45184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460949-2304-4BEE-9DE6-DA8913246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15" y="1623784"/>
            <a:ext cx="11064056" cy="71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443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51B49-95F6-43A5-86F3-329812BE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Source Code (2010)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C216F9-5057-4411-8487-AD6EA27F7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215" y="2339520"/>
            <a:ext cx="10376556" cy="45184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FD19FC-D38E-4F78-B0D8-540EB3BDD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15" y="1623784"/>
            <a:ext cx="11064056" cy="71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566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79835C-273B-454C-B97F-75B5F6CDF28A}"/>
              </a:ext>
            </a:extLst>
          </p:cNvPr>
          <p:cNvSpPr txBox="1"/>
          <p:nvPr/>
        </p:nvSpPr>
        <p:spPr>
          <a:xfrm>
            <a:off x="5531446" y="1951672"/>
            <a:ext cx="522213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6600" dirty="0"/>
              <a:t>Plotting Relationship</a:t>
            </a:r>
            <a:endParaRPr lang="en-ID" sz="5400" dirty="0"/>
          </a:p>
          <a:p>
            <a:endParaRPr lang="en-ID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5F9D1-617C-49D1-A49B-2E42E088990D}"/>
              </a:ext>
            </a:extLst>
          </p:cNvPr>
          <p:cNvSpPr txBox="1"/>
          <p:nvPr/>
        </p:nvSpPr>
        <p:spPr>
          <a:xfrm>
            <a:off x="4093028" y="2772229"/>
            <a:ext cx="809897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sz="40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887924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B37D88-1A90-48CC-8F81-34ACF18B2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229" y="0"/>
            <a:ext cx="789577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5FC348-6042-4493-B13A-D53D37CEDC1E}"/>
              </a:ext>
            </a:extLst>
          </p:cNvPr>
          <p:cNvSpPr txBox="1"/>
          <p:nvPr/>
        </p:nvSpPr>
        <p:spPr>
          <a:xfrm>
            <a:off x="0" y="0"/>
            <a:ext cx="44849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dirty="0" err="1"/>
              <a:t>Koefisien</a:t>
            </a:r>
            <a:r>
              <a:rPr lang="en-ID" sz="4400" dirty="0"/>
              <a:t> </a:t>
            </a:r>
            <a:r>
              <a:rPr lang="en-ID" sz="4400" dirty="0" err="1"/>
              <a:t>Korelasi</a:t>
            </a:r>
            <a:r>
              <a:rPr lang="en-ID" sz="4400" dirty="0"/>
              <a:t>:</a:t>
            </a:r>
          </a:p>
          <a:p>
            <a:r>
              <a:rPr lang="en-ID" sz="4400" dirty="0"/>
              <a:t>0.9479857205698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BB56F9-5E36-4B1E-A554-B871CAE3D7FA}"/>
              </a:ext>
            </a:extLst>
          </p:cNvPr>
          <p:cNvSpPr txBox="1"/>
          <p:nvPr/>
        </p:nvSpPr>
        <p:spPr>
          <a:xfrm>
            <a:off x="72570" y="2336800"/>
            <a:ext cx="40930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dirty="0"/>
              <a:t>Insight:</a:t>
            </a:r>
          </a:p>
          <a:p>
            <a:r>
              <a:rPr lang="en-ID" sz="3600" dirty="0"/>
              <a:t>- Indeks_p1 </a:t>
            </a:r>
            <a:r>
              <a:rPr lang="en-ID" sz="3600" dirty="0" err="1"/>
              <a:t>sangat</a:t>
            </a:r>
            <a:r>
              <a:rPr lang="en-ID" sz="3600" dirty="0"/>
              <a:t> </a:t>
            </a:r>
            <a:r>
              <a:rPr lang="en-ID" sz="3600" dirty="0" err="1"/>
              <a:t>berkorelasi</a:t>
            </a:r>
            <a:r>
              <a:rPr lang="en-ID" sz="3600" dirty="0"/>
              <a:t> </a:t>
            </a:r>
            <a:r>
              <a:rPr lang="en-ID" sz="3600" dirty="0" err="1"/>
              <a:t>dengan</a:t>
            </a:r>
            <a:r>
              <a:rPr lang="en-ID" sz="3600" dirty="0"/>
              <a:t> indeks_p2</a:t>
            </a:r>
          </a:p>
        </p:txBody>
      </p:sp>
    </p:spTree>
    <p:extLst>
      <p:ext uri="{BB962C8B-B14F-4D97-AF65-F5344CB8AC3E}">
        <p14:creationId xmlns:p14="http://schemas.microsoft.com/office/powerpoint/2010/main" val="36431639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CD273A-1473-496A-95AA-A6CB69B9CF6A}"/>
              </a:ext>
            </a:extLst>
          </p:cNvPr>
          <p:cNvSpPr txBox="1"/>
          <p:nvPr/>
        </p:nvSpPr>
        <p:spPr>
          <a:xfrm>
            <a:off x="0" y="0"/>
            <a:ext cx="44849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dirty="0" err="1"/>
              <a:t>Koefisien</a:t>
            </a:r>
            <a:r>
              <a:rPr lang="en-ID" sz="4400" dirty="0"/>
              <a:t> </a:t>
            </a:r>
            <a:r>
              <a:rPr lang="en-ID" sz="4400" dirty="0" err="1"/>
              <a:t>Korelasi</a:t>
            </a:r>
            <a:r>
              <a:rPr lang="en-ID" sz="4400" dirty="0"/>
              <a:t>:</a:t>
            </a:r>
          </a:p>
          <a:p>
            <a:r>
              <a:rPr lang="en-ID" sz="4400" dirty="0"/>
              <a:t>0.0515064261464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C1C932-64E9-4DB5-98CE-B5DE23611060}"/>
              </a:ext>
            </a:extLst>
          </p:cNvPr>
          <p:cNvSpPr txBox="1"/>
          <p:nvPr/>
        </p:nvSpPr>
        <p:spPr>
          <a:xfrm>
            <a:off x="72570" y="2351314"/>
            <a:ext cx="41439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dirty="0"/>
              <a:t>Insight:</a:t>
            </a:r>
          </a:p>
          <a:p>
            <a:r>
              <a:rPr lang="en-ID" sz="3600" dirty="0"/>
              <a:t>- Indeks_p1 </a:t>
            </a:r>
            <a:r>
              <a:rPr lang="en-ID" sz="3600" dirty="0" err="1"/>
              <a:t>hampir</a:t>
            </a:r>
            <a:r>
              <a:rPr lang="en-ID" sz="3600" dirty="0"/>
              <a:t> </a:t>
            </a:r>
            <a:r>
              <a:rPr lang="en-ID" sz="3600" dirty="0" err="1"/>
              <a:t>tidak</a:t>
            </a:r>
            <a:r>
              <a:rPr lang="en-ID" sz="3600" dirty="0"/>
              <a:t> </a:t>
            </a:r>
            <a:r>
              <a:rPr lang="en-ID" sz="3600" dirty="0" err="1"/>
              <a:t>berkorelasi</a:t>
            </a:r>
            <a:r>
              <a:rPr lang="en-ID" sz="3600" dirty="0"/>
              <a:t> </a:t>
            </a:r>
            <a:r>
              <a:rPr lang="en-ID" sz="3600" dirty="0" err="1"/>
              <a:t>dengan</a:t>
            </a:r>
            <a:r>
              <a:rPr lang="en-ID" sz="3600" dirty="0"/>
              <a:t> </a:t>
            </a:r>
            <a:r>
              <a:rPr lang="en-ID" sz="3600" dirty="0" err="1"/>
              <a:t>garis_kemiskinan</a:t>
            </a:r>
            <a:endParaRPr lang="en-ID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72CEC2-27F6-4E21-821E-79C0431A6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71" y="0"/>
            <a:ext cx="7975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081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BB659D-274D-4A40-B28B-1593B33DE829}"/>
              </a:ext>
            </a:extLst>
          </p:cNvPr>
          <p:cNvSpPr txBox="1"/>
          <p:nvPr/>
        </p:nvSpPr>
        <p:spPr>
          <a:xfrm>
            <a:off x="0" y="0"/>
            <a:ext cx="44849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Koefisien</a:t>
            </a:r>
            <a:r>
              <a:rPr kumimoji="0" lang="en-ID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ID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Korelasi</a:t>
            </a:r>
            <a:r>
              <a:rPr kumimoji="0" lang="en-ID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lvl="0"/>
            <a:r>
              <a:rPr lang="en-ID" sz="4400" dirty="0">
                <a:solidFill>
                  <a:prstClr val="black"/>
                </a:solidFill>
              </a:rPr>
              <a:t>0.8669342652637</a:t>
            </a:r>
            <a:endParaRPr kumimoji="0" lang="en-ID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696A15-619F-408F-AF6C-1F1D6B190737}"/>
              </a:ext>
            </a:extLst>
          </p:cNvPr>
          <p:cNvSpPr txBox="1"/>
          <p:nvPr/>
        </p:nvSpPr>
        <p:spPr>
          <a:xfrm>
            <a:off x="0" y="1446550"/>
            <a:ext cx="4093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Insight:</a:t>
            </a:r>
          </a:p>
          <a:p>
            <a:pPr marL="571500" marR="0" lvl="0" indent="-5715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Indeks_p1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sangat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berkorelasi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dengan</a:t>
            </a:r>
            <a:r>
              <a:rPr kumimoji="0" lang="en-ID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ID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persen_penduduk_miskin</a:t>
            </a:r>
            <a:endParaRPr kumimoji="0" lang="en-ID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71500" marR="0" lvl="0" indent="-5715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D" sz="2800" dirty="0" err="1">
                <a:solidFill>
                  <a:prstClr val="black"/>
                </a:solidFill>
                <a:latin typeface="Calibri" panose="020F0502020204030204"/>
              </a:rPr>
              <a:t>Jelas</a:t>
            </a:r>
            <a:r>
              <a:rPr lang="en-ID" sz="2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ID" sz="2800" dirty="0" err="1">
                <a:solidFill>
                  <a:prstClr val="black"/>
                </a:solidFill>
                <a:latin typeface="Calibri" panose="020F0502020204030204"/>
              </a:rPr>
              <a:t>bahwa</a:t>
            </a:r>
            <a:r>
              <a:rPr lang="en-ID" sz="2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ID" sz="2800" dirty="0" err="1">
                <a:solidFill>
                  <a:prstClr val="black"/>
                </a:solidFill>
                <a:latin typeface="Calibri" panose="020F0502020204030204"/>
              </a:rPr>
              <a:t>persen</a:t>
            </a:r>
            <a:r>
              <a:rPr lang="en-ID" sz="2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ID" sz="2800" dirty="0" err="1">
                <a:solidFill>
                  <a:prstClr val="black"/>
                </a:solidFill>
                <a:latin typeface="Calibri" panose="020F0502020204030204"/>
              </a:rPr>
              <a:t>penduduk</a:t>
            </a:r>
            <a:r>
              <a:rPr lang="en-ID" sz="2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ID" sz="2800" dirty="0" err="1">
                <a:solidFill>
                  <a:prstClr val="black"/>
                </a:solidFill>
                <a:latin typeface="Calibri" panose="020F0502020204030204"/>
              </a:rPr>
              <a:t>miskin</a:t>
            </a:r>
            <a:r>
              <a:rPr lang="en-ID" sz="2800" dirty="0">
                <a:solidFill>
                  <a:prstClr val="black"/>
                </a:solidFill>
                <a:latin typeface="Calibri" panose="020F0502020204030204"/>
              </a:rPr>
              <a:t> di </a:t>
            </a:r>
            <a:r>
              <a:rPr lang="en-ID" sz="2800" dirty="0" err="1">
                <a:solidFill>
                  <a:prstClr val="black"/>
                </a:solidFill>
                <a:latin typeface="Calibri" panose="020F0502020204030204"/>
              </a:rPr>
              <a:t>suatu</a:t>
            </a:r>
            <a:r>
              <a:rPr lang="en-ID" sz="2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ID" sz="2800" dirty="0" err="1">
                <a:solidFill>
                  <a:prstClr val="black"/>
                </a:solidFill>
                <a:latin typeface="Calibri" panose="020F0502020204030204"/>
              </a:rPr>
              <a:t>daerah</a:t>
            </a:r>
            <a:r>
              <a:rPr lang="en-ID" sz="2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ID" sz="2800" dirty="0" err="1">
                <a:solidFill>
                  <a:prstClr val="black"/>
                </a:solidFill>
                <a:latin typeface="Calibri" panose="020F0502020204030204"/>
              </a:rPr>
              <a:t>berbanding</a:t>
            </a:r>
            <a:r>
              <a:rPr lang="en-ID" sz="2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ID" sz="2800" dirty="0" err="1">
                <a:solidFill>
                  <a:prstClr val="black"/>
                </a:solidFill>
                <a:latin typeface="Calibri" panose="020F0502020204030204"/>
              </a:rPr>
              <a:t>lurus</a:t>
            </a:r>
            <a:r>
              <a:rPr lang="en-ID" sz="2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ID" sz="2800" dirty="0" err="1">
                <a:solidFill>
                  <a:prstClr val="black"/>
                </a:solidFill>
                <a:latin typeface="Calibri" panose="020F0502020204030204"/>
              </a:rPr>
              <a:t>dengan</a:t>
            </a:r>
            <a:r>
              <a:rPr lang="en-ID" sz="2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ID" sz="2800" dirty="0" err="1">
                <a:solidFill>
                  <a:prstClr val="black"/>
                </a:solidFill>
                <a:latin typeface="Calibri" panose="020F0502020204030204"/>
              </a:rPr>
              <a:t>indeks</a:t>
            </a:r>
            <a:r>
              <a:rPr lang="en-ID" sz="2800" dirty="0">
                <a:solidFill>
                  <a:prstClr val="black"/>
                </a:solidFill>
                <a:latin typeface="Calibri" panose="020F0502020204030204"/>
              </a:rPr>
              <a:t> P1</a:t>
            </a:r>
            <a:endParaRPr kumimoji="0" lang="en-ID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4470D-EA6C-41E4-885F-32C64DEF3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28" y="14513"/>
            <a:ext cx="7707086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29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5C0B3-35A1-42C5-9263-7B2C6049CDF7}"/>
              </a:ext>
            </a:extLst>
          </p:cNvPr>
          <p:cNvSpPr txBox="1">
            <a:spLocks/>
          </p:cNvSpPr>
          <p:nvPr/>
        </p:nvSpPr>
        <p:spPr>
          <a:xfrm>
            <a:off x="713014" y="725713"/>
            <a:ext cx="11072586" cy="5602515"/>
          </a:xfrm>
          <a:prstGeom prst="rect">
            <a:avLst/>
          </a:prstGeom>
        </p:spPr>
        <p:txBody>
          <a:bodyPr/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10 </a:t>
            </a:r>
            <a:r>
              <a:rPr lang="en-US" sz="2400" dirty="0" err="1"/>
              <a:t>kabupaten</a:t>
            </a:r>
            <a:r>
              <a:rPr lang="en-US" sz="2400" dirty="0"/>
              <a:t>/</a:t>
            </a:r>
            <a:r>
              <a:rPr lang="en-US" sz="2400" dirty="0" err="1"/>
              <a:t>kota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indeks</a:t>
            </a:r>
            <a:r>
              <a:rPr lang="en-US" sz="2400" dirty="0"/>
              <a:t> </a:t>
            </a:r>
            <a:r>
              <a:rPr lang="en-US" sz="2400" dirty="0" err="1"/>
              <a:t>kedalaman</a:t>
            </a:r>
            <a:r>
              <a:rPr lang="en-US" sz="2400" dirty="0"/>
              <a:t> </a:t>
            </a:r>
            <a:r>
              <a:rPr lang="en-US" sz="2400" dirty="0" err="1"/>
              <a:t>kemiskinan</a:t>
            </a:r>
            <a:r>
              <a:rPr lang="en-US" sz="2400" dirty="0"/>
              <a:t> </a:t>
            </a:r>
            <a:r>
              <a:rPr lang="en-US" sz="2400" dirty="0" err="1"/>
              <a:t>tertinggi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dirty="0"/>
              <a:t>Dari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10 </a:t>
            </a:r>
            <a:r>
              <a:rPr lang="en-US" dirty="0" err="1"/>
              <a:t>kabupaten</a:t>
            </a:r>
            <a:r>
              <a:rPr lang="en-US" dirty="0"/>
              <a:t>/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kedalaman</a:t>
            </a:r>
            <a:r>
              <a:rPr lang="en-US" dirty="0"/>
              <a:t> </a:t>
            </a:r>
            <a:r>
              <a:rPr lang="en-US" dirty="0" err="1"/>
              <a:t>kemiskinan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. </a:t>
            </a:r>
            <a:r>
              <a:rPr lang="en-US" dirty="0" err="1"/>
              <a:t>Artinya</a:t>
            </a:r>
            <a:r>
              <a:rPr lang="en-US" dirty="0"/>
              <a:t>, 10 </a:t>
            </a:r>
            <a:r>
              <a:rPr lang="en-US" dirty="0" err="1"/>
              <a:t>kabupaten</a:t>
            </a:r>
            <a:r>
              <a:rPr lang="en-US" dirty="0"/>
              <a:t>/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kesenjangan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pengeluaran</a:t>
            </a:r>
            <a:r>
              <a:rPr lang="en-US" dirty="0"/>
              <a:t> rata-rata </a:t>
            </a:r>
            <a:r>
              <a:rPr lang="en-US" dirty="0" err="1"/>
              <a:t>penduduk</a:t>
            </a:r>
            <a:r>
              <a:rPr lang="en-US" dirty="0"/>
              <a:t> </a:t>
            </a:r>
            <a:r>
              <a:rPr lang="en-US" dirty="0" err="1"/>
              <a:t>miskin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kemiskinan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kabupaten</a:t>
            </a:r>
            <a:r>
              <a:rPr lang="en-US" dirty="0"/>
              <a:t>/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di Indonesia.</a:t>
            </a:r>
            <a:endParaRPr lang="en-ID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D" sz="2400" dirty="0"/>
          </a:p>
          <a:p>
            <a:pPr marL="0" indent="0">
              <a:buNone/>
            </a:pPr>
            <a:endParaRPr lang="en-ID" sz="2800" dirty="0"/>
          </a:p>
          <a:p>
            <a:pPr marL="0" indent="0">
              <a:buNone/>
            </a:pPr>
            <a:endParaRPr lang="en-ID" sz="2800" dirty="0"/>
          </a:p>
          <a:p>
            <a:pPr marL="0" indent="0">
              <a:buFont typeface="Corbel" panose="020B0503020204020204" pitchFamily="34" charset="0"/>
              <a:buNone/>
            </a:pP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3CA8FB-EB44-4EF8-841B-BE9A5ED230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635" y="1300390"/>
            <a:ext cx="10033907" cy="804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1FB09D-EFA7-4D88-B108-A3D311A67F4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636" y="2104572"/>
            <a:ext cx="5799364" cy="2506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2570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BB659D-274D-4A40-B28B-1593B33DE829}"/>
              </a:ext>
            </a:extLst>
          </p:cNvPr>
          <p:cNvSpPr txBox="1"/>
          <p:nvPr/>
        </p:nvSpPr>
        <p:spPr>
          <a:xfrm>
            <a:off x="0" y="0"/>
            <a:ext cx="44849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dirty="0" err="1"/>
              <a:t>Koefisien</a:t>
            </a:r>
            <a:r>
              <a:rPr lang="en-ID" sz="4400" dirty="0"/>
              <a:t> </a:t>
            </a:r>
            <a:r>
              <a:rPr lang="en-ID" sz="4400" dirty="0" err="1"/>
              <a:t>Korelasi</a:t>
            </a:r>
            <a:r>
              <a:rPr lang="en-ID" sz="4400" dirty="0"/>
              <a:t>:</a:t>
            </a:r>
          </a:p>
          <a:p>
            <a:r>
              <a:rPr lang="en-ID" sz="4400" dirty="0"/>
              <a:t>0.0801582924054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696A15-619F-408F-AF6C-1F1D6B190737}"/>
              </a:ext>
            </a:extLst>
          </p:cNvPr>
          <p:cNvSpPr txBox="1"/>
          <p:nvPr/>
        </p:nvSpPr>
        <p:spPr>
          <a:xfrm>
            <a:off x="72570" y="2336800"/>
            <a:ext cx="40930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dirty="0"/>
              <a:t>Insight:</a:t>
            </a:r>
          </a:p>
          <a:p>
            <a:r>
              <a:rPr lang="en-ID" sz="3600" dirty="0"/>
              <a:t>- Indeks_p1 </a:t>
            </a:r>
            <a:r>
              <a:rPr lang="en-ID" sz="3600" dirty="0" err="1"/>
              <a:t>sangat</a:t>
            </a:r>
            <a:r>
              <a:rPr lang="en-ID" sz="3600" dirty="0"/>
              <a:t> </a:t>
            </a:r>
            <a:r>
              <a:rPr lang="en-ID" sz="3600" dirty="0" err="1"/>
              <a:t>tidak</a:t>
            </a:r>
            <a:r>
              <a:rPr lang="en-ID" sz="3600" dirty="0"/>
              <a:t> </a:t>
            </a:r>
            <a:r>
              <a:rPr lang="en-ID" sz="3600" dirty="0" err="1"/>
              <a:t>berkorelasi</a:t>
            </a:r>
            <a:r>
              <a:rPr lang="en-ID" sz="3600" dirty="0"/>
              <a:t> </a:t>
            </a:r>
            <a:r>
              <a:rPr lang="en-ID" sz="3600" dirty="0" err="1"/>
              <a:t>dengan</a:t>
            </a:r>
            <a:r>
              <a:rPr lang="en-ID" sz="3600" dirty="0"/>
              <a:t> </a:t>
            </a:r>
            <a:r>
              <a:rPr lang="en-ID" sz="3600" dirty="0" err="1"/>
              <a:t>jumlah_penduduk_miskin</a:t>
            </a:r>
            <a:endParaRPr lang="en-ID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99FB03-9050-4266-B03D-EBA268252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914" y="0"/>
            <a:ext cx="77000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715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D0D20C-D233-46C9-B873-2F73F68BF83F}"/>
              </a:ext>
            </a:extLst>
          </p:cNvPr>
          <p:cNvSpPr txBox="1"/>
          <p:nvPr/>
        </p:nvSpPr>
        <p:spPr>
          <a:xfrm>
            <a:off x="0" y="0"/>
            <a:ext cx="44849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dirty="0" err="1"/>
              <a:t>Koefisien</a:t>
            </a:r>
            <a:r>
              <a:rPr lang="en-ID" sz="4400" dirty="0"/>
              <a:t> </a:t>
            </a:r>
            <a:r>
              <a:rPr lang="en-ID" sz="4400" dirty="0" err="1"/>
              <a:t>Korelasi</a:t>
            </a:r>
            <a:r>
              <a:rPr lang="en-ID" sz="4400" dirty="0"/>
              <a:t>:</a:t>
            </a:r>
          </a:p>
          <a:p>
            <a:r>
              <a:rPr lang="en-ID" sz="4400" dirty="0"/>
              <a:t>0.1682279326211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A74F2-64B4-4802-B3F5-38B18EC00B52}"/>
              </a:ext>
            </a:extLst>
          </p:cNvPr>
          <p:cNvSpPr txBox="1"/>
          <p:nvPr/>
        </p:nvSpPr>
        <p:spPr>
          <a:xfrm>
            <a:off x="0" y="1446550"/>
            <a:ext cx="4093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dirty="0"/>
              <a:t>Insight:</a:t>
            </a:r>
          </a:p>
          <a:p>
            <a:pPr marL="571500" indent="-571500">
              <a:buFontTx/>
              <a:buChar char="-"/>
            </a:pPr>
            <a:r>
              <a:rPr lang="en-ID" sz="2800" dirty="0" err="1"/>
              <a:t>Persen</a:t>
            </a:r>
            <a:r>
              <a:rPr lang="en-ID" sz="2800" dirty="0"/>
              <a:t> </a:t>
            </a:r>
            <a:r>
              <a:rPr lang="en-ID" sz="2800" dirty="0" err="1"/>
              <a:t>penduduk</a:t>
            </a:r>
            <a:r>
              <a:rPr lang="en-ID" sz="2800" dirty="0"/>
              <a:t> </a:t>
            </a:r>
            <a:r>
              <a:rPr lang="en-ID" sz="2800" dirty="0" err="1"/>
              <a:t>miskin</a:t>
            </a:r>
            <a:r>
              <a:rPr lang="en-ID" sz="2800" dirty="0"/>
              <a:t> </a:t>
            </a:r>
            <a:r>
              <a:rPr lang="en-ID" sz="2800" dirty="0" err="1"/>
              <a:t>tidak</a:t>
            </a:r>
            <a:r>
              <a:rPr lang="en-ID" sz="2800" dirty="0"/>
              <a:t> </a:t>
            </a:r>
            <a:r>
              <a:rPr lang="en-ID" sz="2800" dirty="0" err="1"/>
              <a:t>berkorelasi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jumlah_penduduk_miskin</a:t>
            </a:r>
            <a:endParaRPr lang="en-ID" sz="2800" dirty="0"/>
          </a:p>
          <a:p>
            <a:pPr marL="571500" indent="-571500">
              <a:buFontTx/>
              <a:buChar char="-"/>
            </a:pPr>
            <a:r>
              <a:rPr lang="en-ID" sz="2800" dirty="0"/>
              <a:t>Hal </a:t>
            </a:r>
            <a:r>
              <a:rPr lang="en-ID" sz="2800" dirty="0" err="1"/>
              <a:t>ini</a:t>
            </a:r>
            <a:r>
              <a:rPr lang="en-ID" sz="2800" dirty="0"/>
              <a:t> </a:t>
            </a:r>
            <a:r>
              <a:rPr lang="en-ID" sz="2800" dirty="0" err="1"/>
              <a:t>jelas</a:t>
            </a:r>
            <a:r>
              <a:rPr lang="en-ID" sz="2800" dirty="0"/>
              <a:t> </a:t>
            </a:r>
            <a:r>
              <a:rPr lang="en-ID" sz="2800" dirty="0" err="1"/>
              <a:t>karena</a:t>
            </a:r>
            <a:r>
              <a:rPr lang="en-ID" sz="2800" dirty="0"/>
              <a:t> </a:t>
            </a:r>
            <a:r>
              <a:rPr lang="en-ID" sz="2800" dirty="0" err="1"/>
              <a:t>jumlah</a:t>
            </a:r>
            <a:r>
              <a:rPr lang="en-ID" sz="2800" dirty="0"/>
              <a:t> </a:t>
            </a:r>
            <a:r>
              <a:rPr lang="en-ID" sz="2800" dirty="0" err="1"/>
              <a:t>penduduk</a:t>
            </a:r>
            <a:r>
              <a:rPr lang="en-ID" sz="2800" dirty="0"/>
              <a:t> </a:t>
            </a:r>
            <a:r>
              <a:rPr lang="en-ID" sz="2800" dirty="0" err="1"/>
              <a:t>keseluruhan</a:t>
            </a:r>
            <a:r>
              <a:rPr lang="en-ID" sz="2800" dirty="0"/>
              <a:t> di </a:t>
            </a:r>
            <a:r>
              <a:rPr lang="en-ID" sz="2800" dirty="0" err="1"/>
              <a:t>setiap</a:t>
            </a:r>
            <a:r>
              <a:rPr lang="en-ID" sz="2800" dirty="0"/>
              <a:t> </a:t>
            </a:r>
            <a:r>
              <a:rPr lang="en-ID" sz="2800" dirty="0" err="1"/>
              <a:t>daerah</a:t>
            </a:r>
            <a:r>
              <a:rPr lang="en-ID" sz="2800" dirty="0"/>
              <a:t> yang </a:t>
            </a:r>
            <a:r>
              <a:rPr lang="en-ID" sz="2800" dirty="0" err="1"/>
              <a:t>bervariasi</a:t>
            </a:r>
            <a:endParaRPr lang="en-ID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EA7ED-8F51-44AA-91E7-B298C16E8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281" y="-1"/>
            <a:ext cx="787639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136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D0D20C-D233-46C9-B873-2F73F68BF83F}"/>
              </a:ext>
            </a:extLst>
          </p:cNvPr>
          <p:cNvSpPr txBox="1"/>
          <p:nvPr/>
        </p:nvSpPr>
        <p:spPr>
          <a:xfrm>
            <a:off x="0" y="0"/>
            <a:ext cx="44849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dirty="0" err="1"/>
              <a:t>Koefisien</a:t>
            </a:r>
            <a:r>
              <a:rPr lang="en-ID" sz="4400" dirty="0"/>
              <a:t> </a:t>
            </a:r>
            <a:r>
              <a:rPr lang="en-ID" sz="4400" dirty="0" err="1"/>
              <a:t>Korelasi</a:t>
            </a:r>
            <a:r>
              <a:rPr lang="en-ID" sz="4400" dirty="0"/>
              <a:t>:</a:t>
            </a:r>
          </a:p>
          <a:p>
            <a:r>
              <a:rPr lang="en-ID" sz="4400" dirty="0"/>
              <a:t>-0.1897423461805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A74F2-64B4-4802-B3F5-38B18EC00B52}"/>
              </a:ext>
            </a:extLst>
          </p:cNvPr>
          <p:cNvSpPr txBox="1"/>
          <p:nvPr/>
        </p:nvSpPr>
        <p:spPr>
          <a:xfrm>
            <a:off x="0" y="1446550"/>
            <a:ext cx="409302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dirty="0"/>
              <a:t>Insight:</a:t>
            </a:r>
          </a:p>
          <a:p>
            <a:pPr marL="571500" indent="-571500">
              <a:buFontTx/>
              <a:buChar char="-"/>
            </a:pPr>
            <a:r>
              <a:rPr lang="en-ID" sz="2800" dirty="0" err="1"/>
              <a:t>Garis</a:t>
            </a:r>
            <a:r>
              <a:rPr lang="en-ID" sz="2800" dirty="0"/>
              <a:t> </a:t>
            </a:r>
            <a:r>
              <a:rPr lang="en-ID" sz="2800" dirty="0" err="1"/>
              <a:t>kemiskinan</a:t>
            </a:r>
            <a:r>
              <a:rPr lang="en-ID" sz="2800" dirty="0"/>
              <a:t> </a:t>
            </a:r>
            <a:r>
              <a:rPr lang="en-ID" sz="2800" dirty="0" err="1"/>
              <a:t>hampir</a:t>
            </a:r>
            <a:r>
              <a:rPr lang="en-ID" sz="2800" dirty="0"/>
              <a:t> </a:t>
            </a:r>
            <a:r>
              <a:rPr lang="en-ID" sz="2800" dirty="0" err="1"/>
              <a:t>tidak</a:t>
            </a:r>
            <a:r>
              <a:rPr lang="en-ID" sz="2800" dirty="0"/>
              <a:t> </a:t>
            </a:r>
            <a:r>
              <a:rPr lang="en-ID" sz="2800" dirty="0" err="1"/>
              <a:t>berkorelasi</a:t>
            </a:r>
            <a:r>
              <a:rPr lang="en-ID" sz="2800" dirty="0"/>
              <a:t> </a:t>
            </a:r>
            <a:r>
              <a:rPr lang="en-ID" sz="2800" dirty="0" err="1"/>
              <a:t>terbalik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jumlah</a:t>
            </a:r>
            <a:r>
              <a:rPr lang="en-ID" sz="2800" dirty="0"/>
              <a:t> </a:t>
            </a:r>
            <a:r>
              <a:rPr lang="en-ID" sz="2800" dirty="0" err="1"/>
              <a:t>penduduk</a:t>
            </a:r>
            <a:r>
              <a:rPr lang="en-ID" sz="2800" dirty="0"/>
              <a:t> </a:t>
            </a:r>
            <a:r>
              <a:rPr lang="en-ID" sz="2800" dirty="0" err="1"/>
              <a:t>miskin</a:t>
            </a:r>
            <a:endParaRPr lang="en-ID" sz="2800" dirty="0"/>
          </a:p>
          <a:p>
            <a:pPr marL="571500" indent="-571500">
              <a:buFontTx/>
              <a:buChar char="-"/>
            </a:pPr>
            <a:r>
              <a:rPr lang="en-ID" sz="2800" dirty="0"/>
              <a:t>Hal </a:t>
            </a:r>
            <a:r>
              <a:rPr lang="en-ID" sz="2800" dirty="0" err="1"/>
              <a:t>ini</a:t>
            </a:r>
            <a:r>
              <a:rPr lang="en-ID" sz="2800" dirty="0"/>
              <a:t> </a:t>
            </a:r>
            <a:r>
              <a:rPr lang="en-ID" sz="2800" dirty="0" err="1"/>
              <a:t>jelas</a:t>
            </a:r>
            <a:r>
              <a:rPr lang="en-ID" sz="2800" dirty="0"/>
              <a:t> </a:t>
            </a:r>
            <a:r>
              <a:rPr lang="en-ID" sz="2800" dirty="0" err="1"/>
              <a:t>karena</a:t>
            </a:r>
            <a:r>
              <a:rPr lang="en-ID" sz="2800" dirty="0"/>
              <a:t> </a:t>
            </a:r>
            <a:r>
              <a:rPr lang="en-ID" sz="2800" dirty="0" err="1"/>
              <a:t>tingkat</a:t>
            </a:r>
            <a:r>
              <a:rPr lang="en-ID" sz="2800" dirty="0"/>
              <a:t> </a:t>
            </a:r>
            <a:r>
              <a:rPr lang="en-ID" sz="2800" dirty="0" err="1"/>
              <a:t>sumber</a:t>
            </a:r>
            <a:r>
              <a:rPr lang="en-ID" sz="2800" dirty="0"/>
              <a:t> </a:t>
            </a:r>
            <a:r>
              <a:rPr lang="en-ID" sz="2800" dirty="0" err="1"/>
              <a:t>daya</a:t>
            </a:r>
            <a:r>
              <a:rPr lang="en-ID" sz="2800" dirty="0"/>
              <a:t> </a:t>
            </a:r>
            <a:r>
              <a:rPr lang="en-ID" sz="2800" dirty="0" err="1"/>
              <a:t>alam</a:t>
            </a:r>
            <a:r>
              <a:rPr lang="en-ID" sz="2800" dirty="0"/>
              <a:t> dan </a:t>
            </a:r>
            <a:r>
              <a:rPr lang="en-ID" sz="2800" dirty="0" err="1"/>
              <a:t>manusia</a:t>
            </a:r>
            <a:r>
              <a:rPr lang="en-ID" sz="2800" dirty="0"/>
              <a:t> di </a:t>
            </a:r>
            <a:r>
              <a:rPr lang="en-ID" sz="2800" dirty="0" err="1"/>
              <a:t>setiap</a:t>
            </a:r>
            <a:r>
              <a:rPr lang="en-ID" sz="2800" dirty="0"/>
              <a:t> </a:t>
            </a:r>
            <a:r>
              <a:rPr lang="en-ID" sz="2800" dirty="0" err="1"/>
              <a:t>daerah</a:t>
            </a:r>
            <a:r>
              <a:rPr lang="en-ID" sz="2800" dirty="0"/>
              <a:t> yang </a:t>
            </a:r>
            <a:r>
              <a:rPr lang="en-ID" sz="2800" dirty="0" err="1"/>
              <a:t>bervariasi</a:t>
            </a:r>
            <a:endParaRPr lang="en-ID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7D5860-F6C7-4662-9665-6ECFBED16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915" y="0"/>
            <a:ext cx="77070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847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D0D20C-D233-46C9-B873-2F73F68BF83F}"/>
              </a:ext>
            </a:extLst>
          </p:cNvPr>
          <p:cNvSpPr txBox="1"/>
          <p:nvPr/>
        </p:nvSpPr>
        <p:spPr>
          <a:xfrm>
            <a:off x="0" y="0"/>
            <a:ext cx="44849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dirty="0" err="1"/>
              <a:t>Koefisien</a:t>
            </a:r>
            <a:r>
              <a:rPr lang="en-ID" sz="4400" dirty="0"/>
              <a:t> </a:t>
            </a:r>
            <a:r>
              <a:rPr lang="en-ID" sz="4400" dirty="0" err="1"/>
              <a:t>Korelasi</a:t>
            </a:r>
            <a:r>
              <a:rPr lang="en-ID" sz="4400" dirty="0"/>
              <a:t>:</a:t>
            </a:r>
          </a:p>
          <a:p>
            <a:r>
              <a:rPr lang="en-ID" sz="4400" dirty="0"/>
              <a:t>-0.0357986876499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A74F2-64B4-4802-B3F5-38B18EC00B52}"/>
              </a:ext>
            </a:extLst>
          </p:cNvPr>
          <p:cNvSpPr txBox="1"/>
          <p:nvPr/>
        </p:nvSpPr>
        <p:spPr>
          <a:xfrm>
            <a:off x="0" y="1446550"/>
            <a:ext cx="40930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600" dirty="0"/>
              <a:t>Insight:</a:t>
            </a:r>
          </a:p>
          <a:p>
            <a:pPr marL="571500" indent="-571500">
              <a:buFontTx/>
              <a:buChar char="-"/>
            </a:pPr>
            <a:r>
              <a:rPr lang="en-ID" sz="2800" dirty="0" err="1"/>
              <a:t>Garis_kemiskinan</a:t>
            </a:r>
            <a:r>
              <a:rPr lang="en-ID" sz="2800" dirty="0"/>
              <a:t> </a:t>
            </a:r>
            <a:r>
              <a:rPr lang="en-ID" sz="2800" dirty="0" err="1"/>
              <a:t>tidak</a:t>
            </a:r>
            <a:r>
              <a:rPr lang="en-ID" sz="2800" dirty="0"/>
              <a:t> </a:t>
            </a:r>
            <a:r>
              <a:rPr lang="en-ID" sz="2800" dirty="0" err="1"/>
              <a:t>berkorelasi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persen_penduduk_miskin</a:t>
            </a:r>
            <a:endParaRPr lang="en-ID" sz="2800" dirty="0"/>
          </a:p>
          <a:p>
            <a:pPr marL="571500" indent="-571500">
              <a:buFontTx/>
              <a:buChar char="-"/>
            </a:pPr>
            <a:r>
              <a:rPr lang="en-ID" sz="2800" dirty="0"/>
              <a:t>Hal </a:t>
            </a:r>
            <a:r>
              <a:rPr lang="en-ID" sz="2800" dirty="0" err="1"/>
              <a:t>ini</a:t>
            </a:r>
            <a:r>
              <a:rPr lang="en-ID" sz="2800" dirty="0"/>
              <a:t> </a:t>
            </a:r>
            <a:r>
              <a:rPr lang="en-ID" sz="2800" dirty="0" err="1"/>
              <a:t>jelas</a:t>
            </a:r>
            <a:r>
              <a:rPr lang="en-ID" sz="2800" dirty="0"/>
              <a:t> </a:t>
            </a:r>
            <a:r>
              <a:rPr lang="en-ID" sz="2800" dirty="0" err="1"/>
              <a:t>karena</a:t>
            </a:r>
            <a:r>
              <a:rPr lang="en-ID" sz="2800" dirty="0"/>
              <a:t> </a:t>
            </a:r>
            <a:r>
              <a:rPr lang="en-ID" sz="2800" dirty="0" err="1"/>
              <a:t>tingkat</a:t>
            </a:r>
            <a:r>
              <a:rPr lang="en-ID" sz="2800" dirty="0"/>
              <a:t> </a:t>
            </a:r>
            <a:r>
              <a:rPr lang="en-ID" sz="2800" dirty="0" err="1"/>
              <a:t>sumber</a:t>
            </a:r>
            <a:r>
              <a:rPr lang="en-ID" sz="2800" dirty="0"/>
              <a:t> </a:t>
            </a:r>
            <a:r>
              <a:rPr lang="en-ID" sz="2800" dirty="0" err="1"/>
              <a:t>daya</a:t>
            </a:r>
            <a:r>
              <a:rPr lang="en-ID" sz="2800" dirty="0"/>
              <a:t> </a:t>
            </a:r>
            <a:r>
              <a:rPr lang="en-ID" sz="2800" dirty="0" err="1"/>
              <a:t>alam</a:t>
            </a:r>
            <a:r>
              <a:rPr lang="en-ID" sz="2800" dirty="0"/>
              <a:t> dan </a:t>
            </a:r>
            <a:r>
              <a:rPr lang="en-ID" sz="2800" dirty="0" err="1"/>
              <a:t>manusia</a:t>
            </a:r>
            <a:r>
              <a:rPr lang="en-ID" sz="2800" dirty="0"/>
              <a:t> di </a:t>
            </a:r>
            <a:r>
              <a:rPr lang="en-ID" sz="2800" dirty="0" err="1"/>
              <a:t>setiap</a:t>
            </a:r>
            <a:r>
              <a:rPr lang="en-ID" sz="2800" dirty="0"/>
              <a:t> </a:t>
            </a:r>
            <a:r>
              <a:rPr lang="en-ID" sz="2800" dirty="0" err="1"/>
              <a:t>daerah</a:t>
            </a:r>
            <a:r>
              <a:rPr lang="en-ID" sz="2800" dirty="0"/>
              <a:t> yang </a:t>
            </a:r>
            <a:r>
              <a:rPr lang="en-ID" sz="2800" dirty="0" err="1"/>
              <a:t>bervariasi</a:t>
            </a:r>
            <a:endParaRPr lang="en-ID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69BEA2-8028-49F0-94EB-3A08CCF3D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914" y="-1"/>
            <a:ext cx="770708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248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B22B-206B-4A11-9432-D30630B3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Source Code Plotting Relationship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55CF71-017B-42D3-A9C6-113134B78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29" y="2336799"/>
            <a:ext cx="11525250" cy="442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8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5C0B3-35A1-42C5-9263-7B2C6049CDF7}"/>
              </a:ext>
            </a:extLst>
          </p:cNvPr>
          <p:cNvSpPr txBox="1">
            <a:spLocks/>
          </p:cNvSpPr>
          <p:nvPr/>
        </p:nvSpPr>
        <p:spPr>
          <a:xfrm>
            <a:off x="713014" y="725713"/>
            <a:ext cx="11072586" cy="5602515"/>
          </a:xfrm>
          <a:prstGeom prst="rect">
            <a:avLst/>
          </a:prstGeom>
        </p:spPr>
        <p:txBody>
          <a:bodyPr/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10 data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persen</a:t>
            </a:r>
            <a:r>
              <a:rPr lang="en-US" sz="2400" dirty="0"/>
              <a:t> </a:t>
            </a:r>
            <a:r>
              <a:rPr lang="en-US" sz="2400" dirty="0" err="1"/>
              <a:t>penduduk</a:t>
            </a:r>
            <a:r>
              <a:rPr lang="en-US" sz="2400" dirty="0"/>
              <a:t> </a:t>
            </a:r>
            <a:r>
              <a:rPr lang="en-US" sz="2400" dirty="0" err="1"/>
              <a:t>miskin</a:t>
            </a:r>
            <a:r>
              <a:rPr lang="en-US" sz="2400" dirty="0"/>
              <a:t> </a:t>
            </a:r>
            <a:r>
              <a:rPr lang="en-US" sz="2400" dirty="0" err="1"/>
              <a:t>terendah</a:t>
            </a:r>
            <a:r>
              <a:rPr lang="en-US" sz="2400" dirty="0"/>
              <a:t> pada </a:t>
            </a:r>
            <a:r>
              <a:rPr lang="en-US" sz="2400" dirty="0" err="1"/>
              <a:t>tahun</a:t>
            </a:r>
            <a:r>
              <a:rPr lang="en-US" sz="2400" dirty="0"/>
              <a:t> 2010.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dirty="0"/>
              <a:t>Dari </a:t>
            </a:r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10 data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dirty="0" err="1"/>
              <a:t>penduduk</a:t>
            </a:r>
            <a:r>
              <a:rPr lang="en-US" dirty="0"/>
              <a:t> </a:t>
            </a:r>
            <a:r>
              <a:rPr lang="en-US" dirty="0" err="1"/>
              <a:t>miskin</a:t>
            </a:r>
            <a:r>
              <a:rPr lang="en-US" dirty="0"/>
              <a:t> </a:t>
            </a:r>
            <a:r>
              <a:rPr lang="en-US" dirty="0" err="1"/>
              <a:t>terendah</a:t>
            </a:r>
            <a:r>
              <a:rPr lang="en-US" dirty="0"/>
              <a:t> di Indonesia pada </a:t>
            </a:r>
            <a:r>
              <a:rPr lang="en-US" dirty="0" err="1"/>
              <a:t>tahun</a:t>
            </a:r>
            <a:r>
              <a:rPr lang="en-US" dirty="0"/>
              <a:t> 2010. Kota Tangerang Selatan di </a:t>
            </a:r>
            <a:r>
              <a:rPr lang="en-US" dirty="0" err="1"/>
              <a:t>Provinsi</a:t>
            </a:r>
            <a:r>
              <a:rPr lang="en-US" dirty="0"/>
              <a:t> Banten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daerah</a:t>
            </a:r>
            <a:r>
              <a:rPr lang="en-US" dirty="0"/>
              <a:t> yang </a:t>
            </a:r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dirty="0" err="1"/>
              <a:t>penduduknya</a:t>
            </a:r>
            <a:r>
              <a:rPr lang="en-US" dirty="0"/>
              <a:t> paling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kemiskinan</a:t>
            </a:r>
            <a:r>
              <a:rPr lang="en-US" dirty="0"/>
              <a:t>.</a:t>
            </a:r>
            <a:endParaRPr lang="en-ID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D" sz="2400" dirty="0"/>
          </a:p>
          <a:p>
            <a:pPr marL="0" indent="0">
              <a:buNone/>
            </a:pPr>
            <a:endParaRPr lang="en-ID" sz="2800" dirty="0"/>
          </a:p>
          <a:p>
            <a:pPr marL="0" indent="0">
              <a:buNone/>
            </a:pPr>
            <a:endParaRPr lang="en-ID" sz="2800" dirty="0"/>
          </a:p>
          <a:p>
            <a:pPr marL="0" indent="0">
              <a:buFont typeface="Corbel" panose="020B0503020204020204" pitchFamily="34" charset="0"/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D2E48-00E6-4A48-9EC9-D7246EEC520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8" y="1262742"/>
            <a:ext cx="8959850" cy="1166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1C5924-1F21-4734-84A1-0E398BCE117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78" y="2429327"/>
            <a:ext cx="8959850" cy="1895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097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5C0B3-35A1-42C5-9263-7B2C6049CDF7}"/>
              </a:ext>
            </a:extLst>
          </p:cNvPr>
          <p:cNvSpPr txBox="1">
            <a:spLocks/>
          </p:cNvSpPr>
          <p:nvPr/>
        </p:nvSpPr>
        <p:spPr>
          <a:xfrm>
            <a:off x="713014" y="725713"/>
            <a:ext cx="11072586" cy="5602515"/>
          </a:xfrm>
          <a:prstGeom prst="rect">
            <a:avLst/>
          </a:prstGeom>
        </p:spPr>
        <p:txBody>
          <a:bodyPr/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Data Kota Bandung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dirty="0" err="1"/>
              <a:t>Sampel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data </a:t>
            </a:r>
            <a:r>
              <a:rPr lang="en-US" dirty="0" err="1"/>
              <a:t>kemiskinan</a:t>
            </a:r>
            <a:r>
              <a:rPr lang="en-US" dirty="0"/>
              <a:t> Kota Bandung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. 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persentase</a:t>
            </a:r>
            <a:r>
              <a:rPr lang="en-US" dirty="0"/>
              <a:t> </a:t>
            </a:r>
            <a:r>
              <a:rPr lang="en-US" dirty="0" err="1"/>
              <a:t>penduduk</a:t>
            </a:r>
            <a:r>
              <a:rPr lang="en-US" dirty="0"/>
              <a:t> </a:t>
            </a:r>
            <a:r>
              <a:rPr lang="en-US" dirty="0" err="1"/>
              <a:t>miskin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konsisten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di Bandung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.</a:t>
            </a:r>
            <a:endParaRPr lang="en-ID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D" sz="2400" dirty="0"/>
          </a:p>
          <a:p>
            <a:pPr marL="0" indent="0">
              <a:buNone/>
            </a:pPr>
            <a:endParaRPr lang="en-ID" sz="2800" dirty="0"/>
          </a:p>
          <a:p>
            <a:pPr marL="0" indent="0">
              <a:buNone/>
            </a:pPr>
            <a:endParaRPr lang="en-ID" sz="2800" dirty="0"/>
          </a:p>
          <a:p>
            <a:pPr marL="0" indent="0">
              <a:buFont typeface="Corbel" panose="020B0503020204020204" pitchFamily="34" charset="0"/>
              <a:buNone/>
            </a:pP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66348D-5EF6-48DD-AF45-2EE747619DC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388" y="1247319"/>
            <a:ext cx="10305597" cy="1031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CB5367-D896-4468-95C6-63D34CDE3FA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388" y="2278741"/>
            <a:ext cx="10873469" cy="19594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768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F4BD-9253-4700-813F-EBFFFA5F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Makna </a:t>
            </a:r>
            <a:r>
              <a:rPr lang="en-ID" dirty="0" err="1"/>
              <a:t>Atribut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CCA6A-3EA1-4DFC-B238-E895BEB3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5602514"/>
          </a:xfrm>
        </p:spPr>
        <p:txBody>
          <a:bodyPr>
            <a:normAutofit/>
          </a:bodyPr>
          <a:lstStyle/>
          <a:p>
            <a:pPr lvl="0"/>
            <a:r>
              <a:rPr lang="en-US" sz="2400" dirty="0" err="1"/>
              <a:t>kode_provinsi</a:t>
            </a:r>
            <a:r>
              <a:rPr lang="en-US" sz="2400" dirty="0"/>
              <a:t>: </a:t>
            </a:r>
            <a:r>
              <a:rPr lang="en-US" sz="2400" dirty="0" err="1"/>
              <a:t>Kode</a:t>
            </a:r>
            <a:r>
              <a:rPr lang="en-US" sz="2400" dirty="0"/>
              <a:t> </a:t>
            </a:r>
            <a:r>
              <a:rPr lang="en-US" sz="2400" dirty="0" err="1"/>
              <a:t>tiap</a:t>
            </a:r>
            <a:r>
              <a:rPr lang="en-US" sz="2400" dirty="0"/>
              <a:t> </a:t>
            </a:r>
            <a:r>
              <a:rPr lang="en-US" sz="2400" dirty="0" err="1"/>
              <a:t>provinsi</a:t>
            </a:r>
            <a:r>
              <a:rPr lang="en-US" sz="2400" dirty="0"/>
              <a:t> </a:t>
            </a:r>
            <a:r>
              <a:rPr lang="en-US" sz="2400" dirty="0" err="1"/>
              <a:t>lokasi</a:t>
            </a:r>
            <a:r>
              <a:rPr lang="en-US" sz="2400" dirty="0"/>
              <a:t> </a:t>
            </a:r>
            <a:r>
              <a:rPr lang="en-US" sz="2400" dirty="0" err="1"/>
              <a:t>pengumpulan</a:t>
            </a:r>
            <a:r>
              <a:rPr lang="en-US" sz="2400" dirty="0"/>
              <a:t> data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ketentuan</a:t>
            </a:r>
            <a:r>
              <a:rPr lang="en-US" sz="2400" dirty="0"/>
              <a:t> Kementerian </a:t>
            </a:r>
            <a:r>
              <a:rPr lang="en-US" sz="2400" dirty="0" err="1"/>
              <a:t>Dalam</a:t>
            </a:r>
            <a:r>
              <a:rPr lang="en-US" sz="2400" dirty="0"/>
              <a:t> Negeri. Data </a:t>
            </a:r>
            <a:r>
              <a:rPr lang="en-US" sz="2400" dirty="0" err="1"/>
              <a:t>kategorikal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nominal.</a:t>
            </a:r>
            <a:endParaRPr lang="en-ID" sz="2400" dirty="0"/>
          </a:p>
          <a:p>
            <a:pPr lvl="0"/>
            <a:r>
              <a:rPr lang="en-US" sz="2400" dirty="0" err="1"/>
              <a:t>nama_provinsi</a:t>
            </a:r>
            <a:r>
              <a:rPr lang="en-US" sz="2400" dirty="0"/>
              <a:t>: Nama </a:t>
            </a:r>
            <a:r>
              <a:rPr lang="en-US" sz="2400" dirty="0" err="1"/>
              <a:t>provinsi</a:t>
            </a:r>
            <a:r>
              <a:rPr lang="en-US" sz="2400" dirty="0"/>
              <a:t> </a:t>
            </a:r>
            <a:r>
              <a:rPr lang="en-US" sz="2400" dirty="0" err="1"/>
              <a:t>lokasi</a:t>
            </a:r>
            <a:r>
              <a:rPr lang="en-US" sz="2400" dirty="0"/>
              <a:t> </a:t>
            </a:r>
            <a:r>
              <a:rPr lang="en-US" sz="2400" dirty="0" err="1"/>
              <a:t>pengumpulan</a:t>
            </a:r>
            <a:r>
              <a:rPr lang="en-US" sz="2400" dirty="0"/>
              <a:t> data. Data </a:t>
            </a:r>
            <a:r>
              <a:rPr lang="en-US" sz="2400" dirty="0" err="1"/>
              <a:t>kategorikal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nominal.</a:t>
            </a:r>
            <a:endParaRPr lang="en-ID" sz="2400" dirty="0"/>
          </a:p>
          <a:p>
            <a:pPr lvl="0"/>
            <a:r>
              <a:rPr lang="en-US" sz="2400" dirty="0" err="1"/>
              <a:t>kode_kabkota</a:t>
            </a:r>
            <a:r>
              <a:rPr lang="en-US" sz="2400" dirty="0"/>
              <a:t>: </a:t>
            </a:r>
            <a:r>
              <a:rPr lang="en-US" sz="2400" dirty="0" err="1"/>
              <a:t>Kode</a:t>
            </a:r>
            <a:r>
              <a:rPr lang="en-US" sz="2400" dirty="0"/>
              <a:t> </a:t>
            </a:r>
            <a:r>
              <a:rPr lang="en-US" sz="2400" dirty="0" err="1"/>
              <a:t>tiap</a:t>
            </a:r>
            <a:r>
              <a:rPr lang="en-US" sz="2400" dirty="0"/>
              <a:t> </a:t>
            </a:r>
            <a:r>
              <a:rPr lang="en-US" sz="2400" dirty="0" err="1"/>
              <a:t>kabupaten</a:t>
            </a:r>
            <a:r>
              <a:rPr lang="en-US" sz="2400" dirty="0"/>
              <a:t>/</a:t>
            </a:r>
            <a:r>
              <a:rPr lang="en-US" sz="2400" dirty="0" err="1"/>
              <a:t>kota</a:t>
            </a:r>
            <a:r>
              <a:rPr lang="en-US" sz="2400" dirty="0"/>
              <a:t> </a:t>
            </a:r>
            <a:r>
              <a:rPr lang="en-US" sz="2400" dirty="0" err="1"/>
              <a:t>lokasi</a:t>
            </a:r>
            <a:r>
              <a:rPr lang="en-US" sz="2400" dirty="0"/>
              <a:t> </a:t>
            </a:r>
            <a:r>
              <a:rPr lang="en-US" sz="2400" dirty="0" err="1"/>
              <a:t>pengumpulan</a:t>
            </a:r>
            <a:r>
              <a:rPr lang="en-US" sz="2400" dirty="0"/>
              <a:t> data. Data </a:t>
            </a:r>
            <a:r>
              <a:rPr lang="en-US" sz="2400" dirty="0" err="1"/>
              <a:t>kategorikal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nominal.</a:t>
            </a:r>
            <a:endParaRPr lang="en-ID" sz="2400" dirty="0"/>
          </a:p>
          <a:p>
            <a:pPr lvl="0"/>
            <a:r>
              <a:rPr lang="en-US" sz="2400" dirty="0" err="1"/>
              <a:t>nama_kabkota</a:t>
            </a:r>
            <a:r>
              <a:rPr lang="en-US" sz="2400" dirty="0"/>
              <a:t>: Nama </a:t>
            </a:r>
            <a:r>
              <a:rPr lang="en-US" sz="2400" dirty="0" err="1"/>
              <a:t>kabupaten</a:t>
            </a:r>
            <a:r>
              <a:rPr lang="en-US" sz="2400" dirty="0"/>
              <a:t>/</a:t>
            </a:r>
            <a:r>
              <a:rPr lang="en-US" sz="2400" dirty="0" err="1"/>
              <a:t>kota</a:t>
            </a:r>
            <a:r>
              <a:rPr lang="en-US" sz="2400" dirty="0"/>
              <a:t> </a:t>
            </a:r>
            <a:r>
              <a:rPr lang="en-US" sz="2400" dirty="0" err="1"/>
              <a:t>lokasi</a:t>
            </a:r>
            <a:r>
              <a:rPr lang="en-US" sz="2400" dirty="0"/>
              <a:t> </a:t>
            </a:r>
            <a:r>
              <a:rPr lang="en-US" sz="2400" dirty="0" err="1"/>
              <a:t>pengumpulan</a:t>
            </a:r>
            <a:r>
              <a:rPr lang="en-US" sz="2400" dirty="0"/>
              <a:t> data. Data </a:t>
            </a:r>
            <a:r>
              <a:rPr lang="en-US" sz="2400" dirty="0" err="1"/>
              <a:t>kategorikal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nominal.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4228604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76C0-6541-4F00-B181-DC25348F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Makna </a:t>
            </a:r>
            <a:r>
              <a:rPr lang="en-ID" dirty="0" err="1"/>
              <a:t>Atribut</a:t>
            </a:r>
            <a:r>
              <a:rPr lang="en-ID" dirty="0"/>
              <a:t>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17BA6-C824-4403-B7C7-57A65B5C0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399"/>
            <a:ext cx="8770571" cy="4833257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400" dirty="0" err="1"/>
              <a:t>persen_penduduk_miskin</a:t>
            </a:r>
            <a:r>
              <a:rPr lang="en-US" sz="2400" dirty="0"/>
              <a:t>: </a:t>
            </a:r>
            <a:r>
              <a:rPr lang="en-US" sz="2400" dirty="0" err="1"/>
              <a:t>Persentase</a:t>
            </a:r>
            <a:r>
              <a:rPr lang="en-US" sz="2400" dirty="0"/>
              <a:t> </a:t>
            </a:r>
            <a:r>
              <a:rPr lang="en-US" sz="2400" dirty="0" err="1"/>
              <a:t>penduduk</a:t>
            </a:r>
            <a:r>
              <a:rPr lang="en-US" sz="2400" dirty="0"/>
              <a:t> yang </a:t>
            </a:r>
            <a:r>
              <a:rPr lang="en-US" sz="2400" dirty="0" err="1"/>
              <a:t>berada</a:t>
            </a:r>
            <a:r>
              <a:rPr lang="en-US" sz="2400" dirty="0"/>
              <a:t> di </a:t>
            </a:r>
            <a:r>
              <a:rPr lang="en-US" sz="2400" dirty="0" err="1"/>
              <a:t>bawah</a:t>
            </a:r>
            <a:r>
              <a:rPr lang="en-US" sz="2400" dirty="0"/>
              <a:t> </a:t>
            </a:r>
            <a:r>
              <a:rPr lang="en-US" sz="2400" dirty="0" err="1"/>
              <a:t>garis</a:t>
            </a:r>
            <a:r>
              <a:rPr lang="en-US" sz="2400" dirty="0"/>
              <a:t> </a:t>
            </a:r>
            <a:r>
              <a:rPr lang="en-US" sz="2400" dirty="0" err="1"/>
              <a:t>kemiskinan</a:t>
            </a:r>
            <a:r>
              <a:rPr lang="en-US" sz="2400" dirty="0"/>
              <a:t> pada </a:t>
            </a:r>
            <a:r>
              <a:rPr lang="en-US" sz="2400" dirty="0" err="1"/>
              <a:t>daerah</a:t>
            </a:r>
            <a:r>
              <a:rPr lang="en-US" sz="2400" dirty="0"/>
              <a:t> dan </a:t>
            </a:r>
            <a:r>
              <a:rPr lang="en-US" sz="2400" dirty="0" err="1"/>
              <a:t>tahun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yang </a:t>
            </a:r>
            <a:r>
              <a:rPr lang="en-US" sz="2400" dirty="0" err="1"/>
              <a:t>dispesifikasikan</a:t>
            </a:r>
            <a:r>
              <a:rPr lang="en-US" sz="2400" dirty="0"/>
              <a:t>. Data </a:t>
            </a:r>
            <a:r>
              <a:rPr lang="en-US" sz="2400" dirty="0" err="1"/>
              <a:t>kuantitatif</a:t>
            </a:r>
            <a:r>
              <a:rPr lang="en-US" sz="2400" dirty="0"/>
              <a:t>, </a:t>
            </a:r>
            <a:r>
              <a:rPr lang="en-US" sz="2400" dirty="0" err="1"/>
              <a:t>dengan</a:t>
            </a:r>
            <a:r>
              <a:rPr lang="en-US" sz="2400" dirty="0"/>
              <a:t> range 1.67-58.7.</a:t>
            </a:r>
            <a:endParaRPr lang="en-ID" sz="2400" dirty="0"/>
          </a:p>
          <a:p>
            <a:pPr lvl="0"/>
            <a:r>
              <a:rPr lang="en-US" sz="2400" dirty="0"/>
              <a:t>indeks_p1: </a:t>
            </a:r>
            <a:r>
              <a:rPr lang="en-US" sz="2400" dirty="0" err="1"/>
              <a:t>Indeks</a:t>
            </a:r>
            <a:r>
              <a:rPr lang="en-US" sz="2400" dirty="0"/>
              <a:t> </a:t>
            </a:r>
            <a:r>
              <a:rPr lang="en-US" sz="2400" dirty="0" err="1"/>
              <a:t>kedalaman</a:t>
            </a:r>
            <a:r>
              <a:rPr lang="en-US" sz="2400" dirty="0"/>
              <a:t> </a:t>
            </a:r>
            <a:r>
              <a:rPr lang="en-US" sz="2400" dirty="0" err="1"/>
              <a:t>kemiskinan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</a:t>
            </a:r>
            <a:r>
              <a:rPr lang="en-US" sz="2400" dirty="0" err="1"/>
              <a:t>pengukuran</a:t>
            </a:r>
            <a:r>
              <a:rPr lang="en-US" sz="2400" dirty="0"/>
              <a:t> rata-rata </a:t>
            </a:r>
            <a:r>
              <a:rPr lang="en-US" sz="2400" dirty="0" err="1"/>
              <a:t>pengeluaran</a:t>
            </a:r>
            <a:r>
              <a:rPr lang="en-US" sz="2400" dirty="0"/>
              <a:t> </a:t>
            </a:r>
            <a:r>
              <a:rPr lang="en-US" sz="2400" dirty="0" err="1"/>
              <a:t>masing-masing</a:t>
            </a:r>
            <a:r>
              <a:rPr lang="en-US" sz="2400" dirty="0"/>
              <a:t> </a:t>
            </a:r>
            <a:r>
              <a:rPr lang="en-US" sz="2400" dirty="0" err="1"/>
              <a:t>penduduk</a:t>
            </a:r>
            <a:r>
              <a:rPr lang="en-US" sz="2400" dirty="0"/>
              <a:t> </a:t>
            </a:r>
            <a:r>
              <a:rPr lang="en-US" sz="2400" dirty="0" err="1"/>
              <a:t>miskin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garis</a:t>
            </a:r>
            <a:r>
              <a:rPr lang="en-US" sz="2400" dirty="0"/>
              <a:t> </a:t>
            </a:r>
            <a:r>
              <a:rPr lang="en-US" sz="2400" dirty="0" err="1"/>
              <a:t>kemiskinan</a:t>
            </a:r>
            <a:r>
              <a:rPr lang="en-US" sz="2400" dirty="0"/>
              <a:t>. Data </a:t>
            </a:r>
            <a:r>
              <a:rPr lang="en-US" sz="2400" dirty="0" err="1"/>
              <a:t>kuantitatif</a:t>
            </a:r>
            <a:r>
              <a:rPr lang="en-US" sz="2400" dirty="0"/>
              <a:t>, </a:t>
            </a:r>
            <a:r>
              <a:rPr lang="en-US" sz="2400" dirty="0" err="1"/>
              <a:t>dengan</a:t>
            </a:r>
            <a:r>
              <a:rPr lang="en-US" sz="2400" dirty="0"/>
              <a:t> range 0.15-22.75.</a:t>
            </a:r>
            <a:endParaRPr lang="en-ID" sz="2400" dirty="0"/>
          </a:p>
          <a:p>
            <a:pPr lvl="0"/>
            <a:r>
              <a:rPr lang="en-US" sz="2400" dirty="0"/>
              <a:t>indeks_p2: </a:t>
            </a:r>
            <a:r>
              <a:rPr lang="en-US" sz="2400" dirty="0" err="1"/>
              <a:t>Indeks</a:t>
            </a:r>
            <a:r>
              <a:rPr lang="en-US" sz="2400" dirty="0"/>
              <a:t> </a:t>
            </a:r>
            <a:r>
              <a:rPr lang="en-US" sz="2400" dirty="0" err="1"/>
              <a:t>keparahan</a:t>
            </a:r>
            <a:r>
              <a:rPr lang="en-US" sz="2400" dirty="0"/>
              <a:t> </a:t>
            </a:r>
            <a:r>
              <a:rPr lang="en-US" sz="2400" dirty="0" err="1"/>
              <a:t>kemiskinan</a:t>
            </a:r>
            <a:r>
              <a:rPr lang="en-US" sz="2400" dirty="0"/>
              <a:t>, </a:t>
            </a:r>
            <a:r>
              <a:rPr lang="en-US" sz="2400" dirty="0" err="1"/>
              <a:t>pengukuran</a:t>
            </a:r>
            <a:r>
              <a:rPr lang="en-US" sz="2400" dirty="0"/>
              <a:t> </a:t>
            </a:r>
            <a:r>
              <a:rPr lang="en-US" sz="2400" dirty="0" err="1"/>
              <a:t>penyebaran</a:t>
            </a:r>
            <a:r>
              <a:rPr lang="en-US" sz="2400" dirty="0"/>
              <a:t> </a:t>
            </a:r>
            <a:r>
              <a:rPr lang="en-US" sz="2400" dirty="0" err="1"/>
              <a:t>pengeluaran</a:t>
            </a:r>
            <a:r>
              <a:rPr lang="en-US" sz="2400" dirty="0"/>
              <a:t> di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penduduk</a:t>
            </a:r>
            <a:r>
              <a:rPr lang="en-US" sz="2400" dirty="0"/>
              <a:t> </a:t>
            </a:r>
            <a:r>
              <a:rPr lang="en-US" sz="2400" dirty="0" err="1"/>
              <a:t>miskin</a:t>
            </a:r>
            <a:r>
              <a:rPr lang="en-US" sz="2400" dirty="0"/>
              <a:t>. Data </a:t>
            </a:r>
            <a:r>
              <a:rPr lang="en-US" sz="2400" dirty="0" err="1"/>
              <a:t>kuantitatif</a:t>
            </a:r>
            <a:r>
              <a:rPr lang="en-US" sz="2400" dirty="0"/>
              <a:t>, </a:t>
            </a:r>
            <a:r>
              <a:rPr lang="en-US" sz="2400" dirty="0" err="1"/>
              <a:t>dengan</a:t>
            </a:r>
            <a:r>
              <a:rPr lang="en-US" sz="2400" dirty="0"/>
              <a:t> range 0.02-11.61.</a:t>
            </a:r>
            <a:endParaRPr lang="en-ID" sz="2400" dirty="0"/>
          </a:p>
          <a:p>
            <a:pPr lvl="0"/>
            <a:r>
              <a:rPr lang="en-US" sz="2400" dirty="0" err="1"/>
              <a:t>garis_kemiskinan</a:t>
            </a:r>
            <a:r>
              <a:rPr lang="en-US" sz="2400" dirty="0"/>
              <a:t>: </a:t>
            </a:r>
            <a:r>
              <a:rPr lang="en-US" sz="2400" dirty="0" err="1"/>
              <a:t>Jumlah</a:t>
            </a:r>
            <a:r>
              <a:rPr lang="en-US" sz="2400" dirty="0"/>
              <a:t> rupiah minimum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memenuhi</a:t>
            </a:r>
            <a:r>
              <a:rPr lang="en-US" sz="2400" dirty="0"/>
              <a:t> </a:t>
            </a:r>
            <a:r>
              <a:rPr lang="en-US" sz="2400" dirty="0" err="1"/>
              <a:t>kebutuhan</a:t>
            </a:r>
            <a:r>
              <a:rPr lang="en-US" sz="2400" dirty="0"/>
              <a:t> </a:t>
            </a:r>
            <a:r>
              <a:rPr lang="en-US" sz="2400" dirty="0" err="1"/>
              <a:t>pokok</a:t>
            </a:r>
            <a:r>
              <a:rPr lang="en-US" sz="2400" dirty="0"/>
              <a:t> </a:t>
            </a:r>
            <a:r>
              <a:rPr lang="en-US" sz="2400" dirty="0" err="1"/>
              <a:t>makanan</a:t>
            </a:r>
            <a:r>
              <a:rPr lang="en-US" sz="2400" dirty="0"/>
              <a:t> dan non-</a:t>
            </a:r>
            <a:r>
              <a:rPr lang="en-US" sz="2400" dirty="0" err="1"/>
              <a:t>makanan</a:t>
            </a:r>
            <a:r>
              <a:rPr lang="en-US" sz="2400" dirty="0"/>
              <a:t>. Data </a:t>
            </a:r>
            <a:r>
              <a:rPr lang="en-US" sz="2400" dirty="0" err="1"/>
              <a:t>kuantitatif</a:t>
            </a:r>
            <a:r>
              <a:rPr lang="en-US" sz="2400" dirty="0"/>
              <a:t>, </a:t>
            </a:r>
            <a:r>
              <a:rPr lang="en-US" sz="2400" dirty="0" err="1"/>
              <a:t>dengan</a:t>
            </a:r>
            <a:r>
              <a:rPr lang="en-US" sz="2400" dirty="0"/>
              <a:t> range 90258-504235.</a:t>
            </a:r>
            <a:endParaRPr lang="en-ID" sz="24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32081146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1028</TotalTime>
  <Words>1231</Words>
  <Application>Microsoft Office PowerPoint</Application>
  <PresentationFormat>Widescreen</PresentationFormat>
  <Paragraphs>177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DengXian</vt:lpstr>
      <vt:lpstr>Arial</vt:lpstr>
      <vt:lpstr>Calibri</vt:lpstr>
      <vt:lpstr>Century Schoolbook</vt:lpstr>
      <vt:lpstr>Corbel</vt:lpstr>
      <vt:lpstr>Mangal</vt:lpstr>
      <vt:lpstr>Feathered</vt:lpstr>
      <vt:lpstr>Data 2: Penduduk Miskin dan Indeks kemiskinan di Indonesia</vt:lpstr>
      <vt:lpstr>DESKRIPSI, ATRIBUT, SAMPEL, STATISTIK DATA</vt:lpstr>
      <vt:lpstr>Overview / Deskripsi Data</vt:lpstr>
      <vt:lpstr>SAMPEL DATA </vt:lpstr>
      <vt:lpstr>PowerPoint Presentation</vt:lpstr>
      <vt:lpstr>PowerPoint Presentation</vt:lpstr>
      <vt:lpstr>PowerPoint Presentation</vt:lpstr>
      <vt:lpstr>Makna Atribut</vt:lpstr>
      <vt:lpstr>Makna Atribut(2)</vt:lpstr>
      <vt:lpstr>Makna Atribut(3)</vt:lpstr>
      <vt:lpstr>Nilai Ekstremum Atribut</vt:lpstr>
      <vt:lpstr>PowerPoint Presentation</vt:lpstr>
      <vt:lpstr>Statistik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VISUALISASI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</vt:lpstr>
      <vt:lpstr>Source Code Histogram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</vt:lpstr>
      <vt:lpstr>Source Code (2007)</vt:lpstr>
      <vt:lpstr>Source Code (2008)</vt:lpstr>
      <vt:lpstr>Source Code (2009)</vt:lpstr>
      <vt:lpstr>Source Code (2010)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 Code Plotting Relationship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Andhika Rahadian</dc:creator>
  <cp:lastModifiedBy>Andhika Rahadian</cp:lastModifiedBy>
  <cp:revision>45</cp:revision>
  <dcterms:created xsi:type="dcterms:W3CDTF">2018-11-25T07:39:30Z</dcterms:created>
  <dcterms:modified xsi:type="dcterms:W3CDTF">2018-11-26T00:47:58Z</dcterms:modified>
</cp:coreProperties>
</file>