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9" r:id="rId4"/>
    <p:sldId id="258" r:id="rId5"/>
    <p:sldId id="287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0" r:id="rId21"/>
    <p:sldId id="274" r:id="rId22"/>
    <p:sldId id="275" r:id="rId23"/>
    <p:sldId id="276" r:id="rId24"/>
    <p:sldId id="277" r:id="rId25"/>
    <p:sldId id="278" r:id="rId26"/>
    <p:sldId id="291" r:id="rId27"/>
    <p:sldId id="292" r:id="rId28"/>
    <p:sldId id="293" r:id="rId29"/>
    <p:sldId id="281" r:id="rId30"/>
    <p:sldId id="294" r:id="rId31"/>
    <p:sldId id="295" r:id="rId32"/>
    <p:sldId id="285" r:id="rId33"/>
    <p:sldId id="296" r:id="rId34"/>
    <p:sldId id="297" r:id="rId35"/>
  </p:sldIdLst>
  <p:sldSz cx="14630400" cy="8229600"/>
  <p:notesSz cx="8229600" cy="14630400"/>
  <p:embeddedFontLst>
    <p:embeddedFont>
      <p:font typeface="Montserrat Bold" panose="020B0600000101010101" charset="0"/>
      <p:bold r:id="rId37"/>
    </p:embeddedFont>
    <p:embeddedFont>
      <p:font typeface="Source Sans 3" panose="020B0600000101010101" charset="0"/>
      <p:regular r:id="rId38"/>
    </p:embeddedFont>
    <p:embeddedFont>
      <p:font typeface="나눔고딕" panose="020D0604000000000000" pitchFamily="50" charset="-127"/>
      <p:regular r:id="rId39"/>
      <p:bold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7" autoAdjust="0"/>
    <p:restoredTop sz="82925" autoAdjust="0"/>
  </p:normalViewPr>
  <p:slideViewPr>
    <p:cSldViewPr snapToGrid="0" snapToObjects="1">
      <p:cViewPr varScale="1">
        <p:scale>
          <a:sx n="66" d="100"/>
          <a:sy n="66" d="100"/>
        </p:scale>
        <p:origin x="1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82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 시작하겠습니다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발표자는 금동환입니다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선정한 논문은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IEEE Internet of Things journal 2018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퍼블리시된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 포 디 인터넷 오브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씽스라는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제목으로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/>
          </a:p>
          <a:p>
            <a:r>
              <a:rPr lang="ko-KR" altLang="en-US" dirty="0"/>
              <a:t>저자는 </a:t>
            </a:r>
            <a:r>
              <a:rPr lang="ko-KR" altLang="en-US" dirty="0" err="1"/>
              <a:t>고피카</a:t>
            </a:r>
            <a:r>
              <a:rPr lang="ko-KR" altLang="en-US" dirty="0"/>
              <a:t> </a:t>
            </a:r>
            <a:r>
              <a:rPr lang="ko-KR" altLang="en-US" dirty="0" err="1"/>
              <a:t>프렘산카르</a:t>
            </a:r>
            <a:r>
              <a:rPr lang="en-US" altLang="ko-KR" dirty="0"/>
              <a:t>, </a:t>
            </a:r>
            <a:r>
              <a:rPr lang="ko-KR" altLang="en-US" dirty="0" err="1"/>
              <a:t>마리오</a:t>
            </a:r>
            <a:r>
              <a:rPr lang="ko-KR" altLang="en-US" dirty="0"/>
              <a:t> 디 프란체스코</a:t>
            </a:r>
            <a:r>
              <a:rPr lang="en-US" altLang="ko-KR" dirty="0"/>
              <a:t>, </a:t>
            </a:r>
            <a:r>
              <a:rPr lang="ko-KR" altLang="en-US" dirty="0" err="1"/>
              <a:t>타리크</a:t>
            </a:r>
            <a:r>
              <a:rPr lang="ko-KR" altLang="en-US" dirty="0"/>
              <a:t> </a:t>
            </a:r>
            <a:r>
              <a:rPr lang="ko-KR" altLang="en-US" dirty="0" err="1"/>
              <a:t>탈레브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글의 나머지 부분은 다음과 같이 구성되어 있다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dirty="0">
                <a:effectLst/>
              </a:rPr>
              <a:t>2. </a:t>
            </a:r>
            <a:r>
              <a:rPr lang="ko-KR" altLang="en-US" dirty="0">
                <a:effectLst/>
              </a:rPr>
              <a:t>기존의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플랫폼을 검토하고 분류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dirty="0">
                <a:effectLst/>
              </a:rPr>
              <a:t>3.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컴퓨팅의 핵심 기술들을 소개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altLang="ko-KR" dirty="0">
                <a:effectLst/>
              </a:rPr>
              <a:t>4. IoT </a:t>
            </a:r>
            <a:r>
              <a:rPr lang="ko-KR" altLang="en-US" dirty="0">
                <a:effectLst/>
              </a:rPr>
              <a:t>애플리케이션의 요구사항과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컴퓨팅의 이점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altLang="ko-KR" dirty="0">
                <a:effectLst/>
              </a:rPr>
              <a:t>5. </a:t>
            </a:r>
            <a:r>
              <a:rPr lang="ko-KR" altLang="en-US" dirty="0">
                <a:effectLst/>
              </a:rPr>
              <a:t>성능 평가 결과를 제시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altLang="ko-KR" dirty="0">
                <a:effectLst/>
              </a:rPr>
              <a:t>6. </a:t>
            </a:r>
            <a:r>
              <a:rPr lang="ko-KR" altLang="en-US" dirty="0">
                <a:effectLst/>
              </a:rPr>
              <a:t>현재 이용 가능한 </a:t>
            </a:r>
            <a:r>
              <a:rPr lang="ko-KR" altLang="en-US" dirty="0" err="1">
                <a:effectLst/>
              </a:rPr>
              <a:t>기술들과의</a:t>
            </a:r>
            <a:r>
              <a:rPr lang="ko-KR" altLang="en-US" dirty="0">
                <a:effectLst/>
              </a:rPr>
              <a:t> 관련성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섹션 </a:t>
            </a:r>
            <a:r>
              <a:rPr lang="en-US" altLang="ko-KR" dirty="0">
                <a:effectLst/>
              </a:rPr>
              <a:t>7. </a:t>
            </a:r>
            <a:r>
              <a:rPr lang="ko-KR" altLang="en-US" dirty="0">
                <a:effectLst/>
              </a:rPr>
              <a:t>결론과 함께 향후 연구 방향을 제시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dirty="0"/>
              <a:t>모바일 게임을 사례로</a:t>
            </a:r>
            <a:r>
              <a:rPr lang="en-US" altLang="ko-KR" dirty="0"/>
              <a:t>, </a:t>
            </a:r>
            <a:r>
              <a:rPr lang="ko-KR" altLang="en-US" dirty="0" err="1"/>
              <a:t>저지연</a:t>
            </a:r>
            <a:r>
              <a:rPr lang="en-US" altLang="ko-KR" dirty="0"/>
              <a:t>·</a:t>
            </a:r>
            <a:r>
              <a:rPr lang="ko-KR" altLang="en-US" dirty="0"/>
              <a:t>센서 기반의 </a:t>
            </a:r>
            <a:r>
              <a:rPr lang="ko-KR" altLang="en-US" dirty="0" err="1"/>
              <a:t>질좋은</a:t>
            </a:r>
            <a:r>
              <a:rPr lang="ko-KR" altLang="en-US" dirty="0"/>
              <a:t> 사용자 경험을 보장하려면 </a:t>
            </a:r>
            <a:r>
              <a:rPr lang="ko-KR" altLang="en-US" b="1" dirty="0" err="1"/>
              <a:t>엣지</a:t>
            </a:r>
            <a:r>
              <a:rPr lang="ko-KR" altLang="en-US" b="1" dirty="0"/>
              <a:t> 컴퓨팅이 핵심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이를 뒷받침하는 </a:t>
            </a:r>
            <a:r>
              <a:rPr lang="ko-KR" altLang="en-US" b="1" dirty="0"/>
              <a:t>내용들을</a:t>
            </a:r>
            <a:r>
              <a:rPr lang="ko-KR" altLang="en-US" dirty="0"/>
              <a:t> 제시한다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두번째 섹션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클래스 앤 </a:t>
            </a:r>
            <a:r>
              <a:rPr lang="ko-KR" altLang="en-US" dirty="0" err="1">
                <a:effectLst/>
              </a:rPr>
              <a:t>아키텍쳐입니다</a:t>
            </a:r>
            <a:r>
              <a:rPr lang="en-US" altLang="ko-KR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E2E6E9"/>
              </a:solidFill>
              <a:effectLst/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 섹션에서는 여러 논문 등 에서는 </a:t>
            </a:r>
            <a:endParaRPr lang="en-US" altLang="ko-KR" sz="1200" dirty="0">
              <a:solidFill>
                <a:srgbClr val="E2E6E9"/>
              </a:solidFill>
              <a:latin typeface="Source Sans 3" pitchFamily="34" charset="0"/>
              <a:ea typeface="Source Sans 3" pitchFamily="34" charset="-122"/>
              <a:cs typeface="Source Sans 3" pitchFamily="34" charset="-12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'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엣지'의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정의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참여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가능한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노드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용어가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문서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마다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다르다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</a:t>
            </a: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는 점을 지적합니다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그래서 </a:t>
            </a:r>
            <a:r>
              <a:rPr lang="ko-KR" altLang="en-US" dirty="0">
                <a:effectLst/>
              </a:rPr>
              <a:t>일반적인 특징을 바탕으로 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세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가지로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분류</a:t>
            </a: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하고 그 설계에 대해서 간략하게 소개합니다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E2E6E9"/>
              </a:solidFill>
              <a:latin typeface="Source Sans 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</a:rPr>
              <a:t>분류 되었지만 </a:t>
            </a:r>
            <a:r>
              <a:rPr lang="ko-KR" altLang="en-US" dirty="0">
                <a:effectLst/>
              </a:rPr>
              <a:t>실제로는 한 분류에 속한 특징들을 다른 경우들과 조합하여 사용할 수 있다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effectLst/>
              </a:rPr>
              <a:t>라고</a:t>
            </a:r>
            <a:r>
              <a:rPr lang="ko-KR" altLang="en-US" sz="1200" dirty="0">
                <a:effectLst/>
              </a:rPr>
              <a:t> 합니다</a:t>
            </a:r>
            <a:r>
              <a:rPr lang="en-US" altLang="ko-KR" sz="1200" dirty="0">
                <a:effectLst/>
              </a:rPr>
              <a:t>.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분류로는 </a:t>
            </a:r>
            <a:endParaRPr lang="en-US" altLang="ko-KR" dirty="0"/>
          </a:p>
          <a:p>
            <a:r>
              <a:rPr lang="ko-KR" altLang="en-US" dirty="0"/>
              <a:t>자원이 풍부한 </a:t>
            </a:r>
            <a:r>
              <a:rPr lang="ko-KR" altLang="en-US" dirty="0" err="1"/>
              <a:t>엣지</a:t>
            </a:r>
            <a:r>
              <a:rPr lang="ko-KR" altLang="en-US" dirty="0"/>
              <a:t> 서버</a:t>
            </a:r>
            <a:endParaRPr lang="en-US" altLang="ko-KR" dirty="0"/>
          </a:p>
          <a:p>
            <a:r>
              <a:rPr lang="ko-KR" altLang="en-US" dirty="0"/>
              <a:t>대표적인 </a:t>
            </a:r>
            <a:r>
              <a:rPr lang="ko-KR" altLang="en-US" dirty="0" err="1"/>
              <a:t>구헌</a:t>
            </a:r>
            <a:r>
              <a:rPr lang="ko-KR" altLang="en-US" dirty="0"/>
              <a:t> 사례로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Cloudlet (</a:t>
            </a:r>
            <a:r>
              <a:rPr lang="ko-KR" altLang="en-US" dirty="0" err="1"/>
              <a:t>클라우드릿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단말에서 한 홉 떨어진 </a:t>
            </a:r>
            <a:r>
              <a:rPr lang="en-US" altLang="ko-KR" b="1" dirty="0"/>
              <a:t>Wi-Fi </a:t>
            </a:r>
            <a:r>
              <a:rPr lang="ko-KR" altLang="en-US" b="1" dirty="0"/>
              <a:t>액세스 포인트</a:t>
            </a:r>
            <a:r>
              <a:rPr lang="ko-KR" altLang="en-US" dirty="0"/>
              <a:t>에 </a:t>
            </a:r>
            <a:r>
              <a:rPr lang="en-US" altLang="ko-KR" b="1" dirty="0"/>
              <a:t>VM </a:t>
            </a:r>
            <a:r>
              <a:rPr lang="ko-KR" altLang="en-US" b="1" dirty="0"/>
              <a:t>기반</a:t>
            </a:r>
            <a:r>
              <a:rPr lang="ko-KR" altLang="en-US" dirty="0"/>
              <a:t>으로 “</a:t>
            </a:r>
            <a:r>
              <a:rPr lang="en-US" altLang="ko-KR" b="1" dirty="0"/>
              <a:t>data center in a box</a:t>
            </a:r>
            <a:r>
              <a:rPr lang="ko-KR" altLang="en-US" dirty="0"/>
              <a:t>” 를 배치  </a:t>
            </a:r>
            <a:r>
              <a:rPr lang="en-US" altLang="ko-KR" dirty="0"/>
              <a:t>— </a:t>
            </a:r>
            <a:r>
              <a:rPr lang="ko-KR" altLang="en-US" dirty="0"/>
              <a:t>멀티코어 연산 클러스터</a:t>
            </a:r>
            <a:r>
              <a:rPr lang="en-US" altLang="ko-KR" dirty="0"/>
              <a:t>, </a:t>
            </a:r>
            <a:r>
              <a:rPr lang="ko-KR" altLang="en-US" dirty="0"/>
              <a:t>스토리지</a:t>
            </a:r>
            <a:r>
              <a:rPr lang="en-US" altLang="ko-KR" dirty="0"/>
              <a:t>, </a:t>
            </a:r>
            <a:r>
              <a:rPr lang="ko-KR" altLang="en-US" dirty="0"/>
              <a:t>무선 </a:t>
            </a:r>
            <a:r>
              <a:rPr lang="en-US" altLang="ko-KR" dirty="0"/>
              <a:t>LAN </a:t>
            </a:r>
            <a:r>
              <a:rPr lang="ko-KR" altLang="en-US" dirty="0"/>
              <a:t>연결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Micro Cloud (</a:t>
            </a:r>
            <a:r>
              <a:rPr lang="ko-KR" altLang="en-US" dirty="0"/>
              <a:t>마이크로 클라우드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 err="1"/>
              <a:t>클라우드릿과</a:t>
            </a:r>
            <a:r>
              <a:rPr lang="ko-KR" altLang="en-US" dirty="0"/>
              <a:t> 유사하게</a:t>
            </a:r>
            <a:r>
              <a:rPr lang="en-US" altLang="ko-KR" dirty="0"/>
              <a:t>, </a:t>
            </a:r>
            <a:r>
              <a:rPr lang="en-US" altLang="ko-KR" b="1" dirty="0"/>
              <a:t>Wi-Fi </a:t>
            </a:r>
            <a:r>
              <a:rPr lang="ko-KR" altLang="en-US" b="1" dirty="0"/>
              <a:t>액세스 포인트</a:t>
            </a:r>
            <a:r>
              <a:rPr lang="ko-KR" altLang="en-US" dirty="0"/>
              <a:t>나 </a:t>
            </a:r>
            <a:r>
              <a:rPr lang="ko-KR" altLang="en-US" b="1" dirty="0"/>
              <a:t>무선 </a:t>
            </a:r>
            <a:r>
              <a:rPr lang="ko-KR" altLang="en-US" b="1" dirty="0" err="1"/>
              <a:t>접속망</a:t>
            </a:r>
            <a:r>
              <a:rPr lang="en-US" altLang="ko-KR" b="1" dirty="0"/>
              <a:t> </a:t>
            </a:r>
            <a:r>
              <a:rPr lang="ko-KR" altLang="en-US" b="1" dirty="0"/>
              <a:t>기지국</a:t>
            </a:r>
            <a:r>
              <a:rPr lang="ko-KR" altLang="en-US" dirty="0"/>
              <a:t>에 </a:t>
            </a:r>
            <a:r>
              <a:rPr lang="ko-KR" altLang="en-US" b="1" dirty="0"/>
              <a:t>소수의 서버</a:t>
            </a:r>
            <a:r>
              <a:rPr lang="ko-KR" altLang="en-US" dirty="0"/>
              <a:t>를 배치하는 형태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MEC (Multi-access Edge Computing)</a:t>
            </a:r>
          </a:p>
          <a:p>
            <a:pPr marL="0" indent="0">
              <a:buNone/>
            </a:pPr>
            <a:r>
              <a:rPr lang="ko-KR" altLang="en-US" b="1" dirty="0"/>
              <a:t>모바일 네트워크의 무선 접속</a:t>
            </a:r>
            <a:r>
              <a:rPr lang="en-US" altLang="ko-KR" b="1" dirty="0"/>
              <a:t>(RAN) </a:t>
            </a:r>
            <a:r>
              <a:rPr lang="ko-KR" altLang="en-US" b="1" dirty="0"/>
              <a:t>구성요소</a:t>
            </a:r>
            <a:r>
              <a:rPr lang="ko-KR" altLang="en-US" dirty="0"/>
              <a:t>에 </a:t>
            </a:r>
            <a:r>
              <a:rPr lang="ko-KR" altLang="en-US" b="1" dirty="0"/>
              <a:t>클라우드 컴퓨팅 자원</a:t>
            </a:r>
            <a:r>
              <a:rPr lang="en-US" altLang="ko-KR" b="1" dirty="0"/>
              <a:t>, </a:t>
            </a:r>
            <a:r>
              <a:rPr lang="ko-KR" altLang="en-US" b="1" dirty="0"/>
              <a:t>스토리지</a:t>
            </a:r>
            <a:r>
              <a:rPr lang="en-US" altLang="ko-KR" b="1" dirty="0"/>
              <a:t>, IT </a:t>
            </a:r>
            <a:r>
              <a:rPr lang="ko-KR" altLang="en-US" b="1" dirty="0"/>
              <a:t>서비스</a:t>
            </a:r>
            <a:r>
              <a:rPr lang="ko-KR" altLang="en-US" dirty="0"/>
              <a:t>를 배치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ko-KR" altLang="en-US" dirty="0"/>
              <a:t>가까운 곳에 </a:t>
            </a:r>
            <a:r>
              <a:rPr lang="ko-KR" altLang="en-US" b="1" dirty="0"/>
              <a:t>고성능 </a:t>
            </a:r>
            <a:r>
              <a:rPr lang="ko-KR" altLang="en-US" b="1" dirty="0" err="1"/>
              <a:t>엣지</a:t>
            </a:r>
            <a:r>
              <a:rPr lang="ko-KR" altLang="en-US" b="1" dirty="0"/>
              <a:t> 서버</a:t>
            </a:r>
            <a:r>
              <a:rPr lang="en-US" altLang="ko-KR" dirty="0"/>
              <a:t>(</a:t>
            </a:r>
            <a:r>
              <a:rPr lang="ko-KR" altLang="en-US" dirty="0" err="1"/>
              <a:t>클라우드릿</a:t>
            </a:r>
            <a:r>
              <a:rPr lang="en-US" altLang="ko-KR" dirty="0"/>
              <a:t>/</a:t>
            </a:r>
            <a:r>
              <a:rPr lang="ko-KR" altLang="en-US" dirty="0"/>
              <a:t>마이크로 클라우드</a:t>
            </a:r>
            <a:r>
              <a:rPr lang="en-US" altLang="ko-KR" dirty="0"/>
              <a:t>/MEC)</a:t>
            </a:r>
            <a:r>
              <a:rPr lang="ko-KR" altLang="en-US" dirty="0"/>
              <a:t>를 배치하면</a:t>
            </a:r>
            <a:r>
              <a:rPr lang="en-US" altLang="ko-KR" dirty="0"/>
              <a:t>, </a:t>
            </a:r>
            <a:r>
              <a:rPr lang="ko-KR" altLang="en-US" dirty="0"/>
              <a:t>실시간 </a:t>
            </a:r>
            <a:r>
              <a:rPr lang="ko-KR" altLang="en-US" b="1" dirty="0"/>
              <a:t>대화형 서비스</a:t>
            </a:r>
            <a:r>
              <a:rPr lang="ko-KR" altLang="en-US" dirty="0"/>
              <a:t>를 </a:t>
            </a:r>
            <a:r>
              <a:rPr lang="ko-KR" altLang="en-US" b="1" dirty="0"/>
              <a:t>저지연</a:t>
            </a:r>
            <a:r>
              <a:rPr lang="ko-KR" altLang="en-US" dirty="0"/>
              <a:t>으로 제공하고</a:t>
            </a:r>
            <a:r>
              <a:rPr lang="en-US" altLang="ko-KR" dirty="0"/>
              <a:t>, MEC</a:t>
            </a:r>
            <a:r>
              <a:rPr lang="ko-KR" altLang="en-US" dirty="0"/>
              <a:t>는 여기에 </a:t>
            </a:r>
            <a:r>
              <a:rPr lang="ko-KR" altLang="en-US" b="1" dirty="0"/>
              <a:t>무선 링크 정보 노출</a:t>
            </a:r>
            <a:r>
              <a:rPr lang="ko-KR" altLang="en-US" dirty="0"/>
              <a:t>까지 더해 네트워크</a:t>
            </a:r>
            <a:r>
              <a:rPr lang="en-US" altLang="ko-KR" dirty="0"/>
              <a:t>-</a:t>
            </a:r>
            <a:r>
              <a:rPr lang="ko-KR" altLang="en-US" dirty="0"/>
              <a:t>지능형 서비스를 가능하게 한다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분류로는 </a:t>
            </a:r>
            <a:endParaRPr lang="en-US" altLang="ko-KR" dirty="0"/>
          </a:p>
          <a:p>
            <a:r>
              <a:rPr lang="ko-KR" altLang="en-US" dirty="0"/>
              <a:t>이기종 </a:t>
            </a:r>
            <a:r>
              <a:rPr lang="ko-KR" altLang="en-US" dirty="0" err="1"/>
              <a:t>엣지</a:t>
            </a:r>
            <a:r>
              <a:rPr lang="ko-KR" altLang="en-US" dirty="0"/>
              <a:t> 노드</a:t>
            </a:r>
            <a:endParaRPr lang="en-US" dirty="0"/>
          </a:p>
          <a:p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대표적인 설계로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 err="1"/>
              <a:t>포그</a:t>
            </a:r>
            <a:r>
              <a:rPr lang="en-US" altLang="ko-KR" b="1" dirty="0"/>
              <a:t>(fog) </a:t>
            </a:r>
            <a:r>
              <a:rPr lang="ko-KR" altLang="en-US" b="1" dirty="0"/>
              <a:t>플랫폼</a:t>
            </a:r>
            <a:r>
              <a:rPr lang="en-US" altLang="ko-KR" dirty="0"/>
              <a:t>: </a:t>
            </a:r>
            <a:r>
              <a:rPr lang="ko-KR" altLang="en-US" b="1" dirty="0" err="1"/>
              <a:t>가상화</a:t>
            </a:r>
            <a:r>
              <a:rPr lang="ko-KR" altLang="en-US" dirty="0" err="1"/>
              <a:t>된</a:t>
            </a:r>
            <a:r>
              <a:rPr lang="ko-KR" altLang="en-US" dirty="0"/>
              <a:t> 이기종 노드들로 이루어진 시스템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이기종 </a:t>
            </a:r>
            <a:r>
              <a:rPr lang="ko-KR" altLang="en-US" dirty="0" err="1"/>
              <a:t>노드란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>
                <a:effectLst/>
              </a:rPr>
              <a:t>리소스가 풍부한 서버부터 제한된 에지 라우터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액세스 포인트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셋톱박스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스마트폰 및 </a:t>
            </a:r>
            <a:r>
              <a:rPr lang="ko-KR" altLang="en-US" dirty="0" err="1">
                <a:effectLst/>
              </a:rPr>
              <a:t>커넥티드</a:t>
            </a:r>
            <a:r>
              <a:rPr lang="ko-KR" altLang="en-US" dirty="0">
                <a:effectLst/>
              </a:rPr>
              <a:t> 차량 등</a:t>
            </a:r>
            <a:r>
              <a:rPr lang="en-US" altLang="ko-KR" dirty="0">
                <a:effectLst/>
              </a:rPr>
              <a:t>)</a:t>
            </a: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>
                <a:effectLst/>
              </a:rPr>
              <a:t>2.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Local Cloud :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ko-KR" altLang="en-US" b="1" dirty="0"/>
              <a:t>이웃 단말들로 로컬 클라우드</a:t>
            </a:r>
            <a:r>
              <a:rPr lang="ko-KR" altLang="en-US" dirty="0"/>
              <a:t>를 구성하고</a:t>
            </a:r>
            <a:r>
              <a:rPr lang="en-US" altLang="ko-KR" dirty="0"/>
              <a:t>, </a:t>
            </a:r>
            <a:r>
              <a:rPr lang="ko-KR" altLang="en-US" b="1" dirty="0"/>
              <a:t>노드 간 자원 공유</a:t>
            </a:r>
            <a:r>
              <a:rPr lang="en-US" altLang="ko-KR" b="1" dirty="0"/>
              <a:t>,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로컬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리소스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코디네이터가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태스크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할당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단말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/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백엔드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클라우드로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).</a:t>
            </a:r>
            <a:endParaRPr lang="en-US" altLang="ko-KR" dirty="0"/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Low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power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mini-cloud 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저전력 미리 클라우드 </a:t>
            </a:r>
            <a:r>
              <a:rPr lang="ko-KR" altLang="en-US" dirty="0">
                <a:effectLst/>
              </a:rPr>
              <a:t>독립적이고 휴대 가능한 미니 클라우드로 클러스터링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실내나 실외에 배치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dirty="0"/>
              <a:t>고성능 서버부터 스마트폰</a:t>
            </a:r>
            <a:r>
              <a:rPr lang="en-US" altLang="ko-KR" dirty="0"/>
              <a:t>·</a:t>
            </a:r>
            <a:r>
              <a:rPr lang="ko-KR" altLang="en-US" dirty="0"/>
              <a:t>차량</a:t>
            </a:r>
            <a:r>
              <a:rPr lang="en-US" altLang="ko-KR" dirty="0"/>
              <a:t>·</a:t>
            </a:r>
            <a:r>
              <a:rPr lang="ko-KR" altLang="en-US" dirty="0"/>
              <a:t>라우터</a:t>
            </a:r>
            <a:r>
              <a:rPr lang="en-US" altLang="ko-KR" dirty="0"/>
              <a:t>·</a:t>
            </a:r>
            <a:r>
              <a:rPr lang="ko-KR" altLang="en-US" dirty="0"/>
              <a:t>라즈베리 파이까지 </a:t>
            </a:r>
            <a:r>
              <a:rPr lang="ko-KR" altLang="en-US" b="1" dirty="0"/>
              <a:t>이기종 자원</a:t>
            </a:r>
            <a:r>
              <a:rPr lang="ko-KR" altLang="en-US" dirty="0"/>
              <a:t>을 가상화</a:t>
            </a:r>
            <a:r>
              <a:rPr lang="en-US" altLang="ko-KR" dirty="0"/>
              <a:t>·</a:t>
            </a:r>
            <a:r>
              <a:rPr lang="ko-KR" altLang="en-US" dirty="0"/>
              <a:t>협력 방식으로 묶어</a:t>
            </a:r>
            <a:r>
              <a:rPr lang="en-US" altLang="ko-KR" dirty="0"/>
              <a:t>, </a:t>
            </a:r>
            <a:r>
              <a:rPr lang="ko-KR" altLang="en-US" b="1" dirty="0"/>
              <a:t>로컬 클라우드</a:t>
            </a:r>
            <a:r>
              <a:rPr lang="ko-KR" altLang="en-US" dirty="0"/>
              <a:t>와 </a:t>
            </a:r>
            <a:r>
              <a:rPr lang="ko-KR" altLang="en-US" b="1" dirty="0" err="1"/>
              <a:t>백엔드</a:t>
            </a:r>
            <a:r>
              <a:rPr lang="ko-KR" altLang="en-US" b="1" dirty="0"/>
              <a:t> 클라우드</a:t>
            </a:r>
            <a:r>
              <a:rPr lang="ko-KR" altLang="en-US" dirty="0"/>
              <a:t>를 오가며 작업을 배치</a:t>
            </a:r>
            <a:r>
              <a:rPr lang="en-US" altLang="ko-KR" dirty="0"/>
              <a:t>·</a:t>
            </a:r>
            <a:r>
              <a:rPr lang="ko-KR" altLang="en-US" dirty="0"/>
              <a:t>처리하는 것이 </a:t>
            </a:r>
            <a:r>
              <a:rPr lang="ko-KR" altLang="en-US" dirty="0" err="1"/>
              <a:t>포그</a:t>
            </a:r>
            <a:r>
              <a:rPr lang="en-US" altLang="ko-KR" dirty="0"/>
              <a:t>/</a:t>
            </a:r>
            <a:r>
              <a:rPr lang="ko-KR" altLang="en-US" dirty="0" err="1"/>
              <a:t>엣지의</a:t>
            </a:r>
            <a:r>
              <a:rPr lang="ko-KR" altLang="en-US" dirty="0"/>
              <a:t> 핵심이다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 분류는 </a:t>
            </a:r>
            <a:endParaRPr lang="en-US" altLang="ko-KR" dirty="0"/>
          </a:p>
          <a:p>
            <a:r>
              <a:rPr lang="ko-KR" altLang="en-US" dirty="0" err="1"/>
              <a:t>엣지</a:t>
            </a:r>
            <a:r>
              <a:rPr lang="en-US" altLang="ko-KR" dirty="0"/>
              <a:t>-</a:t>
            </a:r>
            <a:r>
              <a:rPr lang="ko-KR" altLang="en-US" dirty="0"/>
              <a:t>클라우드 </a:t>
            </a:r>
            <a:r>
              <a:rPr lang="ko-KR" altLang="en-US" dirty="0" err="1"/>
              <a:t>페더레이션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엣지와</a:t>
            </a:r>
            <a:r>
              <a:rPr lang="ko-KR" altLang="en-US" b="1" dirty="0"/>
              <a:t> 중앙 데이터센터의 컴퓨팅 자원을 연합</a:t>
            </a:r>
            <a:r>
              <a:rPr lang="en-US" altLang="ko-KR" b="1" dirty="0"/>
              <a:t>(federation)</a:t>
            </a:r>
            <a:r>
              <a:rPr lang="ko-KR" altLang="en-US" dirty="0"/>
              <a:t> 하여 하나의 플랫폼처럼 활용하는 방식을 말합니다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대표적인 설계로는 </a:t>
            </a:r>
            <a:endParaRPr lang="en-US" altLang="ko-KR" dirty="0"/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altLang="ko-KR" dirty="0"/>
              <a:t>Edge Cloud</a:t>
            </a:r>
          </a:p>
          <a:p>
            <a:pPr marL="0" indent="0">
              <a:buNone/>
            </a:pPr>
            <a:r>
              <a:rPr lang="ko-KR" altLang="en-US" b="1" dirty="0" err="1"/>
              <a:t>엣지</a:t>
            </a:r>
            <a:r>
              <a:rPr lang="ko-KR" altLang="en-US" b="1" dirty="0"/>
              <a:t> 앱</a:t>
            </a:r>
            <a:r>
              <a:rPr lang="ko-KR" altLang="en-US" dirty="0"/>
              <a:t>이 </a:t>
            </a:r>
            <a:r>
              <a:rPr lang="ko-KR" altLang="en-US" dirty="0" err="1"/>
              <a:t>엣지와</a:t>
            </a:r>
            <a:r>
              <a:rPr lang="ko-KR" altLang="en-US" dirty="0"/>
              <a:t> </a:t>
            </a:r>
            <a:r>
              <a:rPr lang="ko-KR" altLang="en-US" b="1" dirty="0"/>
              <a:t>원격 클라우드 센터</a:t>
            </a:r>
            <a:r>
              <a:rPr lang="ko-KR" altLang="en-US" dirty="0"/>
              <a:t> 모두에서 서비스 제공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사례</a:t>
            </a:r>
            <a:r>
              <a:rPr lang="en-US" altLang="ko-KR" dirty="0"/>
              <a:t>: </a:t>
            </a:r>
            <a:r>
              <a:rPr lang="ko-KR" altLang="en-US" b="1" dirty="0"/>
              <a:t>실내 </a:t>
            </a:r>
            <a:r>
              <a:rPr lang="en-US" altLang="ko-KR" b="1" dirty="0"/>
              <a:t>3D </a:t>
            </a:r>
            <a:r>
              <a:rPr lang="ko-KR" altLang="en-US" b="1" dirty="0"/>
              <a:t>위치추정</a:t>
            </a:r>
            <a:r>
              <a:rPr lang="en-US" altLang="ko-KR" dirty="0"/>
              <a:t>, </a:t>
            </a:r>
            <a:r>
              <a:rPr lang="ko-KR" altLang="en-US" b="1" dirty="0"/>
              <a:t>영상 모니터링</a:t>
            </a:r>
            <a:endParaRPr lang="en-US" altLang="ko-KR" b="1" dirty="0"/>
          </a:p>
          <a:p>
            <a:pPr marL="0" indent="0">
              <a:buNone/>
            </a:pPr>
            <a:r>
              <a:rPr lang="en-US" b="1" dirty="0"/>
              <a:t>2. Integrated Private and Public cloud : </a:t>
            </a:r>
            <a:r>
              <a:rPr lang="ko-KR" altLang="en-US" dirty="0"/>
              <a:t>통합 </a:t>
            </a:r>
            <a:r>
              <a:rPr lang="en-US" altLang="ko-KR" dirty="0"/>
              <a:t>IoT </a:t>
            </a:r>
            <a:r>
              <a:rPr lang="ko-KR" altLang="en-US" dirty="0"/>
              <a:t>애플리케이션을 위해 </a:t>
            </a:r>
            <a:r>
              <a:rPr lang="ko-KR" altLang="en-US" b="1" dirty="0"/>
              <a:t>연합</a:t>
            </a:r>
            <a:r>
              <a:rPr lang="ko-KR" altLang="en-US" dirty="0"/>
              <a:t> 구성</a:t>
            </a:r>
            <a:r>
              <a:rPr lang="en-US" altLang="ko-KR" dirty="0"/>
              <a:t>. </a:t>
            </a:r>
            <a:r>
              <a:rPr lang="ko-KR" altLang="en-US" b="1" dirty="0"/>
              <a:t>동적 오케스트레이션</a:t>
            </a:r>
            <a:r>
              <a:rPr lang="ko-KR" altLang="en-US" dirty="0"/>
              <a:t>을 수행해 </a:t>
            </a:r>
            <a:r>
              <a:rPr lang="ko-KR" altLang="en-US" b="1" dirty="0"/>
              <a:t>실행 작업 수 최대화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FUSION Architecture: </a:t>
            </a:r>
            <a:r>
              <a:rPr lang="ko-KR" altLang="en-US" b="1" dirty="0"/>
              <a:t>지리적으로 분산된 실행 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b="1" dirty="0"/>
              <a:t>IP </a:t>
            </a:r>
            <a:r>
              <a:rPr lang="ko-KR" altLang="en-US" b="1" dirty="0"/>
              <a:t>라우터</a:t>
            </a:r>
            <a:r>
              <a:rPr lang="en-US" altLang="ko-KR" b="1" dirty="0"/>
              <a:t>, </a:t>
            </a:r>
            <a:r>
              <a:rPr lang="ko-KR" altLang="en-US" b="1" dirty="0"/>
              <a:t>액세스 포인트</a:t>
            </a:r>
            <a:r>
              <a:rPr lang="en-US" altLang="ko-KR" b="1" dirty="0"/>
              <a:t>, RAN </a:t>
            </a:r>
            <a:r>
              <a:rPr lang="ko-KR" altLang="en-US" b="1" dirty="0"/>
              <a:t>기지국</a:t>
            </a:r>
            <a:r>
              <a:rPr lang="en-US" altLang="ko-KR" dirty="0"/>
              <a:t>)</a:t>
            </a:r>
            <a:r>
              <a:rPr lang="ko-KR" altLang="en-US" dirty="0"/>
              <a:t>에 서비스 배치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Mirrored Edge Cloud : </a:t>
            </a:r>
            <a:r>
              <a:rPr lang="ko-KR" altLang="en-US" b="1" dirty="0"/>
              <a:t>퍼블릭 클라우드 서비스를 </a:t>
            </a:r>
            <a:r>
              <a:rPr lang="ko-KR" altLang="en-US" b="1" dirty="0" err="1"/>
              <a:t>엣지로</a:t>
            </a:r>
            <a:r>
              <a:rPr lang="ko-KR" altLang="en-US" b="1" dirty="0"/>
              <a:t> </a:t>
            </a:r>
            <a:r>
              <a:rPr lang="ko-KR" altLang="en-US" b="1" dirty="0" err="1"/>
              <a:t>미러링하고</a:t>
            </a:r>
            <a:r>
              <a:rPr lang="ko-KR" altLang="en-US" b="1" dirty="0"/>
              <a:t> 연합 클라우드</a:t>
            </a:r>
            <a:r>
              <a:rPr lang="ko-KR" altLang="en-US" dirty="0"/>
              <a:t>로 구성하여 </a:t>
            </a:r>
            <a:r>
              <a:rPr lang="ko-KR" altLang="en-US" b="1" dirty="0" err="1"/>
              <a:t>저지연</a:t>
            </a:r>
            <a:r>
              <a:rPr lang="en-US" altLang="ko-KR" b="1" dirty="0"/>
              <a:t>·</a:t>
            </a:r>
            <a:r>
              <a:rPr lang="ko-KR" altLang="en-US" b="1" dirty="0" err="1"/>
              <a:t>저대역폭을</a:t>
            </a:r>
            <a:r>
              <a:rPr lang="ko-KR" altLang="en-US" b="1" dirty="0"/>
              <a:t> 가능하게 함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dirty="0" err="1"/>
              <a:t>엣지</a:t>
            </a:r>
            <a:r>
              <a:rPr lang="en-US" altLang="ko-KR" dirty="0"/>
              <a:t>–</a:t>
            </a:r>
            <a:r>
              <a:rPr lang="ko-KR" altLang="en-US" dirty="0"/>
              <a:t>클라우드 연합 방식은 </a:t>
            </a:r>
            <a:r>
              <a:rPr lang="ko-KR" altLang="en-US" dirty="0" err="1"/>
              <a:t>엣지와</a:t>
            </a:r>
            <a:r>
              <a:rPr lang="ko-KR" altLang="en-US" dirty="0"/>
              <a:t> 클라우드의 자원을 묶어 </a:t>
            </a:r>
            <a:r>
              <a:rPr lang="ko-KR" altLang="en-US" b="1" dirty="0"/>
              <a:t>서비스를 지리적으로 유연하게 배치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b="1" dirty="0"/>
              <a:t>작업 처리량을 극대화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b="1" dirty="0"/>
              <a:t>오픈소스 </a:t>
            </a:r>
            <a:r>
              <a:rPr lang="en-US" altLang="ko-KR" b="1" dirty="0"/>
              <a:t>ML </a:t>
            </a:r>
            <a:r>
              <a:rPr lang="ko-KR" altLang="en-US" b="1" dirty="0"/>
              <a:t>생태계</a:t>
            </a:r>
            <a:r>
              <a:rPr lang="ko-KR" altLang="en-US" dirty="0"/>
              <a:t>까지 </a:t>
            </a:r>
            <a:r>
              <a:rPr lang="ko-KR" altLang="en-US" dirty="0" err="1"/>
              <a:t>엣지로</a:t>
            </a:r>
            <a:r>
              <a:rPr lang="ko-KR" altLang="en-US" dirty="0"/>
              <a:t> 끌어와 </a:t>
            </a:r>
            <a:r>
              <a:rPr lang="ko-KR" altLang="en-US" b="1" dirty="0"/>
              <a:t>지연</a:t>
            </a:r>
            <a:r>
              <a:rPr lang="en-US" altLang="ko-KR" b="1" dirty="0"/>
              <a:t>·</a:t>
            </a:r>
            <a:r>
              <a:rPr lang="ko-KR" altLang="en-US" b="1" dirty="0"/>
              <a:t>대역폭 요구</a:t>
            </a:r>
            <a:r>
              <a:rPr lang="ko-KR" altLang="en-US" dirty="0"/>
              <a:t>를 낮춘다</a:t>
            </a:r>
            <a:endParaRPr lang="en-US" altLang="ko-KR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새번째</a:t>
            </a:r>
            <a:r>
              <a:rPr lang="ko-KR" altLang="en-US" dirty="0">
                <a:effectLst/>
              </a:rPr>
              <a:t> 섹션에서는 </a:t>
            </a:r>
            <a:endParaRPr lang="en-US" altLang="ko-KR" dirty="0">
              <a:effectLst/>
            </a:endParaRPr>
          </a:p>
          <a:p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컴퓨팅의 핵심 기술들을 얘기합니다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몇 가지 핵심 기술에 의해 구현 가능하다</a:t>
            </a:r>
            <a:r>
              <a:rPr lang="en-US" altLang="ko-KR" dirty="0">
                <a:effectLst/>
              </a:rPr>
              <a:t>. 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이 섹션에서는 중요한 기술들을 정리하고 </a:t>
            </a:r>
            <a:r>
              <a:rPr lang="ko-KR" altLang="en-US" dirty="0" err="1">
                <a:effectLst/>
              </a:rPr>
              <a:t>엣지에서</a:t>
            </a:r>
            <a:r>
              <a:rPr lang="ko-KR" altLang="en-US" dirty="0">
                <a:effectLst/>
              </a:rPr>
              <a:t> 어떻게 활용할 수 있는지 설명한다</a:t>
            </a:r>
            <a:r>
              <a:rPr lang="en-US" altLang="ko-KR" dirty="0"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첫번째가 가상화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하나의 물리 서버에서 여러 격리된 인스턴스 실행을 의미</a:t>
            </a:r>
            <a:endParaRPr lang="en-US" altLang="ko-KR" dirty="0"/>
          </a:p>
          <a:p>
            <a:r>
              <a:rPr lang="ko-KR" altLang="en-US" dirty="0"/>
              <a:t>대표적인 케이스 </a:t>
            </a:r>
            <a:r>
              <a:rPr lang="en-US" altLang="ko-KR" dirty="0"/>
              <a:t>3</a:t>
            </a:r>
            <a:r>
              <a:rPr lang="ko-KR" altLang="en-US" dirty="0"/>
              <a:t>가지를 소개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dirty="0"/>
              <a:t>VM </a:t>
            </a:r>
          </a:p>
          <a:p>
            <a:pPr marL="0" indent="0">
              <a:buNone/>
            </a:pPr>
            <a:r>
              <a:rPr lang="ko-KR" altLang="en-US" dirty="0">
                <a:effectLst/>
              </a:rPr>
              <a:t>클라우드 컴퓨팅 환경에서 </a:t>
            </a:r>
            <a:r>
              <a:rPr lang="ko-KR" altLang="en-US" dirty="0" err="1">
                <a:effectLst/>
              </a:rPr>
              <a:t>가상화된</a:t>
            </a:r>
            <a:r>
              <a:rPr lang="ko-KR" altLang="en-US" dirty="0">
                <a:effectLst/>
              </a:rPr>
              <a:t> 인스턴스를 배포하는 데 가장 많이 사용되는 방법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dirty="0"/>
              <a:t>VM </a:t>
            </a:r>
            <a:r>
              <a:rPr lang="ko-KR" altLang="en-US" dirty="0"/>
              <a:t>화 </a:t>
            </a:r>
            <a:r>
              <a:rPr lang="en-US" altLang="ko-KR" dirty="0"/>
              <a:t>HW </a:t>
            </a:r>
            <a:r>
              <a:rPr lang="ko-KR" altLang="en-US" dirty="0"/>
              <a:t>사이에 위치한 </a:t>
            </a:r>
            <a:r>
              <a:rPr lang="ko-KR" altLang="en-US" dirty="0" err="1"/>
              <a:t>하이퍼바이저가</a:t>
            </a:r>
            <a:r>
              <a:rPr lang="ko-KR" altLang="en-US" dirty="0"/>
              <a:t> </a:t>
            </a:r>
            <a:r>
              <a:rPr lang="en-US" altLang="ko-KR" dirty="0"/>
              <a:t>HW</a:t>
            </a:r>
            <a:r>
              <a:rPr lang="ko-KR" altLang="en-US" dirty="0"/>
              <a:t> </a:t>
            </a:r>
            <a:r>
              <a:rPr lang="ko-KR" altLang="en-US" dirty="0">
                <a:effectLst/>
              </a:rPr>
              <a:t>자원을 사용하도록 하는 방식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 err="1">
                <a:effectLst/>
              </a:rPr>
              <a:t>무시할수</a:t>
            </a:r>
            <a:r>
              <a:rPr lang="ko-KR" altLang="en-US" dirty="0">
                <a:effectLst/>
              </a:rPr>
              <a:t> 없는 오버로드 합니다</a:t>
            </a:r>
            <a:r>
              <a:rPr lang="en-US" altLang="ko-KR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2. </a:t>
            </a:r>
            <a:r>
              <a:rPr lang="ko-KR" altLang="en-US" dirty="0">
                <a:effectLst/>
              </a:rPr>
              <a:t>컨테이너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dirty="0">
                <a:effectLst/>
              </a:rPr>
              <a:t>VM </a:t>
            </a:r>
            <a:r>
              <a:rPr lang="ko-KR" altLang="en-US" dirty="0">
                <a:effectLst/>
              </a:rPr>
              <a:t>방식의 </a:t>
            </a:r>
            <a:r>
              <a:rPr lang="ko-KR" altLang="en-US" dirty="0" err="1">
                <a:effectLst/>
              </a:rPr>
              <a:t>경량화된</a:t>
            </a:r>
            <a:r>
              <a:rPr lang="ko-KR" altLang="en-US" dirty="0">
                <a:effectLst/>
              </a:rPr>
              <a:t> 대안으로 제안되는 방식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 err="1">
                <a:effectLst/>
              </a:rPr>
              <a:t>으로</a:t>
            </a:r>
            <a:r>
              <a:rPr lang="ko-KR" altLang="en-US" dirty="0">
                <a:effectLst/>
              </a:rPr>
              <a:t> 오에스 자원을 공유하며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기동시간과 일반적인 성능에 강점이 있습니다</a:t>
            </a:r>
            <a:r>
              <a:rPr lang="en-US" altLang="ko-KR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3. </a:t>
            </a:r>
            <a:r>
              <a:rPr lang="ko-KR" altLang="en-US" dirty="0">
                <a:effectLst/>
              </a:rPr>
              <a:t>마이그레이션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>
                <a:effectLst/>
              </a:rPr>
              <a:t>한 물리서버에서 다른 물리서버로 컴퓨팅 리소스를 옮기는 작업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 err="1">
                <a:effectLst/>
              </a:rPr>
              <a:t>가상화된</a:t>
            </a:r>
            <a:r>
              <a:rPr lang="ko-KR" altLang="en-US" dirty="0">
                <a:effectLst/>
              </a:rPr>
              <a:t> 인스턴스를 통합하는 등 사용자의 이동성에 적응하는 등 여러 상황에서 유용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>
                <a:effectLst/>
              </a:rPr>
              <a:t>VM </a:t>
            </a:r>
            <a:r>
              <a:rPr lang="ko-KR" altLang="en-US" dirty="0">
                <a:effectLst/>
              </a:rPr>
              <a:t>마이그레이션은 오랜 기강동안 존재했으나 컨테이너의 마이그레이션은 비교적 새로운 개념</a:t>
            </a:r>
            <a:r>
              <a:rPr lang="en-US" altLang="ko-KR" dirty="0">
                <a:effectLst/>
              </a:rPr>
              <a:t>.</a:t>
            </a: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ko-KR" altLang="en-US" dirty="0">
                <a:effectLst/>
              </a:rPr>
              <a:t>가상화 기술의 의미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 err="1"/>
              <a:t>엣지</a:t>
            </a:r>
            <a:r>
              <a:rPr lang="ko-KR" altLang="en-US" dirty="0"/>
              <a:t> 플랫폼에서 </a:t>
            </a:r>
            <a:r>
              <a:rPr lang="ko-KR" altLang="en-US" b="1" dirty="0"/>
              <a:t>특히 중요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altLang="ko-KR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</a:rPr>
              <a:t>그리고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</a:rPr>
              <a:t>NFV 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</a:rPr>
              <a:t>와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</a:rPr>
              <a:t>SDN 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</a:rPr>
              <a:t>의 기반이 됩니다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rgbClr val="E2E6E9"/>
              </a:solidFill>
              <a:latin typeface="Source Sans 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</a:rPr>
              <a:t>NFV</a:t>
            </a:r>
            <a:r>
              <a:rPr lang="ko-KR" altLang="en-US" sz="1200" b="1" dirty="0">
                <a:solidFill>
                  <a:srgbClr val="E2E6E9"/>
                </a:solidFill>
                <a:latin typeface="Source Sans 3" pitchFamily="34" charset="0"/>
              </a:rPr>
              <a:t> 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범용 하드웨어에서 실행 가능한 소프트웨어 모듈 형태로 네트워크 기능을 구현하는 것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앞서 설명한 가상화 기술을 활용하여 소프트웨어를 기본 하드웨어와 분리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네트워크 기능과 서비스는 더 이상 전용 하드웨어에서 실행될 필요가 없습니다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범용 노드에서 실행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srgbClr val="E2E6E9"/>
              </a:solidFill>
              <a:latin typeface="Source Sans 3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</a:rPr>
              <a:t>SDN 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데이터 평면과 관리 또는 제어 평면을 분리함으로 </a:t>
            </a:r>
            <a:r>
              <a:rPr lang="en-US" altLang="ko-KR" dirty="0">
                <a:effectLst/>
              </a:rPr>
              <a:t>NFV </a:t>
            </a:r>
            <a:r>
              <a:rPr lang="ko-KR" altLang="en-US" dirty="0">
                <a:effectLst/>
              </a:rPr>
              <a:t>를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보완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추상화를 통해 네트워크를 더 쉽고 유연하게 관리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정책과 전달 결정을 처리하는 중앙 집중된 논리 컨트롤러를 사용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컨트롤러의 소프트웨어화는 새로운 서비스의 빠른 배포를 가능하게 함</a:t>
            </a:r>
            <a:endParaRPr lang="en-US" altLang="ko-KR" sz="1200" dirty="0"/>
          </a:p>
          <a:p>
            <a:endParaRPr lang="en-US" dirty="0"/>
          </a:p>
          <a:p>
            <a:r>
              <a:rPr lang="ko-KR" altLang="en-US" dirty="0"/>
              <a:t>결합효과</a:t>
            </a:r>
            <a:endParaRPr lang="en-US" altLang="ko-KR" dirty="0"/>
          </a:p>
          <a:p>
            <a:r>
              <a:rPr lang="ko-KR" altLang="en-US" dirty="0">
                <a:effectLst/>
              </a:rPr>
              <a:t>소프트웨어 기반 모듈을 유연하고 프로그래밍 가능하게 배치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네트워크 구성 및 관리가 용이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&gt; </a:t>
            </a:r>
            <a:r>
              <a:rPr lang="ko-KR" altLang="en-US" dirty="0">
                <a:effectLst/>
              </a:rPr>
              <a:t>네트워크 운영자들이 제한된 비용으로 신속하게 새로운 소프트웨어 기능을 배포하는 데 매우 중요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새번째</a:t>
            </a:r>
            <a:r>
              <a:rPr lang="ko-KR" altLang="en-US" dirty="0">
                <a:effectLst/>
              </a:rPr>
              <a:t> 기술로는 </a:t>
            </a:r>
            <a:r>
              <a:rPr lang="ko-KR" altLang="en-US" dirty="0" err="1">
                <a:effectLst/>
              </a:rPr>
              <a:t>컴퓨테이션</a:t>
            </a:r>
            <a:r>
              <a:rPr lang="ko-KR" altLang="en-US" dirty="0">
                <a:effectLst/>
              </a:rPr>
              <a:t> 오프로딩입니다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일반적으로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자원이 제한된 모바일 기기에서 계산과 저장을 클라우드로 옮긴다</a:t>
            </a:r>
            <a:endParaRPr lang="en-US" altLang="ko-KR" dirty="0">
              <a:effectLst/>
            </a:endParaRPr>
          </a:p>
          <a:p>
            <a:endParaRPr lang="en-US" dirty="0"/>
          </a:p>
          <a:p>
            <a:r>
              <a:rPr lang="ko-KR" altLang="en-US" dirty="0"/>
              <a:t>효과</a:t>
            </a:r>
            <a:endParaRPr lang="en-US" altLang="ko-KR" dirty="0"/>
          </a:p>
          <a:p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&gt; </a:t>
            </a:r>
            <a:r>
              <a:rPr lang="ko-KR" altLang="en-US" dirty="0">
                <a:effectLst/>
              </a:rPr>
              <a:t>클라우드 오프로딩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자원이 제한된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디바이스의 배터리 수명은 복잡한 로컬 처리를 피함으로써 연장</a:t>
            </a:r>
            <a:r>
              <a:rPr lang="en-US" altLang="ko-KR" dirty="0">
                <a:effectLst/>
              </a:rPr>
              <a:t>. 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클라우드 </a:t>
            </a:r>
            <a:r>
              <a:rPr lang="en-US" altLang="ko-KR" dirty="0">
                <a:effectLst/>
              </a:rPr>
              <a:t>&gt;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오프로딩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클라우드 대비 </a:t>
            </a:r>
            <a:r>
              <a:rPr lang="ko-KR" altLang="en-US" dirty="0" err="1">
                <a:effectLst/>
              </a:rPr>
              <a:t>엣지의</a:t>
            </a:r>
            <a:r>
              <a:rPr lang="ko-KR" altLang="en-US" dirty="0">
                <a:effectLst/>
              </a:rPr>
              <a:t> 에너지 소비 더 낮음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계산 오프로딩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컴퓨팅 리소스가 제한된 장치에서 고성능의 장비로 </a:t>
            </a:r>
            <a:r>
              <a:rPr lang="ko-KR" altLang="en-US" dirty="0" err="1">
                <a:effectLst/>
              </a:rPr>
              <a:t>오프로딩하여</a:t>
            </a:r>
            <a:r>
              <a:rPr lang="ko-KR" altLang="en-US" dirty="0">
                <a:effectLst/>
              </a:rPr>
              <a:t> 렌더링만 처리 함으로 다양한 유형의 애플리케이션이 실행 가능하게 합니다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번째 섹션에서는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애플리케이션을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필요성 및 특성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사럐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발표할 요약의 목차</a:t>
            </a:r>
            <a:endParaRPr lang="en-US" altLang="ko-KR" dirty="0"/>
          </a:p>
          <a:p>
            <a:r>
              <a:rPr lang="ko-KR" altLang="en-US" dirty="0"/>
              <a:t>기본적으로 논문의 구성대로 설정했습니다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endParaRPr lang="en-US" altLang="ko-KR" dirty="0"/>
          </a:p>
          <a:p>
            <a:r>
              <a:rPr lang="ko-KR" altLang="en-US" dirty="0"/>
              <a:t>초록</a:t>
            </a:r>
            <a:endParaRPr lang="en-US" altLang="ko-KR" dirty="0"/>
          </a:p>
          <a:p>
            <a:r>
              <a:rPr lang="ko-KR" altLang="en-US" dirty="0"/>
              <a:t>서론</a:t>
            </a:r>
            <a:endParaRPr lang="en-US" altLang="ko-KR" dirty="0"/>
          </a:p>
          <a:p>
            <a:r>
              <a:rPr lang="ko-KR" altLang="en-US" dirty="0" err="1"/>
              <a:t>엣지컴퓨팅</a:t>
            </a:r>
            <a:r>
              <a:rPr lang="en-US" altLang="ko-KR" dirty="0"/>
              <a:t>, </a:t>
            </a:r>
            <a:r>
              <a:rPr lang="ko-KR" altLang="en-US" dirty="0"/>
              <a:t>분류 및 설계</a:t>
            </a:r>
            <a:endParaRPr lang="en-US" altLang="ko-KR" dirty="0"/>
          </a:p>
          <a:p>
            <a:r>
              <a:rPr lang="ko-KR" altLang="en-US" dirty="0"/>
              <a:t>활성화 기술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애플리케이션을 위한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사례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게이밍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논의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기여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순으로 발표 진행하겠습니다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28D0B-98CB-17E1-77C4-5028E1D0C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BE4AC-E2AA-ADD4-59B0-7E8732040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AC38C-89C9-CF64-68FA-3411D2420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IoT</a:t>
            </a:r>
            <a:r>
              <a:rPr lang="ko-KR" altLang="en-US" dirty="0"/>
              <a:t>는 </a:t>
            </a:r>
            <a:r>
              <a:rPr lang="ko-KR" altLang="en-US" b="1" dirty="0"/>
              <a:t>자원 제약 단말</a:t>
            </a:r>
            <a:r>
              <a:rPr lang="en-US" altLang="ko-KR" dirty="0"/>
              <a:t>(</a:t>
            </a:r>
            <a:r>
              <a:rPr lang="ko-KR" altLang="en-US" dirty="0"/>
              <a:t>센서</a:t>
            </a:r>
            <a:r>
              <a:rPr lang="en-US" altLang="ko-KR" dirty="0"/>
              <a:t>·</a:t>
            </a:r>
            <a:r>
              <a:rPr lang="ko-KR" altLang="en-US" dirty="0"/>
              <a:t>스마트폰</a:t>
            </a:r>
            <a:r>
              <a:rPr lang="en-US" altLang="ko-KR" dirty="0"/>
              <a:t>·</a:t>
            </a:r>
            <a:r>
              <a:rPr lang="ko-KR" altLang="en-US" dirty="0"/>
              <a:t>웨어러블</a:t>
            </a:r>
            <a:r>
              <a:rPr lang="en-US" altLang="ko-KR" dirty="0"/>
              <a:t>·</a:t>
            </a:r>
            <a:r>
              <a:rPr lang="ko-KR" altLang="en-US" dirty="0"/>
              <a:t>기계</a:t>
            </a:r>
            <a:r>
              <a:rPr lang="en-US" altLang="ko-KR" dirty="0"/>
              <a:t>)</a:t>
            </a:r>
            <a:r>
              <a:rPr lang="ko-KR" altLang="en-US" dirty="0"/>
              <a:t>이 생성한 </a:t>
            </a:r>
            <a:r>
              <a:rPr lang="ko-KR" altLang="en-US" b="1" dirty="0"/>
              <a:t>기계친화적 데이터</a:t>
            </a:r>
            <a:r>
              <a:rPr lang="ko-KR" altLang="en-US" dirty="0"/>
              <a:t>를 자동 처리해 헬스케어</a:t>
            </a:r>
            <a:r>
              <a:rPr lang="en-US" altLang="ko-KR" dirty="0"/>
              <a:t>, </a:t>
            </a:r>
            <a:r>
              <a:rPr lang="ko-KR" altLang="en-US" dirty="0"/>
              <a:t>교통 등 </a:t>
            </a:r>
            <a:r>
              <a:rPr lang="ko-KR" altLang="en-US" b="1" dirty="0"/>
              <a:t>다양한 서비스</a:t>
            </a:r>
            <a:r>
              <a:rPr lang="ko-KR" altLang="en-US" dirty="0"/>
              <a:t>를 가능케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특성 때문에 </a:t>
            </a:r>
            <a:r>
              <a:rPr lang="ko-KR" altLang="en-US" b="1" dirty="0" err="1"/>
              <a:t>엣지</a:t>
            </a:r>
            <a:r>
              <a:rPr lang="ko-KR" altLang="en-US" b="1" dirty="0"/>
              <a:t> 컴퓨팅 배치</a:t>
            </a:r>
            <a:r>
              <a:rPr lang="ko-KR" altLang="en-US" dirty="0"/>
              <a:t>와의 </a:t>
            </a:r>
            <a:r>
              <a:rPr lang="ko-KR" altLang="en-US" b="1" dirty="0"/>
              <a:t>궁합이 좋음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9A91-51A7-0E8A-0E8B-288039F15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9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ffectLst/>
              </a:rPr>
              <a:t>IoT </a:t>
            </a:r>
            <a:r>
              <a:rPr lang="ko-KR" altLang="en-US" dirty="0">
                <a:effectLst/>
              </a:rPr>
              <a:t>애플리케이션에서 필요로 하는 에지 컴퓨팅의 특징에 대해서 설명합니다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dirty="0">
              <a:effectLst/>
            </a:endParaRPr>
          </a:p>
          <a:p>
            <a:r>
              <a:rPr lang="ko-KR" altLang="en-US" dirty="0" err="1">
                <a:effectLst/>
              </a:rPr>
              <a:t>저지연</a:t>
            </a:r>
            <a:r>
              <a:rPr lang="ko-KR" altLang="en-US" dirty="0">
                <a:effectLst/>
              </a:rPr>
              <a:t> 통신</a:t>
            </a:r>
            <a:endParaRPr lang="en-US" altLang="ko-KR" dirty="0">
              <a:effectLst/>
            </a:endParaRPr>
          </a:p>
          <a:p>
            <a:r>
              <a:rPr lang="ko-KR" altLang="en-US" dirty="0" err="1">
                <a:effectLst/>
              </a:rPr>
              <a:t>커넥티드</a:t>
            </a:r>
            <a:r>
              <a:rPr lang="ko-KR" altLang="en-US" dirty="0">
                <a:effectLst/>
              </a:rPr>
              <a:t> 카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모바일 게임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원격 건강 모니터링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창고 물류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산업 제어 시스템에 매우 중요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단말이 생성한 데이터를 </a:t>
            </a:r>
            <a:r>
              <a:rPr lang="ko-KR" altLang="en-US" b="1" dirty="0"/>
              <a:t>실시간으로 </a:t>
            </a:r>
            <a:r>
              <a:rPr lang="ko-KR" altLang="en-US" b="1" dirty="0" err="1"/>
              <a:t>처리→즉각</a:t>
            </a:r>
            <a:r>
              <a:rPr lang="ko-KR" altLang="en-US" b="1" dirty="0"/>
              <a:t> 반응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대역폭 집약 데이터</a:t>
            </a:r>
            <a:endParaRPr lang="en-US" altLang="ko-KR" dirty="0"/>
          </a:p>
          <a:p>
            <a:r>
              <a:rPr lang="ko-KR" altLang="en-US" dirty="0">
                <a:effectLst/>
              </a:rPr>
              <a:t>감시 카메라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경찰 순찰차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사용자 장치 등에서 나오는 영상데이터는 대역폭을 많이 필요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높은 대역폭 데이터 소스에서 한 단계 떨어진 곳에 계산 리소스를 배치하면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멀리 떨어진 클라우드 데이터 센터로 전송할 데이터 양이 줄어든다</a:t>
            </a:r>
            <a:endParaRPr lang="en-US" altLang="ko-KR" dirty="0">
              <a:effectLst/>
            </a:endParaRPr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b="1" dirty="0"/>
              <a:t>위험 지역 영상</a:t>
            </a:r>
            <a:r>
              <a:rPr lang="en-US" altLang="ko-KR" b="1" dirty="0"/>
              <a:t>/</a:t>
            </a:r>
            <a:r>
              <a:rPr lang="ko-KR" altLang="en-US" b="1" dirty="0"/>
              <a:t>센서</a:t>
            </a:r>
            <a:r>
              <a:rPr lang="ko-KR" altLang="en-US" dirty="0"/>
              <a:t>를 </a:t>
            </a:r>
            <a:r>
              <a:rPr lang="ko-KR" altLang="en-US" b="1" dirty="0"/>
              <a:t>현지 처리</a:t>
            </a:r>
            <a:r>
              <a:rPr lang="ko-KR" altLang="en-US" dirty="0"/>
              <a:t>해 공공안전 대응에 </a:t>
            </a:r>
            <a:r>
              <a:rPr lang="ko-KR" altLang="en-US" b="1" dirty="0"/>
              <a:t>실시간 정보 제공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지리적 분산</a:t>
            </a:r>
            <a:endParaRPr lang="en-US" altLang="ko-KR" dirty="0"/>
          </a:p>
          <a:p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플랫폼을 활용해 로컬에서 데이터를 처리함으로써 큰 이점</a:t>
            </a:r>
            <a:endParaRPr lang="en-US" altLang="ko-KR" dirty="0">
              <a:effectLst/>
            </a:endParaRPr>
          </a:p>
          <a:p>
            <a:r>
              <a:rPr lang="ko-KR" alt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차량의 충돌 회피 시스템 </a:t>
            </a:r>
            <a:r>
              <a:rPr lang="ko-KR" altLang="en-US" dirty="0">
                <a:effectLst/>
              </a:rPr>
              <a:t>차량과 보행자에서 생성된 센서 데이터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위치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속도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가속도 등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로 로컬에서 데이터를 처리함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b="1" dirty="0"/>
              <a:t>단말 이동성</a:t>
            </a:r>
            <a:endParaRPr lang="ko-KR" altLang="en-US" dirty="0"/>
          </a:p>
          <a:p>
            <a:r>
              <a:rPr lang="ko-KR" altLang="en-US" dirty="0">
                <a:effectLst/>
              </a:rPr>
              <a:t>장치의 이동성에 따라 </a:t>
            </a:r>
            <a:r>
              <a:rPr lang="ko-KR" altLang="en-US" dirty="0" err="1">
                <a:effectLst/>
              </a:rPr>
              <a:t>가상화된</a:t>
            </a:r>
            <a:r>
              <a:rPr lang="ko-KR" altLang="en-US" dirty="0">
                <a:effectLst/>
              </a:rPr>
              <a:t> 리소스의 이전을 지원하여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이러한 장치에서 생성된 데이터를 로컬에서 처리하고 만족스러운 사용자 경험을 제공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새롭게 등장하는 </a:t>
            </a:r>
            <a:r>
              <a:rPr lang="en-US" altLang="ko-KR" dirty="0">
                <a:effectLst/>
              </a:rPr>
              <a:t>IoT </a:t>
            </a:r>
            <a:r>
              <a:rPr lang="ko-KR" altLang="en-US" dirty="0">
                <a:effectLst/>
              </a:rPr>
              <a:t>애플리케이션은 센서나 사용자가 생성한 입력을 처리하고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인공적으로 만들어진 </a:t>
            </a:r>
            <a:r>
              <a:rPr lang="en-US" altLang="ko-KR" dirty="0">
                <a:effectLst/>
              </a:rPr>
              <a:t>3D </a:t>
            </a:r>
            <a:r>
              <a:rPr lang="ko-KR" altLang="en-US" dirty="0">
                <a:effectLst/>
              </a:rPr>
              <a:t>상황을 활용하는 경우가 많음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pPr marL="228600" indent="-228600">
              <a:buAutoNum type="arabicPeriod"/>
            </a:pPr>
            <a:r>
              <a:rPr lang="ko-KR" altLang="en-US" dirty="0"/>
              <a:t>사람의 반응 시간은 </a:t>
            </a:r>
            <a:r>
              <a:rPr lang="ko-KR" altLang="en-US" b="1" dirty="0"/>
              <a:t>수 </a:t>
            </a:r>
            <a:r>
              <a:rPr lang="en-US" altLang="ko-KR" b="1" dirty="0" err="1"/>
              <a:t>ms</a:t>
            </a:r>
            <a:r>
              <a:rPr lang="en-US" altLang="ko-KR" b="1" dirty="0"/>
              <a:t> </a:t>
            </a:r>
            <a:r>
              <a:rPr lang="ko-KR" altLang="en-US" b="1" dirty="0"/>
              <a:t>수준</a:t>
            </a:r>
            <a:r>
              <a:rPr lang="ko-KR" altLang="en-US" dirty="0"/>
              <a:t>까지 요구</a:t>
            </a:r>
            <a:r>
              <a:rPr lang="en-US" altLang="ko-KR" dirty="0"/>
              <a:t>, </a:t>
            </a:r>
            <a:r>
              <a:rPr lang="ko-KR" altLang="en-US" dirty="0"/>
              <a:t>반응시간은 사용자 경험에 큰 영향</a:t>
            </a:r>
            <a:r>
              <a:rPr lang="en-US" altLang="ko-KR" dirty="0"/>
              <a:t>, </a:t>
            </a:r>
            <a:r>
              <a:rPr lang="ko-KR" altLang="en-US" dirty="0"/>
              <a:t>특히</a:t>
            </a:r>
            <a:r>
              <a:rPr lang="en-US" altLang="ko-KR" dirty="0"/>
              <a:t> </a:t>
            </a:r>
            <a:r>
              <a:rPr lang="ko-KR" altLang="en-US" dirty="0">
                <a:effectLst/>
              </a:rPr>
              <a:t>다중 사용자 게임에서 입력 처리 지연은 게임 플레이에 큰 영향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1" dirty="0"/>
              <a:t>VR/AR</a:t>
            </a:r>
            <a:r>
              <a:rPr lang="ko-KR" altLang="en-US" dirty="0"/>
              <a:t>은 사용자 동작에 따른 지연시간</a:t>
            </a:r>
            <a:r>
              <a:rPr lang="en-US" altLang="ko-KR" dirty="0"/>
              <a:t> </a:t>
            </a:r>
            <a:r>
              <a:rPr lang="ko-KR" altLang="en-US" dirty="0"/>
              <a:t>신뢰도 제약이 매우 엄격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포켓몬 고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Pokemon</a:t>
            </a:r>
            <a:r>
              <a:rPr lang="en-US" altLang="ko-KR" dirty="0">
                <a:effectLst/>
              </a:rPr>
              <a:t> Go)</a:t>
            </a:r>
            <a:r>
              <a:rPr lang="ko-KR" altLang="en-US" dirty="0">
                <a:effectLst/>
              </a:rPr>
              <a:t>의 성공은 사용자의 위치와 증강현실을 모바일 게임에 접목시킨 게임의 인기를 입증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미래의 게임은 추가적인 웨어러블 센서 데이터를 활용하여 상황 인식과 더욱 </a:t>
            </a:r>
            <a:r>
              <a:rPr lang="ko-KR" altLang="en-US" dirty="0" err="1">
                <a:effectLst/>
              </a:rPr>
              <a:t>몰입감</a:t>
            </a:r>
            <a:r>
              <a:rPr lang="ko-KR" altLang="en-US" dirty="0">
                <a:effectLst/>
              </a:rPr>
              <a:t> 있는 게임 을 기대하게 되므로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더욱 </a:t>
            </a:r>
            <a:r>
              <a:rPr lang="ko-KR" altLang="en-US" dirty="0" err="1">
                <a:effectLst/>
              </a:rPr>
              <a:t>엣지컴퓨팅을</a:t>
            </a:r>
            <a:r>
              <a:rPr lang="ko-KR" altLang="en-US" dirty="0">
                <a:effectLst/>
              </a:rPr>
              <a:t> 필요로 하게 됩니다</a:t>
            </a:r>
            <a:r>
              <a:rPr lang="en-US" altLang="ko-KR" dirty="0">
                <a:effectLst/>
              </a:rPr>
              <a:t>.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그리고 </a:t>
            </a:r>
            <a:r>
              <a:rPr lang="ko-KR" altLang="en-US" dirty="0" err="1">
                <a:effectLst/>
              </a:rPr>
              <a:t>엣지컴퓨팅이</a:t>
            </a:r>
            <a:r>
              <a:rPr lang="ko-KR" altLang="en-US" dirty="0">
                <a:effectLst/>
              </a:rPr>
              <a:t> 제시하는 해법에 대해서 이야기 합니다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클라우드 컴퓨팅 패러다임은 매우 짧은 시간 내에 실사에 가까운 렌더링을 구현할 수 있는 풍부한 계산 및 저장 능력을 제공한다</a:t>
            </a:r>
            <a:r>
              <a:rPr lang="en-US" altLang="ko-KR" dirty="0">
                <a:effectLst/>
              </a:rPr>
              <a:t>. </a:t>
            </a:r>
          </a:p>
          <a:p>
            <a:r>
              <a:rPr lang="ko-KR" altLang="en-US" dirty="0">
                <a:effectLst/>
              </a:rPr>
              <a:t>그러나 계산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저장 리소스가 사용자에게 멀리 떨어져 있을 수 있어 상당한 지연을 초래할 수 있다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비 대화형 애플리케이션에서는 허용가능 하지만 </a:t>
            </a:r>
            <a:r>
              <a:rPr lang="ko-KR" altLang="en-US" dirty="0" err="1">
                <a:effectLst/>
              </a:rPr>
              <a:t>대화형애플리케이션이나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VR/AV </a:t>
            </a:r>
            <a:r>
              <a:rPr lang="ko-KR" altLang="en-US" dirty="0">
                <a:effectLst/>
              </a:rPr>
              <a:t>같은 사례에서는 용납되지 않음</a:t>
            </a:r>
            <a:r>
              <a:rPr lang="en-US" altLang="ko-KR" dirty="0">
                <a:effectLst/>
              </a:rPr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이에 대해서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패러다임은 사용자에게 가까운 위치에서 클라우드의 핵심 기능을 제공하여 대기 시간을 크게 줄일 수 있다</a:t>
            </a:r>
            <a:endParaRPr lang="en-US" altLang="ko-KR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r>
              <a:rPr lang="ko-KR" altLang="en-US" dirty="0">
                <a:effectLst/>
              </a:rPr>
              <a:t>중요한 것은 현재 최첨단 기술로 에지 컴퓨팅이 무엇을 할 수 있으며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문제를 해결하기 위해 어떻게 </a:t>
            </a:r>
            <a:r>
              <a:rPr lang="ko-KR" altLang="en-US" dirty="0" err="1">
                <a:effectLst/>
              </a:rPr>
              <a:t>해야하는지</a:t>
            </a:r>
            <a:r>
              <a:rPr lang="ko-KR" altLang="en-US" dirty="0">
                <a:effectLst/>
              </a:rPr>
              <a:t>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모바일 게임의 특정 사용 사례로 실험적 평가를 진행합니다</a:t>
            </a:r>
            <a:r>
              <a:rPr lang="en-US" altLang="ko-KR" dirty="0">
                <a:effectLst/>
              </a:rPr>
              <a:t>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 사례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게이밍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섹션에서는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컴퓨팅이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상호작용형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요구를 충족하는지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실험적으로 검증하는 과정과 결과를 보여줍니다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먼저 실험 조건에 대해서 설명합니다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모바일 클라우드 </a:t>
            </a:r>
            <a:r>
              <a:rPr lang="ko-KR" altLang="en-US" b="1" dirty="0" err="1"/>
              <a:t>게이밍</a:t>
            </a:r>
            <a:r>
              <a:rPr lang="ko-KR" altLang="en-US" dirty="0"/>
              <a:t> 시나리오에서 </a:t>
            </a:r>
            <a:r>
              <a:rPr lang="ko-KR" altLang="en-US" dirty="0" err="1"/>
              <a:t>엣지</a:t>
            </a:r>
            <a:r>
              <a:rPr lang="ko-KR" altLang="en-US" dirty="0"/>
              <a:t> 컴퓨팅의 효과를 검증하기 위해 </a:t>
            </a:r>
            <a:r>
              <a:rPr lang="en-US" altLang="ko-KR" b="1" dirty="0" err="1"/>
              <a:t>Neverball</a:t>
            </a:r>
            <a:r>
              <a:rPr lang="ko-KR" altLang="en-US" dirty="0"/>
              <a:t> 게임과 </a:t>
            </a:r>
            <a:r>
              <a:rPr lang="en-US" altLang="ko-KR" b="1" dirty="0" err="1"/>
              <a:t>GamingAnywhere</a:t>
            </a:r>
            <a:r>
              <a:rPr lang="ko-KR" altLang="en-US" dirty="0"/>
              <a:t> 오픈소스 플랫폼을 사용</a:t>
            </a:r>
            <a:endParaRPr lang="en-US" altLang="ko-KR" dirty="0"/>
          </a:p>
          <a:p>
            <a:r>
              <a:rPr lang="ko-KR" altLang="en-US" b="1" dirty="0"/>
              <a:t>응답지연</a:t>
            </a:r>
            <a:r>
              <a:rPr lang="en-US" altLang="ko-KR" b="1" dirty="0"/>
              <a:t>(Response Delay)</a:t>
            </a:r>
            <a:r>
              <a:rPr lang="ko-KR" altLang="en-US" dirty="0"/>
              <a:t> 은 세 부분으로 나눴습니다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서버의 </a:t>
            </a:r>
            <a:r>
              <a:rPr lang="ko-KR" altLang="en-US" b="1" dirty="0"/>
              <a:t>처리지연</a:t>
            </a:r>
            <a:r>
              <a:rPr lang="en-US" altLang="ko-KR" b="1" dirty="0"/>
              <a:t>(PD)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단말의 </a:t>
            </a:r>
            <a:r>
              <a:rPr lang="ko-KR" altLang="en-US" b="1" dirty="0"/>
              <a:t>재생지연</a:t>
            </a:r>
            <a:r>
              <a:rPr lang="en-US" altLang="ko-KR" b="1" dirty="0"/>
              <a:t>(OD)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클라이언트</a:t>
            </a:r>
            <a:r>
              <a:rPr lang="en-US" altLang="ko-KR" dirty="0"/>
              <a:t>–</a:t>
            </a:r>
            <a:r>
              <a:rPr lang="ko-KR" altLang="en-US" dirty="0"/>
              <a:t>서버 간 </a:t>
            </a:r>
            <a:r>
              <a:rPr lang="ko-KR" altLang="en-US" b="1" dirty="0"/>
              <a:t>네트워크지연</a:t>
            </a:r>
            <a:r>
              <a:rPr lang="en-US" altLang="ko-KR" b="1" dirty="0"/>
              <a:t>(ND)</a:t>
            </a:r>
            <a:r>
              <a:rPr lang="ko-KR" altLang="en-US" dirty="0"/>
              <a:t> 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네트워크는 </a:t>
            </a:r>
            <a:r>
              <a:rPr lang="en-US" altLang="ko-KR" b="1" dirty="0"/>
              <a:t>Wi-Fi</a:t>
            </a:r>
            <a:r>
              <a:rPr lang="ko-KR" altLang="en-US" dirty="0"/>
              <a:t>와 </a:t>
            </a:r>
            <a:r>
              <a:rPr lang="en-US" altLang="ko-KR" b="1" dirty="0"/>
              <a:t>LTE</a:t>
            </a:r>
            <a:r>
              <a:rPr lang="ko-KR" altLang="en-US" dirty="0"/>
              <a:t>를 사용했고</a:t>
            </a:r>
            <a:r>
              <a:rPr lang="en-US" altLang="ko-KR" dirty="0"/>
              <a:t>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0758E-6668-4A8F-7D8C-19CF8F33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29FC9-2257-6F3D-3AA5-3D6ED1EF8D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DE9907-75AB-B90E-362F-F51C13A5D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서버는 세 가지 위치에 배치했습니다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b="1" dirty="0" err="1"/>
              <a:t>엣지</a:t>
            </a:r>
            <a:endParaRPr lang="en-US" altLang="ko-KR" b="1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특수 목적 클라우드</a:t>
            </a:r>
            <a:endParaRPr lang="en-US" altLang="ko-KR" b="1" dirty="0"/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b="1" dirty="0"/>
              <a:t>퍼블릭 클라우드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가상화 구성은 </a:t>
            </a:r>
            <a:r>
              <a:rPr lang="ko-KR" altLang="en-US" b="1" dirty="0" err="1"/>
              <a:t>베어메탈</a:t>
            </a:r>
            <a:r>
              <a:rPr lang="en-US" altLang="ko-KR" b="1" dirty="0"/>
              <a:t>(B)</a:t>
            </a:r>
            <a:r>
              <a:rPr lang="en-US" altLang="ko-KR" dirty="0"/>
              <a:t>, </a:t>
            </a:r>
            <a:r>
              <a:rPr lang="ko-KR" altLang="en-US" b="1" dirty="0"/>
              <a:t>컨테이너</a:t>
            </a:r>
            <a:r>
              <a:rPr lang="en-US" altLang="ko-KR" b="1" dirty="0"/>
              <a:t>(C, Docker)</a:t>
            </a:r>
            <a:r>
              <a:rPr lang="en-US" altLang="ko-KR" dirty="0"/>
              <a:t>, </a:t>
            </a:r>
            <a:r>
              <a:rPr lang="ko-KR" altLang="en-US" b="1" dirty="0"/>
              <a:t>가상머신</a:t>
            </a:r>
            <a:r>
              <a:rPr lang="en-US" altLang="ko-KR" b="1" dirty="0"/>
              <a:t>(V, QEMU)</a:t>
            </a:r>
            <a:r>
              <a:rPr lang="ko-KR" altLang="en-US" dirty="0"/>
              <a:t> 세 가지를 비교했고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인스턴스에 </a:t>
            </a:r>
            <a:r>
              <a:rPr lang="en-US" altLang="ko-KR" b="1" dirty="0"/>
              <a:t>GPU 1</a:t>
            </a:r>
            <a:r>
              <a:rPr lang="ko-KR" altLang="en-US" b="1" dirty="0"/>
              <a:t>개</a:t>
            </a:r>
            <a:r>
              <a:rPr lang="ko-KR" altLang="en-US" dirty="0"/>
              <a:t>를 직접 할당했습니다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실험은 </a:t>
            </a:r>
            <a:endParaRPr lang="en-US" altLang="ko-KR" dirty="0"/>
          </a:p>
          <a:p>
            <a:r>
              <a:rPr lang="ko-KR" altLang="en-US" b="1" dirty="0"/>
              <a:t>사전 녹화된 세션</a:t>
            </a:r>
            <a:r>
              <a:rPr lang="ko-KR" altLang="en-US" dirty="0"/>
              <a:t>을 </a:t>
            </a:r>
            <a:r>
              <a:rPr lang="ko-KR" altLang="en-US" b="1" dirty="0"/>
              <a:t>조건당 </a:t>
            </a:r>
            <a:r>
              <a:rPr lang="en-US" altLang="ko-KR" b="1" dirty="0"/>
              <a:t>4</a:t>
            </a:r>
            <a:r>
              <a:rPr lang="ko-KR" altLang="en-US" b="1" dirty="0"/>
              <a:t>회 반복</a:t>
            </a:r>
            <a:r>
              <a:rPr lang="ko-KR" altLang="en-US" dirty="0"/>
              <a:t>해 변동성을 줄이도록 했고</a:t>
            </a:r>
            <a:r>
              <a:rPr lang="en-US" altLang="ko-KR" dirty="0"/>
              <a:t>,</a:t>
            </a:r>
          </a:p>
          <a:p>
            <a:r>
              <a:rPr lang="en-US" altLang="ko-KR" b="1" dirty="0"/>
              <a:t>30 FPS, 4.5 Mbps</a:t>
            </a:r>
            <a:r>
              <a:rPr lang="ko-KR" altLang="en-US" dirty="0"/>
              <a:t>로 통일했고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ND(</a:t>
            </a:r>
            <a:r>
              <a:rPr lang="ko-KR" altLang="en-US" dirty="0"/>
              <a:t>네트워크 지연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b="1" dirty="0"/>
              <a:t>ping</a:t>
            </a:r>
            <a:r>
              <a:rPr lang="ko-KR" altLang="en-US" dirty="0"/>
              <a:t>으로 </a:t>
            </a:r>
            <a:r>
              <a:rPr lang="en-US" altLang="ko-KR" dirty="0"/>
              <a:t>6</a:t>
            </a:r>
            <a:r>
              <a:rPr lang="ko-KR" altLang="en-US" dirty="0"/>
              <a:t>시간 이상 측정했으며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PD/OD(</a:t>
            </a:r>
            <a:r>
              <a:rPr lang="ko-KR" altLang="en-US" dirty="0"/>
              <a:t>처리지연</a:t>
            </a:r>
            <a:r>
              <a:rPr lang="en-US" altLang="ko-KR" dirty="0"/>
              <a:t>/</a:t>
            </a:r>
            <a:r>
              <a:rPr lang="ko-KR" altLang="en-US" dirty="0"/>
              <a:t>재생지연</a:t>
            </a:r>
            <a:r>
              <a:rPr lang="en-US" altLang="ko-KR" dirty="0"/>
              <a:t>) 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가지 해상도별 </a:t>
            </a:r>
            <a:r>
              <a:rPr lang="en-US" altLang="ko-KR" dirty="0"/>
              <a:t>(800×600, 1280×720, 1920×1080) </a:t>
            </a:r>
          </a:p>
          <a:p>
            <a:r>
              <a:rPr lang="ko-KR" altLang="en-US" dirty="0"/>
              <a:t>별로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B8DD3-1B8F-C508-C021-CF42187C1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22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8A971-63A1-E7A3-C3E7-687FF941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DA1B6-1B39-E76B-6B21-8E9FC6F4C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FC0A8-C1EB-D252-2652-AD8DAEFA7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결과는 크게 세가지로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b="1" dirty="0"/>
              <a:t>네트워크 지연</a:t>
            </a:r>
            <a:r>
              <a:rPr lang="en-US" altLang="ko-KR" b="1" dirty="0"/>
              <a:t>(ND)</a:t>
            </a:r>
            <a:r>
              <a:rPr lang="ko-KR" altLang="en-US" dirty="0"/>
              <a:t> 은 </a:t>
            </a:r>
            <a:r>
              <a:rPr lang="ko-KR" altLang="en-US" b="1" dirty="0"/>
              <a:t>배치 위치</a:t>
            </a:r>
            <a:r>
              <a:rPr lang="ko-KR" altLang="en-US" dirty="0"/>
              <a:t>가 지배적입니다</a:t>
            </a:r>
            <a:r>
              <a:rPr lang="en-US" altLang="ko-KR" dirty="0"/>
              <a:t>. </a:t>
            </a:r>
            <a:r>
              <a:rPr lang="ko-KR" altLang="en-US" b="1" dirty="0" err="1"/>
              <a:t>엣지</a:t>
            </a:r>
            <a:r>
              <a:rPr lang="en-US" altLang="ko-KR" b="1" dirty="0"/>
              <a:t>(LTE)</a:t>
            </a:r>
            <a:r>
              <a:rPr lang="ko-KR" altLang="en-US" dirty="0"/>
              <a:t> 에서는 </a:t>
            </a:r>
            <a:r>
              <a:rPr lang="en-US" altLang="ko-KR" b="1" dirty="0"/>
              <a:t>&lt; 20ms</a:t>
            </a:r>
            <a:r>
              <a:rPr lang="en-US" altLang="ko-KR" dirty="0"/>
              <a:t>, </a:t>
            </a:r>
            <a:r>
              <a:rPr lang="ko-KR" altLang="en-US" b="1" dirty="0"/>
              <a:t>특수 목적 클라우드</a:t>
            </a:r>
            <a:r>
              <a:rPr lang="en-US" altLang="ko-KR" b="1" dirty="0"/>
              <a:t>(CSC)</a:t>
            </a:r>
            <a:r>
              <a:rPr lang="ko-KR" altLang="en-US" dirty="0"/>
              <a:t> 는 </a:t>
            </a:r>
            <a:r>
              <a:rPr lang="en-US" altLang="ko-KR" b="1" dirty="0"/>
              <a:t>&lt; 25ms</a:t>
            </a:r>
            <a:r>
              <a:rPr lang="en-US" altLang="ko-KR" dirty="0"/>
              <a:t>, </a:t>
            </a:r>
            <a:r>
              <a:rPr lang="ko-KR" altLang="en-US" dirty="0"/>
              <a:t>반면 </a:t>
            </a:r>
            <a:r>
              <a:rPr lang="ko-KR" altLang="en-US" b="1" dirty="0"/>
              <a:t>퍼블릭 클라우드</a:t>
            </a:r>
            <a:r>
              <a:rPr lang="en-US" altLang="ko-KR" b="1" dirty="0"/>
              <a:t>(</a:t>
            </a:r>
            <a:r>
              <a:rPr lang="ko-KR" altLang="en-US" b="1" dirty="0"/>
              <a:t>해외 </a:t>
            </a:r>
            <a:r>
              <a:rPr lang="ko-KR" altLang="en-US" b="1" dirty="0" err="1"/>
              <a:t>리전</a:t>
            </a:r>
            <a:r>
              <a:rPr lang="en-US" altLang="ko-KR" b="1" dirty="0"/>
              <a:t>)</a:t>
            </a:r>
            <a:r>
              <a:rPr lang="ko-KR" altLang="en-US" dirty="0"/>
              <a:t> 는 </a:t>
            </a:r>
            <a:r>
              <a:rPr lang="en-US" altLang="ko-KR" b="1" dirty="0"/>
              <a:t>50ms </a:t>
            </a:r>
            <a:r>
              <a:rPr lang="ko-KR" altLang="en-US" b="1" dirty="0"/>
              <a:t>이상</a:t>
            </a:r>
            <a:r>
              <a:rPr lang="ko-KR" altLang="en-US" dirty="0"/>
              <a:t>으로 최소 두 배였습니다</a:t>
            </a:r>
            <a:r>
              <a:rPr lang="en-US" altLang="ko-KR" dirty="0"/>
              <a:t>. Wi-Fi</a:t>
            </a:r>
            <a:r>
              <a:rPr lang="ko-KR" altLang="en-US" dirty="0"/>
              <a:t>가 평균 지연은 더 짧지만 </a:t>
            </a:r>
            <a:r>
              <a:rPr lang="ko-KR" altLang="en-US" b="1" dirty="0" err="1"/>
              <a:t>지터는</a:t>
            </a:r>
            <a:r>
              <a:rPr lang="ko-KR" altLang="en-US" b="1" dirty="0"/>
              <a:t> </a:t>
            </a:r>
            <a:r>
              <a:rPr lang="en-US" altLang="ko-KR" b="1" dirty="0"/>
              <a:t>LTE</a:t>
            </a:r>
            <a:r>
              <a:rPr lang="ko-KR" altLang="en-US" b="1" dirty="0"/>
              <a:t>가 더 낮아</a:t>
            </a:r>
            <a:r>
              <a:rPr lang="ko-KR" altLang="en-US" dirty="0"/>
              <a:t> 스트리밍 품질엔 </a:t>
            </a:r>
            <a:r>
              <a:rPr lang="en-US" altLang="ko-KR" dirty="0"/>
              <a:t>LTE</a:t>
            </a:r>
            <a:r>
              <a:rPr lang="ko-KR" altLang="en-US" dirty="0"/>
              <a:t>가 안정적입니다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처리</a:t>
            </a:r>
            <a:r>
              <a:rPr lang="en-US" altLang="ko-KR" b="1" dirty="0"/>
              <a:t>/</a:t>
            </a:r>
            <a:r>
              <a:rPr lang="ko-KR" altLang="en-US" b="1" dirty="0"/>
              <a:t>재생 지연</a:t>
            </a:r>
            <a:r>
              <a:rPr lang="en-US" altLang="ko-KR" b="1" dirty="0"/>
              <a:t>(PD·OD)</a:t>
            </a:r>
            <a:r>
              <a:rPr lang="ko-KR" altLang="en-US" dirty="0"/>
              <a:t> 은 </a:t>
            </a:r>
            <a:r>
              <a:rPr lang="ko-KR" altLang="en-US" b="1" dirty="0"/>
              <a:t>가상화 방식과 해상도</a:t>
            </a:r>
            <a:r>
              <a:rPr lang="ko-KR" altLang="en-US" dirty="0"/>
              <a:t>에 좌우됩니다</a:t>
            </a:r>
            <a:r>
              <a:rPr lang="en-US" altLang="ko-KR" dirty="0"/>
              <a:t>. </a:t>
            </a:r>
            <a:r>
              <a:rPr lang="ko-KR" altLang="en-US" b="1" dirty="0"/>
              <a:t>컨테이너 ≈ </a:t>
            </a:r>
            <a:r>
              <a:rPr lang="ko-KR" altLang="en-US" b="1" dirty="0" err="1"/>
              <a:t>베어메탈</a:t>
            </a:r>
            <a:r>
              <a:rPr lang="ko-KR" altLang="en-US" dirty="0" err="1"/>
              <a:t>로</a:t>
            </a:r>
            <a:r>
              <a:rPr lang="ko-KR" altLang="en-US" dirty="0"/>
              <a:t> 거의 동일 성능이고</a:t>
            </a:r>
            <a:r>
              <a:rPr lang="en-US" altLang="ko-KR" dirty="0"/>
              <a:t>, </a:t>
            </a:r>
            <a:r>
              <a:rPr lang="en-US" altLang="ko-KR" b="1" dirty="0"/>
              <a:t>VM</a:t>
            </a:r>
            <a:r>
              <a:rPr lang="ko-KR" altLang="en-US" b="1" dirty="0"/>
              <a:t>은 처리지연이 약 </a:t>
            </a:r>
            <a:r>
              <a:rPr lang="en-US" altLang="ko-KR" b="1" dirty="0"/>
              <a:t>+30%</a:t>
            </a:r>
            <a:r>
              <a:rPr lang="ko-KR" altLang="en-US" dirty="0"/>
              <a:t> 증가합니다</a:t>
            </a:r>
            <a:r>
              <a:rPr lang="en-US" altLang="ko-KR" dirty="0"/>
              <a:t>. </a:t>
            </a:r>
            <a:r>
              <a:rPr lang="ko-KR" altLang="en-US" dirty="0"/>
              <a:t>그 결과 </a:t>
            </a:r>
            <a:r>
              <a:rPr lang="en-US" altLang="ko-KR" b="1" dirty="0"/>
              <a:t>1280×720</a:t>
            </a:r>
            <a:r>
              <a:rPr lang="ko-KR" altLang="en-US" dirty="0"/>
              <a:t>은 컨테이너에서만 </a:t>
            </a:r>
            <a:r>
              <a:rPr lang="en-US" altLang="ko-KR" b="1" dirty="0"/>
              <a:t>30FPS </a:t>
            </a:r>
            <a:r>
              <a:rPr lang="ko-KR" altLang="en-US" b="1" dirty="0"/>
              <a:t>달성</a:t>
            </a:r>
            <a:r>
              <a:rPr lang="en-US" altLang="ko-KR" dirty="0"/>
              <a:t>, </a:t>
            </a:r>
            <a:r>
              <a:rPr lang="en-US" altLang="ko-KR" b="1" dirty="0"/>
              <a:t>1920×1080</a:t>
            </a:r>
            <a:r>
              <a:rPr lang="ko-KR" altLang="en-US" dirty="0"/>
              <a:t>은 어떤 구성도 목표 </a:t>
            </a:r>
            <a:r>
              <a:rPr lang="ko-KR" altLang="en-US" dirty="0" err="1"/>
              <a:t>프레임레이트를</a:t>
            </a:r>
            <a:r>
              <a:rPr lang="ko-KR" altLang="en-US" dirty="0"/>
              <a:t> 달성하지 못합니다</a:t>
            </a:r>
            <a:r>
              <a:rPr lang="en-US" altLang="ko-KR" dirty="0"/>
              <a:t>. </a:t>
            </a:r>
            <a:r>
              <a:rPr lang="ko-KR" altLang="en-US" dirty="0"/>
              <a:t>클라이언트 </a:t>
            </a:r>
            <a:r>
              <a:rPr lang="ko-KR" altLang="en-US" b="1" dirty="0"/>
              <a:t>응답지연은</a:t>
            </a:r>
            <a:r>
              <a:rPr lang="ko-KR" altLang="en-US" dirty="0"/>
              <a:t> 해상도에 따라 증가하지만 </a:t>
            </a:r>
            <a:r>
              <a:rPr lang="ko-KR" altLang="en-US" b="1" dirty="0"/>
              <a:t>평균 </a:t>
            </a:r>
            <a:r>
              <a:rPr lang="en-US" altLang="ko-KR" b="1" dirty="0"/>
              <a:t>25ms </a:t>
            </a:r>
            <a:r>
              <a:rPr lang="ko-KR" altLang="en-US" b="1" dirty="0"/>
              <a:t>이내</a:t>
            </a:r>
            <a:r>
              <a:rPr lang="en-US" altLang="ko-KR" dirty="0"/>
              <a:t>, </a:t>
            </a:r>
            <a:r>
              <a:rPr lang="ko-KR" altLang="en-US" dirty="0"/>
              <a:t>다만 </a:t>
            </a:r>
            <a:r>
              <a:rPr lang="ko-KR" altLang="en-US" b="1" dirty="0"/>
              <a:t>분산은 </a:t>
            </a:r>
            <a:r>
              <a:rPr lang="en-US" altLang="ko-KR" b="1" dirty="0"/>
              <a:t>VM</a:t>
            </a:r>
            <a:r>
              <a:rPr lang="ko-KR" altLang="en-US" b="1" dirty="0"/>
              <a:t>이 가장 큼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b="1" dirty="0"/>
              <a:t>클라우드 증설</a:t>
            </a:r>
            <a:r>
              <a:rPr lang="ko-KR" altLang="en-US" dirty="0"/>
              <a:t>로 네트워크 지연을</a:t>
            </a:r>
            <a:r>
              <a:rPr lang="ko-KR" altLang="en-US" b="1" dirty="0"/>
              <a:t> 상쇄</a:t>
            </a:r>
            <a:r>
              <a:rPr lang="ko-KR" altLang="en-US" dirty="0"/>
              <a:t>할 수 있는지 보면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한계가 있는 것으로 결과가 보여집니다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(EC2 </a:t>
            </a:r>
            <a:r>
              <a:rPr lang="en-US" altLang="ko-KR" b="1" dirty="0"/>
              <a:t>g2.8xlarge</a:t>
            </a:r>
            <a:r>
              <a:rPr lang="ko-KR" altLang="en-US" dirty="0"/>
              <a:t>가 처리 지연을 줄여도 </a:t>
            </a:r>
            <a:r>
              <a:rPr lang="ko-KR" altLang="en-US" b="1" dirty="0"/>
              <a:t>절대 이득은 수 </a:t>
            </a:r>
            <a:r>
              <a:rPr lang="en-US" altLang="ko-KR" b="1" dirty="0" err="1"/>
              <a:t>ms</a:t>
            </a:r>
            <a:r>
              <a:rPr lang="en-US" altLang="ko-KR" b="1" dirty="0"/>
              <a:t> </a:t>
            </a:r>
            <a:r>
              <a:rPr lang="ko-KR" altLang="en-US" b="1" dirty="0"/>
              <a:t>수준</a:t>
            </a:r>
            <a:r>
              <a:rPr lang="ko-KR" altLang="en-US" dirty="0"/>
              <a:t>에 그쳐 </a:t>
            </a:r>
            <a:r>
              <a:rPr lang="ko-KR" altLang="en-US" b="1" dirty="0"/>
              <a:t>왕복 지연을 메우지 못합니다</a:t>
            </a:r>
            <a:r>
              <a:rPr lang="en-US" altLang="ko-KR" b="1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EDF0-7795-4CC5-42EA-DE0D12600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419B2-804E-79FD-FB02-F9D5D79B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052EB-0280-0483-DF63-008165352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3D6B7-939A-CD1E-BBFE-23978D15C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요약하면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/>
              <a:t>엣지와</a:t>
            </a:r>
            <a:r>
              <a:rPr lang="ko-KR" altLang="en-US" b="1" dirty="0"/>
              <a:t> 컨테이너의</a:t>
            </a:r>
            <a:r>
              <a:rPr lang="ko-KR" altLang="en-US" dirty="0"/>
              <a:t> 조합이 </a:t>
            </a:r>
            <a:r>
              <a:rPr lang="en-US" altLang="ko-KR" b="1" dirty="0" err="1"/>
              <a:t>QoE</a:t>
            </a:r>
            <a:r>
              <a:rPr lang="ko-KR" altLang="en-US" dirty="0"/>
              <a:t>에 가장 유리하고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클라우드 증설만으로는 한계</a:t>
            </a:r>
            <a:r>
              <a:rPr lang="ko-KR" altLang="en-US" dirty="0"/>
              <a:t>가 분명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배치 위치가 지연시간에 영향이 가장 크고</a:t>
            </a:r>
            <a:r>
              <a:rPr lang="en-US" altLang="ko-KR" dirty="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컨테이너가 </a:t>
            </a:r>
            <a:r>
              <a:rPr lang="en-US" altLang="ko-KR" b="1" dirty="0"/>
              <a:t>VM</a:t>
            </a:r>
            <a:r>
              <a:rPr lang="ko-KR" altLang="en-US" b="1" dirty="0"/>
              <a:t>보다 </a:t>
            </a:r>
            <a:r>
              <a:rPr lang="en-US" altLang="ko-KR" b="1" dirty="0"/>
              <a:t>~30% </a:t>
            </a:r>
            <a:r>
              <a:rPr lang="ko-KR" altLang="en-US" b="1" dirty="0"/>
              <a:t>빠르며</a:t>
            </a:r>
            <a:r>
              <a:rPr lang="en-US" altLang="ko-KR" dirty="0"/>
              <a:t>, </a:t>
            </a:r>
            <a:r>
              <a:rPr lang="ko-KR" altLang="en-US" b="1" dirty="0"/>
              <a:t>클라우드 증설만으로는 네트워크 딜레이를 해결하지 못한다</a:t>
            </a:r>
            <a:r>
              <a:rPr lang="en-US" altLang="ko-KR" b="1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497F4-7316-EF52-2E63-35233FB6F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0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번째 섹션에서는 </a:t>
            </a:r>
            <a:endParaRPr lang="en-US" altLang="ko-KR" dirty="0"/>
          </a:p>
          <a:p>
            <a:r>
              <a:rPr lang="ko-KR" altLang="en-US" dirty="0"/>
              <a:t>실험 결과를 바탕으로 논문 저자의 주장과 몇가지 논의를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F7BF-6F65-E14C-2A77-BB7988BD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25946-F2EF-A1C3-42B6-3D50DB6AE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CBC28A-8B70-0CBD-A5BF-487541BFF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초록입니다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1922F-D8D1-5461-165C-262D9DFB16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0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163F-B51D-5214-F06C-93C4B44A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B93467-4F0A-B5C5-BB55-75C7768CC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24F7D-9161-E012-51F2-84A66E151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배치가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QoE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체감 품질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)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달성의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사실상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유일한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b="1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해법</a:t>
            </a:r>
            <a:r>
              <a:rPr lang="en-US" altLang="ko-KR" sz="12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: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사용자와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근접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접속망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) 에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연산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자원을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두어야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상호작용형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서비스의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응답지연을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</a:t>
            </a:r>
            <a:r>
              <a:rPr lang="en-US" altLang="ko-KR" sz="1200" dirty="0" err="1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만족</a:t>
            </a:r>
            <a:r>
              <a:rPr lang="en-US" altLang="ko-KR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논문에서는 단 </a:t>
            </a:r>
            <a:r>
              <a:rPr lang="ko-KR" altLang="en-US" sz="1200" dirty="0" err="1"/>
              <a:t>한명의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엔드유저만이</a:t>
            </a:r>
            <a:r>
              <a:rPr lang="ko-KR" altLang="en-US" sz="1200" dirty="0"/>
              <a:t> 실험에 참여했다고 되어있으나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여러 사용자가 관련된 상황에서도 실험 평가에서 얻은 주요 관찰 결과는 동일하게 유지되므로 실험의 핵심적인 결과는 다중 사용자 시나리오에서도 </a:t>
            </a:r>
            <a:r>
              <a:rPr lang="ko-KR" altLang="en-US" dirty="0" err="1">
                <a:effectLst/>
              </a:rPr>
              <a:t>유효한것으로</a:t>
            </a:r>
            <a:r>
              <a:rPr lang="ko-KR" altLang="en-US" dirty="0">
                <a:effectLst/>
              </a:rPr>
              <a:t> 한다</a:t>
            </a:r>
            <a:r>
              <a:rPr lang="en-US" altLang="ko-KR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실제로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>
                <a:effectLst/>
              </a:rPr>
              <a:t>많은 사용자가 관여하는 상황에서는 네트워크 접근과 관련된 문제가 더욱 </a:t>
            </a:r>
            <a:r>
              <a:rPr lang="ko-KR" altLang="en-US" dirty="0" err="1">
                <a:effectLst/>
              </a:rPr>
              <a:t>중요해진다</a:t>
            </a:r>
            <a:r>
              <a:rPr lang="en-US" altLang="ko-KR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effectLst/>
              </a:rPr>
              <a:t>이에 따라 </a:t>
            </a:r>
            <a:r>
              <a:rPr lang="en-US" altLang="ko-KR" sz="1200" dirty="0">
                <a:effectLst/>
              </a:rPr>
              <a:t>NFV/SDN </a:t>
            </a:r>
            <a:r>
              <a:rPr lang="ko-KR" altLang="en-US" sz="1200" dirty="0">
                <a:effectLst/>
              </a:rPr>
              <a:t>역할이 필요하다</a:t>
            </a:r>
            <a:r>
              <a:rPr lang="en-US" altLang="ko-KR" sz="1200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ffectLst/>
              </a:rPr>
              <a:t>NFV</a:t>
            </a:r>
            <a:r>
              <a:rPr lang="ko-KR" altLang="en-US" dirty="0">
                <a:effectLst/>
              </a:rPr>
              <a:t>는 </a:t>
            </a:r>
            <a:r>
              <a:rPr lang="ko-KR" altLang="en-US" dirty="0" err="1">
                <a:effectLst/>
              </a:rPr>
              <a:t>엣지에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가상화된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게이밍</a:t>
            </a:r>
            <a:r>
              <a:rPr lang="ko-KR" altLang="en-US" dirty="0">
                <a:effectLst/>
              </a:rPr>
              <a:t> 모듈을 배포하고 액세스 네트워크의 실시간 정보를 활용하여 애플리케이션 매개변수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>
                <a:effectLst/>
              </a:rPr>
              <a:t>예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클라우드 </a:t>
            </a:r>
            <a:r>
              <a:rPr lang="ko-KR" altLang="en-US" dirty="0" err="1">
                <a:effectLst/>
              </a:rPr>
              <a:t>게이밍의</a:t>
            </a:r>
            <a:r>
              <a:rPr lang="ko-KR" altLang="en-US" dirty="0">
                <a:effectLst/>
              </a:rPr>
              <a:t> 비디오 인코딩 매개변수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를 적절히 조정해야 하고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에지 </a:t>
            </a:r>
            <a:r>
              <a:rPr lang="ko-KR" altLang="en-US" dirty="0" err="1">
                <a:effectLst/>
              </a:rPr>
              <a:t>오케스트레이터는</a:t>
            </a:r>
            <a:r>
              <a:rPr lang="ko-KR" altLang="en-US" dirty="0">
                <a:effectLst/>
              </a:rPr>
              <a:t> 특정 게임의 요구 사항에 따라 더 높은 처리 능력을 가진 </a:t>
            </a:r>
            <a:r>
              <a:rPr lang="en-US" altLang="ko-KR" dirty="0">
                <a:effectLst/>
              </a:rPr>
              <a:t>VM </a:t>
            </a:r>
            <a:r>
              <a:rPr lang="ko-KR" altLang="en-US" dirty="0">
                <a:effectLst/>
              </a:rPr>
              <a:t>또는 컨테이너를 시작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사용자의 이동성에 따라 에지 컴퓨팅 리소스</a:t>
            </a:r>
            <a:r>
              <a:rPr lang="en-US" altLang="ko-KR" dirty="0">
                <a:effectLst/>
              </a:rPr>
              <a:t>(VM </a:t>
            </a:r>
            <a:r>
              <a:rPr lang="ko-KR" altLang="en-US" dirty="0">
                <a:effectLst/>
              </a:rPr>
              <a:t>또는 컨테이너</a:t>
            </a:r>
            <a:r>
              <a:rPr lang="en-US" altLang="ko-KR" dirty="0">
                <a:effectLst/>
              </a:rPr>
              <a:t>)</a:t>
            </a:r>
            <a:r>
              <a:rPr lang="ko-KR" altLang="en-US" dirty="0">
                <a:effectLst/>
              </a:rPr>
              <a:t>의 실시간 마이그레이션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을 통해 처리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8EE68-018E-E043-4968-82161961E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8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1A333-7E81-E49C-E362-89A963EAF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B7EC9-9507-883D-468B-04F725B587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14F98-3AC3-16E3-CDAC-5C8F274DA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그리고 한계점에 대해서 설명합니다</a:t>
            </a:r>
            <a:r>
              <a:rPr lang="en-US" altLang="ko-KR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무선 통신과 컴퓨팅 기술 모두의 근본적인 발전 없이는 응답 시간을 </a:t>
            </a:r>
            <a:r>
              <a:rPr lang="en-US" altLang="ko-KR" dirty="0">
                <a:effectLst/>
              </a:rPr>
              <a:t>10</a:t>
            </a:r>
            <a:r>
              <a:rPr lang="ko-KR" altLang="en-US" dirty="0" err="1">
                <a:effectLst/>
              </a:rPr>
              <a:t>밀리초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 err="1">
                <a:effectLst/>
              </a:rPr>
              <a:t>ms</a:t>
            </a:r>
            <a:r>
              <a:rPr lang="en-US" altLang="ko-KR" dirty="0">
                <a:effectLst/>
              </a:rPr>
              <a:t>) </a:t>
            </a:r>
            <a:r>
              <a:rPr lang="ko-KR" altLang="en-US" dirty="0">
                <a:effectLst/>
              </a:rPr>
              <a:t>이하로 낮추는 것은 불가능하다</a:t>
            </a:r>
            <a:endParaRPr lang="en-US" altLang="ko-KR" dirty="0">
              <a:effectLst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r>
              <a:rPr lang="ko-KR" altLang="en-US" dirty="0">
                <a:effectLst/>
              </a:rPr>
              <a:t>지연에 영향을 미치는 여러 요인들의 근본적인 돌파구 없이 크게 줄일 수 있는지는 아직 확실하지 않다</a:t>
            </a:r>
            <a:endParaRPr lang="en-US" altLang="ko-KR" dirty="0">
              <a:effectLst/>
            </a:endParaRPr>
          </a:p>
          <a:p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확실한 것은 목표를 달성하기 위해서는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컴퓨팅이 필수적이라고 주장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FF30A-80B0-41DB-9328-87504CF07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6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ko-KR" altLang="en-US" dirty="0"/>
              <a:t>번째 섹션에서는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지금까지 진행한 실험 평가와 논의에 대한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논문의 결론입니다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B0CE3-34DA-13E6-E6FA-20E8530A6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E3894-97D3-3C88-F33F-FF98A5E2C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50C52-626E-E30D-FFE4-9F35B25F9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클라우드 증설만으론 부족하고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엣지에</a:t>
            </a:r>
            <a:r>
              <a:rPr lang="ko-KR" altLang="en-US" dirty="0"/>
              <a:t> 최소한의 자원이라도 배분해야 체감 품질이 향상 되므로</a:t>
            </a:r>
            <a:endParaRPr lang="en-US" altLang="ko-KR" dirty="0"/>
          </a:p>
          <a:p>
            <a:r>
              <a:rPr lang="ko-KR" altLang="en-US" b="1" dirty="0" err="1"/>
              <a:t>엣지</a:t>
            </a:r>
            <a:r>
              <a:rPr lang="ko-KR" altLang="en-US" b="1" dirty="0"/>
              <a:t> 자원 배치가 체감품질 향상을 좌우</a:t>
            </a:r>
            <a:r>
              <a:rPr lang="ko-KR" altLang="en-US" dirty="0"/>
              <a:t>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ko-KR" altLang="en-US" b="1" dirty="0"/>
              <a:t>반응 속도가 생명인 게임</a:t>
            </a:r>
            <a:r>
              <a:rPr lang="ko-KR" altLang="en-US" dirty="0"/>
              <a:t>에서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끝으로 향후의 연구 방향을 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모바일 게임의 대규모 평가와 </a:t>
            </a:r>
            <a:endParaRPr lang="en-US" altLang="ko-KR" dirty="0"/>
          </a:p>
          <a:p>
            <a:r>
              <a:rPr lang="ko-KR" altLang="en-US" dirty="0" err="1"/>
              <a:t>엣지</a:t>
            </a:r>
            <a:r>
              <a:rPr lang="ko-KR" altLang="en-US" dirty="0"/>
              <a:t> </a:t>
            </a:r>
            <a:r>
              <a:rPr lang="ko-KR" altLang="en-US" dirty="0" err="1"/>
              <a:t>아키텍쳐를</a:t>
            </a:r>
            <a:r>
              <a:rPr lang="ko-KR" altLang="en-US" dirty="0"/>
              <a:t> 시나리오 별 비교</a:t>
            </a:r>
            <a:endParaRPr lang="en-US" altLang="ko-KR" dirty="0"/>
          </a:p>
          <a:p>
            <a:r>
              <a:rPr lang="ko-KR" altLang="en-US" dirty="0"/>
              <a:t>가 흥미로울 것이라고 말하며 이 논문이 더 많은 연구를 장려하기를 바란다는 말을 마지막으로 논문을 마무리 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8757D-969B-9B7F-419B-30CB31BF3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426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D7657-6703-8A3E-3A77-940A71EF5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70ABE-9305-0DEB-47CF-7B4234257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DE167-C56E-7D4C-6E38-1014CCBD1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초록 부분에서 언급되었지만 이 논문에 기여에 대해서 다시 말씀드리겠습니다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 아키텍처를 분류하고 조사하고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컴퓨팅의 이점을 제공하는 주요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시나리오를 설명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게임으로 대표되는 선택된 사용 사례에서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컴퓨팅과 그 활성화 기술에 대한 실험적 평가를 수행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ko-KR" altLang="en-US" dirty="0"/>
              <a:t>이상 발표 마치겠습니다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4CF51-2B7C-D8AE-2053-09E2A55B22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6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초록에서는 </a:t>
            </a:r>
            <a:endParaRPr lang="en-US" altLang="ko-KR" dirty="0"/>
          </a:p>
          <a:p>
            <a:r>
              <a:rPr lang="ko-KR" altLang="en-US" dirty="0"/>
              <a:t>논문의 배경부터 설명하고 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액추에이터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등 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단말의 데이터가 폭증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했고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대부분이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원거리 클라우드 데이터센터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처리됩니다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이로 인해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네트워크 대역폭 부담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 지연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부각되었다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대해 이 논문에서는 새로운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애플리케이션을 위해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컴퓨팅을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해야한다라고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주장하고 있습니다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여기서 말하는 새로운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애플리케이션은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센서스트림을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활용하는 인터랙티브 어플리케이션입니다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저자가 언급한 논문의 기여는 두가지 입니다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 아키텍처를 분류하고 조사하고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컴퓨팅의 이점을 제공하는 주요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 시나리오를 설명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 게임으로 대표되는 선택된 사용 사례에서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컴퓨팅과 그 활성화 기술에 대한 실험적 평가를 수행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실험의 방법으로는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애플리케이션을 예로 하여 다양한 환경에서 응답지연을 평가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실험 결과에 따르면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컴퓨팅은 애플리케이션의 지연 시간 요구 사항을 충족하는 데 필요하다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논문에서 결론 부분에서는 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엣지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컴퓨팅 플랫폼으로 달성할 수 있는 것들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새로운 기술이 미래의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응용 프로그램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C786F-6D5C-8DE2-002F-0AB0ACD8D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33B88-01BC-6C8B-4B1F-D086402E7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963D9-DE8F-8864-6071-89511928B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서론입니다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3F84-A214-7008-3FB8-072F158CA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49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서론에서는 문제점에 대해서 설명하고 있습니다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모바일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·IoT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단말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센서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스마트폰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웨어러블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데이터 생성이 급증하는 반면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연산에너지 등 리소스의 제약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큽니다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완화하기 위해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 오프로딩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널리 사용되고 있으며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</a:rPr>
              <a:t>클라우드는 처리 및 저장을 이관하는 데 이상적인 솔루션이다</a:t>
            </a:r>
            <a:r>
              <a:rPr lang="en-US" altLang="ko-KR" dirty="0">
                <a:effectLst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ko-KR" altLang="en-US" dirty="0">
                <a:effectLst/>
              </a:rPr>
              <a:t>대다수 사용자와 멀리 떨어진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원거리 데이터센터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운영해야 하므로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통신지연 </a:t>
            </a:r>
            <a:endParaRPr lang="en-US" altLang="ko-KR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클라우드 구간 네트워크 부하 증가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문제가 발생한다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이러한 문제를 해결하기 위해 </a:t>
            </a:r>
            <a:r>
              <a:rPr lang="ko-KR" altLang="en-US" dirty="0" err="1">
                <a:effectLst/>
              </a:rPr>
              <a:t>엣지</a:t>
            </a:r>
            <a:r>
              <a:rPr lang="ko-KR" altLang="en-US" dirty="0">
                <a:effectLst/>
              </a:rPr>
              <a:t> 컴퓨팅 또는 </a:t>
            </a:r>
            <a:r>
              <a:rPr lang="ko-KR" altLang="en-US" dirty="0" err="1">
                <a:effectLst/>
              </a:rPr>
              <a:t>포그</a:t>
            </a:r>
            <a:r>
              <a:rPr lang="ko-KR" altLang="en-US" dirty="0">
                <a:effectLst/>
              </a:rPr>
              <a:t> 컴퓨팅이라는 개념이 제안되었다</a:t>
            </a:r>
            <a:r>
              <a:rPr lang="en-US" altLang="ko-KR" dirty="0">
                <a:effectLst/>
              </a:rPr>
              <a:t>. </a:t>
            </a:r>
          </a:p>
          <a:p>
            <a:endParaRPr lang="en-US" dirty="0">
              <a:effectLst/>
            </a:endParaRPr>
          </a:p>
          <a:p>
            <a:r>
              <a:rPr lang="ko-KR" altLang="en-US" dirty="0"/>
              <a:t>이것은</a:t>
            </a:r>
            <a:r>
              <a:rPr lang="en-US" altLang="ko-KR" dirty="0"/>
              <a:t>, </a:t>
            </a:r>
            <a:r>
              <a:rPr lang="ko-KR" altLang="en-US" dirty="0"/>
              <a:t>컴퓨팅 자원을 네트워크의 </a:t>
            </a:r>
            <a:r>
              <a:rPr lang="ko-KR" altLang="en-US" b="1" dirty="0" err="1"/>
              <a:t>엣지에</a:t>
            </a:r>
            <a:r>
              <a:rPr lang="ko-KR" altLang="en-US" b="1" dirty="0"/>
              <a:t> 배치하는 것을 말합니다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이에 따른 효과로는 </a:t>
            </a:r>
            <a:endParaRPr lang="en-US" altLang="ko-KR" dirty="0"/>
          </a:p>
          <a:p>
            <a:r>
              <a:rPr lang="ko-KR" altLang="en-US" dirty="0"/>
              <a:t>데이터를 생성하는 기기와 가까운 곳에 컴퓨팅 자원을 두면 </a:t>
            </a:r>
            <a:r>
              <a:rPr lang="ko-KR" altLang="en-US" b="1" dirty="0"/>
              <a:t>통신 지연</a:t>
            </a:r>
            <a:r>
              <a:rPr lang="ko-KR" altLang="en-US" dirty="0"/>
              <a:t>이 줄어듭니다</a:t>
            </a:r>
            <a:endParaRPr lang="en-US" altLang="ko-KR" dirty="0"/>
          </a:p>
          <a:p>
            <a:r>
              <a:rPr lang="ko-KR" altLang="en-US" b="1" dirty="0"/>
              <a:t>네트워크 집약적 데이터</a:t>
            </a:r>
            <a:r>
              <a:rPr lang="ko-KR" altLang="en-US" dirty="0"/>
              <a:t>를 최종 기기에서 한 홉 떨어진 지점에서 처리</a:t>
            </a:r>
            <a:r>
              <a:rPr lang="en-US" altLang="ko-KR" dirty="0"/>
              <a:t>·</a:t>
            </a:r>
            <a:r>
              <a:rPr lang="ko-KR" altLang="en-US" dirty="0"/>
              <a:t>분석할 수 있어</a:t>
            </a:r>
            <a:r>
              <a:rPr lang="en-US" altLang="ko-KR" dirty="0"/>
              <a:t>, </a:t>
            </a:r>
            <a:r>
              <a:rPr lang="ko-KR" altLang="en-US" dirty="0"/>
              <a:t>먼 데이터센터로 가는 네트워크 링크의 </a:t>
            </a:r>
            <a:r>
              <a:rPr lang="ko-KR" altLang="en-US" b="1" dirty="0"/>
              <a:t>대역폭 부담</a:t>
            </a:r>
            <a:r>
              <a:rPr lang="ko-KR" altLang="en-US" dirty="0"/>
              <a:t>이 감소합니다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마지막으로 기기의 이동성</a:t>
            </a:r>
            <a:r>
              <a:rPr lang="ko-KR" altLang="en-US" dirty="0"/>
              <a:t>과 </a:t>
            </a:r>
            <a:r>
              <a:rPr lang="ko-KR" altLang="en-US" b="1" dirty="0"/>
              <a:t>지리적으로 분산된 애플리케이션</a:t>
            </a:r>
            <a:r>
              <a:rPr lang="ko-KR" altLang="en-US" dirty="0"/>
              <a:t>을 지원합니다</a:t>
            </a:r>
            <a:r>
              <a:rPr lang="en-US" altLang="ko-KR" dirty="0"/>
              <a:t>. (</a:t>
            </a:r>
            <a:r>
              <a:rPr lang="ko-KR" altLang="en-US" dirty="0"/>
              <a:t>대표적인 사례로는 </a:t>
            </a:r>
            <a:r>
              <a:rPr lang="ko-KR" altLang="en-US" b="1" dirty="0"/>
              <a:t>차량 대상 콘텐츠 전송</a:t>
            </a:r>
            <a:r>
              <a:rPr lang="en-US" altLang="ko-KR" dirty="0"/>
              <a:t>, </a:t>
            </a:r>
            <a:r>
              <a:rPr lang="ko-KR" altLang="en-US" b="1" dirty="0"/>
              <a:t>모바일 기기가 수집한 데이터의 실시간 분석</a:t>
            </a:r>
            <a:r>
              <a:rPr lang="en-US" altLang="ko-KR" dirty="0"/>
              <a:t>, </a:t>
            </a:r>
            <a:r>
              <a:rPr lang="ko-KR" altLang="en-US" dirty="0"/>
              <a:t>그리고 지리적으로 분산된 </a:t>
            </a:r>
            <a:r>
              <a:rPr lang="ko-KR" altLang="en-US" b="1" dirty="0"/>
              <a:t>무선 센서 네트워크를 통한 환경 모니터링</a:t>
            </a:r>
            <a:r>
              <a:rPr lang="en-US" altLang="ko-KR" b="1" dirty="0"/>
              <a:t>)</a:t>
            </a:r>
            <a:endParaRPr lang="en-US" altLang="ko-KR" dirty="0"/>
          </a:p>
          <a:p>
            <a:endParaRPr lang="en-US" altLang="ko-KR" b="1" dirty="0"/>
          </a:p>
          <a:p>
            <a:r>
              <a:rPr lang="ko-KR" altLang="en-US" b="1" dirty="0"/>
              <a:t>그리고 그 효과로 </a:t>
            </a:r>
            <a:endParaRPr lang="en-US" altLang="ko-KR" b="1" dirty="0"/>
          </a:p>
          <a:p>
            <a:r>
              <a:rPr lang="ko-KR" altLang="en-US" dirty="0"/>
              <a:t>지연과 대역폭 부담을 줄이고</a:t>
            </a:r>
            <a:r>
              <a:rPr lang="en-US" altLang="ko-KR" dirty="0"/>
              <a:t>, </a:t>
            </a:r>
            <a:r>
              <a:rPr lang="ko-KR" altLang="en-US" dirty="0"/>
              <a:t>새로운 서비스를 가능하게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</a:rPr>
              <a:t>콘텐츠를 최종 사용자에게 더 가까이 가져오는 개념은 </a:t>
            </a:r>
            <a:endParaRPr lang="en-US" altLang="ko-KR" dirty="0">
              <a:effectLst/>
            </a:endParaRPr>
          </a:p>
          <a:p>
            <a:r>
              <a:rPr lang="ko-KR" altLang="en-US" dirty="0">
                <a:effectLst/>
              </a:rPr>
              <a:t>이전에도 이미 존재했습니다</a:t>
            </a:r>
            <a:r>
              <a:rPr lang="en-US" altLang="ko-KR" dirty="0">
                <a:effectLst/>
              </a:rPr>
              <a:t>. </a:t>
            </a: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CDN </a:t>
            </a:r>
            <a:r>
              <a:rPr lang="ko-KR" altLang="en-US" dirty="0">
                <a:effectLst/>
              </a:rPr>
              <a:t>과 </a:t>
            </a:r>
            <a:r>
              <a:rPr lang="en-US" altLang="ko-KR" dirty="0">
                <a:effectLst/>
              </a:rPr>
              <a:t>ICN </a:t>
            </a:r>
            <a:r>
              <a:rPr lang="ko-KR" altLang="en-US" dirty="0">
                <a:effectLst/>
              </a:rPr>
              <a:t>으로 대표되며 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CDN </a:t>
            </a:r>
            <a:r>
              <a:rPr lang="ko-KR" altLang="en-US" dirty="0">
                <a:effectLst/>
              </a:rPr>
              <a:t>은 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Content delivery or distribution networks (CDNs) , </a:t>
            </a:r>
            <a:r>
              <a:rPr lang="ko-KR" altLang="en-US" dirty="0">
                <a:effectLst/>
              </a:rPr>
              <a:t>콘텐츠 전송 및 분배 네트워크</a:t>
            </a:r>
            <a:r>
              <a:rPr lang="en-US" altLang="ko-KR" dirty="0">
                <a:effectLst/>
              </a:rPr>
              <a:t>, </a:t>
            </a:r>
            <a:r>
              <a:rPr lang="ko-KR" altLang="en-US" dirty="0"/>
              <a:t>원본 위치의 콘텐츠를 사용자 근처 서버들에 </a:t>
            </a:r>
            <a:r>
              <a:rPr lang="ko-KR" altLang="en-US" b="1" dirty="0"/>
              <a:t>복제</a:t>
            </a:r>
            <a:r>
              <a:rPr lang="en-US" altLang="ko-KR" b="1" dirty="0"/>
              <a:t>·</a:t>
            </a:r>
            <a:r>
              <a:rPr lang="ko-KR" altLang="en-US" b="1" dirty="0"/>
              <a:t>배치하는 개념이고 </a:t>
            </a:r>
            <a:endParaRPr lang="en-US" altLang="ko-KR" b="1" dirty="0"/>
          </a:p>
          <a:p>
            <a:r>
              <a:rPr lang="en-US" altLang="ko-KR" b="1" dirty="0">
                <a:effectLst/>
              </a:rPr>
              <a:t>ICN </a:t>
            </a:r>
            <a:r>
              <a:rPr lang="ko-KR" altLang="en-US" b="1" dirty="0">
                <a:effectLst/>
              </a:rPr>
              <a:t>은</a:t>
            </a:r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Information-centric networking (ICN), </a:t>
            </a:r>
            <a:r>
              <a:rPr lang="ko-KR" altLang="en-US" dirty="0">
                <a:effectLst/>
              </a:rPr>
              <a:t>정보 중심 네트워킹</a:t>
            </a:r>
            <a:r>
              <a:rPr lang="en-US" altLang="ko-KR" dirty="0">
                <a:effectLst/>
              </a:rPr>
              <a:t>, </a:t>
            </a:r>
            <a:r>
              <a:rPr lang="ko-KR" altLang="en-US" b="1" dirty="0"/>
              <a:t>콘텐츠 기반 라우팅</a:t>
            </a:r>
            <a:r>
              <a:rPr lang="en-US" altLang="ko-KR" b="1" dirty="0"/>
              <a:t>/</a:t>
            </a:r>
            <a:r>
              <a:rPr lang="ko-KR" altLang="en-US" b="1" dirty="0"/>
              <a:t>포워딩</a:t>
            </a:r>
            <a:r>
              <a:rPr lang="ko-KR" altLang="en-US" dirty="0"/>
              <a:t>을 명시적으로 지원하려는 개념입니다</a:t>
            </a:r>
            <a:r>
              <a:rPr lang="en-US" altLang="ko-KR" dirty="0"/>
              <a:t>.</a:t>
            </a:r>
          </a:p>
          <a:p>
            <a:endParaRPr lang="en-US" altLang="ko-KR" dirty="0">
              <a:effectLst/>
            </a:endParaRPr>
          </a:p>
          <a:p>
            <a:r>
              <a:rPr lang="ko-KR" altLang="en-US" dirty="0"/>
              <a:t>하지만 </a:t>
            </a:r>
            <a:r>
              <a:rPr lang="en-US" altLang="ko-KR" dirty="0"/>
              <a:t>CDN</a:t>
            </a:r>
            <a:r>
              <a:rPr lang="ko-KR" altLang="en-US" dirty="0"/>
              <a:t>과 </a:t>
            </a:r>
            <a:r>
              <a:rPr lang="en-US" altLang="ko-KR" dirty="0"/>
              <a:t>ICN </a:t>
            </a:r>
            <a:r>
              <a:rPr lang="ko-KR" altLang="en-US" dirty="0"/>
              <a:t>패러다임은 </a:t>
            </a:r>
            <a:r>
              <a:rPr lang="ko-KR" altLang="en-US" b="1" dirty="0"/>
              <a:t>비대화형</a:t>
            </a:r>
            <a:r>
              <a:rPr lang="en-US" altLang="ko-KR" b="1" dirty="0"/>
              <a:t>(non-interactive) </a:t>
            </a:r>
            <a:r>
              <a:rPr lang="ko-KR" altLang="en-US" b="1" dirty="0"/>
              <a:t>콘텐츠</a:t>
            </a:r>
            <a:r>
              <a:rPr lang="ko-KR" altLang="en-US" dirty="0"/>
              <a:t>에 한정됩니다</a:t>
            </a:r>
            <a:endParaRPr lang="en-US" altLang="ko-KR" dirty="0"/>
          </a:p>
          <a:p>
            <a:r>
              <a:rPr lang="ko-KR" altLang="en-US" dirty="0"/>
              <a:t>이와 달리 </a:t>
            </a:r>
            <a:endParaRPr lang="en-US" altLang="ko-KR" dirty="0"/>
          </a:p>
          <a:p>
            <a:r>
              <a:rPr lang="ko-KR" altLang="en-US" b="1" dirty="0" err="1"/>
              <a:t>엣지</a:t>
            </a:r>
            <a:r>
              <a:rPr lang="ko-KR" altLang="en-US" b="1" dirty="0"/>
              <a:t> 컴퓨팅 서버</a:t>
            </a:r>
            <a:r>
              <a:rPr lang="ko-KR" altLang="en-US" dirty="0"/>
              <a:t>는 </a:t>
            </a:r>
            <a:r>
              <a:rPr lang="ko-KR" altLang="en-US" b="1" dirty="0"/>
              <a:t>연산 능력</a:t>
            </a:r>
            <a:r>
              <a:rPr lang="ko-KR" altLang="en-US" dirty="0"/>
              <a:t>을 제공하고</a:t>
            </a:r>
            <a:r>
              <a:rPr lang="en-US" altLang="ko-KR" dirty="0"/>
              <a:t>, </a:t>
            </a:r>
            <a:r>
              <a:rPr lang="ko-KR" altLang="en-US" b="1" dirty="0"/>
              <a:t>사용자 이동성을 지원하는 대화형 애플리케이션</a:t>
            </a:r>
            <a:r>
              <a:rPr lang="ko-KR" altLang="en-US" dirty="0"/>
              <a:t>을 서비스할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IoT </a:t>
            </a:r>
            <a:r>
              <a:rPr lang="ko-KR" altLang="en-US" dirty="0"/>
              <a:t>기기에서 생성된 데이터를 </a:t>
            </a:r>
            <a:r>
              <a:rPr lang="ko-KR" altLang="en-US" b="1" dirty="0" err="1"/>
              <a:t>엣지</a:t>
            </a:r>
            <a:r>
              <a:rPr lang="ko-KR" altLang="en-US" b="1" dirty="0"/>
              <a:t> 네트워크 노드 내에서 저장 및 처리</a:t>
            </a:r>
            <a:r>
              <a:rPr lang="ko-KR" altLang="en-US" dirty="0"/>
              <a:t>함으로써</a:t>
            </a:r>
            <a:endParaRPr lang="en-US" altLang="ko-KR" b="1" dirty="0"/>
          </a:p>
          <a:p>
            <a:r>
              <a:rPr lang="ko-KR" altLang="en-US" b="1" dirty="0"/>
              <a:t>클라우드로 보내기 전에 개인 정보를 제거</a:t>
            </a:r>
            <a:r>
              <a:rPr lang="en-US" altLang="ko-KR" b="1" dirty="0"/>
              <a:t>(</a:t>
            </a:r>
            <a:r>
              <a:rPr lang="ko-KR" altLang="en-US" b="1" dirty="0" err="1"/>
              <a:t>전처리</a:t>
            </a:r>
            <a:r>
              <a:rPr lang="en-US" altLang="ko-KR" b="1" dirty="0"/>
              <a:t>)</a:t>
            </a:r>
            <a:r>
              <a:rPr lang="ko-KR" altLang="en-US" dirty="0"/>
              <a:t> 할 수 있으며 이는 프라이버시에 관한 우려를 줄일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게다가 사용자의 가까운 곳의 자원으로 </a:t>
            </a:r>
            <a:r>
              <a:rPr lang="ko-KR" altLang="en-US" b="1" dirty="0"/>
              <a:t>연산을 </a:t>
            </a:r>
            <a:r>
              <a:rPr lang="ko-KR" altLang="en-US" b="1" dirty="0" err="1"/>
              <a:t>오프로딩</a:t>
            </a:r>
            <a:r>
              <a:rPr lang="ko-KR" altLang="en-US" dirty="0" err="1"/>
              <a:t>하면</a:t>
            </a:r>
            <a:r>
              <a:rPr lang="ko-KR" altLang="en-US" dirty="0"/>
              <a:t> </a:t>
            </a:r>
            <a:r>
              <a:rPr lang="ko-KR" altLang="en-US" b="1" dirty="0"/>
              <a:t>단말 에너지 소비를 줄이는 데</a:t>
            </a:r>
            <a:r>
              <a:rPr lang="ko-KR" altLang="en-US" dirty="0"/>
              <a:t> 도움이 됩니다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저자가 말하는 이 논문의 기여는 두 가지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dirty="0"/>
              <a:t>현재의 </a:t>
            </a:r>
            <a:r>
              <a:rPr lang="ko-KR" altLang="en-US" b="1" dirty="0" err="1"/>
              <a:t>엣지</a:t>
            </a:r>
            <a:r>
              <a:rPr lang="ko-KR" altLang="en-US" b="1" dirty="0"/>
              <a:t> 컴퓨팅 아키텍처와 플랫폼을 분류</a:t>
            </a:r>
            <a:r>
              <a:rPr lang="en-US" altLang="ko-KR" b="1" dirty="0"/>
              <a:t>·</a:t>
            </a:r>
            <a:r>
              <a:rPr lang="ko-KR" altLang="en-US" b="1" dirty="0"/>
              <a:t>조사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 err="1"/>
              <a:t>엣지</a:t>
            </a:r>
            <a:r>
              <a:rPr lang="ko-KR" altLang="en-US" dirty="0"/>
              <a:t> 컴퓨팅의 이점을 받는 </a:t>
            </a:r>
            <a:r>
              <a:rPr lang="ko-KR" altLang="en-US" b="1" dirty="0"/>
              <a:t>핵심 </a:t>
            </a:r>
            <a:r>
              <a:rPr lang="en-US" altLang="ko-KR" b="1" dirty="0"/>
              <a:t>IoT </a:t>
            </a:r>
            <a:r>
              <a:rPr lang="ko-KR" altLang="en-US" b="1" dirty="0"/>
              <a:t>응용 시나리오</a:t>
            </a:r>
            <a:r>
              <a:rPr lang="ko-KR" altLang="en-US" dirty="0"/>
              <a:t>를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모바일 게임</a:t>
            </a:r>
            <a:r>
              <a:rPr lang="ko-KR" altLang="en-US" dirty="0"/>
              <a:t>이라는 선택된 사용 사례를 통해 </a:t>
            </a:r>
            <a:r>
              <a:rPr lang="ko-KR" altLang="en-US" dirty="0" err="1"/>
              <a:t>엣지</a:t>
            </a:r>
            <a:r>
              <a:rPr lang="ko-KR" altLang="en-US" dirty="0"/>
              <a:t> 컴퓨팅 및 그 </a:t>
            </a:r>
            <a:r>
              <a:rPr lang="ko-KR" altLang="en-US" b="1" dirty="0"/>
              <a:t>기술</a:t>
            </a:r>
            <a:r>
              <a:rPr lang="ko-KR" altLang="en-US" dirty="0"/>
              <a:t>의 </a:t>
            </a:r>
            <a:r>
              <a:rPr lang="ko-KR" altLang="en-US" b="1" dirty="0"/>
              <a:t>실험적 평가</a:t>
            </a:r>
            <a:r>
              <a:rPr lang="ko-KR" altLang="en-US" dirty="0"/>
              <a:t>를 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실험적 평가를 통해서 </a:t>
            </a:r>
            <a:r>
              <a:rPr lang="ko-KR" altLang="en-US" b="1" dirty="0"/>
              <a:t>만족스러운 사용자 체감 품질</a:t>
            </a:r>
            <a:r>
              <a:rPr lang="en-US" altLang="ko-KR" b="1" dirty="0"/>
              <a:t>(</a:t>
            </a:r>
            <a:r>
              <a:rPr lang="en-US" altLang="ko-KR" b="1" dirty="0" err="1"/>
              <a:t>QoE</a:t>
            </a:r>
            <a:r>
              <a:rPr lang="en-US" altLang="ko-KR" b="1" dirty="0"/>
              <a:t>)</a:t>
            </a:r>
            <a:r>
              <a:rPr lang="ko-KR" altLang="en-US" dirty="0"/>
              <a:t> 을 달성하려면 </a:t>
            </a:r>
            <a:r>
              <a:rPr lang="ko-KR" altLang="en-US" b="1" dirty="0" err="1"/>
              <a:t>엣지</a:t>
            </a:r>
            <a:r>
              <a:rPr lang="ko-KR" altLang="en-US" b="1" dirty="0"/>
              <a:t> 컴퓨팅이 필수적</a:t>
            </a:r>
            <a:r>
              <a:rPr lang="ko-KR" altLang="en-US" dirty="0"/>
              <a:t>임을 정량적 지표로 증명합니다</a:t>
            </a:r>
            <a:r>
              <a:rPr lang="en-US" altLang="ko-K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68959"/>
            <a:ext cx="12902803" cy="1227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Edge Computing for the Internet of Things</a:t>
            </a:r>
          </a:p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</a:t>
            </a:r>
          </a:p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 Case Study</a:t>
            </a:r>
            <a:endParaRPr lang="en-US" sz="38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DCF1283-C0FE-19E1-47A1-AF42A09EB824}"/>
              </a:ext>
            </a:extLst>
          </p:cNvPr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50"/>
              </a:lnSpc>
            </a:pPr>
            <a:r>
              <a:rPr lang="it-IT" sz="2100" dirty="0">
                <a:solidFill>
                  <a:schemeClr val="bg1"/>
                </a:solidFill>
              </a:rPr>
              <a:t>Gopika Premsankar, Mario Di Francesco, and Tarik Taleb</a:t>
            </a:r>
            <a:endParaRPr lang="en-US" sz="2100" dirty="0">
              <a:solidFill>
                <a:schemeClr val="bg1"/>
              </a:solidFill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E75A42B0-14EE-7AFD-B113-545D6A40C993}"/>
              </a:ext>
            </a:extLst>
          </p:cNvPr>
          <p:cNvSpPr/>
          <p:nvPr/>
        </p:nvSpPr>
        <p:spPr>
          <a:xfrm>
            <a:off x="863797" y="7337771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3150"/>
              </a:lnSpc>
            </a:pPr>
            <a:r>
              <a:rPr lang="en-US" sz="2100" dirty="0">
                <a:solidFill>
                  <a:schemeClr val="bg1"/>
                </a:solidFill>
              </a:rPr>
              <a:t>K2025029 </a:t>
            </a:r>
            <a:r>
              <a:rPr lang="ko-KR" altLang="en-US" sz="2100" dirty="0">
                <a:solidFill>
                  <a:schemeClr val="bg1"/>
                </a:solidFill>
              </a:rPr>
              <a:t>금동환</a:t>
            </a:r>
            <a:endParaRPr lang="en-US" sz="2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63798" y="341542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II: 엣지 플랫폼 분류/아키텍처.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81488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III: 엣지의 핵심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구현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기술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421433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IV: IoT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요구사항과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엣지의 이점.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461379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V: 모바일 게임 성능 평가 결과.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501324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VI: 현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기술과의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관련성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3798" y="541270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Section VII: 결론 및 향후 연구 방향.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36A9728D-C2F1-C1E7-2168-09C8418A08D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87CD2DCD-2A7D-B394-F1E9-9C810F1D0DBB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논문 구성 안내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II. Edge Computing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Classes and Architectures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1120522"/>
            <a:ext cx="5439013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II-1. Resource-Rich Edge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엣지가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연결되는 네트워크에 고성능 서버를 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대표</a:t>
            </a: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설계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7" y="3356729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Cloudlet: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1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홉 거리의 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Wi-Fi AP/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기지국에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VM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기반 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"data center in a box"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6" y="411480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Micro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Wi-Fi AP 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기지국에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소수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서버를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배치하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는 형태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48727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MEC (Multi-access Edge Computing):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이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모바일 네트워크의 무선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엑세스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컴포넌트에 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낮은 지연, 높은 처리량, 무선 상태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정보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활용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E027A365-50D5-EBC3-AA9C-A5CFB6A68F11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II. Edge Computing : Classes and Architectures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1120378"/>
            <a:ext cx="495812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II-2. Heterogeneous Edge Nodes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9485BA6A-570A-4372-504C-78BE177CDC8B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II. Edge Computing : Classes and Architectures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E69C75D0-315C-1294-7774-C71AE4F3BCC0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다양한 컴퓨팅 자원을 활용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18082745-2D37-59C5-75A1-E9D5550AF5FC}"/>
              </a:ext>
            </a:extLst>
          </p:cNvPr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대표</a:t>
            </a: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설계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4E373F24-3AA5-15EA-4E8C-E9134A244145}"/>
              </a:ext>
            </a:extLst>
          </p:cNvPr>
          <p:cNvSpPr/>
          <p:nvPr/>
        </p:nvSpPr>
        <p:spPr>
          <a:xfrm>
            <a:off x="863797" y="3356729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Fot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Platform: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가상화된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이기종 노드들의 시스템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FDE6B481-70C3-2EED-8BA3-9AD0F5EF3C58}"/>
              </a:ext>
            </a:extLst>
          </p:cNvPr>
          <p:cNvSpPr/>
          <p:nvPr/>
        </p:nvSpPr>
        <p:spPr>
          <a:xfrm>
            <a:off x="863796" y="411480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Local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인근 단말들이 협력으로 로컬 클라우드를 형성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9FF01434-BC38-C0AD-6149-CF0FCF8B1E14}"/>
              </a:ext>
            </a:extLst>
          </p:cNvPr>
          <p:cNvSpPr/>
          <p:nvPr/>
        </p:nvSpPr>
        <p:spPr>
          <a:xfrm>
            <a:off x="863798" y="48727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Low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power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mini-cloud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Raspberry Pi 등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소형·저전력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노드를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묶은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휴대형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E5D2EF69-99C7-8470-78F7-F2BA9A106AA2}"/>
              </a:ext>
            </a:extLst>
          </p:cNvPr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4EB6A9C5-9A3A-8054-2A82-01C4D0961158}"/>
              </a:ext>
            </a:extLst>
          </p:cNvPr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다양한 자원 활용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 유연성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자원이 제한된 환경에서 운영 탄력성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II-3. Edge–Cloud Federation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348103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Edge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앱이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클라우드에서 모두 서비스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394472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Integrated Private and Public  cloud: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노드가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동적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오케스트레이션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7" y="440841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FUSION Architecture: 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인터넷에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클라두으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인프라에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서비스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7290F65A-5534-76AA-99C7-2EB7BA3D5B57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II. Edge Computing : Classes and Architectures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622A361-D481-75C5-E428-93D8275D8C73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ko-KR" alt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자원과 데이터센터를 연합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3252D2BA-BAC0-FFAA-C892-F48E36940BDC}"/>
              </a:ext>
            </a:extLst>
          </p:cNvPr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대표</a:t>
            </a: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설계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9B9105AA-2A71-D9A3-A275-DAB533570EFC}"/>
              </a:ext>
            </a:extLst>
          </p:cNvPr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장점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51DF2EDF-6331-0DC9-109E-29DB462BEBDA}"/>
              </a:ext>
            </a:extLst>
          </p:cNvPr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배치의 지리적인 유연성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작업 처리량 극대화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7317F787-DFB1-0ED5-0D00-26BA2A8FD145}"/>
              </a:ext>
            </a:extLst>
          </p:cNvPr>
          <p:cNvSpPr/>
          <p:nvPr/>
        </p:nvSpPr>
        <p:spPr>
          <a:xfrm>
            <a:off x="863798" y="48727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Mirrored Edge Cloud: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공개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서비스를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미러링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070741"/>
            <a:ext cx="908780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III. Enabling Technologies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863798" y="3486031"/>
            <a:ext cx="4156948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33318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01579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VM(</a:t>
            </a:r>
            <a:r>
              <a:rPr lang="ko-KR" alt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하이퍼바이저</a:t>
            </a: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기반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)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1201579" y="4168616"/>
            <a:ext cx="3572828" cy="306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강력한 격리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오버헤드가 존재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36607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206127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574387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컨테이너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574387" y="4168616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호스트 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OS 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자원 공유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기동시간 단축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일반적 성능 우수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9609534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9579054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947315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마이그레이션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0F84BBD0-D5FB-7B05-D703-9E691058CB05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III. Enabling Technologies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0">
            <a:extLst>
              <a:ext uri="{FF2B5EF4-FFF2-40B4-BE49-F238E27FC236}">
                <a16:creationId xmlns:a16="http://schemas.microsoft.com/office/drawing/2014/main" id="{FDE8C623-6287-DE35-CBE9-ABE19BB5D783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III-1. Virtualization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68F1FB9C-F334-B585-613F-8CFD41A01D36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단일 물리 서버에서 여러 격리된 인스턴스 실행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060E0FEF-442E-15D1-0A90-4CAC8B0EA991}"/>
              </a:ext>
            </a:extLst>
          </p:cNvPr>
          <p:cNvSpPr/>
          <p:nvPr/>
        </p:nvSpPr>
        <p:spPr>
          <a:xfrm>
            <a:off x="9947314" y="4114800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VM/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컨테이너를 서버 간 이동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28056835-C899-CA98-A14F-682608640EB9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III. Enabling Technologies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AD6E3D71-8790-B5E8-9B66-4DB1910A7B76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III-2. </a:t>
            </a: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Network Function Virtualization and Software Defined Network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48BA2CF4-6665-07F8-763C-03871A0CDB44}"/>
              </a:ext>
            </a:extLst>
          </p:cNvPr>
          <p:cNvSpPr/>
          <p:nvPr/>
        </p:nvSpPr>
        <p:spPr>
          <a:xfrm>
            <a:off x="863798" y="3486031"/>
            <a:ext cx="4156948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1708ED69-4B7D-C593-670E-A97D86ACC1FE}"/>
              </a:ext>
            </a:extLst>
          </p:cNvPr>
          <p:cNvSpPr/>
          <p:nvPr/>
        </p:nvSpPr>
        <p:spPr>
          <a:xfrm>
            <a:off x="833318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234397F0-5D04-2467-0D48-BC5AD9D6A4AA}"/>
              </a:ext>
            </a:extLst>
          </p:cNvPr>
          <p:cNvSpPr/>
          <p:nvPr/>
        </p:nvSpPr>
        <p:spPr>
          <a:xfrm>
            <a:off x="1201579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NFV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F58DD303-457A-7A74-A4F4-40C6B3F76614}"/>
              </a:ext>
            </a:extLst>
          </p:cNvPr>
          <p:cNvSpPr/>
          <p:nvPr/>
        </p:nvSpPr>
        <p:spPr>
          <a:xfrm>
            <a:off x="1201579" y="4168616"/>
            <a:ext cx="3572828" cy="306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범용 하드웨어에서 구동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향상된 유연성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1AAC072E-CC64-97E4-BA18-399EDE399EF8}"/>
              </a:ext>
            </a:extLst>
          </p:cNvPr>
          <p:cNvSpPr/>
          <p:nvPr/>
        </p:nvSpPr>
        <p:spPr>
          <a:xfrm>
            <a:off x="5236607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Shape 8">
            <a:extLst>
              <a:ext uri="{FF2B5EF4-FFF2-40B4-BE49-F238E27FC236}">
                <a16:creationId xmlns:a16="http://schemas.microsoft.com/office/drawing/2014/main" id="{844CB2BD-5AA8-9349-A94F-11922DB6EC2E}"/>
              </a:ext>
            </a:extLst>
          </p:cNvPr>
          <p:cNvSpPr/>
          <p:nvPr/>
        </p:nvSpPr>
        <p:spPr>
          <a:xfrm>
            <a:off x="5206127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F34E940A-1F9C-BA3B-4EC8-AAD00D814A3F}"/>
              </a:ext>
            </a:extLst>
          </p:cNvPr>
          <p:cNvSpPr/>
          <p:nvPr/>
        </p:nvSpPr>
        <p:spPr>
          <a:xfrm>
            <a:off x="5574387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SDN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DFC1AA89-D832-D990-20E9-20E42F072F03}"/>
              </a:ext>
            </a:extLst>
          </p:cNvPr>
          <p:cNvSpPr/>
          <p:nvPr/>
        </p:nvSpPr>
        <p:spPr>
          <a:xfrm>
            <a:off x="5574387" y="4168616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중앙 논리 컨트롤러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신규 서비스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Shape 12">
            <a:extLst>
              <a:ext uri="{FF2B5EF4-FFF2-40B4-BE49-F238E27FC236}">
                <a16:creationId xmlns:a16="http://schemas.microsoft.com/office/drawing/2014/main" id="{92B0945E-8327-8F1F-F676-397E5DA11B1E}"/>
              </a:ext>
            </a:extLst>
          </p:cNvPr>
          <p:cNvSpPr/>
          <p:nvPr/>
        </p:nvSpPr>
        <p:spPr>
          <a:xfrm>
            <a:off x="9609534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Shape 13">
            <a:extLst>
              <a:ext uri="{FF2B5EF4-FFF2-40B4-BE49-F238E27FC236}">
                <a16:creationId xmlns:a16="http://schemas.microsoft.com/office/drawing/2014/main" id="{CEA591E4-DE9B-3D97-D50D-36B187D92F7B}"/>
              </a:ext>
            </a:extLst>
          </p:cNvPr>
          <p:cNvSpPr/>
          <p:nvPr/>
        </p:nvSpPr>
        <p:spPr>
          <a:xfrm>
            <a:off x="9579054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D8DD31B2-EC2A-A47D-3BEA-DAFF3029AC6D}"/>
              </a:ext>
            </a:extLst>
          </p:cNvPr>
          <p:cNvSpPr/>
          <p:nvPr/>
        </p:nvSpPr>
        <p:spPr>
          <a:xfrm>
            <a:off x="9947315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결합효과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733E4E74-B0E6-E990-BC68-DC7B2051795A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NFV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소프트웨어 모듈 형태로 네트워크 기능을 구현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SDN : 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데이터와 제어 분리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DBE51C2B-DCAA-E393-5914-337D3BD74912}"/>
              </a:ext>
            </a:extLst>
          </p:cNvPr>
          <p:cNvSpPr/>
          <p:nvPr/>
        </p:nvSpPr>
        <p:spPr>
          <a:xfrm>
            <a:off x="9947314" y="4114800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구성</a:t>
            </a:r>
            <a:r>
              <a:rPr kumimoji="0" lang="en-US" altLang="ko-KR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kumimoji="0" lang="ko-KR" altLang="en-US" sz="1700" i="0" u="none" strike="noStrike" kern="1200" cap="none" spc="0" normalizeH="0" baseline="0" noProof="0" dirty="0">
                <a:ln>
                  <a:noFill/>
                </a:ln>
                <a:solidFill>
                  <a:srgbClr val="E2E6E9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운영 단순화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55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비용 절감</a:t>
            </a:r>
            <a:endParaRPr kumimoji="0" lang="en-US" altLang="ko-KR" sz="1700" i="0" u="none" strike="noStrike" kern="1200" cap="none" spc="0" normalizeH="0" baseline="0" noProof="0" dirty="0">
              <a:ln>
                <a:noFill/>
              </a:ln>
              <a:solidFill>
                <a:srgbClr val="E2E6E9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000D833F-471B-E664-FB86-BBD65B1D835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III. Enabling Technologies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D3916E5D-1F6B-4411-5592-BFC2869941BB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III-3. Computation Offloading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448C35EF-225F-0889-23FF-F9A001361ABE}"/>
              </a:ext>
            </a:extLst>
          </p:cNvPr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계산과 저장을 클라우드로 이전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29383B28-61A6-B04C-940E-A8046F43C5CC}"/>
              </a:ext>
            </a:extLst>
          </p:cNvPr>
          <p:cNvSpPr/>
          <p:nvPr/>
        </p:nvSpPr>
        <p:spPr>
          <a:xfrm>
            <a:off x="863798" y="3174325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효과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E1B59282-8BE5-F0FE-167B-9B8533919EF9}"/>
              </a:ext>
            </a:extLst>
          </p:cNvPr>
          <p:cNvSpPr/>
          <p:nvPr/>
        </p:nvSpPr>
        <p:spPr>
          <a:xfrm>
            <a:off x="863798" y="392918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전력 소모 감소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다양한 앱 구동 가능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91690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IV. Edge Computing for IoT Applications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893689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Table of Contents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6543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Abstract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05377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I. Introduction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345322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II. Edge Computing : Classes and Architectures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385268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III. Enabling Technologies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425213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IV. Edge Computing for IoT Applications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863798" y="465159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V. Use Case : Mobile Gaming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863798" y="505104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VI. Discussion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63798" y="545050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VII. Conclusion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63798" y="584995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Contributions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64B5-CA13-E096-AA1D-C4CD0549B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>
            <a:extLst>
              <a:ext uri="{FF2B5EF4-FFF2-40B4-BE49-F238E27FC236}">
                <a16:creationId xmlns:a16="http://schemas.microsoft.com/office/drawing/2014/main" id="{C038A4BD-FFE4-0A52-8B96-F27266E6EDAC}"/>
              </a:ext>
            </a:extLst>
          </p:cNvPr>
          <p:cNvSpPr/>
          <p:nvPr/>
        </p:nvSpPr>
        <p:spPr>
          <a:xfrm>
            <a:off x="863798" y="2072878"/>
            <a:ext cx="12902803" cy="12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</a:t>
            </a:r>
            <a:r>
              <a:rPr lang="ko-KR" altLang="en-US" sz="21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는 자원이 제한된 디바이스로 구성</a:t>
            </a:r>
            <a:endParaRPr lang="en-US" altLang="ko-KR" sz="21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0" indent="0" algn="l">
              <a:lnSpc>
                <a:spcPts val="3150"/>
              </a:lnSpc>
              <a:buNone/>
            </a:pPr>
            <a:r>
              <a:rPr lang="ko-KR" altLang="en-US" sz="21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기계친화적인</a:t>
            </a:r>
            <a:r>
              <a:rPr lang="ko-KR" altLang="en-US" sz="21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데이터로 다양한 서비스</a:t>
            </a:r>
            <a:endParaRPr lang="en-US" sz="2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6A60668D-81A8-6326-500D-E4BFA8602166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902F5776-EF32-3F6B-FC73-057747436AFC}"/>
              </a:ext>
            </a:extLst>
          </p:cNvPr>
          <p:cNvSpPr/>
          <p:nvPr/>
        </p:nvSpPr>
        <p:spPr>
          <a:xfrm>
            <a:off x="863798" y="1189315"/>
            <a:ext cx="418623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IoT</a:t>
            </a: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와 </a:t>
            </a:r>
            <a:r>
              <a:rPr lang="ko-KR" altLang="en-US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</a:t>
            </a: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컴퓨팅 플랫폼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4067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89315"/>
            <a:ext cx="418623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IoT 특성별 엣지의 필요성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63798" y="2435781"/>
            <a:ext cx="6343412" cy="2194322"/>
          </a:xfrm>
          <a:prstGeom prst="roundRect">
            <a:avLst>
              <a:gd name="adj" fmla="val 6667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Shape 2"/>
          <p:cNvSpPr/>
          <p:nvPr/>
        </p:nvSpPr>
        <p:spPr>
          <a:xfrm>
            <a:off x="863798" y="2405301"/>
            <a:ext cx="6343412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1110139" y="2975610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저지연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통신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1110139" y="3411855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커넥티드카, 모바일 게임,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원격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헬스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모니터링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물류,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산업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제어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23071" y="2435781"/>
            <a:ext cx="6343531" cy="2194322"/>
          </a:xfrm>
          <a:prstGeom prst="roundRect">
            <a:avLst>
              <a:gd name="adj" fmla="val 6667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423071" y="2405301"/>
            <a:ext cx="6343531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9"/>
          <p:cNvSpPr/>
          <p:nvPr/>
        </p:nvSpPr>
        <p:spPr>
          <a:xfrm>
            <a:off x="7669411" y="2975610"/>
            <a:ext cx="298549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대역폭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집약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데이터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669411" y="3411855"/>
            <a:ext cx="5850850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감시카메라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순찰차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단말의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영상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Shape 11"/>
          <p:cNvSpPr/>
          <p:nvPr/>
        </p:nvSpPr>
        <p:spPr>
          <a:xfrm>
            <a:off x="863798" y="5169813"/>
            <a:ext cx="6343412" cy="1870353"/>
          </a:xfrm>
          <a:prstGeom prst="roundRect">
            <a:avLst>
              <a:gd name="adj" fmla="val 7822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863798" y="5139333"/>
            <a:ext cx="6343412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14"/>
          <p:cNvSpPr/>
          <p:nvPr/>
        </p:nvSpPr>
        <p:spPr>
          <a:xfrm>
            <a:off x="1110139" y="570964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지리적 분산 처리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1110139" y="6145887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차량의 충돌 회피 시스템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Shape 16"/>
          <p:cNvSpPr/>
          <p:nvPr/>
        </p:nvSpPr>
        <p:spPr>
          <a:xfrm>
            <a:off x="7423071" y="5169813"/>
            <a:ext cx="6343531" cy="1870353"/>
          </a:xfrm>
          <a:prstGeom prst="roundRect">
            <a:avLst>
              <a:gd name="adj" fmla="val 7822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Shape 17"/>
          <p:cNvSpPr/>
          <p:nvPr/>
        </p:nvSpPr>
        <p:spPr>
          <a:xfrm>
            <a:off x="7423071" y="5139333"/>
            <a:ext cx="6343531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 19"/>
          <p:cNvSpPr/>
          <p:nvPr/>
        </p:nvSpPr>
        <p:spPr>
          <a:xfrm>
            <a:off x="7669411" y="570964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단말</a:t>
            </a: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sz="19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이동성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 20"/>
          <p:cNvSpPr/>
          <p:nvPr/>
        </p:nvSpPr>
        <p:spPr>
          <a:xfrm>
            <a:off x="7669411" y="6145887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단말 이동에 맞춰 가상화 자원 마이그레이션을 수행, QoE 유지.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022354C6-7BCA-9EC8-6195-C36352DFEC3D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20D6142B-92E5-C426-4233-88C05EB7585A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6D76F44F-FB19-B200-06F0-47C889D1B34C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새로운 형태의 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IoT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애플리케이션</a:t>
            </a:r>
            <a:endParaRPr lang="en-US" altLang="ko-KR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 algn="l">
              <a:lnSpc>
                <a:spcPts val="3850"/>
              </a:lnSpc>
              <a:buNone/>
            </a:pP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 3">
            <a:extLst>
              <a:ext uri="{FF2B5EF4-FFF2-40B4-BE49-F238E27FC236}">
                <a16:creationId xmlns:a16="http://schemas.microsoft.com/office/drawing/2014/main" id="{6D58F455-3774-5C12-D0C6-A075469EA137}"/>
              </a:ext>
            </a:extLst>
          </p:cNvPr>
          <p:cNvSpPr/>
          <p:nvPr/>
        </p:nvSpPr>
        <p:spPr>
          <a:xfrm>
            <a:off x="863798" y="348103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매우 짧은 반응 시간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808BAD4B-B276-38A9-D1CD-5AC91CDC3BC5}"/>
              </a:ext>
            </a:extLst>
          </p:cNvPr>
          <p:cNvSpPr/>
          <p:nvPr/>
        </p:nvSpPr>
        <p:spPr>
          <a:xfrm>
            <a:off x="863798" y="394472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사용자 움직임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상호작용에 신뢰도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1153B99E-0E58-8EEF-72AC-80B9CE3603A6}"/>
              </a:ext>
            </a:extLst>
          </p:cNvPr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요구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8482D6F6-68CB-849E-91A6-139C24CE4C45}"/>
              </a:ext>
            </a:extLst>
          </p:cNvPr>
          <p:cNvSpPr/>
          <p:nvPr/>
        </p:nvSpPr>
        <p:spPr>
          <a:xfrm>
            <a:off x="863797" y="442460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추가적인 웨어러블 센서 데이터 활용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169563"/>
            <a:ext cx="3688199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왜 클라우드만으로는 부족한가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6914793" y="316956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엣지가 제공하는 해법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6914793" y="3753564"/>
            <a:ext cx="685931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사용자 근접 연산/저장으로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단축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0F79CC4E-68DC-22A9-305B-6769673C7081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IV. Edge Computing for IoT Applications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7DDEE361-BA33-9154-F7EC-630EB14C06EB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해법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42071E7E-4F77-9798-C121-950AC4C46B72}"/>
              </a:ext>
            </a:extLst>
          </p:cNvPr>
          <p:cNvSpPr/>
          <p:nvPr/>
        </p:nvSpPr>
        <p:spPr>
          <a:xfrm>
            <a:off x="856297" y="364301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저장 자원이 풍부하지만 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물리적인 거리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지연 시간 증가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부담 증가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914055"/>
            <a:ext cx="9997321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V. Use Case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: </a:t>
            </a:r>
          </a:p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Mobile Gaming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플랫폼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게임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게이밍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플랫폼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GamingAnywhere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오픈소스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Neverball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297098AF-82CB-0C45-72E4-CDF9A790736F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A45FF681-6220-D1E8-67A5-AB4C58917D58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V-1. Testbed Setup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4A2893B5-307C-B0FA-B1F0-7FD35F3186A5}"/>
              </a:ext>
            </a:extLst>
          </p:cNvPr>
          <p:cNvSpPr/>
          <p:nvPr/>
        </p:nvSpPr>
        <p:spPr>
          <a:xfrm>
            <a:off x="863798" y="325538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응답 지연 정의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Processing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delay,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지연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서버의 입력 처리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프레임 렌더링 시간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OD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Playout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delay,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응답 지연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클라이언트 디코딩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표시 시간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ND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Network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delay,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지연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) 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&lt;&gt;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RTT (round trip time)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3C6911B1-950B-4BE0-6570-38EDB06D6450}"/>
              </a:ext>
            </a:extLst>
          </p:cNvPr>
          <p:cNvSpPr/>
          <p:nvPr/>
        </p:nvSpPr>
        <p:spPr>
          <a:xfrm>
            <a:off x="863798" y="484924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액세스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Wi-Fi, LTE(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NetLeap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4G, Nokia Solutions and Networks)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 대학 네트워크 환경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0609546D-BACC-D893-F751-EBDB680B53A6}"/>
              </a:ext>
            </a:extLst>
          </p:cNvPr>
          <p:cNvSpPr/>
          <p:nvPr/>
        </p:nvSpPr>
        <p:spPr>
          <a:xfrm>
            <a:off x="863798" y="599415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클라이언트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서버 사양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Google Nexus 5, Android 5.1.1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Intel Xeon E3-1230 (4Core), 16GB Ram, Nvidia Quadro 2000 * 2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EA531-CC4C-3792-082A-E90C5995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2AE10D40-2BD6-4466-9E2C-541C34B89625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1CA5BFD4-9144-EC51-DF17-08010CB93A2F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3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V-1. Testbed Setup</a:t>
            </a:r>
            <a:endParaRPr lang="en-US" altLang="ko-KR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8558A3F9-C03F-C9FE-FF8F-3C2304405380}"/>
              </a:ext>
            </a:extLst>
          </p:cNvPr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서버 배치 시나리오</a:t>
            </a:r>
            <a:endParaRPr lang="en-US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네트워크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LTE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기지국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Wi-Fi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클라이언트와 동일 무선망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 목적 클라우드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CSC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cPouta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(OpenStack), Kajaani(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핀란드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퍼블릭 클라우드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AWS EC2 (Frankfurt, Ireland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1E6628DE-58DE-AA19-0335-ED0A121DCB06}"/>
              </a:ext>
            </a:extLst>
          </p:cNvPr>
          <p:cNvSpPr/>
          <p:nvPr/>
        </p:nvSpPr>
        <p:spPr>
          <a:xfrm>
            <a:off x="863798" y="379083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가상화 구성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OS: Ubuntu 14.04.4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구성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베어메탈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(B),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(C, Docker 1.10.3), VM(V, QEMU 2.5.0)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GPU 1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개를 컨테이너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/VM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직접 할당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EC2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인스턴스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g2.2xlarge(1 GPU, 8 vCPU), g2.8xlarge(4 GPU, 32 vCPU) — Dedicated instances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9DFC8363-CC53-E290-7E32-FB127977CA0D}"/>
              </a:ext>
            </a:extLst>
          </p:cNvPr>
          <p:cNvSpPr/>
          <p:nvPr/>
        </p:nvSpPr>
        <p:spPr>
          <a:xfrm>
            <a:off x="863797" y="578844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실험 절차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조건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 반복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통계적 유의성 확보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 녹화된 게임 세션 재생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타이밍 편차 최소화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세션 길이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1–3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스트리밍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 FPS, 4.5 Mbps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고정</a:t>
            </a: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ECB3300-C91B-BCFA-BF35-A8ABA165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082" y="2115741"/>
            <a:ext cx="4772691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1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978E0-67E3-9EFE-2CBF-42AFA256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480D8CE6-B308-88C9-65AA-8F9C00161729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166D1ACD-886D-CC97-8E58-8EF5A85C5FFE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V-2. Experimental Results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C49606B8-6E78-0513-02BC-8BE7DF70A9BF}"/>
              </a:ext>
            </a:extLst>
          </p:cNvPr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 지연 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(ND)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핀란드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내(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엣지·전용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): &lt; 25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(LTE)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에서는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&lt; 20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달성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현행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무선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상한선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수준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).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퍼블릭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원격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리전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): ≥ 50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최소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2배 ↑).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거리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(약 1,500–2,000 km)가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커질수록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ND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증가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Wi-Fi vs LTE: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평균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Wi-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Fi가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더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짧지만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분산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 ↑,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LTE는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↓로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스트리밍에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더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안정적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350"/>
              </a:lnSpc>
              <a:buSzPct val="100000"/>
              <a:buChar char="•"/>
            </a:pPr>
            <a:endParaRPr lang="en-US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CEF8560-06DA-4DC9-8E12-D7D88E792789}"/>
              </a:ext>
            </a:extLst>
          </p:cNvPr>
          <p:cNvSpPr/>
          <p:nvPr/>
        </p:nvSpPr>
        <p:spPr>
          <a:xfrm>
            <a:off x="863797" y="355468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지연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(PD) &amp; 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재생 지연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(OD) vs 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해상도 </a:t>
            </a:r>
            <a:r>
              <a:rPr lang="en-US" altLang="ko-KR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&amp; </a:t>
            </a: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가상화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컨테이너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≈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베어메탈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무관하게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동일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수준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성능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VM은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PD 약 +30%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증가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→ 1280×720에서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컨테이너는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30 FPS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유지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가능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VM은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미달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1920×1080(Full HD):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구성에서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목표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30 FPS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불가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OD(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클라이언트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): FHD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미만에서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PD와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비슷한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크기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해상도↑에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따라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증가하나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평균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25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이내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3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분산은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OD &gt; PD,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↑ 및 VM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시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분산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더 큼.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B285C0C-F322-7FE9-03A7-76ED48D4B877}"/>
              </a:ext>
            </a:extLst>
          </p:cNvPr>
          <p:cNvSpPr/>
          <p:nvPr/>
        </p:nvSpPr>
        <p:spPr>
          <a:xfrm>
            <a:off x="863796" y="560652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클라우드의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증설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이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ND를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상쇄할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수 </a:t>
            </a:r>
            <a:r>
              <a:rPr lang="en-US" altLang="ko-KR" sz="17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있는가</a:t>
            </a:r>
            <a:r>
              <a:rPr lang="en-US" altLang="ko-KR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?</a:t>
            </a: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EC2 g2.2xlarge: 800×600, 1280×720에서 PD↓,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그러나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1920×1080에서는 +5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ms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베어메탈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EC2 g2.8xlarge: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모든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해상도에서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베어메탈보다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PD↓.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핵심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원인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PD의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대부분이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인코딩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렌더링보다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에서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발생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→ GPU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늘려도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체감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이득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제한적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altLang="ko-KR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22A6A0-F400-9C6C-AD91-51995AFB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64" y="1120378"/>
            <a:ext cx="3216997" cy="2309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CC05679-C6E6-7D54-5789-70BF79109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46" y="3659562"/>
            <a:ext cx="3239412" cy="21458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D6BFC6C-9885-F0F3-0EC3-F09585DD7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8746" y="5996200"/>
            <a:ext cx="3223829" cy="20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00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8839-39D1-5543-7B4B-DF9F3B6F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4867CC18-AB71-1C11-5CB4-7E734F50D70A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V. Use Case : Mobile Gaming</a:t>
            </a:r>
            <a:endParaRPr lang="en-US" altLang="ko-KR" sz="2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00"/>
              </a:lnSpc>
            </a:pP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F2C7B226-D02C-BA81-808D-D05C90C4D959}"/>
              </a:ext>
            </a:extLst>
          </p:cNvPr>
          <p:cNvSpPr/>
          <p:nvPr/>
        </p:nvSpPr>
        <p:spPr>
          <a:xfrm>
            <a:off x="633412" y="1120378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V-2. Experimental Results</a:t>
            </a:r>
            <a:endPara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2850"/>
              </a:lnSpc>
            </a:pP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15CD4C83-1A8E-632D-AD3D-6BF6BE422A17}"/>
              </a:ext>
            </a:extLst>
          </p:cNvPr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시사점</a:t>
            </a:r>
            <a:endParaRPr lang="en-US" altLang="ko-KR" sz="1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FontTx/>
              <a:buChar char="•"/>
            </a:pP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근접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(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)가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ND를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압도적으로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단축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→ 총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응답지연에서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altLang="ko-KR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결정적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가상화 선택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최우선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베어메탈급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VM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대비 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 30%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절감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디코딩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(OD)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관리와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지터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최소화 중요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(LTE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유리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스케일업 한계</a:t>
            </a:r>
            <a:r>
              <a:rPr lang="en-US" altLang="ko-KR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연산 증설만으론 네트워크 지연을 대체 못함 → </a:t>
            </a:r>
            <a:r>
              <a:rPr lang="ko-KR" altLang="en-US" sz="17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</a:t>
            </a:r>
            <a:r>
              <a:rPr lang="ko-KR" altLang="en-US" sz="1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최소 연산 자원이라도 배치가 효과적</a:t>
            </a:r>
            <a:endParaRPr lang="en-US" altLang="ko-KR" sz="17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407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3682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VI. Discussion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B665C-E948-F5CB-4BC2-5ABAC7E81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7AF7661-3FE1-AF8A-D1FA-4DB47A6E4E64}"/>
              </a:ext>
            </a:extLst>
          </p:cNvPr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6650"/>
              </a:lnSpc>
            </a:pPr>
            <a:r>
              <a:rPr lang="en-US" altLang="ko-KR" sz="5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Abstract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FAF3A8D-339B-FAF6-5101-6D27919B9ECB}"/>
              </a:ext>
            </a:extLst>
          </p:cNvPr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928948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3AFB9-DFE0-99F6-A2BC-33E27F2A6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>
            <a:extLst>
              <a:ext uri="{FF2B5EF4-FFF2-40B4-BE49-F238E27FC236}">
                <a16:creationId xmlns:a16="http://schemas.microsoft.com/office/drawing/2014/main" id="{732D0EF6-7488-1BF2-B1D1-4B2D4829B471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VI. Discussion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32064E2C-3B60-4A95-5434-F2E9252E6C37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논의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1AD4C9A-6F0F-6580-0544-813E73715875}"/>
              </a:ext>
            </a:extLst>
          </p:cNvPr>
          <p:cNvSpPr/>
          <p:nvPr/>
        </p:nvSpPr>
        <p:spPr>
          <a:xfrm>
            <a:off x="863798" y="20878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배치가 QoE 달성의 사실상 </a:t>
            </a: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유일한</a:t>
            </a: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b="1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해법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039D4447-1144-3FAF-706A-03019DE55FCB}"/>
              </a:ext>
            </a:extLst>
          </p:cNvPr>
          <p:cNvSpPr/>
          <p:nvPr/>
        </p:nvSpPr>
        <p:spPr>
          <a:xfrm>
            <a:off x="863798" y="248734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 임계값: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일반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상호작용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은 &lt; 150 ms 수용 가능하지만, 빠른 상호작용은 70 ms 초과 시 체감 품질 악화. 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544F920F-0BE3-CB60-DC41-B67BAA2D61FC}"/>
              </a:ext>
            </a:extLst>
          </p:cNvPr>
          <p:cNvSpPr/>
          <p:nvPr/>
        </p:nvSpPr>
        <p:spPr>
          <a:xfrm>
            <a:off x="863798" y="2886795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vs 클라우드의 본질적 차이: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클라우드의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고성능 자원만 늘려도 네트워크 지연을 상쇄하지 못함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AA559EEE-A821-86A4-4789-04C4E166364E}"/>
              </a:ext>
            </a:extLst>
          </p:cNvPr>
          <p:cNvSpPr/>
          <p:nvPr/>
        </p:nvSpPr>
        <p:spPr>
          <a:xfrm>
            <a:off x="863797" y="36102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단일 사용자 실험의 일반화 가능성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사용자가  관련된 상황에서도 주요 지표는 동일하게 유지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핵심 결과는 다중 사용자 시나리오에서도 유효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39AA8B88-E0AA-EB57-92AD-BC840D61B8CD}"/>
              </a:ext>
            </a:extLst>
          </p:cNvPr>
          <p:cNvSpPr/>
          <p:nvPr/>
        </p:nvSpPr>
        <p:spPr>
          <a:xfrm>
            <a:off x="863796" y="509432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altLang="ko-KR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NFV/SDN </a:t>
            </a: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오케스트레이션의 역할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NFV :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가상화된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게이밍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모듈을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실시간 트래픽을 애플리케이션 파라미터를 통해 조정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SDN 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네트워킹 관리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제어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오케스트레이터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특정 게임의 요구에 따라 고성능의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 가동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마이그레이션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이동성에 따라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VM/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컨테이너의 실시간 마이그레이션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47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5FFC8-16D7-05CC-25F2-200F46A3E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>
            <a:extLst>
              <a:ext uri="{FF2B5EF4-FFF2-40B4-BE49-F238E27FC236}">
                <a16:creationId xmlns:a16="http://schemas.microsoft.com/office/drawing/2014/main" id="{48F01252-91FA-D7D0-00DD-7F373835E2D6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VI. Discussion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5119596A-7BCC-E070-24C8-BF1FA5CCBE3A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논의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DB052267-99B7-A9C1-6FDA-1B5018E9DF53}"/>
              </a:ext>
            </a:extLst>
          </p:cNvPr>
          <p:cNvSpPr/>
          <p:nvPr/>
        </p:nvSpPr>
        <p:spPr>
          <a:xfrm>
            <a:off x="863798" y="20878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한계와 목표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90431966-6820-69D3-FD95-C3D247D4B366}"/>
              </a:ext>
            </a:extLst>
          </p:cNvPr>
          <p:cNvSpPr/>
          <p:nvPr/>
        </p:nvSpPr>
        <p:spPr>
          <a:xfrm>
            <a:off x="863798" y="2487340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현 기술의 지연이 성능의 주요 제약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40687B97-CADD-32B4-3B24-B409729EE045}"/>
              </a:ext>
            </a:extLst>
          </p:cNvPr>
          <p:cNvSpPr/>
          <p:nvPr/>
        </p:nvSpPr>
        <p:spPr>
          <a:xfrm>
            <a:off x="863798" y="2886795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10ms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이하 목표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: 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무선 통신과 컴퓨팅 기술의 근본적이 발전 필요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2A0C917E-173F-D41E-4E48-54A8ABD11B51}"/>
              </a:ext>
            </a:extLst>
          </p:cNvPr>
          <p:cNvSpPr/>
          <p:nvPr/>
        </p:nvSpPr>
        <p:spPr>
          <a:xfrm>
            <a:off x="863797" y="36102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확실한 점</a:t>
            </a:r>
            <a:endParaRPr lang="en-US" altLang="ko-KR" sz="1700" b="1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컴퓨팅이 필수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90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6126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VII. Conclusion</a:t>
            </a:r>
            <a:endParaRPr lang="en-US" sz="5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A3F1E-315D-EF72-D8DD-A146030E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6">
            <a:extLst>
              <a:ext uri="{FF2B5EF4-FFF2-40B4-BE49-F238E27FC236}">
                <a16:creationId xmlns:a16="http://schemas.microsoft.com/office/drawing/2014/main" id="{9C8B2A42-9760-DEC2-7AF9-FF001129C6AA}"/>
              </a:ext>
            </a:extLst>
          </p:cNvPr>
          <p:cNvSpPr/>
          <p:nvPr/>
        </p:nvSpPr>
        <p:spPr>
          <a:xfrm>
            <a:off x="863798" y="477267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기반 모바일 게임의 대규모 평가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아키텍쳐를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응용 시나리오 별 비교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996C3DCA-D3F9-C0D2-974D-EAA6B1289D3A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VII. Conclusion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0">
            <a:extLst>
              <a:ext uri="{FF2B5EF4-FFF2-40B4-BE49-F238E27FC236}">
                <a16:creationId xmlns:a16="http://schemas.microsoft.com/office/drawing/2014/main" id="{F0DF7D53-975D-4045-7689-76AF2D0D479F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81EFD6DF-8BB5-0F3E-BC9B-24B2986AEE5F}"/>
              </a:ext>
            </a:extLst>
          </p:cNvPr>
          <p:cNvSpPr/>
          <p:nvPr/>
        </p:nvSpPr>
        <p:spPr>
          <a:xfrm>
            <a:off x="863798" y="20878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빠른 상호작용형 모바일 게임의 만족스러운 </a:t>
            </a:r>
            <a:r>
              <a:rPr lang="en-US" altLang="ko-KR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QoE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위해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컴퓨팅은 필수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근거리 데이터 센터가 지연을 줄이지만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엣지에서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호스팅 리소스를 제공해야만 가능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클라우드 서버 성능 증대만으로 네트워크 지연 증가를 상쇄 불가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엣지에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제한된 자원만 배치해도 체감품질이 개선 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4AC938BF-7DC1-6ADB-6AF5-CAF1FB59E7C5}"/>
              </a:ext>
            </a:extLst>
          </p:cNvPr>
          <p:cNvSpPr/>
          <p:nvPr/>
        </p:nvSpPr>
        <p:spPr>
          <a:xfrm>
            <a:off x="863798" y="3869412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연구 방향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108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30B8B-E492-5F48-A8BC-A00A86B2C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A4DED9A-F87B-F70B-0B55-D2C2A95011AE}"/>
              </a:ext>
            </a:extLst>
          </p:cNvPr>
          <p:cNvSpPr/>
          <p:nvPr/>
        </p:nvSpPr>
        <p:spPr>
          <a:xfrm>
            <a:off x="863798" y="223682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Contributions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E63B669D-4689-CFD3-DD2B-FBBA1B1CAC27}"/>
              </a:ext>
            </a:extLst>
          </p:cNvPr>
          <p:cNvSpPr/>
          <p:nvPr/>
        </p:nvSpPr>
        <p:spPr>
          <a:xfrm>
            <a:off x="863798" y="3869412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 </a:t>
            </a: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r>
              <a:rPr lang="en-US" altLang="ko-KR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플랫폼의 분류 및 조사</a:t>
            </a:r>
            <a:endParaRPr lang="en-US" altLang="ko-KR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endParaRPr lang="en-US" sz="2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 게임의 사례로 </a:t>
            </a:r>
            <a:r>
              <a:rPr lang="ko-KR" altLang="en-US" sz="280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엣지</a:t>
            </a:r>
            <a:r>
              <a:rPr lang="ko-KR" altLang="en-US" sz="2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컴퓨팅과 활성화 기술에 대한 실험적 평가</a:t>
            </a:r>
            <a:endParaRPr 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142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Abstract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633412" y="859869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배경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633412" y="1367314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단말의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데이터가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폭증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-&gt;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대역폭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부담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633412" y="1842373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제안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633412" y="2349818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애플리케이션을 위한 </a:t>
            </a:r>
            <a:r>
              <a:rPr lang="ko-KR" alt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컴퓨팅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633412" y="2824877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기여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633412" y="3332321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컴퓨팅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아키텍처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플랫폼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분류 및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조사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엣지에 적합한 IoT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시나리오를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설명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633412" y="3625215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850"/>
              </a:lnSpc>
              <a:buSzPct val="100000"/>
              <a:buFont typeface="+mj-lt"/>
              <a:buAutoNum type="arabicPeriod" startAt="2"/>
            </a:pP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모바일 게임의 사용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사례로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</a:t>
            </a:r>
            <a:r>
              <a:rPr lang="en-US" altLang="ko-KR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컴퓨팅과 </a:t>
            </a:r>
            <a:r>
              <a:rPr lang="ko-KR" alt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확설화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기술에 대한 실험적 평가 수행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633412" y="4100274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방법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633412" y="4607719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응답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지연을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측정,비교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633412" y="5082778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결과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633412" y="5590223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컴퓨팅은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시간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요구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충족에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필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요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633412" y="6065282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결론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633412" y="6572726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현재 엣지 플랫폼으로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가능한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2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범위</a:t>
            </a:r>
            <a:endParaRPr lang="en-US" sz="12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새로운 기술이 </a:t>
            </a:r>
            <a:r>
              <a:rPr 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IoT </a:t>
            </a:r>
            <a:r>
              <a:rPr lang="ko-KR" altLang="en-US" sz="12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어플리케이션에 미치는 영향</a:t>
            </a:r>
            <a:endParaRPr 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27000-1D54-BED4-3014-3963932C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B9F66E-A9C1-4C31-3E04-C036A60ADC98}"/>
              </a:ext>
            </a:extLst>
          </p:cNvPr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I. Introduction</a:t>
            </a:r>
            <a:endParaRPr lang="en-US" sz="5300" dirty="0">
              <a:solidFill>
                <a:schemeClr val="bg1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B60B2C3-3436-21F4-A7E5-77F06B8E5F33}"/>
              </a:ext>
            </a:extLst>
          </p:cNvPr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7742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3798" y="398811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모바일·IoT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단말의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데이터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생성이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급증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연산·에너지 제약이 큼.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3798" y="438757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이를 완화하기 위해 클라우드 오프로딩이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널리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사용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, 대규모 원거리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데이터센터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의존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3798" y="478702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3798" y="518648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800100" lvl="1" indent="-342900">
              <a:lnSpc>
                <a:spcPts val="2550"/>
              </a:lnSpc>
              <a:buSzPct val="100000"/>
              <a:buChar char="•"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부하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17BEB2BA-F888-4185-FF98-0FA42E7E94B8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7FA9E33E-6645-B08E-C5FE-E52B0E08AC98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배경과 문제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863798" y="3226237"/>
            <a:ext cx="6343412" cy="2699742"/>
          </a:xfrm>
          <a:prstGeom prst="roundRect">
            <a:avLst>
              <a:gd name="adj" fmla="val 1200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1110139" y="347257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개념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110139" y="3908822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네트워크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연산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저장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자원을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배치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423071" y="3226237"/>
            <a:ext cx="6343531" cy="2699742"/>
          </a:xfrm>
          <a:prstGeom prst="roundRect">
            <a:avLst>
              <a:gd name="adj" fmla="val 1200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7669411" y="347257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효과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69411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통신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지연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감소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69411" y="4308277"/>
            <a:ext cx="5850850" cy="323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대역폭 부담 감소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69411" y="4710232"/>
            <a:ext cx="5850850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이동성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지리적 분산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506CC1EC-4AF1-D69C-8C2E-D4096826C063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15CC5D10-5C86-2417-0FC0-E5A3EA5F4931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/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포그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컴퓨팅의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개념과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효과</a:t>
            </a:r>
            <a:endParaRPr lang="en-US" altLang="ko-KR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63798" y="352651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CDN/ICN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86305" y="352651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 컴퓨팅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FA5AB4B6-9C0A-3EBB-D03B-659E31643237}"/>
              </a:ext>
            </a:extLst>
          </p:cNvPr>
          <p:cNvSpPr/>
          <p:nvPr/>
        </p:nvSpPr>
        <p:spPr>
          <a:xfrm>
            <a:off x="7669411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대화형 콘텐츠 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+ 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연산 능력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ource Sans 3" pitchFamily="34" charset="-120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프라이버시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에너지 소비 감소</a:t>
            </a:r>
            <a:endParaRPr lang="en-US" altLang="ko-KR" sz="1700" dirty="0">
              <a:solidFill>
                <a:srgbClr val="E2E6E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 algn="l">
              <a:lnSpc>
                <a:spcPts val="2550"/>
              </a:lnSpc>
              <a:buSzPct val="100000"/>
              <a:buChar char="•"/>
            </a:pP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248A527-3745-55C7-A320-841B4C3C7CA9}"/>
              </a:ext>
            </a:extLst>
          </p:cNvPr>
          <p:cNvSpPr/>
          <p:nvPr/>
        </p:nvSpPr>
        <p:spPr>
          <a:xfrm>
            <a:off x="863798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비대화형 콘텐츠를 사용자 근처에 배치</a:t>
            </a:r>
            <a:r>
              <a:rPr lang="en-US" altLang="ko-KR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/</a:t>
            </a:r>
            <a:r>
              <a:rPr lang="ko-KR" alt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라우팅 최적화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AF0AFE25-58F4-2F5D-6640-6325E448B1B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9A1706F6-33CF-386C-8E90-87F74AA6EEC0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CDN/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ICN과의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en-US" altLang="ko-KR" sz="3050" b="1" dirty="0" err="1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차이</a:t>
            </a:r>
            <a:r>
              <a:rPr lang="en-US" altLang="ko-KR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 </a:t>
            </a: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및 이점</a:t>
            </a:r>
            <a:endParaRPr lang="en-US" altLang="ko-KR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ts val="3850"/>
              </a:lnSpc>
            </a:pP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863798" y="3246477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59465" y="3305294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1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65553" y="3320653"/>
            <a:ext cx="448282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엣지 컴퓨팅 아키텍처·플랫폼 분류 및 </a:t>
            </a:r>
            <a:r>
              <a:rPr lang="ko-KR" alt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조사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65553" y="3756898"/>
            <a:ext cx="561463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엣지에 적합한 IoT 애플리케이션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시나리오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제시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450098" y="3246477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45765" y="3305294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2</a:t>
            </a:r>
            <a:endParaRPr lang="en-US" sz="2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8151852" y="3320653"/>
            <a:ext cx="3731776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모바일 게임을 대표 사례로 성능 평가</a:t>
            </a:r>
            <a:endParaRPr lang="en-US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151852" y="3756898"/>
            <a:ext cx="5614749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엣지·핵심 기술(예: 오프로딩)의 성능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평가</a:t>
            </a:r>
            <a:r>
              <a:rPr lang="en-US" sz="1700" dirty="0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 </a:t>
            </a:r>
            <a:r>
              <a:rPr lang="en-US" sz="1700" dirty="0" err="1">
                <a:solidFill>
                  <a:srgbClr val="E2E6E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ource Sans 3" pitchFamily="34" charset="-120"/>
              </a:rPr>
              <a:t>수행</a:t>
            </a:r>
            <a:endParaRPr lang="en-US" sz="17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59EAA55D-8122-5AF9-A9EA-45E85481830E}"/>
              </a:ext>
            </a:extLst>
          </p:cNvPr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00"/>
              </a:lnSpc>
            </a:pPr>
            <a:r>
              <a:rPr lang="en-US" altLang="ko-KR" sz="24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I. Introduction</a:t>
            </a:r>
            <a:endParaRPr lang="en-US" sz="22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5728A33F-BCD6-7799-7DEA-384A58A6D67E}"/>
              </a:ext>
            </a:extLst>
          </p:cNvPr>
          <p:cNvSpPr/>
          <p:nvPr/>
        </p:nvSpPr>
        <p:spPr>
          <a:xfrm>
            <a:off x="863798" y="1189315"/>
            <a:ext cx="847158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50"/>
              </a:lnSpc>
            </a:pPr>
            <a:r>
              <a:rPr lang="ko-KR" altLang="en-US" sz="305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ontserrat Bold" pitchFamily="34" charset="-120"/>
              </a:rPr>
              <a:t>논문의 기여</a:t>
            </a:r>
            <a:endParaRPr lang="en-US" sz="3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4146</Words>
  <Application>Microsoft Office PowerPoint</Application>
  <PresentationFormat>사용자 지정</PresentationFormat>
  <Paragraphs>631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Arial</vt:lpstr>
      <vt:lpstr>나눔고딕</vt:lpstr>
      <vt:lpstr>Source Sans 3</vt:lpstr>
      <vt:lpstr>Montserrat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금동환</dc:creator>
  <cp:lastModifiedBy>AIX1816</cp:lastModifiedBy>
  <cp:revision>20</cp:revision>
  <dcterms:created xsi:type="dcterms:W3CDTF">2025-10-10T05:58:46Z</dcterms:created>
  <dcterms:modified xsi:type="dcterms:W3CDTF">2025-10-12T00:59:39Z</dcterms:modified>
</cp:coreProperties>
</file>