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Montserrat"/>
      <p:regular r:id="rId17"/>
    </p:embeddedFont>
    <p:embeddedFont>
      <p:font typeface="Montserrat"/>
      <p:regular r:id="rId18"/>
    </p:embeddedFont>
    <p:embeddedFont>
      <p:font typeface="Montserrat"/>
      <p:regular r:id="rId19"/>
    </p:embeddedFont>
    <p:embeddedFont>
      <p:font typeface="Montserrat"/>
      <p:regular r:id="rId20"/>
    </p:embeddedFont>
    <p:embeddedFont>
      <p:font typeface="Source Sans 3"/>
      <p:regular r:id="rId21"/>
    </p:embeddedFont>
    <p:embeddedFont>
      <p:font typeface="Source Sans 3"/>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svg"/><Relationship Id="rId3" Type="http://schemas.openxmlformats.org/officeDocument/2006/relationships/image" Target="../media/image-9-3.png"/><Relationship Id="rId4" Type="http://schemas.openxmlformats.org/officeDocument/2006/relationships/image" Target="../media/image-9-4.svg"/><Relationship Id="rId5" Type="http://schemas.openxmlformats.org/officeDocument/2006/relationships/image" Target="../media/image-9-5.png"/><Relationship Id="rId6" Type="http://schemas.openxmlformats.org/officeDocument/2006/relationships/image" Target="../media/image-9-6.svg"/><Relationship Id="rId7" Type="http://schemas.openxmlformats.org/officeDocument/2006/relationships/image" Target="../media/image-9-7.png"/><Relationship Id="rId8" Type="http://schemas.openxmlformats.org/officeDocument/2006/relationships/image" Target="../media/image-9-8.svg"/><Relationship Id="rId9" Type="http://schemas.openxmlformats.org/officeDocument/2006/relationships/image" Target="../media/image-9-9.png"/><Relationship Id="rId10" Type="http://schemas.openxmlformats.org/officeDocument/2006/relationships/slideLayout" Target="../slideLayouts/slideLayout10.xml"/><Relationship Id="rId11"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3798" y="2539246"/>
            <a:ext cx="12010787"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클라우드–엣지–IoT 통합 구조에서의 자원 관리 시스템 연구</a:t>
            </a:r>
            <a:endParaRPr lang="en-US" sz="3850" dirty="0"/>
          </a:p>
        </p:txBody>
      </p:sp>
      <p:sp>
        <p:nvSpPr>
          <p:cNvPr id="3" name="Text 1"/>
          <p:cNvSpPr/>
          <p:nvPr/>
        </p:nvSpPr>
        <p:spPr>
          <a:xfrm>
            <a:off x="863798" y="3584615"/>
            <a:ext cx="12902803"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국민대학교 소프트웨어융합대학원 인공지능응용</a:t>
            </a:r>
            <a:endParaRPr lang="en-US" sz="1700" dirty="0"/>
          </a:p>
        </p:txBody>
      </p:sp>
      <p:sp>
        <p:nvSpPr>
          <p:cNvPr id="4" name="Text 2"/>
          <p:cNvSpPr/>
          <p:nvPr/>
        </p:nvSpPr>
        <p:spPr>
          <a:xfrm>
            <a:off x="863798" y="4151471"/>
            <a:ext cx="12902803"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K2025029 금동환</a:t>
            </a:r>
            <a:endParaRPr lang="en-US" sz="1700" dirty="0"/>
          </a:p>
        </p:txBody>
      </p:sp>
      <p:sp>
        <p:nvSpPr>
          <p:cNvPr id="5" name="Text 3"/>
          <p:cNvSpPr/>
          <p:nvPr/>
        </p:nvSpPr>
        <p:spPr>
          <a:xfrm>
            <a:off x="863798" y="4718328"/>
            <a:ext cx="12902803"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본 연구는 Cloud–Edge–IoT(CEI) 환경의 이기종 자원과 가변적인 네트워크 상태 하에서 서비스 수준 목표(SLO)를 일관되게 보장하기 위한 지능형 자원 관리 프레임워크를 제안합니다. 강화학습 기반 정책 엔진과 혼합 DAG 실행 최적화를 통해 지연, 비용, 에너지, 품질 간의 복합 트레이드오프를 동적으로 해결하며, 재현 가능한 테스트베드와 정량적 평가 방법론을 함께 제시합니다.</a:t>
            </a: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502325" y="345400"/>
            <a:ext cx="2854523" cy="356830"/>
          </a:xfrm>
          <a:prstGeom prst="rect">
            <a:avLst/>
          </a:prstGeom>
          <a:noFill/>
          <a:ln/>
        </p:spPr>
        <p:txBody>
          <a:bodyPr wrap="none" lIns="0" tIns="0" rIns="0" bIns="0" rtlCol="0" anchor="t"/>
          <a:lstStyle/>
          <a:p>
            <a:pPr algn="l" indent="0" marL="0">
              <a:lnSpc>
                <a:spcPts val="2800"/>
              </a:lnSpc>
              <a:buNone/>
            </a:pPr>
            <a:r>
              <a:rPr lang="en-US" sz="2200" b="1" dirty="0">
                <a:solidFill>
                  <a:srgbClr val="FFFFFF"/>
                </a:solidFill>
                <a:latin typeface="Montserrat Bold" pitchFamily="34" charset="0"/>
                <a:ea typeface="Montserrat Bold" pitchFamily="34" charset="-122"/>
                <a:cs typeface="Montserrat Bold" pitchFamily="34" charset="-120"/>
              </a:rPr>
              <a:t>연구 일정 및 발표 계획</a:t>
            </a:r>
            <a:endParaRPr lang="en-US" sz="2200" dirty="0"/>
          </a:p>
        </p:txBody>
      </p:sp>
      <p:sp>
        <p:nvSpPr>
          <p:cNvPr id="3" name="Text 1"/>
          <p:cNvSpPr/>
          <p:nvPr/>
        </p:nvSpPr>
        <p:spPr>
          <a:xfrm>
            <a:off x="502325" y="1016079"/>
            <a:ext cx="2397919" cy="214074"/>
          </a:xfrm>
          <a:prstGeom prst="rect">
            <a:avLst/>
          </a:prstGeom>
          <a:noFill/>
          <a:ln/>
        </p:spPr>
        <p:txBody>
          <a:bodyPr wrap="none" lIns="0" tIns="0" rIns="0" bIns="0" rtlCol="0" anchor="t"/>
          <a:lstStyle/>
          <a:p>
            <a:pPr algn="l" indent="0" marL="0">
              <a:lnSpc>
                <a:spcPts val="1650"/>
              </a:lnSpc>
              <a:buNone/>
            </a:pPr>
            <a:r>
              <a:rPr lang="en-US" sz="1300" b="1" dirty="0">
                <a:solidFill>
                  <a:srgbClr val="FFFFFF"/>
                </a:solidFill>
                <a:latin typeface="Montserrat Bold" pitchFamily="34" charset="0"/>
                <a:ea typeface="Montserrat Bold" pitchFamily="34" charset="-122"/>
                <a:cs typeface="Montserrat Bold" pitchFamily="34" charset="-120"/>
              </a:rPr>
              <a:t>Target Conference/Journal</a:t>
            </a:r>
            <a:endParaRPr lang="en-US" sz="1300" dirty="0"/>
          </a:p>
        </p:txBody>
      </p:sp>
      <p:sp>
        <p:nvSpPr>
          <p:cNvPr id="4" name="Shape 2"/>
          <p:cNvSpPr/>
          <p:nvPr/>
        </p:nvSpPr>
        <p:spPr>
          <a:xfrm>
            <a:off x="502325" y="1371362"/>
            <a:ext cx="6659642" cy="1619964"/>
          </a:xfrm>
          <a:prstGeom prst="roundRect">
            <a:avLst>
              <a:gd name="adj" fmla="val 1163"/>
            </a:avLst>
          </a:prstGeom>
          <a:noFill/>
          <a:ln w="7620">
            <a:solidFill>
              <a:srgbClr val="FFFFFF">
                <a:alpha val="24000"/>
              </a:srgbClr>
            </a:solidFill>
            <a:prstDash val="solid"/>
          </a:ln>
        </p:spPr>
      </p:sp>
      <p:sp>
        <p:nvSpPr>
          <p:cNvPr id="5" name="Shape 3"/>
          <p:cNvSpPr/>
          <p:nvPr/>
        </p:nvSpPr>
        <p:spPr>
          <a:xfrm>
            <a:off x="509945" y="1378982"/>
            <a:ext cx="6643688" cy="354092"/>
          </a:xfrm>
          <a:prstGeom prst="rect">
            <a:avLst/>
          </a:prstGeom>
          <a:solidFill>
            <a:srgbClr val="FFFFFF">
              <a:alpha val="4000"/>
            </a:srgbClr>
          </a:solidFill>
          <a:ln/>
        </p:spPr>
      </p:sp>
      <p:sp>
        <p:nvSpPr>
          <p:cNvPr id="6" name="Text 4"/>
          <p:cNvSpPr/>
          <p:nvPr/>
        </p:nvSpPr>
        <p:spPr>
          <a:xfrm>
            <a:off x="636151" y="1461849"/>
            <a:ext cx="1959531" cy="188357"/>
          </a:xfrm>
          <a:prstGeom prst="rect">
            <a:avLst/>
          </a:prstGeom>
          <a:noFill/>
          <a:ln/>
        </p:spPr>
        <p:txBody>
          <a:bodyPr wrap="none" lIns="0" tIns="0" rIns="0" bIns="0" rtlCol="0" anchor="t"/>
          <a:lstStyle/>
          <a:p>
            <a:pPr algn="l"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학술지/컨퍼런스</a:t>
            </a:r>
            <a:endParaRPr lang="en-US" sz="950" dirty="0"/>
          </a:p>
        </p:txBody>
      </p:sp>
      <p:sp>
        <p:nvSpPr>
          <p:cNvPr id="7" name="Text 5"/>
          <p:cNvSpPr/>
          <p:nvPr/>
        </p:nvSpPr>
        <p:spPr>
          <a:xfrm>
            <a:off x="2854285" y="1461849"/>
            <a:ext cx="1955721" cy="188357"/>
          </a:xfrm>
          <a:prstGeom prst="rect">
            <a:avLst/>
          </a:prstGeom>
          <a:noFill/>
          <a:ln/>
        </p:spPr>
        <p:txBody>
          <a:bodyPr wrap="none" lIns="0" tIns="0" rIns="0" bIns="0" rtlCol="0" anchor="t"/>
          <a:lstStyle/>
          <a:p>
            <a:pPr algn="l"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유형</a:t>
            </a:r>
            <a:endParaRPr lang="en-US" sz="950" dirty="0"/>
          </a:p>
        </p:txBody>
      </p:sp>
      <p:sp>
        <p:nvSpPr>
          <p:cNvPr id="8" name="Text 6"/>
          <p:cNvSpPr/>
          <p:nvPr/>
        </p:nvSpPr>
        <p:spPr>
          <a:xfrm>
            <a:off x="5068610" y="1461849"/>
            <a:ext cx="1959531" cy="188357"/>
          </a:xfrm>
          <a:prstGeom prst="rect">
            <a:avLst/>
          </a:prstGeom>
          <a:noFill/>
          <a:ln/>
        </p:spPr>
        <p:txBody>
          <a:bodyPr wrap="none" lIns="0" tIns="0" rIns="0" bIns="0" rtlCol="0" anchor="t"/>
          <a:lstStyle/>
          <a:p>
            <a:pPr algn="l"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마감일/비고</a:t>
            </a:r>
            <a:endParaRPr lang="en-US" sz="950" dirty="0"/>
          </a:p>
        </p:txBody>
      </p:sp>
      <p:sp>
        <p:nvSpPr>
          <p:cNvPr id="9" name="Shape 7"/>
          <p:cNvSpPr/>
          <p:nvPr/>
        </p:nvSpPr>
        <p:spPr>
          <a:xfrm>
            <a:off x="509945" y="1733074"/>
            <a:ext cx="6643688" cy="542449"/>
          </a:xfrm>
          <a:prstGeom prst="rect">
            <a:avLst/>
          </a:prstGeom>
          <a:solidFill>
            <a:srgbClr val="000000">
              <a:alpha val="4000"/>
            </a:srgbClr>
          </a:solidFill>
          <a:ln/>
        </p:spPr>
      </p:sp>
      <p:sp>
        <p:nvSpPr>
          <p:cNvPr id="10" name="Text 8"/>
          <p:cNvSpPr/>
          <p:nvPr/>
        </p:nvSpPr>
        <p:spPr>
          <a:xfrm>
            <a:off x="636151" y="1815941"/>
            <a:ext cx="195953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ACM SoCC 2026</a:t>
            </a:r>
            <a:endParaRPr lang="en-US" sz="950" dirty="0"/>
          </a:p>
        </p:txBody>
      </p:sp>
      <p:sp>
        <p:nvSpPr>
          <p:cNvPr id="11" name="Text 9"/>
          <p:cNvSpPr/>
          <p:nvPr/>
        </p:nvSpPr>
        <p:spPr>
          <a:xfrm>
            <a:off x="2854285" y="1815941"/>
            <a:ext cx="195572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Conference</a:t>
            </a:r>
            <a:endParaRPr lang="en-US" sz="950" dirty="0"/>
          </a:p>
        </p:txBody>
      </p:sp>
      <p:sp>
        <p:nvSpPr>
          <p:cNvPr id="12" name="Text 10"/>
          <p:cNvSpPr/>
          <p:nvPr/>
        </p:nvSpPr>
        <p:spPr>
          <a:xfrm>
            <a:off x="5068610" y="1815941"/>
            <a:ext cx="1959531" cy="376714"/>
          </a:xfrm>
          <a:prstGeom prst="rect">
            <a:avLst/>
          </a:prstGeom>
          <a:noFill/>
          <a:ln/>
        </p:spPr>
        <p:txBody>
          <a:bodyPr wrap="squar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7월 제출 예상 (CFP 미공개, 11월 개최 예상)</a:t>
            </a:r>
            <a:endParaRPr lang="en-US" sz="950" dirty="0"/>
          </a:p>
        </p:txBody>
      </p:sp>
      <p:sp>
        <p:nvSpPr>
          <p:cNvPr id="13" name="Shape 11"/>
          <p:cNvSpPr/>
          <p:nvPr/>
        </p:nvSpPr>
        <p:spPr>
          <a:xfrm>
            <a:off x="509945" y="2275523"/>
            <a:ext cx="6643688" cy="354092"/>
          </a:xfrm>
          <a:prstGeom prst="rect">
            <a:avLst/>
          </a:prstGeom>
          <a:solidFill>
            <a:srgbClr val="FFFFFF">
              <a:alpha val="4000"/>
            </a:srgbClr>
          </a:solidFill>
          <a:ln/>
        </p:spPr>
      </p:sp>
      <p:sp>
        <p:nvSpPr>
          <p:cNvPr id="14" name="Text 12"/>
          <p:cNvSpPr/>
          <p:nvPr/>
        </p:nvSpPr>
        <p:spPr>
          <a:xfrm>
            <a:off x="636151" y="2358390"/>
            <a:ext cx="195953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IEEE ICFEC 2026</a:t>
            </a:r>
            <a:endParaRPr lang="en-US" sz="950" dirty="0"/>
          </a:p>
        </p:txBody>
      </p:sp>
      <p:sp>
        <p:nvSpPr>
          <p:cNvPr id="15" name="Text 13"/>
          <p:cNvSpPr/>
          <p:nvPr/>
        </p:nvSpPr>
        <p:spPr>
          <a:xfrm>
            <a:off x="2854285" y="2358390"/>
            <a:ext cx="195572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Conference</a:t>
            </a:r>
            <a:endParaRPr lang="en-US" sz="950" dirty="0"/>
          </a:p>
        </p:txBody>
      </p:sp>
      <p:sp>
        <p:nvSpPr>
          <p:cNvPr id="16" name="Text 14"/>
          <p:cNvSpPr/>
          <p:nvPr/>
        </p:nvSpPr>
        <p:spPr>
          <a:xfrm>
            <a:off x="5068610" y="2358390"/>
            <a:ext cx="195953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2026.1.9 full paper 마감</a:t>
            </a:r>
            <a:endParaRPr lang="en-US" sz="950" dirty="0"/>
          </a:p>
        </p:txBody>
      </p:sp>
      <p:sp>
        <p:nvSpPr>
          <p:cNvPr id="17" name="Shape 15"/>
          <p:cNvSpPr/>
          <p:nvPr/>
        </p:nvSpPr>
        <p:spPr>
          <a:xfrm>
            <a:off x="509945" y="2629614"/>
            <a:ext cx="6643688" cy="354092"/>
          </a:xfrm>
          <a:prstGeom prst="rect">
            <a:avLst/>
          </a:prstGeom>
          <a:solidFill>
            <a:srgbClr val="000000">
              <a:alpha val="4000"/>
            </a:srgbClr>
          </a:solidFill>
          <a:ln/>
        </p:spPr>
      </p:sp>
      <p:sp>
        <p:nvSpPr>
          <p:cNvPr id="18" name="Text 16"/>
          <p:cNvSpPr/>
          <p:nvPr/>
        </p:nvSpPr>
        <p:spPr>
          <a:xfrm>
            <a:off x="636151" y="2712482"/>
            <a:ext cx="195953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IEEE TMC / IEEE IoT-J</a:t>
            </a:r>
            <a:endParaRPr lang="en-US" sz="950" dirty="0"/>
          </a:p>
        </p:txBody>
      </p:sp>
      <p:sp>
        <p:nvSpPr>
          <p:cNvPr id="19" name="Text 17"/>
          <p:cNvSpPr/>
          <p:nvPr/>
        </p:nvSpPr>
        <p:spPr>
          <a:xfrm>
            <a:off x="2854285" y="2712482"/>
            <a:ext cx="195572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Journal</a:t>
            </a:r>
            <a:endParaRPr lang="en-US" sz="950" dirty="0"/>
          </a:p>
        </p:txBody>
      </p:sp>
      <p:sp>
        <p:nvSpPr>
          <p:cNvPr id="20" name="Text 18"/>
          <p:cNvSpPr/>
          <p:nvPr/>
        </p:nvSpPr>
        <p:spPr>
          <a:xfrm>
            <a:off x="5068610" y="2712482"/>
            <a:ext cx="195953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상시 투고 가능</a:t>
            </a:r>
            <a:endParaRPr lang="en-US" sz="950" dirty="0"/>
          </a:p>
        </p:txBody>
      </p:sp>
      <p:sp>
        <p:nvSpPr>
          <p:cNvPr id="21" name="Text 19"/>
          <p:cNvSpPr/>
          <p:nvPr/>
        </p:nvSpPr>
        <p:spPr>
          <a:xfrm>
            <a:off x="502325" y="3132534"/>
            <a:ext cx="1816298" cy="214074"/>
          </a:xfrm>
          <a:prstGeom prst="rect">
            <a:avLst/>
          </a:prstGeom>
          <a:noFill/>
          <a:ln/>
        </p:spPr>
        <p:txBody>
          <a:bodyPr wrap="none" lIns="0" tIns="0" rIns="0" bIns="0" rtlCol="0" anchor="t"/>
          <a:lstStyle/>
          <a:p>
            <a:pPr algn="l" indent="0" marL="0">
              <a:lnSpc>
                <a:spcPts val="1650"/>
              </a:lnSpc>
              <a:buNone/>
            </a:pPr>
            <a:r>
              <a:rPr lang="en-US" sz="1300" b="1" dirty="0">
                <a:solidFill>
                  <a:srgbClr val="FFFFFF"/>
                </a:solidFill>
                <a:latin typeface="Montserrat Bold" pitchFamily="34" charset="0"/>
                <a:ea typeface="Montserrat Bold" pitchFamily="34" charset="-122"/>
                <a:cs typeface="Montserrat Bold" pitchFamily="34" charset="-120"/>
              </a:rPr>
              <a:t>IEEE ICFEC 2026 일정</a:t>
            </a:r>
            <a:endParaRPr lang="en-US" sz="1300" dirty="0"/>
          </a:p>
        </p:txBody>
      </p:sp>
      <p:sp>
        <p:nvSpPr>
          <p:cNvPr id="22" name="Shape 20"/>
          <p:cNvSpPr/>
          <p:nvPr/>
        </p:nvSpPr>
        <p:spPr>
          <a:xfrm>
            <a:off x="3824526" y="3487817"/>
            <a:ext cx="15240" cy="3749754"/>
          </a:xfrm>
          <a:prstGeom prst="roundRect">
            <a:avLst>
              <a:gd name="adj" fmla="val 123626"/>
            </a:avLst>
          </a:prstGeom>
          <a:solidFill>
            <a:srgbClr val="494A4B"/>
          </a:solidFill>
          <a:ln/>
        </p:spPr>
      </p:sp>
      <p:sp>
        <p:nvSpPr>
          <p:cNvPr id="23" name="Shape 21"/>
          <p:cNvSpPr/>
          <p:nvPr/>
        </p:nvSpPr>
        <p:spPr>
          <a:xfrm>
            <a:off x="3329404" y="3621405"/>
            <a:ext cx="376714" cy="15240"/>
          </a:xfrm>
          <a:prstGeom prst="roundRect">
            <a:avLst>
              <a:gd name="adj" fmla="val 123626"/>
            </a:avLst>
          </a:prstGeom>
          <a:solidFill>
            <a:srgbClr val="494A4B"/>
          </a:solidFill>
          <a:ln/>
        </p:spPr>
      </p:sp>
      <p:sp>
        <p:nvSpPr>
          <p:cNvPr id="24" name="Shape 22"/>
          <p:cNvSpPr/>
          <p:nvPr/>
        </p:nvSpPr>
        <p:spPr>
          <a:xfrm>
            <a:off x="3690878" y="3487817"/>
            <a:ext cx="282535" cy="282535"/>
          </a:xfrm>
          <a:prstGeom prst="roundRect">
            <a:avLst>
              <a:gd name="adj" fmla="val 6668"/>
            </a:avLst>
          </a:prstGeom>
          <a:solidFill>
            <a:srgbClr val="303132"/>
          </a:solidFill>
          <a:ln/>
        </p:spPr>
      </p:sp>
      <p:sp>
        <p:nvSpPr>
          <p:cNvPr id="25" name="Text 23"/>
          <p:cNvSpPr/>
          <p:nvPr/>
        </p:nvSpPr>
        <p:spPr>
          <a:xfrm>
            <a:off x="3746480" y="3521988"/>
            <a:ext cx="171212" cy="214074"/>
          </a:xfrm>
          <a:prstGeom prst="rect">
            <a:avLst/>
          </a:prstGeom>
          <a:noFill/>
          <a:ln/>
        </p:spPr>
        <p:txBody>
          <a:bodyPr wrap="none" lIns="0" tIns="0" rIns="0" bIns="0" rtlCol="0" anchor="t"/>
          <a:lstStyle/>
          <a:p>
            <a:pPr algn="ctr" indent="0" marL="0">
              <a:lnSpc>
                <a:spcPts val="1300"/>
              </a:lnSpc>
              <a:buNone/>
            </a:pPr>
            <a:r>
              <a:rPr lang="en-US" sz="1300" b="1" dirty="0">
                <a:solidFill>
                  <a:srgbClr val="E2E6E9"/>
                </a:solidFill>
                <a:latin typeface="Montserrat Bold" pitchFamily="34" charset="0"/>
                <a:ea typeface="Montserrat Bold" pitchFamily="34" charset="-122"/>
                <a:cs typeface="Montserrat Bold" pitchFamily="34" charset="-120"/>
              </a:rPr>
              <a:t>1</a:t>
            </a:r>
            <a:endParaRPr lang="en-US" sz="1300" dirty="0"/>
          </a:p>
        </p:txBody>
      </p:sp>
      <p:sp>
        <p:nvSpPr>
          <p:cNvPr id="26" name="Text 24"/>
          <p:cNvSpPr/>
          <p:nvPr/>
        </p:nvSpPr>
        <p:spPr>
          <a:xfrm>
            <a:off x="1777008" y="3530918"/>
            <a:ext cx="1427202" cy="178356"/>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2026.1.1-2주</a:t>
            </a:r>
            <a:endParaRPr lang="en-US" sz="1100" dirty="0"/>
          </a:p>
        </p:txBody>
      </p:sp>
      <p:sp>
        <p:nvSpPr>
          <p:cNvPr id="27" name="Text 25"/>
          <p:cNvSpPr/>
          <p:nvPr/>
        </p:nvSpPr>
        <p:spPr>
          <a:xfrm>
            <a:off x="502325" y="3834765"/>
            <a:ext cx="2701885" cy="376714"/>
          </a:xfrm>
          <a:prstGeom prst="rect">
            <a:avLst/>
          </a:prstGeom>
          <a:noFill/>
          <a:ln/>
        </p:spPr>
        <p:txBody>
          <a:bodyPr wrap="squar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최종 원고 작성 및 실험 결과 정리. 초록, 본문, 부록, 실험 스크립트, 익명화된 코드 저장소 준비.</a:t>
            </a:r>
            <a:endParaRPr lang="en-US" sz="950" dirty="0"/>
          </a:p>
        </p:txBody>
      </p:sp>
      <p:sp>
        <p:nvSpPr>
          <p:cNvPr id="28" name="Shape 26"/>
          <p:cNvSpPr/>
          <p:nvPr/>
        </p:nvSpPr>
        <p:spPr>
          <a:xfrm>
            <a:off x="3958173" y="4374832"/>
            <a:ext cx="376714" cy="15240"/>
          </a:xfrm>
          <a:prstGeom prst="roundRect">
            <a:avLst>
              <a:gd name="adj" fmla="val 123626"/>
            </a:avLst>
          </a:prstGeom>
          <a:solidFill>
            <a:srgbClr val="494A4B"/>
          </a:solidFill>
          <a:ln/>
        </p:spPr>
      </p:sp>
      <p:sp>
        <p:nvSpPr>
          <p:cNvPr id="29" name="Shape 27"/>
          <p:cNvSpPr/>
          <p:nvPr/>
        </p:nvSpPr>
        <p:spPr>
          <a:xfrm>
            <a:off x="3690878" y="4241244"/>
            <a:ext cx="282535" cy="282535"/>
          </a:xfrm>
          <a:prstGeom prst="roundRect">
            <a:avLst>
              <a:gd name="adj" fmla="val 6668"/>
            </a:avLst>
          </a:prstGeom>
          <a:solidFill>
            <a:srgbClr val="303132"/>
          </a:solidFill>
          <a:ln/>
        </p:spPr>
      </p:sp>
      <p:sp>
        <p:nvSpPr>
          <p:cNvPr id="30" name="Text 28"/>
          <p:cNvSpPr/>
          <p:nvPr/>
        </p:nvSpPr>
        <p:spPr>
          <a:xfrm>
            <a:off x="3746480" y="4275415"/>
            <a:ext cx="171212" cy="214074"/>
          </a:xfrm>
          <a:prstGeom prst="rect">
            <a:avLst/>
          </a:prstGeom>
          <a:noFill/>
          <a:ln/>
        </p:spPr>
        <p:txBody>
          <a:bodyPr wrap="none" lIns="0" tIns="0" rIns="0" bIns="0" rtlCol="0" anchor="t"/>
          <a:lstStyle/>
          <a:p>
            <a:pPr algn="ctr" indent="0" marL="0">
              <a:lnSpc>
                <a:spcPts val="1300"/>
              </a:lnSpc>
              <a:buNone/>
            </a:pPr>
            <a:r>
              <a:rPr lang="en-US" sz="1300" b="1" dirty="0">
                <a:solidFill>
                  <a:srgbClr val="E2E6E9"/>
                </a:solidFill>
                <a:latin typeface="Montserrat Bold" pitchFamily="34" charset="0"/>
                <a:ea typeface="Montserrat Bold" pitchFamily="34" charset="-122"/>
                <a:cs typeface="Montserrat Bold" pitchFamily="34" charset="-120"/>
              </a:rPr>
              <a:t>2</a:t>
            </a:r>
            <a:endParaRPr lang="en-US" sz="1300" dirty="0"/>
          </a:p>
        </p:txBody>
      </p:sp>
      <p:sp>
        <p:nvSpPr>
          <p:cNvPr id="31" name="Text 29"/>
          <p:cNvSpPr/>
          <p:nvPr/>
        </p:nvSpPr>
        <p:spPr>
          <a:xfrm>
            <a:off x="4460081" y="4284345"/>
            <a:ext cx="1427202" cy="178356"/>
          </a:xfrm>
          <a:prstGeom prst="rect">
            <a:avLst/>
          </a:prstGeom>
          <a:noFill/>
          <a:ln/>
        </p:spPr>
        <p:txBody>
          <a:bodyPr wrap="none" lIns="0" tIns="0" rIns="0" bIns="0" rtlCol="0" anchor="t"/>
          <a:lstStyle/>
          <a:p>
            <a:pPr algn="l"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2026.1.9</a:t>
            </a:r>
            <a:endParaRPr lang="en-US" sz="1100" dirty="0"/>
          </a:p>
        </p:txBody>
      </p:sp>
      <p:sp>
        <p:nvSpPr>
          <p:cNvPr id="32" name="Text 30"/>
          <p:cNvSpPr/>
          <p:nvPr/>
        </p:nvSpPr>
        <p:spPr>
          <a:xfrm>
            <a:off x="4460081" y="4588193"/>
            <a:ext cx="2701885"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Full Paper 제출 (마감일)</a:t>
            </a:r>
            <a:endParaRPr lang="en-US" sz="950" dirty="0"/>
          </a:p>
        </p:txBody>
      </p:sp>
      <p:sp>
        <p:nvSpPr>
          <p:cNvPr id="33" name="Shape 31"/>
          <p:cNvSpPr/>
          <p:nvPr/>
        </p:nvSpPr>
        <p:spPr>
          <a:xfrm>
            <a:off x="3329404" y="5024318"/>
            <a:ext cx="376714" cy="15240"/>
          </a:xfrm>
          <a:prstGeom prst="roundRect">
            <a:avLst>
              <a:gd name="adj" fmla="val 123626"/>
            </a:avLst>
          </a:prstGeom>
          <a:solidFill>
            <a:srgbClr val="494A4B"/>
          </a:solidFill>
          <a:ln/>
        </p:spPr>
      </p:sp>
      <p:sp>
        <p:nvSpPr>
          <p:cNvPr id="34" name="Shape 32"/>
          <p:cNvSpPr/>
          <p:nvPr/>
        </p:nvSpPr>
        <p:spPr>
          <a:xfrm>
            <a:off x="3690878" y="4890730"/>
            <a:ext cx="282535" cy="282535"/>
          </a:xfrm>
          <a:prstGeom prst="roundRect">
            <a:avLst>
              <a:gd name="adj" fmla="val 6668"/>
            </a:avLst>
          </a:prstGeom>
          <a:solidFill>
            <a:srgbClr val="303132"/>
          </a:solidFill>
          <a:ln/>
        </p:spPr>
      </p:sp>
      <p:sp>
        <p:nvSpPr>
          <p:cNvPr id="35" name="Text 33"/>
          <p:cNvSpPr/>
          <p:nvPr/>
        </p:nvSpPr>
        <p:spPr>
          <a:xfrm>
            <a:off x="3746480" y="4924901"/>
            <a:ext cx="171212" cy="214074"/>
          </a:xfrm>
          <a:prstGeom prst="rect">
            <a:avLst/>
          </a:prstGeom>
          <a:noFill/>
          <a:ln/>
        </p:spPr>
        <p:txBody>
          <a:bodyPr wrap="none" lIns="0" tIns="0" rIns="0" bIns="0" rtlCol="0" anchor="t"/>
          <a:lstStyle/>
          <a:p>
            <a:pPr algn="ctr" indent="0" marL="0">
              <a:lnSpc>
                <a:spcPts val="1300"/>
              </a:lnSpc>
              <a:buNone/>
            </a:pPr>
            <a:r>
              <a:rPr lang="en-US" sz="1300" b="1" dirty="0">
                <a:solidFill>
                  <a:srgbClr val="E2E6E9"/>
                </a:solidFill>
                <a:latin typeface="Montserrat Bold" pitchFamily="34" charset="0"/>
                <a:ea typeface="Montserrat Bold" pitchFamily="34" charset="-122"/>
                <a:cs typeface="Montserrat Bold" pitchFamily="34" charset="-120"/>
              </a:rPr>
              <a:t>3</a:t>
            </a:r>
            <a:endParaRPr lang="en-US" sz="1300" dirty="0"/>
          </a:p>
        </p:txBody>
      </p:sp>
      <p:sp>
        <p:nvSpPr>
          <p:cNvPr id="36" name="Text 34"/>
          <p:cNvSpPr/>
          <p:nvPr/>
        </p:nvSpPr>
        <p:spPr>
          <a:xfrm>
            <a:off x="1777008" y="4933831"/>
            <a:ext cx="1427202" cy="178356"/>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2026.2.16</a:t>
            </a:r>
            <a:endParaRPr lang="en-US" sz="1100" dirty="0"/>
          </a:p>
        </p:txBody>
      </p:sp>
      <p:sp>
        <p:nvSpPr>
          <p:cNvPr id="37" name="Text 35"/>
          <p:cNvSpPr/>
          <p:nvPr/>
        </p:nvSpPr>
        <p:spPr>
          <a:xfrm>
            <a:off x="502325" y="5237678"/>
            <a:ext cx="2701885" cy="188357"/>
          </a:xfrm>
          <a:prstGeom prst="rect">
            <a:avLst/>
          </a:prstGeom>
          <a:noFill/>
          <a:ln/>
        </p:spPr>
        <p:txBody>
          <a:bodyPr wrap="non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심사 결과 통보 (Accept/Reject)</a:t>
            </a:r>
            <a:endParaRPr lang="en-US" sz="950" dirty="0"/>
          </a:p>
        </p:txBody>
      </p:sp>
      <p:sp>
        <p:nvSpPr>
          <p:cNvPr id="38" name="Shape 36"/>
          <p:cNvSpPr/>
          <p:nvPr/>
        </p:nvSpPr>
        <p:spPr>
          <a:xfrm>
            <a:off x="3958173" y="5673804"/>
            <a:ext cx="376714" cy="15240"/>
          </a:xfrm>
          <a:prstGeom prst="roundRect">
            <a:avLst>
              <a:gd name="adj" fmla="val 123626"/>
            </a:avLst>
          </a:prstGeom>
          <a:solidFill>
            <a:srgbClr val="494A4B"/>
          </a:solidFill>
          <a:ln/>
        </p:spPr>
      </p:sp>
      <p:sp>
        <p:nvSpPr>
          <p:cNvPr id="39" name="Shape 37"/>
          <p:cNvSpPr/>
          <p:nvPr/>
        </p:nvSpPr>
        <p:spPr>
          <a:xfrm>
            <a:off x="3690878" y="5540216"/>
            <a:ext cx="282535" cy="282535"/>
          </a:xfrm>
          <a:prstGeom prst="roundRect">
            <a:avLst>
              <a:gd name="adj" fmla="val 6668"/>
            </a:avLst>
          </a:prstGeom>
          <a:solidFill>
            <a:srgbClr val="303132"/>
          </a:solidFill>
          <a:ln/>
        </p:spPr>
      </p:sp>
      <p:sp>
        <p:nvSpPr>
          <p:cNvPr id="40" name="Text 38"/>
          <p:cNvSpPr/>
          <p:nvPr/>
        </p:nvSpPr>
        <p:spPr>
          <a:xfrm>
            <a:off x="3746480" y="5574387"/>
            <a:ext cx="171212" cy="214074"/>
          </a:xfrm>
          <a:prstGeom prst="rect">
            <a:avLst/>
          </a:prstGeom>
          <a:noFill/>
          <a:ln/>
        </p:spPr>
        <p:txBody>
          <a:bodyPr wrap="none" lIns="0" tIns="0" rIns="0" bIns="0" rtlCol="0" anchor="t"/>
          <a:lstStyle/>
          <a:p>
            <a:pPr algn="ctr" indent="0" marL="0">
              <a:lnSpc>
                <a:spcPts val="1300"/>
              </a:lnSpc>
              <a:buNone/>
            </a:pPr>
            <a:r>
              <a:rPr lang="en-US" sz="1300" b="1" dirty="0">
                <a:solidFill>
                  <a:srgbClr val="E2E6E9"/>
                </a:solidFill>
                <a:latin typeface="Montserrat Bold" pitchFamily="34" charset="0"/>
                <a:ea typeface="Montserrat Bold" pitchFamily="34" charset="-122"/>
                <a:cs typeface="Montserrat Bold" pitchFamily="34" charset="-120"/>
              </a:rPr>
              <a:t>4</a:t>
            </a:r>
            <a:endParaRPr lang="en-US" sz="1300" dirty="0"/>
          </a:p>
        </p:txBody>
      </p:sp>
      <p:sp>
        <p:nvSpPr>
          <p:cNvPr id="41" name="Text 39"/>
          <p:cNvSpPr/>
          <p:nvPr/>
        </p:nvSpPr>
        <p:spPr>
          <a:xfrm>
            <a:off x="4460081" y="5583317"/>
            <a:ext cx="1427202" cy="178356"/>
          </a:xfrm>
          <a:prstGeom prst="rect">
            <a:avLst/>
          </a:prstGeom>
          <a:noFill/>
          <a:ln/>
        </p:spPr>
        <p:txBody>
          <a:bodyPr wrap="none" lIns="0" tIns="0" rIns="0" bIns="0" rtlCol="0" anchor="t"/>
          <a:lstStyle/>
          <a:p>
            <a:pPr algn="l"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2026.3.15</a:t>
            </a:r>
            <a:endParaRPr lang="en-US" sz="1100" dirty="0"/>
          </a:p>
        </p:txBody>
      </p:sp>
      <p:sp>
        <p:nvSpPr>
          <p:cNvPr id="42" name="Text 40"/>
          <p:cNvSpPr/>
          <p:nvPr/>
        </p:nvSpPr>
        <p:spPr>
          <a:xfrm>
            <a:off x="4460081" y="5887164"/>
            <a:ext cx="2701885"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최종본(Camera-ready) 제출</a:t>
            </a:r>
            <a:endParaRPr lang="en-US" sz="950" dirty="0"/>
          </a:p>
        </p:txBody>
      </p:sp>
      <p:sp>
        <p:nvSpPr>
          <p:cNvPr id="43" name="Shape 41"/>
          <p:cNvSpPr/>
          <p:nvPr/>
        </p:nvSpPr>
        <p:spPr>
          <a:xfrm>
            <a:off x="3329404" y="6323290"/>
            <a:ext cx="376714" cy="15240"/>
          </a:xfrm>
          <a:prstGeom prst="roundRect">
            <a:avLst>
              <a:gd name="adj" fmla="val 123626"/>
            </a:avLst>
          </a:prstGeom>
          <a:solidFill>
            <a:srgbClr val="494A4B"/>
          </a:solidFill>
          <a:ln/>
        </p:spPr>
      </p:sp>
      <p:sp>
        <p:nvSpPr>
          <p:cNvPr id="44" name="Shape 42"/>
          <p:cNvSpPr/>
          <p:nvPr/>
        </p:nvSpPr>
        <p:spPr>
          <a:xfrm>
            <a:off x="3690878" y="6189702"/>
            <a:ext cx="282535" cy="282535"/>
          </a:xfrm>
          <a:prstGeom prst="roundRect">
            <a:avLst>
              <a:gd name="adj" fmla="val 6668"/>
            </a:avLst>
          </a:prstGeom>
          <a:solidFill>
            <a:srgbClr val="303132"/>
          </a:solidFill>
          <a:ln/>
        </p:spPr>
      </p:sp>
      <p:sp>
        <p:nvSpPr>
          <p:cNvPr id="45" name="Text 43"/>
          <p:cNvSpPr/>
          <p:nvPr/>
        </p:nvSpPr>
        <p:spPr>
          <a:xfrm>
            <a:off x="3746480" y="6223873"/>
            <a:ext cx="171212" cy="214074"/>
          </a:xfrm>
          <a:prstGeom prst="rect">
            <a:avLst/>
          </a:prstGeom>
          <a:noFill/>
          <a:ln/>
        </p:spPr>
        <p:txBody>
          <a:bodyPr wrap="none" lIns="0" tIns="0" rIns="0" bIns="0" rtlCol="0" anchor="t"/>
          <a:lstStyle/>
          <a:p>
            <a:pPr algn="ctr" indent="0" marL="0">
              <a:lnSpc>
                <a:spcPts val="1300"/>
              </a:lnSpc>
              <a:buNone/>
            </a:pPr>
            <a:r>
              <a:rPr lang="en-US" sz="1300" b="1" dirty="0">
                <a:solidFill>
                  <a:srgbClr val="E2E6E9"/>
                </a:solidFill>
                <a:latin typeface="Montserrat Bold" pitchFamily="34" charset="0"/>
                <a:ea typeface="Montserrat Bold" pitchFamily="34" charset="-122"/>
                <a:cs typeface="Montserrat Bold" pitchFamily="34" charset="-120"/>
              </a:rPr>
              <a:t>5</a:t>
            </a:r>
            <a:endParaRPr lang="en-US" sz="1300" dirty="0"/>
          </a:p>
        </p:txBody>
      </p:sp>
      <p:sp>
        <p:nvSpPr>
          <p:cNvPr id="46" name="Text 44"/>
          <p:cNvSpPr/>
          <p:nvPr/>
        </p:nvSpPr>
        <p:spPr>
          <a:xfrm>
            <a:off x="1777008" y="6232803"/>
            <a:ext cx="1427202" cy="178356"/>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2026.4</a:t>
            </a:r>
            <a:endParaRPr lang="en-US" sz="1100" dirty="0"/>
          </a:p>
        </p:txBody>
      </p:sp>
      <p:sp>
        <p:nvSpPr>
          <p:cNvPr id="47" name="Text 45"/>
          <p:cNvSpPr/>
          <p:nvPr/>
        </p:nvSpPr>
        <p:spPr>
          <a:xfrm>
            <a:off x="502325" y="6536650"/>
            <a:ext cx="2701885" cy="188357"/>
          </a:xfrm>
          <a:prstGeom prst="rect">
            <a:avLst/>
          </a:prstGeom>
          <a:noFill/>
          <a:ln/>
        </p:spPr>
        <p:txBody>
          <a:bodyPr wrap="non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발표 준비 (발표 자료, 데모 시연 준비)</a:t>
            </a:r>
            <a:endParaRPr lang="en-US" sz="950" dirty="0"/>
          </a:p>
        </p:txBody>
      </p:sp>
      <p:sp>
        <p:nvSpPr>
          <p:cNvPr id="48" name="Text 46"/>
          <p:cNvSpPr/>
          <p:nvPr/>
        </p:nvSpPr>
        <p:spPr>
          <a:xfrm>
            <a:off x="7476053" y="1016079"/>
            <a:ext cx="2253853" cy="214074"/>
          </a:xfrm>
          <a:prstGeom prst="rect">
            <a:avLst/>
          </a:prstGeom>
          <a:noFill/>
          <a:ln/>
        </p:spPr>
        <p:txBody>
          <a:bodyPr wrap="none" lIns="0" tIns="0" rIns="0" bIns="0" rtlCol="0" anchor="t"/>
          <a:lstStyle/>
          <a:p>
            <a:pPr algn="l" indent="0" marL="0">
              <a:lnSpc>
                <a:spcPts val="1650"/>
              </a:lnSpc>
              <a:buNone/>
            </a:pPr>
            <a:r>
              <a:rPr lang="en-US" sz="1300" b="1" dirty="0">
                <a:solidFill>
                  <a:srgbClr val="FFFFFF"/>
                </a:solidFill>
                <a:latin typeface="Montserrat Bold" pitchFamily="34" charset="0"/>
                <a:ea typeface="Montserrat Bold" pitchFamily="34" charset="-122"/>
                <a:cs typeface="Montserrat Bold" pitchFamily="34" charset="-120"/>
              </a:rPr>
              <a:t>ACM SoCC 2026 일정 (예상)</a:t>
            </a:r>
            <a:endParaRPr lang="en-US" sz="1300" dirty="0"/>
          </a:p>
        </p:txBody>
      </p:sp>
      <p:sp>
        <p:nvSpPr>
          <p:cNvPr id="49" name="Shape 47"/>
          <p:cNvSpPr/>
          <p:nvPr/>
        </p:nvSpPr>
        <p:spPr>
          <a:xfrm>
            <a:off x="10798254" y="1371362"/>
            <a:ext cx="15240" cy="2450783"/>
          </a:xfrm>
          <a:prstGeom prst="roundRect">
            <a:avLst>
              <a:gd name="adj" fmla="val 123626"/>
            </a:avLst>
          </a:prstGeom>
          <a:solidFill>
            <a:srgbClr val="494A4B"/>
          </a:solidFill>
          <a:ln/>
        </p:spPr>
      </p:sp>
      <p:sp>
        <p:nvSpPr>
          <p:cNvPr id="50" name="Shape 48"/>
          <p:cNvSpPr/>
          <p:nvPr/>
        </p:nvSpPr>
        <p:spPr>
          <a:xfrm>
            <a:off x="10570012" y="1504950"/>
            <a:ext cx="251103" cy="15240"/>
          </a:xfrm>
          <a:prstGeom prst="roundRect">
            <a:avLst>
              <a:gd name="adj" fmla="val 123626"/>
            </a:avLst>
          </a:prstGeom>
          <a:solidFill>
            <a:srgbClr val="494A4B"/>
          </a:solidFill>
          <a:ln/>
        </p:spPr>
      </p:sp>
      <p:sp>
        <p:nvSpPr>
          <p:cNvPr id="51" name="Shape 49"/>
          <p:cNvSpPr/>
          <p:nvPr/>
        </p:nvSpPr>
        <p:spPr>
          <a:xfrm>
            <a:off x="10758785" y="1465481"/>
            <a:ext cx="94178" cy="94178"/>
          </a:xfrm>
          <a:prstGeom prst="roundRect">
            <a:avLst>
              <a:gd name="adj" fmla="val 485464"/>
            </a:avLst>
          </a:prstGeom>
          <a:solidFill>
            <a:srgbClr val="FFFFFF"/>
          </a:solidFill>
          <a:ln/>
        </p:spPr>
      </p:sp>
      <p:sp>
        <p:nvSpPr>
          <p:cNvPr id="52" name="Text 50"/>
          <p:cNvSpPr/>
          <p:nvPr/>
        </p:nvSpPr>
        <p:spPr>
          <a:xfrm>
            <a:off x="8876348" y="1414463"/>
            <a:ext cx="1427202" cy="178356"/>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2026.6</a:t>
            </a:r>
            <a:endParaRPr lang="en-US" sz="1100" dirty="0"/>
          </a:p>
        </p:txBody>
      </p:sp>
      <p:sp>
        <p:nvSpPr>
          <p:cNvPr id="53" name="Text 51"/>
          <p:cNvSpPr/>
          <p:nvPr/>
        </p:nvSpPr>
        <p:spPr>
          <a:xfrm>
            <a:off x="7476053" y="1718310"/>
            <a:ext cx="2827496" cy="565071"/>
          </a:xfrm>
          <a:prstGeom prst="rect">
            <a:avLst/>
          </a:prstGeom>
          <a:noFill/>
          <a:ln/>
        </p:spPr>
        <p:txBody>
          <a:bodyPr wrap="squar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SoCC 대비 실험 스케일업 및 시나리오 보강. 추가 워크로드(예: 연합학습, 대규모 비디오 스트림)로 확장성 검증. SoCC 초안 작성.</a:t>
            </a:r>
            <a:endParaRPr lang="en-US" sz="950" dirty="0"/>
          </a:p>
        </p:txBody>
      </p:sp>
      <p:sp>
        <p:nvSpPr>
          <p:cNvPr id="54" name="Shape 52"/>
          <p:cNvSpPr/>
          <p:nvPr/>
        </p:nvSpPr>
        <p:spPr>
          <a:xfrm>
            <a:off x="10790634" y="2258378"/>
            <a:ext cx="251103" cy="15240"/>
          </a:xfrm>
          <a:prstGeom prst="roundRect">
            <a:avLst>
              <a:gd name="adj" fmla="val 123626"/>
            </a:avLst>
          </a:prstGeom>
          <a:solidFill>
            <a:srgbClr val="494A4B"/>
          </a:solidFill>
          <a:ln/>
        </p:spPr>
      </p:sp>
      <p:sp>
        <p:nvSpPr>
          <p:cNvPr id="55" name="Shape 53"/>
          <p:cNvSpPr/>
          <p:nvPr/>
        </p:nvSpPr>
        <p:spPr>
          <a:xfrm>
            <a:off x="10758785" y="2218908"/>
            <a:ext cx="94178" cy="94178"/>
          </a:xfrm>
          <a:prstGeom prst="roundRect">
            <a:avLst>
              <a:gd name="adj" fmla="val 485464"/>
            </a:avLst>
          </a:prstGeom>
          <a:solidFill>
            <a:srgbClr val="FFFFFF"/>
          </a:solidFill>
          <a:ln/>
        </p:spPr>
      </p:sp>
      <p:sp>
        <p:nvSpPr>
          <p:cNvPr id="56" name="Text 54"/>
          <p:cNvSpPr/>
          <p:nvPr/>
        </p:nvSpPr>
        <p:spPr>
          <a:xfrm>
            <a:off x="11308199" y="2167890"/>
            <a:ext cx="1427202" cy="178356"/>
          </a:xfrm>
          <a:prstGeom prst="rect">
            <a:avLst/>
          </a:prstGeom>
          <a:noFill/>
          <a:ln/>
        </p:spPr>
        <p:txBody>
          <a:bodyPr wrap="none" lIns="0" tIns="0" rIns="0" bIns="0" rtlCol="0" anchor="t"/>
          <a:lstStyle/>
          <a:p>
            <a:pPr algn="l"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2026.7 (예상)</a:t>
            </a:r>
            <a:endParaRPr lang="en-US" sz="1100" dirty="0"/>
          </a:p>
        </p:txBody>
      </p:sp>
      <p:sp>
        <p:nvSpPr>
          <p:cNvPr id="57" name="Text 55"/>
          <p:cNvSpPr/>
          <p:nvPr/>
        </p:nvSpPr>
        <p:spPr>
          <a:xfrm>
            <a:off x="11308199" y="2471738"/>
            <a:ext cx="2827496"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SoCC 2026 초록 및 본문 제출 (CFP 공개 시 확정)</a:t>
            </a:r>
            <a:endParaRPr lang="en-US" sz="950" dirty="0"/>
          </a:p>
        </p:txBody>
      </p:sp>
      <p:sp>
        <p:nvSpPr>
          <p:cNvPr id="58" name="Shape 56"/>
          <p:cNvSpPr/>
          <p:nvPr/>
        </p:nvSpPr>
        <p:spPr>
          <a:xfrm>
            <a:off x="10570012" y="2907863"/>
            <a:ext cx="251103" cy="15240"/>
          </a:xfrm>
          <a:prstGeom prst="roundRect">
            <a:avLst>
              <a:gd name="adj" fmla="val 123626"/>
            </a:avLst>
          </a:prstGeom>
          <a:solidFill>
            <a:srgbClr val="494A4B"/>
          </a:solidFill>
          <a:ln/>
        </p:spPr>
      </p:sp>
      <p:sp>
        <p:nvSpPr>
          <p:cNvPr id="59" name="Shape 57"/>
          <p:cNvSpPr/>
          <p:nvPr/>
        </p:nvSpPr>
        <p:spPr>
          <a:xfrm>
            <a:off x="10758785" y="2868394"/>
            <a:ext cx="94178" cy="94178"/>
          </a:xfrm>
          <a:prstGeom prst="roundRect">
            <a:avLst>
              <a:gd name="adj" fmla="val 485464"/>
            </a:avLst>
          </a:prstGeom>
          <a:solidFill>
            <a:srgbClr val="FFFFFF"/>
          </a:solidFill>
          <a:ln/>
        </p:spPr>
      </p:sp>
      <p:sp>
        <p:nvSpPr>
          <p:cNvPr id="60" name="Text 58"/>
          <p:cNvSpPr/>
          <p:nvPr/>
        </p:nvSpPr>
        <p:spPr>
          <a:xfrm>
            <a:off x="8876348" y="2817376"/>
            <a:ext cx="1427202" cy="178356"/>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2026.9-11 (예상)</a:t>
            </a:r>
            <a:endParaRPr lang="en-US" sz="1100" dirty="0"/>
          </a:p>
        </p:txBody>
      </p:sp>
      <p:sp>
        <p:nvSpPr>
          <p:cNvPr id="61" name="Text 59"/>
          <p:cNvSpPr/>
          <p:nvPr/>
        </p:nvSpPr>
        <p:spPr>
          <a:xfrm>
            <a:off x="7476053" y="3121223"/>
            <a:ext cx="2827496" cy="188357"/>
          </a:xfrm>
          <a:prstGeom prst="rect">
            <a:avLst/>
          </a:prstGeom>
          <a:noFill/>
          <a:ln/>
        </p:spPr>
        <p:txBody>
          <a:bodyPr wrap="non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SoCC 심사 결과 통보, 최종본 제출, 컨퍼런스 발표 준비</a:t>
            </a:r>
            <a:endParaRPr lang="en-US" sz="950" dirty="0"/>
          </a:p>
        </p:txBody>
      </p:sp>
      <p:sp>
        <p:nvSpPr>
          <p:cNvPr id="62" name="Text 60"/>
          <p:cNvSpPr/>
          <p:nvPr/>
        </p:nvSpPr>
        <p:spPr>
          <a:xfrm>
            <a:off x="7476053" y="3963353"/>
            <a:ext cx="1712714" cy="214074"/>
          </a:xfrm>
          <a:prstGeom prst="rect">
            <a:avLst/>
          </a:prstGeom>
          <a:noFill/>
          <a:ln/>
        </p:spPr>
        <p:txBody>
          <a:bodyPr wrap="none" lIns="0" tIns="0" rIns="0" bIns="0" rtlCol="0" anchor="t"/>
          <a:lstStyle/>
          <a:p>
            <a:pPr algn="l" indent="0" marL="0">
              <a:lnSpc>
                <a:spcPts val="1650"/>
              </a:lnSpc>
              <a:buNone/>
            </a:pPr>
            <a:r>
              <a:rPr lang="en-US" sz="1300" b="1" dirty="0">
                <a:solidFill>
                  <a:srgbClr val="FFFFFF"/>
                </a:solidFill>
                <a:latin typeface="Montserrat Bold" pitchFamily="34" charset="0"/>
                <a:ea typeface="Montserrat Bold" pitchFamily="34" charset="-122"/>
                <a:cs typeface="Montserrat Bold" pitchFamily="34" charset="-120"/>
              </a:rPr>
              <a:t>Journal 투고 계획</a:t>
            </a:r>
            <a:endParaRPr lang="en-US" sz="1300" dirty="0"/>
          </a:p>
        </p:txBody>
      </p:sp>
      <p:sp>
        <p:nvSpPr>
          <p:cNvPr id="63" name="Text 61"/>
          <p:cNvSpPr/>
          <p:nvPr/>
        </p:nvSpPr>
        <p:spPr>
          <a:xfrm>
            <a:off x="7476053" y="4302919"/>
            <a:ext cx="6659642" cy="565071"/>
          </a:xfrm>
          <a:prstGeom prst="rect">
            <a:avLst/>
          </a:prstGeom>
          <a:noFill/>
          <a:ln/>
        </p:spPr>
        <p:txBody>
          <a:bodyPr wrap="squar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및 SoCC 발표 후, 실험 결과를 확장하고 상세한 이론 분석을 추가하여 IEEE Transactions on Mobile Computing (TMC) 또는 IEEE Internet of Things Journal (IoT-J)에 확장 논문(extended version)을 투고할 계획입니다. 저널 논문에서는 장기 운영 데이터, 다양한 워크로드 조합, 민감도 분석 등을 보강하여 학술적 완성도를 높일 것입니다.</a:t>
            </a:r>
            <a:endParaRPr lang="en-US" sz="950" dirty="0"/>
          </a:p>
        </p:txBody>
      </p:sp>
      <p:sp>
        <p:nvSpPr>
          <p:cNvPr id="64" name="Text 62"/>
          <p:cNvSpPr/>
          <p:nvPr/>
        </p:nvSpPr>
        <p:spPr>
          <a:xfrm>
            <a:off x="502325" y="7519988"/>
            <a:ext cx="13625751" cy="376714"/>
          </a:xfrm>
          <a:prstGeom prst="rect">
            <a:avLst/>
          </a:prstGeom>
          <a:noFill/>
          <a:ln/>
        </p:spPr>
        <p:txBody>
          <a:bodyPr wrap="squar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본 연구는 2026년 상반기 IEEE ICFEC를 통해 초기 결과를 발표하고, 하반기 ACM SoCC에서 확장된 실험 결과를 공유하며, 이후 저널 논문을 통해 종합적인 연구 성과를 정리할 예정입니다. 모든 코드, 데이터, 실험 스크립트는 재현성을 위해 GitHub에 공개하고, 논문 제출 시 익명화된 저장소 링크를 제공할 예정입니다.</a:t>
            </a:r>
            <a:endParaRPr lang="en-US" sz="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700564"/>
            <a:ext cx="4908471"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연구 배경 및 동기</a:t>
            </a:r>
            <a:endParaRPr lang="en-US" sz="3850" dirty="0"/>
          </a:p>
        </p:txBody>
      </p:sp>
      <p:sp>
        <p:nvSpPr>
          <p:cNvPr id="3" name="Text 1"/>
          <p:cNvSpPr/>
          <p:nvPr/>
        </p:nvSpPr>
        <p:spPr>
          <a:xfrm>
            <a:off x="863798" y="1853803"/>
            <a:ext cx="2945130" cy="368141"/>
          </a:xfrm>
          <a:prstGeom prst="rect">
            <a:avLst/>
          </a:prstGeom>
          <a:noFill/>
          <a:ln/>
        </p:spPr>
        <p:txBody>
          <a:bodyPr wrap="none" lIns="0" tIns="0" rIns="0" bIns="0" rtlCol="0" anchor="t"/>
          <a:lstStyle/>
          <a:p>
            <a:pPr algn="l" indent="0" marL="0">
              <a:lnSpc>
                <a:spcPts val="2850"/>
              </a:lnSpc>
              <a:buNone/>
            </a:pPr>
            <a:r>
              <a:rPr lang="en-US" sz="2300" b="1" dirty="0">
                <a:solidFill>
                  <a:srgbClr val="FFFFFF"/>
                </a:solidFill>
                <a:latin typeface="Montserrat Bold" pitchFamily="34" charset="0"/>
                <a:ea typeface="Montserrat Bold" pitchFamily="34" charset="-122"/>
                <a:cs typeface="Montserrat Bold" pitchFamily="34" charset="-120"/>
              </a:rPr>
              <a:t>CEI 환경의 핵심 과제</a:t>
            </a:r>
            <a:endParaRPr lang="en-US" sz="2300" dirty="0"/>
          </a:p>
        </p:txBody>
      </p:sp>
      <p:sp>
        <p:nvSpPr>
          <p:cNvPr id="4" name="Text 2"/>
          <p:cNvSpPr/>
          <p:nvPr/>
        </p:nvSpPr>
        <p:spPr>
          <a:xfrm>
            <a:off x="863798" y="2437805"/>
            <a:ext cx="7530822" cy="1619845"/>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클라우드–엣지–IoT(Cloud–Edge–IoT, CEI) 통합 구조는 클라우드 데이터센터, 엣지 서버, IoT 디바이스로 구성된 다계층 분산 컴퓨팅 환경입니다. 이러한 환경은 이기종 하드웨어 자원(CPU, GPU, NPU 등)과 가변적인 무선 링크 및 백홀 네트워크 상태로 인해 정적 자원 할당 정책으로는 서비스 수준 목표(Service Level Objective, SLO)를 일관되게 보장하기 어렵습니다.</a:t>
            </a:r>
            <a:endParaRPr lang="en-US" sz="1700" dirty="0"/>
          </a:p>
        </p:txBody>
      </p:sp>
      <p:sp>
        <p:nvSpPr>
          <p:cNvPr id="5" name="Text 3"/>
          <p:cNvSpPr/>
          <p:nvPr/>
        </p:nvSpPr>
        <p:spPr>
          <a:xfrm>
            <a:off x="863798" y="4251960"/>
            <a:ext cx="7530822" cy="1619845"/>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특히 지연(latency), 지터(jitter), 대역폭(bandwidth), 비용(cost), 에너지 소비(energy), 가용성(availability)이 상호 얽힌 복합 트레이드오프가 존재하며, 이는 단일 메트릭 최적화로는 해결할 수 없는 다목적 최적화 문제를 야기합니다. 예를 들어, 클라우드로 오프로딩하면 지연은 증가하지만 디바이스 에너지는 절감되고, 엣지에서 처리하면 지연은 감소하지만 엣지 자원 경합이 발생할 수 있습니다.</a:t>
            </a:r>
            <a:endParaRPr lang="en-US" sz="1700" dirty="0"/>
          </a:p>
        </p:txBody>
      </p:sp>
      <p:sp>
        <p:nvSpPr>
          <p:cNvPr id="6" name="Text 4"/>
          <p:cNvSpPr/>
          <p:nvPr/>
        </p:nvSpPr>
        <p:spPr>
          <a:xfrm>
            <a:off x="8929211" y="1853803"/>
            <a:ext cx="2945130" cy="368141"/>
          </a:xfrm>
          <a:prstGeom prst="rect">
            <a:avLst/>
          </a:prstGeom>
          <a:noFill/>
          <a:ln/>
        </p:spPr>
        <p:txBody>
          <a:bodyPr wrap="none" lIns="0" tIns="0" rIns="0" bIns="0" rtlCol="0" anchor="t"/>
          <a:lstStyle/>
          <a:p>
            <a:pPr algn="l" indent="0" marL="0">
              <a:lnSpc>
                <a:spcPts val="2850"/>
              </a:lnSpc>
              <a:buNone/>
            </a:pPr>
            <a:r>
              <a:rPr lang="en-US" sz="2300" b="1" dirty="0">
                <a:solidFill>
                  <a:srgbClr val="FFFFFF"/>
                </a:solidFill>
                <a:latin typeface="Montserrat Bold" pitchFamily="34" charset="0"/>
                <a:ea typeface="Montserrat Bold" pitchFamily="34" charset="-122"/>
                <a:cs typeface="Montserrat Bold" pitchFamily="34" charset="-120"/>
              </a:rPr>
              <a:t>기존 접근법의 한계</a:t>
            </a:r>
            <a:endParaRPr lang="en-US" sz="2300" dirty="0"/>
          </a:p>
        </p:txBody>
      </p:sp>
      <p:sp>
        <p:nvSpPr>
          <p:cNvPr id="7" name="Text 5"/>
          <p:cNvSpPr/>
          <p:nvPr/>
        </p:nvSpPr>
        <p:spPr>
          <a:xfrm>
            <a:off x="8929211" y="2437805"/>
            <a:ext cx="4844891" cy="1619845"/>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Kubernetes(K8s)와 같은 컨테이너 오케스트레이션 플랫폼은 수평적 스케일링(horizontal scaling)과 자원 격리에는 우수하지만, 계층 간 오프로딩(offloading), 데이터 압축(compression), 캐싱(caching), 경로 선택(routing)을 통합적으로 다루지 못합니다.</a:t>
            </a:r>
            <a:endParaRPr lang="en-US" sz="1700" dirty="0"/>
          </a:p>
        </p:txBody>
      </p:sp>
      <p:sp>
        <p:nvSpPr>
          <p:cNvPr id="8" name="Text 6"/>
          <p:cNvSpPr/>
          <p:nvPr/>
        </p:nvSpPr>
        <p:spPr>
          <a:xfrm>
            <a:off x="8929211" y="4251960"/>
            <a:ext cx="4844891" cy="1619845"/>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기존 연구들은 Cloudlet, Fog Computing, Mobile Edge Computing 등의 개념을 제시했으나, 대부분 특정 계층이나 워크로드에 국한되어 있으며, 전체 CEI 파이프라인을 아우르는 E2E(End-to-End) 최적화와 자동화된 운영(operations) 측면의 연구는 부족한 실정입니다.</a:t>
            </a:r>
            <a:endParaRPr lang="en-US" sz="1700" dirty="0"/>
          </a:p>
        </p:txBody>
      </p:sp>
      <p:sp>
        <p:nvSpPr>
          <p:cNvPr id="9" name="Shape 7"/>
          <p:cNvSpPr/>
          <p:nvPr/>
        </p:nvSpPr>
        <p:spPr>
          <a:xfrm>
            <a:off x="863798" y="6309003"/>
            <a:ext cx="12902803" cy="1219914"/>
          </a:xfrm>
          <a:prstGeom prst="roundRect">
            <a:avLst>
              <a:gd name="adj" fmla="val 2656"/>
            </a:avLst>
          </a:prstGeom>
          <a:solidFill>
            <a:srgbClr val="262626"/>
          </a:solidFill>
          <a:ln/>
        </p:spPr>
      </p:sp>
      <p:pic>
        <p:nvPicPr>
          <p:cNvPr id="10" name="Image 0" descr="preencoded.png">    </p:cNvPr>
          <p:cNvPicPr>
            <a:picLocks noChangeAspect="1"/>
          </p:cNvPicPr>
          <p:nvPr/>
        </p:nvPicPr>
        <p:blipFill>
          <a:blip r:embed="rId1"/>
          <a:stretch>
            <a:fillRect/>
          </a:stretch>
        </p:blipFill>
        <p:spPr>
          <a:xfrm>
            <a:off x="1079659" y="6618446"/>
            <a:ext cx="269915" cy="215860"/>
          </a:xfrm>
          <a:prstGeom prst="rect">
            <a:avLst/>
          </a:prstGeom>
        </p:spPr>
      </p:pic>
      <p:sp>
        <p:nvSpPr>
          <p:cNvPr id="11" name="Text 8"/>
          <p:cNvSpPr/>
          <p:nvPr/>
        </p:nvSpPr>
        <p:spPr>
          <a:xfrm>
            <a:off x="1565434" y="6578798"/>
            <a:ext cx="11985308" cy="647938"/>
          </a:xfrm>
          <a:prstGeom prst="rect">
            <a:avLst/>
          </a:prstGeom>
          <a:noFill/>
          <a:ln/>
        </p:spPr>
        <p:txBody>
          <a:bodyPr wrap="square" lIns="0" tIns="0" rIns="0" bIns="0" rtlCol="0" anchor="t"/>
          <a:lstStyle/>
          <a:p>
            <a:pPr algn="l" indent="0" marL="0">
              <a:lnSpc>
                <a:spcPts val="2550"/>
              </a:lnSpc>
              <a:buNone/>
            </a:pPr>
            <a:r>
              <a:rPr lang="en-US" sz="1700" dirty="0">
                <a:solidFill>
                  <a:srgbClr val="FFFFFF"/>
                </a:solidFill>
                <a:latin typeface="Source Sans 3" pitchFamily="34" charset="0"/>
                <a:ea typeface="Source Sans 3" pitchFamily="34" charset="-122"/>
                <a:cs typeface="Source Sans 3" pitchFamily="34" charset="-120"/>
              </a:rPr>
              <a:t>본 연구는 SLO 인지형 정책 엔진과 강화학습(Reinforcement Learning), 멀티암드 밴딧(Multi-armed Bandit), 혼합 유향 비순환 그래프(Directed Acyclic Graph, DAG) 실행 최적화를 결합하여 CEI 전 과정을 자동화하는 통합 프레임워크를 제안합니다.</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87479" y="782836"/>
            <a:ext cx="4474845" cy="559237"/>
          </a:xfrm>
          <a:prstGeom prst="rect">
            <a:avLst/>
          </a:prstGeom>
          <a:noFill/>
          <a:ln/>
        </p:spPr>
        <p:txBody>
          <a:bodyPr wrap="none" lIns="0" tIns="0" rIns="0" bIns="0" rtlCol="0" anchor="t"/>
          <a:lstStyle/>
          <a:p>
            <a:pPr algn="l" indent="0" marL="0">
              <a:lnSpc>
                <a:spcPts val="4400"/>
              </a:lnSpc>
              <a:buNone/>
            </a:pPr>
            <a:r>
              <a:rPr lang="en-US" sz="3500" b="1" dirty="0">
                <a:solidFill>
                  <a:srgbClr val="FFFFFF"/>
                </a:solidFill>
                <a:latin typeface="Montserrat Bold" pitchFamily="34" charset="0"/>
                <a:ea typeface="Montserrat Bold" pitchFamily="34" charset="-122"/>
                <a:cs typeface="Montserrat Bold" pitchFamily="34" charset="-120"/>
              </a:rPr>
              <a:t>주요 연구 기여</a:t>
            </a:r>
            <a:endParaRPr lang="en-US" sz="3500" dirty="0"/>
          </a:p>
        </p:txBody>
      </p:sp>
      <p:sp>
        <p:nvSpPr>
          <p:cNvPr id="3" name="Shape 1"/>
          <p:cNvSpPr/>
          <p:nvPr/>
        </p:nvSpPr>
        <p:spPr>
          <a:xfrm>
            <a:off x="787479" y="1735812"/>
            <a:ext cx="4220528" cy="2904768"/>
          </a:xfrm>
          <a:prstGeom prst="roundRect">
            <a:avLst>
              <a:gd name="adj" fmla="val 3778"/>
            </a:avLst>
          </a:prstGeom>
          <a:solidFill>
            <a:srgbClr val="111213"/>
          </a:solidFill>
          <a:ln w="22860">
            <a:solidFill>
              <a:srgbClr val="494A4B"/>
            </a:solidFill>
            <a:prstDash val="solid"/>
          </a:ln>
        </p:spPr>
      </p:sp>
      <p:sp>
        <p:nvSpPr>
          <p:cNvPr id="4" name="Shape 2"/>
          <p:cNvSpPr/>
          <p:nvPr/>
        </p:nvSpPr>
        <p:spPr>
          <a:xfrm>
            <a:off x="764619" y="1735812"/>
            <a:ext cx="91440" cy="2904768"/>
          </a:xfrm>
          <a:prstGeom prst="roundRect">
            <a:avLst>
              <a:gd name="adj" fmla="val 32299"/>
            </a:avLst>
          </a:prstGeom>
          <a:solidFill>
            <a:srgbClr val="FFFFFF"/>
          </a:solidFill>
          <a:ln/>
        </p:spPr>
      </p:sp>
      <p:sp>
        <p:nvSpPr>
          <p:cNvPr id="5" name="Text 3"/>
          <p:cNvSpPr/>
          <p:nvPr/>
        </p:nvSpPr>
        <p:spPr>
          <a:xfrm>
            <a:off x="1075730" y="1955483"/>
            <a:ext cx="2633662" cy="279559"/>
          </a:xfrm>
          <a:prstGeom prst="rect">
            <a:avLst/>
          </a:prstGeom>
          <a:noFill/>
          <a:ln/>
        </p:spPr>
        <p:txBody>
          <a:bodyPr wrap="none" lIns="0" tIns="0" rIns="0" bIns="0" rtlCol="0" anchor="t"/>
          <a:lstStyle/>
          <a:p>
            <a:pPr algn="l" indent="0" marL="0">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CEI 전과정 자동화 아키텍처</a:t>
            </a:r>
            <a:endParaRPr lang="en-US" sz="1750" dirty="0"/>
          </a:p>
        </p:txBody>
      </p:sp>
      <p:sp>
        <p:nvSpPr>
          <p:cNvPr id="6" name="Text 4"/>
          <p:cNvSpPr/>
          <p:nvPr/>
        </p:nvSpPr>
        <p:spPr>
          <a:xfrm>
            <a:off x="1075730" y="2353151"/>
            <a:ext cx="3712607" cy="2067758"/>
          </a:xfrm>
          <a:prstGeom prst="rect">
            <a:avLst/>
          </a:prstGeom>
          <a:noFill/>
          <a:ln/>
        </p:spPr>
        <p:txBody>
          <a:bodyPr wrap="square" lIns="0" tIns="0" rIns="0" bIns="0" rtlCol="0" anchor="t"/>
          <a:lstStyle/>
          <a:p>
            <a:pPr algn="l" indent="0" marL="0">
              <a:lnSpc>
                <a:spcPts val="2300"/>
              </a:lnSpc>
              <a:buNone/>
            </a:pPr>
            <a:r>
              <a:rPr lang="en-US" sz="1550" dirty="0">
                <a:solidFill>
                  <a:srgbClr val="E2E6E9"/>
                </a:solidFill>
                <a:latin typeface="Source Sans 3" pitchFamily="34" charset="0"/>
                <a:ea typeface="Source Sans 3" pitchFamily="34" charset="-122"/>
                <a:cs typeface="Source Sans 3" pitchFamily="34" charset="-120"/>
              </a:rPr>
              <a:t>데이터 수집(collection)부터 정화(cleansing), 추론/분석(inference/analytics), 저장/운영(storage/operations)에 이르는 CEI 전체 파이프라인을 자동화하는 참조 아키텍처와 오픈소스 구현을 제공합니다. 컨트롤 플레인과 데이터 플레인을 명확히 분리하여 확장성과 유지보수성을 확보하였습니다.</a:t>
            </a:r>
            <a:endParaRPr lang="en-US" sz="1550" dirty="0"/>
          </a:p>
        </p:txBody>
      </p:sp>
      <p:sp>
        <p:nvSpPr>
          <p:cNvPr id="7" name="Shape 5"/>
          <p:cNvSpPr/>
          <p:nvPr/>
        </p:nvSpPr>
        <p:spPr>
          <a:xfrm>
            <a:off x="5204817" y="1735812"/>
            <a:ext cx="4220647" cy="2904768"/>
          </a:xfrm>
          <a:prstGeom prst="roundRect">
            <a:avLst>
              <a:gd name="adj" fmla="val 3778"/>
            </a:avLst>
          </a:prstGeom>
          <a:solidFill>
            <a:srgbClr val="111213"/>
          </a:solidFill>
          <a:ln w="22860">
            <a:solidFill>
              <a:srgbClr val="494A4B"/>
            </a:solidFill>
            <a:prstDash val="solid"/>
          </a:ln>
        </p:spPr>
      </p:sp>
      <p:sp>
        <p:nvSpPr>
          <p:cNvPr id="8" name="Shape 6"/>
          <p:cNvSpPr/>
          <p:nvPr/>
        </p:nvSpPr>
        <p:spPr>
          <a:xfrm>
            <a:off x="5181957" y="1735812"/>
            <a:ext cx="91440" cy="2904768"/>
          </a:xfrm>
          <a:prstGeom prst="roundRect">
            <a:avLst>
              <a:gd name="adj" fmla="val 32299"/>
            </a:avLst>
          </a:prstGeom>
          <a:solidFill>
            <a:srgbClr val="FFFFFF"/>
          </a:solidFill>
          <a:ln/>
        </p:spPr>
      </p:sp>
      <p:sp>
        <p:nvSpPr>
          <p:cNvPr id="9" name="Text 7"/>
          <p:cNvSpPr/>
          <p:nvPr/>
        </p:nvSpPr>
        <p:spPr>
          <a:xfrm>
            <a:off x="5493068" y="1955483"/>
            <a:ext cx="2917984" cy="279559"/>
          </a:xfrm>
          <a:prstGeom prst="rect">
            <a:avLst/>
          </a:prstGeom>
          <a:noFill/>
          <a:ln/>
        </p:spPr>
        <p:txBody>
          <a:bodyPr wrap="none" lIns="0" tIns="0" rIns="0" bIns="0" rtlCol="0" anchor="t"/>
          <a:lstStyle/>
          <a:p>
            <a:pPr algn="l" indent="0" marL="0">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SLO 인지형 멀티티어 스케줄링</a:t>
            </a:r>
            <a:endParaRPr lang="en-US" sz="1750" dirty="0"/>
          </a:p>
        </p:txBody>
      </p:sp>
      <p:sp>
        <p:nvSpPr>
          <p:cNvPr id="10" name="Text 8"/>
          <p:cNvSpPr/>
          <p:nvPr/>
        </p:nvSpPr>
        <p:spPr>
          <a:xfrm>
            <a:off x="5493068" y="2353151"/>
            <a:ext cx="3712726" cy="1772364"/>
          </a:xfrm>
          <a:prstGeom prst="rect">
            <a:avLst/>
          </a:prstGeom>
          <a:noFill/>
          <a:ln/>
        </p:spPr>
        <p:txBody>
          <a:bodyPr wrap="square" lIns="0" tIns="0" rIns="0" bIns="0" rtlCol="0" anchor="t"/>
          <a:lstStyle/>
          <a:p>
            <a:pPr algn="l" indent="0" marL="0">
              <a:lnSpc>
                <a:spcPts val="2300"/>
              </a:lnSpc>
              <a:buNone/>
            </a:pPr>
            <a:r>
              <a:rPr lang="en-US" sz="1550" dirty="0">
                <a:solidFill>
                  <a:srgbClr val="E2E6E9"/>
                </a:solidFill>
                <a:latin typeface="Source Sans 3" pitchFamily="34" charset="0"/>
                <a:ea typeface="Source Sans 3" pitchFamily="34" charset="-122"/>
                <a:cs typeface="Source Sans 3" pitchFamily="34" charset="-120"/>
              </a:rPr>
              <a:t>서비스 수준 목표(SLO)를 명시적으로 고려하는 멀티티어 스케줄러를 설계하였으며, 적응형 오프로딩, 압축, 캐싱 정책을 통합한 지능형 정책 엔진을 구현합니다. 이를 통해 런타임 조건 변화에 동적으로 대응하면서도 SLO 위반을 최소화합니다.</a:t>
            </a:r>
            <a:endParaRPr lang="en-US" sz="1550" dirty="0"/>
          </a:p>
        </p:txBody>
      </p:sp>
      <p:sp>
        <p:nvSpPr>
          <p:cNvPr id="11" name="Shape 9"/>
          <p:cNvSpPr/>
          <p:nvPr/>
        </p:nvSpPr>
        <p:spPr>
          <a:xfrm>
            <a:off x="9622274" y="1735812"/>
            <a:ext cx="4220647" cy="2904768"/>
          </a:xfrm>
          <a:prstGeom prst="roundRect">
            <a:avLst>
              <a:gd name="adj" fmla="val 3778"/>
            </a:avLst>
          </a:prstGeom>
          <a:solidFill>
            <a:srgbClr val="111213"/>
          </a:solidFill>
          <a:ln w="22860">
            <a:solidFill>
              <a:srgbClr val="494A4B"/>
            </a:solidFill>
            <a:prstDash val="solid"/>
          </a:ln>
        </p:spPr>
      </p:sp>
      <p:sp>
        <p:nvSpPr>
          <p:cNvPr id="12" name="Shape 10"/>
          <p:cNvSpPr/>
          <p:nvPr/>
        </p:nvSpPr>
        <p:spPr>
          <a:xfrm>
            <a:off x="9599414" y="1735812"/>
            <a:ext cx="91440" cy="2904768"/>
          </a:xfrm>
          <a:prstGeom prst="roundRect">
            <a:avLst>
              <a:gd name="adj" fmla="val 32299"/>
            </a:avLst>
          </a:prstGeom>
          <a:solidFill>
            <a:srgbClr val="FFFFFF"/>
          </a:solidFill>
          <a:ln/>
        </p:spPr>
      </p:sp>
      <p:sp>
        <p:nvSpPr>
          <p:cNvPr id="13" name="Text 11"/>
          <p:cNvSpPr/>
          <p:nvPr/>
        </p:nvSpPr>
        <p:spPr>
          <a:xfrm>
            <a:off x="9910524" y="1955483"/>
            <a:ext cx="2237423" cy="279559"/>
          </a:xfrm>
          <a:prstGeom prst="rect">
            <a:avLst/>
          </a:prstGeom>
          <a:noFill/>
          <a:ln/>
        </p:spPr>
        <p:txBody>
          <a:bodyPr wrap="none" lIns="0" tIns="0" rIns="0" bIns="0" rtlCol="0" anchor="t"/>
          <a:lstStyle/>
          <a:p>
            <a:pPr algn="l" indent="0" marL="0">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혼합 DAG 실행 최적화</a:t>
            </a:r>
            <a:endParaRPr lang="en-US" sz="1750" dirty="0"/>
          </a:p>
        </p:txBody>
      </p:sp>
      <p:sp>
        <p:nvSpPr>
          <p:cNvPr id="14" name="Text 12"/>
          <p:cNvSpPr/>
          <p:nvPr/>
        </p:nvSpPr>
        <p:spPr>
          <a:xfrm>
            <a:off x="9910524" y="2353151"/>
            <a:ext cx="3712726" cy="2067758"/>
          </a:xfrm>
          <a:prstGeom prst="rect">
            <a:avLst/>
          </a:prstGeom>
          <a:noFill/>
          <a:ln/>
        </p:spPr>
        <p:txBody>
          <a:bodyPr wrap="square" lIns="0" tIns="0" rIns="0" bIns="0" rtlCol="0" anchor="t"/>
          <a:lstStyle/>
          <a:p>
            <a:pPr algn="l" indent="0" marL="0">
              <a:lnSpc>
                <a:spcPts val="2300"/>
              </a:lnSpc>
              <a:buNone/>
            </a:pPr>
            <a:r>
              <a:rPr lang="en-US" sz="1550" dirty="0">
                <a:solidFill>
                  <a:srgbClr val="E2E6E9"/>
                </a:solidFill>
                <a:latin typeface="Source Sans 3" pitchFamily="34" charset="0"/>
                <a:ea typeface="Source Sans 3" pitchFamily="34" charset="-122"/>
                <a:cs typeface="Source Sans 3" pitchFamily="34" charset="-120"/>
              </a:rPr>
              <a:t>스트림 처리와 배치 처리가 혼재된 워크로드를 유향 비순환 그래프(DAG)로 모델링하고, 태스크 분할(partitioning), 배치(placement), 데이터 이동 비용(data movement cost)을 수식화하여 경량 근사 해법을 제시합니다. 이를 통해 계층 간 통신 오버헤드를 최소화하면서도 병렬성을 극대화합니다.</a:t>
            </a:r>
            <a:endParaRPr lang="en-US" sz="1550" dirty="0"/>
          </a:p>
        </p:txBody>
      </p:sp>
      <p:sp>
        <p:nvSpPr>
          <p:cNvPr id="15" name="Shape 13"/>
          <p:cNvSpPr/>
          <p:nvPr/>
        </p:nvSpPr>
        <p:spPr>
          <a:xfrm>
            <a:off x="787479" y="4837390"/>
            <a:ext cx="4220528" cy="2609374"/>
          </a:xfrm>
          <a:prstGeom prst="roundRect">
            <a:avLst>
              <a:gd name="adj" fmla="val 4205"/>
            </a:avLst>
          </a:prstGeom>
          <a:solidFill>
            <a:srgbClr val="111213"/>
          </a:solidFill>
          <a:ln w="22860">
            <a:solidFill>
              <a:srgbClr val="494A4B"/>
            </a:solidFill>
            <a:prstDash val="solid"/>
          </a:ln>
        </p:spPr>
      </p:sp>
      <p:sp>
        <p:nvSpPr>
          <p:cNvPr id="16" name="Shape 14"/>
          <p:cNvSpPr/>
          <p:nvPr/>
        </p:nvSpPr>
        <p:spPr>
          <a:xfrm>
            <a:off x="764619" y="4837390"/>
            <a:ext cx="91440" cy="2609374"/>
          </a:xfrm>
          <a:prstGeom prst="roundRect">
            <a:avLst>
              <a:gd name="adj" fmla="val 32299"/>
            </a:avLst>
          </a:prstGeom>
          <a:solidFill>
            <a:srgbClr val="FFFFFF"/>
          </a:solidFill>
          <a:ln/>
        </p:spPr>
      </p:sp>
      <p:sp>
        <p:nvSpPr>
          <p:cNvPr id="17" name="Text 15"/>
          <p:cNvSpPr/>
          <p:nvPr/>
        </p:nvSpPr>
        <p:spPr>
          <a:xfrm>
            <a:off x="1075730" y="5057061"/>
            <a:ext cx="2248257" cy="279559"/>
          </a:xfrm>
          <a:prstGeom prst="rect">
            <a:avLst/>
          </a:prstGeom>
          <a:noFill/>
          <a:ln/>
        </p:spPr>
        <p:txBody>
          <a:bodyPr wrap="none" lIns="0" tIns="0" rIns="0" bIns="0" rtlCol="0" anchor="t"/>
          <a:lstStyle/>
          <a:p>
            <a:pPr algn="l" indent="0" marL="0">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재현 가능한 실증 방법론</a:t>
            </a:r>
            <a:endParaRPr lang="en-US" sz="1750" dirty="0"/>
          </a:p>
        </p:txBody>
      </p:sp>
      <p:sp>
        <p:nvSpPr>
          <p:cNvPr id="18" name="Text 16"/>
          <p:cNvSpPr/>
          <p:nvPr/>
        </p:nvSpPr>
        <p:spPr>
          <a:xfrm>
            <a:off x="1075730" y="5454729"/>
            <a:ext cx="3712607" cy="1772364"/>
          </a:xfrm>
          <a:prstGeom prst="rect">
            <a:avLst/>
          </a:prstGeom>
          <a:noFill/>
          <a:ln/>
        </p:spPr>
        <p:txBody>
          <a:bodyPr wrap="square" lIns="0" tIns="0" rIns="0" bIns="0" rtlCol="0" anchor="t"/>
          <a:lstStyle/>
          <a:p>
            <a:pPr algn="l" indent="0" marL="0">
              <a:lnSpc>
                <a:spcPts val="2300"/>
              </a:lnSpc>
              <a:buNone/>
            </a:pPr>
            <a:r>
              <a:rPr lang="en-US" sz="1550" dirty="0">
                <a:solidFill>
                  <a:srgbClr val="E2E6E9"/>
                </a:solidFill>
                <a:latin typeface="Source Sans 3" pitchFamily="34" charset="0"/>
                <a:ea typeface="Source Sans 3" pitchFamily="34" charset="-122"/>
                <a:cs typeface="Source Sans 3" pitchFamily="34" charset="-120"/>
              </a:rPr>
              <a:t>테스트베드 구성, 측정 스크립트, 평가 매트릭스를 공개하여 연구 결과의 재현성(reproducibility)과 비교 가능성(comparability)을 강화합니다. 통계적 검정 방법과 샘플 크기, 반복 횟수를 명시하여 실험 설계의 타당성을 확보합니다.</a:t>
            </a:r>
            <a:endParaRPr lang="en-US" sz="1550" dirty="0"/>
          </a:p>
        </p:txBody>
      </p:sp>
      <p:sp>
        <p:nvSpPr>
          <p:cNvPr id="19" name="Shape 17"/>
          <p:cNvSpPr/>
          <p:nvPr/>
        </p:nvSpPr>
        <p:spPr>
          <a:xfrm>
            <a:off x="5204817" y="4837390"/>
            <a:ext cx="4220647" cy="2609374"/>
          </a:xfrm>
          <a:prstGeom prst="roundRect">
            <a:avLst>
              <a:gd name="adj" fmla="val 4205"/>
            </a:avLst>
          </a:prstGeom>
          <a:solidFill>
            <a:srgbClr val="111213"/>
          </a:solidFill>
          <a:ln w="22860">
            <a:solidFill>
              <a:srgbClr val="494A4B"/>
            </a:solidFill>
            <a:prstDash val="solid"/>
          </a:ln>
        </p:spPr>
      </p:sp>
      <p:sp>
        <p:nvSpPr>
          <p:cNvPr id="20" name="Shape 18"/>
          <p:cNvSpPr/>
          <p:nvPr/>
        </p:nvSpPr>
        <p:spPr>
          <a:xfrm>
            <a:off x="5181957" y="4837390"/>
            <a:ext cx="91440" cy="2609374"/>
          </a:xfrm>
          <a:prstGeom prst="roundRect">
            <a:avLst>
              <a:gd name="adj" fmla="val 32299"/>
            </a:avLst>
          </a:prstGeom>
          <a:solidFill>
            <a:srgbClr val="FFFFFF"/>
          </a:solidFill>
          <a:ln/>
        </p:spPr>
      </p:sp>
      <p:sp>
        <p:nvSpPr>
          <p:cNvPr id="21" name="Text 19"/>
          <p:cNvSpPr/>
          <p:nvPr/>
        </p:nvSpPr>
        <p:spPr>
          <a:xfrm>
            <a:off x="5493068" y="5057061"/>
            <a:ext cx="2453997" cy="279559"/>
          </a:xfrm>
          <a:prstGeom prst="rect">
            <a:avLst/>
          </a:prstGeom>
          <a:noFill/>
          <a:ln/>
        </p:spPr>
        <p:txBody>
          <a:bodyPr wrap="none" lIns="0" tIns="0" rIns="0" bIns="0" rtlCol="0" anchor="t"/>
          <a:lstStyle/>
          <a:p>
            <a:pPr algn="l" indent="0" marL="0">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운영 가이드라인 정량 제시</a:t>
            </a:r>
            <a:endParaRPr lang="en-US" sz="1750" dirty="0"/>
          </a:p>
        </p:txBody>
      </p:sp>
      <p:sp>
        <p:nvSpPr>
          <p:cNvPr id="22" name="Text 20"/>
          <p:cNvSpPr/>
          <p:nvPr/>
        </p:nvSpPr>
        <p:spPr>
          <a:xfrm>
            <a:off x="5493068" y="5454729"/>
            <a:ext cx="3712726" cy="1772364"/>
          </a:xfrm>
          <a:prstGeom prst="rect">
            <a:avLst/>
          </a:prstGeom>
          <a:noFill/>
          <a:ln/>
        </p:spPr>
        <p:txBody>
          <a:bodyPr wrap="square" lIns="0" tIns="0" rIns="0" bIns="0" rtlCol="0" anchor="t"/>
          <a:lstStyle/>
          <a:p>
            <a:pPr algn="l" indent="0" marL="0">
              <a:lnSpc>
                <a:spcPts val="2300"/>
              </a:lnSpc>
              <a:buNone/>
            </a:pPr>
            <a:r>
              <a:rPr lang="en-US" sz="1550" dirty="0">
                <a:solidFill>
                  <a:srgbClr val="E2E6E9"/>
                </a:solidFill>
                <a:latin typeface="Source Sans 3" pitchFamily="34" charset="0"/>
                <a:ea typeface="Source Sans 3" pitchFamily="34" charset="-122"/>
                <a:cs typeface="Source Sans 3" pitchFamily="34" charset="-120"/>
              </a:rPr>
              <a:t>조건별 튜닝 파라미터, 정책 가드레일(guardrails), 롤백 절차 등 실제 운영 환경에서 필요한 가이드라인을 정량적으로 제시합니다. 이를 통해 연구 결과의 실무 적용 가능성을 높이고, 운영자가 상황에 맞게 시스템을 조정할 수 있는 기반을 마련합니다.</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98778" y="703898"/>
            <a:ext cx="3970496" cy="496253"/>
          </a:xfrm>
          <a:prstGeom prst="rect">
            <a:avLst/>
          </a:prstGeom>
          <a:noFill/>
          <a:ln/>
        </p:spPr>
        <p:txBody>
          <a:bodyPr wrap="none" lIns="0" tIns="0" rIns="0" bIns="0" rtlCol="0" anchor="t"/>
          <a:lstStyle/>
          <a:p>
            <a:pPr algn="l" indent="0" marL="0">
              <a:lnSpc>
                <a:spcPts val="3900"/>
              </a:lnSpc>
              <a:buNone/>
            </a:pPr>
            <a:r>
              <a:rPr lang="en-US" sz="3100" b="1" dirty="0">
                <a:solidFill>
                  <a:srgbClr val="FFFFFF"/>
                </a:solidFill>
                <a:latin typeface="Montserrat Bold" pitchFamily="34" charset="0"/>
                <a:ea typeface="Montserrat Bold" pitchFamily="34" charset="-122"/>
                <a:cs typeface="Montserrat Bold" pitchFamily="34" charset="-120"/>
              </a:rPr>
              <a:t>관련 연구 분석 및 비교</a:t>
            </a:r>
            <a:endParaRPr lang="en-US" sz="3100" dirty="0"/>
          </a:p>
        </p:txBody>
      </p:sp>
      <p:sp>
        <p:nvSpPr>
          <p:cNvPr id="3" name="Shape 1"/>
          <p:cNvSpPr/>
          <p:nvPr/>
        </p:nvSpPr>
        <p:spPr>
          <a:xfrm>
            <a:off x="698778" y="1549479"/>
            <a:ext cx="13232844" cy="5255895"/>
          </a:xfrm>
          <a:prstGeom prst="roundRect">
            <a:avLst>
              <a:gd name="adj" fmla="val 499"/>
            </a:avLst>
          </a:prstGeom>
          <a:noFill/>
          <a:ln w="7620">
            <a:solidFill>
              <a:srgbClr val="FFFFFF">
                <a:alpha val="24000"/>
              </a:srgbClr>
            </a:solidFill>
            <a:prstDash val="solid"/>
          </a:ln>
        </p:spPr>
      </p:sp>
      <p:sp>
        <p:nvSpPr>
          <p:cNvPr id="4" name="Shape 2"/>
          <p:cNvSpPr/>
          <p:nvPr/>
        </p:nvSpPr>
        <p:spPr>
          <a:xfrm>
            <a:off x="706398" y="1557099"/>
            <a:ext cx="13217604" cy="486728"/>
          </a:xfrm>
          <a:prstGeom prst="rect">
            <a:avLst/>
          </a:prstGeom>
          <a:solidFill>
            <a:srgbClr val="FFFFFF">
              <a:alpha val="4000"/>
            </a:srgbClr>
          </a:solidFill>
          <a:ln/>
        </p:spPr>
      </p:sp>
      <p:sp>
        <p:nvSpPr>
          <p:cNvPr id="5" name="Text 3"/>
          <p:cNvSpPr/>
          <p:nvPr/>
        </p:nvSpPr>
        <p:spPr>
          <a:xfrm>
            <a:off x="881301" y="1669494"/>
            <a:ext cx="2290286" cy="261937"/>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연구</a:t>
            </a:r>
            <a:endParaRPr lang="en-US" sz="1350" dirty="0"/>
          </a:p>
        </p:txBody>
      </p:sp>
      <p:sp>
        <p:nvSpPr>
          <p:cNvPr id="6" name="Text 4"/>
          <p:cNvSpPr/>
          <p:nvPr/>
        </p:nvSpPr>
        <p:spPr>
          <a:xfrm>
            <a:off x="3528536" y="1669494"/>
            <a:ext cx="2947392" cy="261937"/>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주요 기여</a:t>
            </a:r>
            <a:endParaRPr lang="en-US" sz="1350" dirty="0"/>
          </a:p>
        </p:txBody>
      </p:sp>
      <p:sp>
        <p:nvSpPr>
          <p:cNvPr id="7" name="Text 5"/>
          <p:cNvSpPr/>
          <p:nvPr/>
        </p:nvSpPr>
        <p:spPr>
          <a:xfrm>
            <a:off x="6832878" y="1669494"/>
            <a:ext cx="2947392" cy="261937"/>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장점</a:t>
            </a:r>
            <a:endParaRPr lang="en-US" sz="1350" dirty="0"/>
          </a:p>
        </p:txBody>
      </p:sp>
      <p:sp>
        <p:nvSpPr>
          <p:cNvPr id="8" name="Text 6"/>
          <p:cNvSpPr/>
          <p:nvPr/>
        </p:nvSpPr>
        <p:spPr>
          <a:xfrm>
            <a:off x="10137219" y="1669494"/>
            <a:ext cx="3612118" cy="261937"/>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한계</a:t>
            </a:r>
            <a:endParaRPr lang="en-US" sz="1350" dirty="0"/>
          </a:p>
        </p:txBody>
      </p:sp>
      <p:sp>
        <p:nvSpPr>
          <p:cNvPr id="9" name="Shape 7"/>
          <p:cNvSpPr/>
          <p:nvPr/>
        </p:nvSpPr>
        <p:spPr>
          <a:xfrm>
            <a:off x="706398" y="2043827"/>
            <a:ext cx="13217604" cy="1010603"/>
          </a:xfrm>
          <a:prstGeom prst="rect">
            <a:avLst/>
          </a:prstGeom>
          <a:solidFill>
            <a:srgbClr val="000000">
              <a:alpha val="4000"/>
            </a:srgbClr>
          </a:solidFill>
          <a:ln/>
        </p:spPr>
      </p:sp>
      <p:sp>
        <p:nvSpPr>
          <p:cNvPr id="10" name="Text 8"/>
          <p:cNvSpPr/>
          <p:nvPr/>
        </p:nvSpPr>
        <p:spPr>
          <a:xfrm>
            <a:off x="881301" y="2156222"/>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Satyanarayanan et al. (2009)</a:t>
            </a:r>
            <a:endParaRPr lang="en-US" sz="1350" dirty="0"/>
          </a:p>
        </p:txBody>
      </p:sp>
      <p:sp>
        <p:nvSpPr>
          <p:cNvPr id="11" name="Text 9"/>
          <p:cNvSpPr/>
          <p:nvPr/>
        </p:nvSpPr>
        <p:spPr>
          <a:xfrm>
            <a:off x="3528536" y="2156222"/>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VM 기반 Cloudlet 개념 제안</a:t>
            </a:r>
            <a:endParaRPr lang="en-US" sz="1350" dirty="0"/>
          </a:p>
        </p:txBody>
      </p:sp>
      <p:sp>
        <p:nvSpPr>
          <p:cNvPr id="12" name="Text 10"/>
          <p:cNvSpPr/>
          <p:nvPr/>
        </p:nvSpPr>
        <p:spPr>
          <a:xfrm>
            <a:off x="6832878" y="2156222"/>
            <a:ext cx="2947392" cy="785813"/>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사용자 근접 소형 데이터센터 개념 정립, 근접 연산(proximity computing)의 가치 선도</a:t>
            </a:r>
            <a:endParaRPr lang="en-US" sz="1350" dirty="0"/>
          </a:p>
        </p:txBody>
      </p:sp>
      <p:sp>
        <p:nvSpPr>
          <p:cNvPr id="13" name="Text 11"/>
          <p:cNvSpPr/>
          <p:nvPr/>
        </p:nvSpPr>
        <p:spPr>
          <a:xfrm>
            <a:off x="10137219" y="2156222"/>
            <a:ext cx="3612118"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비전 성격이 강하며 대규모 정량 비교 및 다양한 워크로드 실험 제한적</a:t>
            </a:r>
            <a:endParaRPr lang="en-US" sz="1350" dirty="0"/>
          </a:p>
        </p:txBody>
      </p:sp>
      <p:sp>
        <p:nvSpPr>
          <p:cNvPr id="14" name="Shape 12"/>
          <p:cNvSpPr/>
          <p:nvPr/>
        </p:nvSpPr>
        <p:spPr>
          <a:xfrm>
            <a:off x="706398" y="3054429"/>
            <a:ext cx="13217604" cy="748665"/>
          </a:xfrm>
          <a:prstGeom prst="rect">
            <a:avLst/>
          </a:prstGeom>
          <a:solidFill>
            <a:srgbClr val="FFFFFF">
              <a:alpha val="4000"/>
            </a:srgbClr>
          </a:solidFill>
          <a:ln/>
        </p:spPr>
      </p:sp>
      <p:sp>
        <p:nvSpPr>
          <p:cNvPr id="15" name="Text 13"/>
          <p:cNvSpPr/>
          <p:nvPr/>
        </p:nvSpPr>
        <p:spPr>
          <a:xfrm>
            <a:off x="881301" y="3166824"/>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Shi et al. (2016)</a:t>
            </a:r>
            <a:endParaRPr lang="en-US" sz="1350" dirty="0"/>
          </a:p>
        </p:txBody>
      </p:sp>
      <p:sp>
        <p:nvSpPr>
          <p:cNvPr id="16" name="Text 14"/>
          <p:cNvSpPr/>
          <p:nvPr/>
        </p:nvSpPr>
        <p:spPr>
          <a:xfrm>
            <a:off x="3528536" y="3166824"/>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엣지 컴퓨팅 포괄 서베이</a:t>
            </a:r>
            <a:endParaRPr lang="en-US" sz="1350" dirty="0"/>
          </a:p>
        </p:txBody>
      </p:sp>
      <p:sp>
        <p:nvSpPr>
          <p:cNvPr id="17" name="Text 15"/>
          <p:cNvSpPr/>
          <p:nvPr/>
        </p:nvSpPr>
        <p:spPr>
          <a:xfrm>
            <a:off x="6832878" y="3166824"/>
            <a:ext cx="2947392"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엣지 컴퓨팅 개념, 아키텍처, 연구 과제를 체계적으로 정리한 대표 서베이</a:t>
            </a:r>
            <a:endParaRPr lang="en-US" sz="1350" dirty="0"/>
          </a:p>
        </p:txBody>
      </p:sp>
      <p:sp>
        <p:nvSpPr>
          <p:cNvPr id="18" name="Text 16"/>
          <p:cNvSpPr/>
          <p:nvPr/>
        </p:nvSpPr>
        <p:spPr>
          <a:xfrm>
            <a:off x="10137219" y="3166824"/>
            <a:ext cx="3612118"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표준 KPI 기반 아키텍처 교차 비교 및 실험적 검증 부족</a:t>
            </a:r>
            <a:endParaRPr lang="en-US" sz="1350" dirty="0"/>
          </a:p>
        </p:txBody>
      </p:sp>
      <p:sp>
        <p:nvSpPr>
          <p:cNvPr id="19" name="Shape 17"/>
          <p:cNvSpPr/>
          <p:nvPr/>
        </p:nvSpPr>
        <p:spPr>
          <a:xfrm>
            <a:off x="706398" y="3803094"/>
            <a:ext cx="13217604" cy="748665"/>
          </a:xfrm>
          <a:prstGeom prst="rect">
            <a:avLst/>
          </a:prstGeom>
          <a:solidFill>
            <a:srgbClr val="000000">
              <a:alpha val="4000"/>
            </a:srgbClr>
          </a:solidFill>
          <a:ln/>
        </p:spPr>
      </p:sp>
      <p:sp>
        <p:nvSpPr>
          <p:cNvPr id="20" name="Text 18"/>
          <p:cNvSpPr/>
          <p:nvPr/>
        </p:nvSpPr>
        <p:spPr>
          <a:xfrm>
            <a:off x="881301" y="3915489"/>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Mao et al. (2017)</a:t>
            </a:r>
            <a:endParaRPr lang="en-US" sz="1350" dirty="0"/>
          </a:p>
        </p:txBody>
      </p:sp>
      <p:sp>
        <p:nvSpPr>
          <p:cNvPr id="21" name="Text 19"/>
          <p:cNvSpPr/>
          <p:nvPr/>
        </p:nvSpPr>
        <p:spPr>
          <a:xfrm>
            <a:off x="3528536" y="3915489"/>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모바일 엣지 컴퓨팅 서베이</a:t>
            </a:r>
            <a:endParaRPr lang="en-US" sz="1350" dirty="0"/>
          </a:p>
        </p:txBody>
      </p:sp>
      <p:sp>
        <p:nvSpPr>
          <p:cNvPr id="22" name="Text 20"/>
          <p:cNvSpPr/>
          <p:nvPr/>
        </p:nvSpPr>
        <p:spPr>
          <a:xfrm>
            <a:off x="6832878" y="3915489"/>
            <a:ext cx="2947392"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통신 관점 오프로딩 및 자원 관리 분류 체계화, 고피인용 서베이</a:t>
            </a:r>
            <a:endParaRPr lang="en-US" sz="1350" dirty="0"/>
          </a:p>
        </p:txBody>
      </p:sp>
      <p:sp>
        <p:nvSpPr>
          <p:cNvPr id="23" name="Text 21"/>
          <p:cNvSpPr/>
          <p:nvPr/>
        </p:nvSpPr>
        <p:spPr>
          <a:xfrm>
            <a:off x="10137219" y="3915489"/>
            <a:ext cx="3612118"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Cloudlet/Fog/연합 아키텍처 간 실험적 교차 비교, 오케스트레이션 지연 논의 약함</a:t>
            </a:r>
            <a:endParaRPr lang="en-US" sz="1350" dirty="0"/>
          </a:p>
        </p:txBody>
      </p:sp>
      <p:sp>
        <p:nvSpPr>
          <p:cNvPr id="24" name="Shape 22"/>
          <p:cNvSpPr/>
          <p:nvPr/>
        </p:nvSpPr>
        <p:spPr>
          <a:xfrm>
            <a:off x="706398" y="4551759"/>
            <a:ext cx="13217604" cy="748665"/>
          </a:xfrm>
          <a:prstGeom prst="rect">
            <a:avLst/>
          </a:prstGeom>
          <a:solidFill>
            <a:srgbClr val="FFFFFF">
              <a:alpha val="4000"/>
            </a:srgbClr>
          </a:solidFill>
          <a:ln/>
        </p:spPr>
      </p:sp>
      <p:sp>
        <p:nvSpPr>
          <p:cNvPr id="25" name="Text 23"/>
          <p:cNvSpPr/>
          <p:nvPr/>
        </p:nvSpPr>
        <p:spPr>
          <a:xfrm>
            <a:off x="881301" y="4664154"/>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Chiang &amp; Zhang (2016)</a:t>
            </a:r>
            <a:endParaRPr lang="en-US" sz="1350" dirty="0"/>
          </a:p>
        </p:txBody>
      </p:sp>
      <p:sp>
        <p:nvSpPr>
          <p:cNvPr id="26" name="Text 24"/>
          <p:cNvSpPr/>
          <p:nvPr/>
        </p:nvSpPr>
        <p:spPr>
          <a:xfrm>
            <a:off x="3528536" y="4664154"/>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Fog-IoT 융합 연구 기회</a:t>
            </a:r>
            <a:endParaRPr lang="en-US" sz="1350" dirty="0"/>
          </a:p>
        </p:txBody>
      </p:sp>
      <p:sp>
        <p:nvSpPr>
          <p:cNvPr id="27" name="Text 25"/>
          <p:cNvSpPr/>
          <p:nvPr/>
        </p:nvSpPr>
        <p:spPr>
          <a:xfrm>
            <a:off x="6832878" y="4664154"/>
            <a:ext cx="2947392"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대역폭 절감 및 근원지 전처리(source-side preprocessing) 가치 체계화</a:t>
            </a:r>
            <a:endParaRPr lang="en-US" sz="1350" dirty="0"/>
          </a:p>
        </p:txBody>
      </p:sp>
      <p:sp>
        <p:nvSpPr>
          <p:cNvPr id="28" name="Text 26"/>
          <p:cNvSpPr/>
          <p:nvPr/>
        </p:nvSpPr>
        <p:spPr>
          <a:xfrm>
            <a:off x="10137219" y="4664154"/>
            <a:ext cx="3612118"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응용별 KPI 및 운영 자동화의 정량 평가 부족</a:t>
            </a:r>
            <a:endParaRPr lang="en-US" sz="1350" dirty="0"/>
          </a:p>
        </p:txBody>
      </p:sp>
      <p:sp>
        <p:nvSpPr>
          <p:cNvPr id="29" name="Shape 27"/>
          <p:cNvSpPr/>
          <p:nvPr/>
        </p:nvSpPr>
        <p:spPr>
          <a:xfrm>
            <a:off x="706398" y="5300424"/>
            <a:ext cx="13217604" cy="748665"/>
          </a:xfrm>
          <a:prstGeom prst="rect">
            <a:avLst/>
          </a:prstGeom>
          <a:solidFill>
            <a:srgbClr val="000000">
              <a:alpha val="4000"/>
            </a:srgbClr>
          </a:solidFill>
          <a:ln/>
        </p:spPr>
      </p:sp>
      <p:sp>
        <p:nvSpPr>
          <p:cNvPr id="30" name="Text 28"/>
          <p:cNvSpPr/>
          <p:nvPr/>
        </p:nvSpPr>
        <p:spPr>
          <a:xfrm>
            <a:off x="881301" y="5412819"/>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Li et al. (2019)</a:t>
            </a:r>
            <a:endParaRPr lang="en-US" sz="1350" dirty="0"/>
          </a:p>
        </p:txBody>
      </p:sp>
      <p:sp>
        <p:nvSpPr>
          <p:cNvPr id="31" name="Text 29"/>
          <p:cNvSpPr/>
          <p:nvPr/>
        </p:nvSpPr>
        <p:spPr>
          <a:xfrm>
            <a:off x="3528536" y="5412819"/>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오프로딩-자원할당 결합 최적화</a:t>
            </a:r>
            <a:endParaRPr lang="en-US" sz="1350" dirty="0"/>
          </a:p>
        </p:txBody>
      </p:sp>
      <p:sp>
        <p:nvSpPr>
          <p:cNvPr id="32" name="Text 30"/>
          <p:cNvSpPr/>
          <p:nvPr/>
        </p:nvSpPr>
        <p:spPr>
          <a:xfrm>
            <a:off x="6832878" y="5412819"/>
            <a:ext cx="2947392"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수학적 정식화(mathematical formulation)를 통한 최적화 문제 정의</a:t>
            </a:r>
            <a:endParaRPr lang="en-US" sz="1350" dirty="0"/>
          </a:p>
        </p:txBody>
      </p:sp>
      <p:sp>
        <p:nvSpPr>
          <p:cNvPr id="33" name="Text 31"/>
          <p:cNvSpPr/>
          <p:nvPr/>
        </p:nvSpPr>
        <p:spPr>
          <a:xfrm>
            <a:off x="10137219" y="5412819"/>
            <a:ext cx="3612118"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E2E 오케스트레이션 지연 및 이동성 시나리오 실증 제한적</a:t>
            </a:r>
            <a:endParaRPr lang="en-US" sz="1350" dirty="0"/>
          </a:p>
        </p:txBody>
      </p:sp>
      <p:sp>
        <p:nvSpPr>
          <p:cNvPr id="34" name="Shape 32"/>
          <p:cNvSpPr/>
          <p:nvPr/>
        </p:nvSpPr>
        <p:spPr>
          <a:xfrm>
            <a:off x="706398" y="6049089"/>
            <a:ext cx="13217604" cy="748665"/>
          </a:xfrm>
          <a:prstGeom prst="rect">
            <a:avLst/>
          </a:prstGeom>
          <a:solidFill>
            <a:srgbClr val="FFFFFF">
              <a:alpha val="4000"/>
            </a:srgbClr>
          </a:solidFill>
          <a:ln/>
        </p:spPr>
      </p:sp>
      <p:sp>
        <p:nvSpPr>
          <p:cNvPr id="35" name="Text 33"/>
          <p:cNvSpPr/>
          <p:nvPr/>
        </p:nvSpPr>
        <p:spPr>
          <a:xfrm>
            <a:off x="881301" y="6161484"/>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Kong et al. (2023, AccuMO)</a:t>
            </a:r>
            <a:endParaRPr lang="en-US" sz="1350" dirty="0"/>
          </a:p>
        </p:txBody>
      </p:sp>
      <p:sp>
        <p:nvSpPr>
          <p:cNvPr id="36" name="Text 34"/>
          <p:cNvSpPr/>
          <p:nvPr/>
        </p:nvSpPr>
        <p:spPr>
          <a:xfrm>
            <a:off x="3528536" y="6161484"/>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정확도 중심 멀티태스크 오프로딩</a:t>
            </a:r>
            <a:endParaRPr lang="en-US" sz="1350" dirty="0"/>
          </a:p>
        </p:txBody>
      </p:sp>
      <p:sp>
        <p:nvSpPr>
          <p:cNvPr id="37" name="Text 35"/>
          <p:cNvSpPr/>
          <p:nvPr/>
        </p:nvSpPr>
        <p:spPr>
          <a:xfrm>
            <a:off x="6832878" y="6161484"/>
            <a:ext cx="2947392"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AR 응용에서 정확도-지연 트레이드오프 개선</a:t>
            </a:r>
            <a:endParaRPr lang="en-US" sz="1350" dirty="0"/>
          </a:p>
        </p:txBody>
      </p:sp>
      <p:sp>
        <p:nvSpPr>
          <p:cNvPr id="38" name="Text 36"/>
          <p:cNvSpPr/>
          <p:nvPr/>
        </p:nvSpPr>
        <p:spPr>
          <a:xfrm>
            <a:off x="10137219" y="6161484"/>
            <a:ext cx="3612118"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특정 태스크/디바이스 중심이라 범용 워크로드 및 다양한 인프라로의 일반화 필요</a:t>
            </a:r>
            <a:endParaRPr lang="en-US" sz="1350" dirty="0"/>
          </a:p>
        </p:txBody>
      </p:sp>
      <p:sp>
        <p:nvSpPr>
          <p:cNvPr id="39" name="Text 37"/>
          <p:cNvSpPr/>
          <p:nvPr/>
        </p:nvSpPr>
        <p:spPr>
          <a:xfrm>
            <a:off x="698778" y="7001828"/>
            <a:ext cx="13232844"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기존 연구들은 개념 정립(Satyanarayanan, Shi, Mao, Chiang), 수학적 최적화(Li), 특정 응용 최적화(Kong) 등 특정 측면에 집중하였으나, CEI 전체 파이프라인을 아우르는 통합 프레임워크, 재현 가능한 실증 방법론, 운영 가이드라인을 제공하는 연구는 부족합니다. 본 연구는 이러한 공백을 메우고자 합니다.</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79133" y="591860"/>
            <a:ext cx="3858697" cy="482322"/>
          </a:xfrm>
          <a:prstGeom prst="rect">
            <a:avLst/>
          </a:prstGeom>
          <a:noFill/>
          <a:ln/>
        </p:spPr>
        <p:txBody>
          <a:bodyPr wrap="none" lIns="0" tIns="0" rIns="0" bIns="0" rtlCol="0" anchor="t"/>
          <a:lstStyle/>
          <a:p>
            <a:pPr algn="l" indent="0" marL="0">
              <a:lnSpc>
                <a:spcPts val="3750"/>
              </a:lnSpc>
              <a:buNone/>
            </a:pPr>
            <a:r>
              <a:rPr lang="en-US" sz="3000" b="1" dirty="0">
                <a:solidFill>
                  <a:srgbClr val="FFFFFF"/>
                </a:solidFill>
                <a:latin typeface="Montserrat Bold" pitchFamily="34" charset="0"/>
                <a:ea typeface="Montserrat Bold" pitchFamily="34" charset="-122"/>
                <a:cs typeface="Montserrat Bold" pitchFamily="34" charset="-120"/>
              </a:rPr>
              <a:t>제안 시스템 아키텍처</a:t>
            </a:r>
            <a:endParaRPr lang="en-US" sz="3000" dirty="0"/>
          </a:p>
        </p:txBody>
      </p:sp>
      <p:sp>
        <p:nvSpPr>
          <p:cNvPr id="3" name="Text 1"/>
          <p:cNvSpPr/>
          <p:nvPr/>
        </p:nvSpPr>
        <p:spPr>
          <a:xfrm>
            <a:off x="679133" y="1498640"/>
            <a:ext cx="3157418" cy="289441"/>
          </a:xfrm>
          <a:prstGeom prst="rect">
            <a:avLst/>
          </a:prstGeom>
          <a:noFill/>
          <a:ln/>
        </p:spPr>
        <p:txBody>
          <a:bodyPr wrap="none" lIns="0" tIns="0" rIns="0" bIns="0" rtlCol="0" anchor="t"/>
          <a:lstStyle/>
          <a:p>
            <a:pPr algn="l" indent="0" marL="0">
              <a:lnSpc>
                <a:spcPts val="2250"/>
              </a:lnSpc>
              <a:buNone/>
            </a:pPr>
            <a:r>
              <a:rPr lang="en-US" sz="1800" b="1" dirty="0">
                <a:solidFill>
                  <a:srgbClr val="FFFFFF"/>
                </a:solidFill>
                <a:latin typeface="Montserrat Bold" pitchFamily="34" charset="0"/>
                <a:ea typeface="Montserrat Bold" pitchFamily="34" charset="-122"/>
                <a:cs typeface="Montserrat Bold" pitchFamily="34" charset="-120"/>
              </a:rPr>
              <a:t>컨트롤 플레인(Control Plane)</a:t>
            </a:r>
            <a:endParaRPr lang="en-US" sz="1800" dirty="0"/>
          </a:p>
        </p:txBody>
      </p:sp>
      <p:sp>
        <p:nvSpPr>
          <p:cNvPr id="4" name="Text 2"/>
          <p:cNvSpPr/>
          <p:nvPr/>
        </p:nvSpPr>
        <p:spPr>
          <a:xfrm>
            <a:off x="679133" y="1957864"/>
            <a:ext cx="6429018" cy="254675"/>
          </a:xfrm>
          <a:prstGeom prst="rect">
            <a:avLst/>
          </a:prstGeom>
          <a:noFill/>
          <a:ln/>
        </p:spPr>
        <p:txBody>
          <a:bodyPr wrap="none" lIns="0" tIns="0" rIns="0" bIns="0" rtlCol="0" anchor="t"/>
          <a:lstStyle/>
          <a:p>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컨트롤 플레인은 시스템의 두뇌 역할을 수행하며, 정책 결정과 자원 조율을 담당합니다.</a:t>
            </a:r>
            <a:endParaRPr lang="en-US" sz="1300" dirty="0"/>
          </a:p>
        </p:txBody>
      </p:sp>
      <p:sp>
        <p:nvSpPr>
          <p:cNvPr id="5" name="Text 3"/>
          <p:cNvSpPr/>
          <p:nvPr/>
        </p:nvSpPr>
        <p:spPr>
          <a:xfrm>
            <a:off x="679133" y="2365296"/>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정책 엔진(Policy Engine):</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강화학습(RL) 에이전트와 멀티암드 밴딧 알고리즘을 통해 오프로딩, 스케일링, 압축, 캐싱 등의 결정을 수행</a:t>
            </a:r>
            <a:endParaRPr lang="en-US" sz="1300" dirty="0"/>
          </a:p>
        </p:txBody>
      </p:sp>
      <p:sp>
        <p:nvSpPr>
          <p:cNvPr id="6" name="Text 4"/>
          <p:cNvSpPr/>
          <p:nvPr/>
        </p:nvSpPr>
        <p:spPr>
          <a:xfrm>
            <a:off x="679133" y="2934057"/>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SLO 스케줄러:</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서비스별 SLO(지연, 처리량, 정확도 등)를 모니터링하고, 위반 가능성이 있을 때 선제적으로 자원을 재할당</a:t>
            </a:r>
            <a:endParaRPr lang="en-US" sz="1300" dirty="0"/>
          </a:p>
        </p:txBody>
      </p:sp>
      <p:sp>
        <p:nvSpPr>
          <p:cNvPr id="7" name="Text 5"/>
          <p:cNvSpPr/>
          <p:nvPr/>
        </p:nvSpPr>
        <p:spPr>
          <a:xfrm>
            <a:off x="679133" y="3502819"/>
            <a:ext cx="6429018" cy="254675"/>
          </a:xfrm>
          <a:prstGeom prst="rect">
            <a:avLst/>
          </a:prstGeom>
          <a:noFill/>
          <a:ln/>
        </p:spPr>
        <p:txBody>
          <a:bodyPr wrap="non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서비스 카탈로그:</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각 마이크로서비스의 자원 요구사항, SLO 정의, 의존성 정보를 관리</a:t>
            </a:r>
            <a:endParaRPr lang="en-US" sz="1300" dirty="0"/>
          </a:p>
        </p:txBody>
      </p:sp>
      <p:sp>
        <p:nvSpPr>
          <p:cNvPr id="8" name="Text 6"/>
          <p:cNvSpPr/>
          <p:nvPr/>
        </p:nvSpPr>
        <p:spPr>
          <a:xfrm>
            <a:off x="679133" y="3816906"/>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텔레메트리 수집기:</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OpenTelemetry, Prometheus 등을 통해 네트워크, 자원, 품질 메트릭을 실시간 수집 및 집계</a:t>
            </a:r>
            <a:endParaRPr lang="en-US" sz="1300" dirty="0"/>
          </a:p>
        </p:txBody>
      </p:sp>
      <p:sp>
        <p:nvSpPr>
          <p:cNvPr id="9" name="Text 7"/>
          <p:cNvSpPr/>
          <p:nvPr/>
        </p:nvSpPr>
        <p:spPr>
          <a:xfrm>
            <a:off x="679133" y="4496038"/>
            <a:ext cx="2836307" cy="289441"/>
          </a:xfrm>
          <a:prstGeom prst="rect">
            <a:avLst/>
          </a:prstGeom>
          <a:noFill/>
          <a:ln/>
        </p:spPr>
        <p:txBody>
          <a:bodyPr wrap="none" lIns="0" tIns="0" rIns="0" bIns="0" rtlCol="0" anchor="t"/>
          <a:lstStyle/>
          <a:p>
            <a:pPr algn="l" indent="0" marL="0">
              <a:lnSpc>
                <a:spcPts val="2250"/>
              </a:lnSpc>
              <a:buNone/>
            </a:pPr>
            <a:r>
              <a:rPr lang="en-US" sz="1800" b="1" dirty="0">
                <a:solidFill>
                  <a:srgbClr val="FFFFFF"/>
                </a:solidFill>
                <a:latin typeface="Montserrat Bold" pitchFamily="34" charset="0"/>
                <a:ea typeface="Montserrat Bold" pitchFamily="34" charset="-122"/>
                <a:cs typeface="Montserrat Bold" pitchFamily="34" charset="-120"/>
              </a:rPr>
              <a:t>데이터 플레인(Data Plane)</a:t>
            </a:r>
            <a:endParaRPr lang="en-US" sz="1800" dirty="0"/>
          </a:p>
        </p:txBody>
      </p:sp>
      <p:sp>
        <p:nvSpPr>
          <p:cNvPr id="10" name="Text 8"/>
          <p:cNvSpPr/>
          <p:nvPr/>
        </p:nvSpPr>
        <p:spPr>
          <a:xfrm>
            <a:off x="679133" y="4955262"/>
            <a:ext cx="6429018" cy="254675"/>
          </a:xfrm>
          <a:prstGeom prst="rect">
            <a:avLst/>
          </a:prstGeom>
          <a:noFill/>
          <a:ln/>
        </p:spPr>
        <p:txBody>
          <a:bodyPr wrap="none" lIns="0" tIns="0" rIns="0" bIns="0" rtlCol="0" anchor="t"/>
          <a:lstStyle/>
          <a:p>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데이터 플레인은 실제 데이터 처리와 서비스 실행을 담당합니다.</a:t>
            </a:r>
            <a:endParaRPr lang="en-US" sz="1300" dirty="0"/>
          </a:p>
        </p:txBody>
      </p:sp>
      <p:sp>
        <p:nvSpPr>
          <p:cNvPr id="11" name="Text 9"/>
          <p:cNvSpPr/>
          <p:nvPr/>
        </p:nvSpPr>
        <p:spPr>
          <a:xfrm>
            <a:off x="679133" y="5362694"/>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수집 계층:</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MQTT(경량 메시징), HTTP/REST, Apache Kafka 등 다양한 프로토콜로 IoT 센서 및 디바이스로부터 데이터 수집</a:t>
            </a:r>
            <a:endParaRPr lang="en-US" sz="1300" dirty="0"/>
          </a:p>
        </p:txBody>
      </p:sp>
      <p:sp>
        <p:nvSpPr>
          <p:cNvPr id="12" name="Text 10"/>
          <p:cNvSpPr/>
          <p:nvPr/>
        </p:nvSpPr>
        <p:spPr>
          <a:xfrm>
            <a:off x="679133" y="5931456"/>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처리 계층:</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Apache Flink(스트림 처리), Apache Spark(배치 처리)를 통한 실시간 및 배치 데이터 처리</a:t>
            </a:r>
            <a:endParaRPr lang="en-US" sz="1300" dirty="0"/>
          </a:p>
        </p:txBody>
      </p:sp>
      <p:sp>
        <p:nvSpPr>
          <p:cNvPr id="13" name="Text 11"/>
          <p:cNvSpPr/>
          <p:nvPr/>
        </p:nvSpPr>
        <p:spPr>
          <a:xfrm>
            <a:off x="679133" y="6500217"/>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저장 계층:</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시계열 데이터베이스(TSDB, InfluxDB/TimescaleDB), 객체 저장소(S3/MinIO)를 통한 장기 보관</a:t>
            </a:r>
            <a:endParaRPr lang="en-US" sz="1300" dirty="0"/>
          </a:p>
        </p:txBody>
      </p:sp>
      <p:sp>
        <p:nvSpPr>
          <p:cNvPr id="14" name="Text 12"/>
          <p:cNvSpPr/>
          <p:nvPr/>
        </p:nvSpPr>
        <p:spPr>
          <a:xfrm>
            <a:off x="679133" y="7068979"/>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서빙 계층:</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Ray Serve, TensorFlow Serving, ONNX Runtime을 통한 AI/ML 모델 추론 서비스</a:t>
            </a:r>
            <a:endParaRPr lang="en-US" sz="1300" dirty="0"/>
          </a:p>
        </p:txBody>
      </p:sp>
      <p:sp>
        <p:nvSpPr>
          <p:cNvPr id="15" name="Text 13"/>
          <p:cNvSpPr/>
          <p:nvPr/>
        </p:nvSpPr>
        <p:spPr>
          <a:xfrm>
            <a:off x="7529870" y="1498640"/>
            <a:ext cx="2315170" cy="289441"/>
          </a:xfrm>
          <a:prstGeom prst="rect">
            <a:avLst/>
          </a:prstGeom>
          <a:noFill/>
          <a:ln/>
        </p:spPr>
        <p:txBody>
          <a:bodyPr wrap="none" lIns="0" tIns="0" rIns="0" bIns="0" rtlCol="0" anchor="t"/>
          <a:lstStyle/>
          <a:p>
            <a:pPr algn="l" indent="0" marL="0">
              <a:lnSpc>
                <a:spcPts val="2250"/>
              </a:lnSpc>
              <a:buNone/>
            </a:pPr>
            <a:r>
              <a:rPr lang="en-US" sz="1800" b="1" dirty="0">
                <a:solidFill>
                  <a:srgbClr val="FFFFFF"/>
                </a:solidFill>
                <a:latin typeface="Montserrat Bold" pitchFamily="34" charset="0"/>
                <a:ea typeface="Montserrat Bold" pitchFamily="34" charset="-122"/>
                <a:cs typeface="Montserrat Bold" pitchFamily="34" charset="-120"/>
              </a:rPr>
              <a:t>보안 및 프라이버시</a:t>
            </a:r>
            <a:endParaRPr lang="en-US" sz="1800" dirty="0"/>
          </a:p>
        </p:txBody>
      </p:sp>
      <p:sp>
        <p:nvSpPr>
          <p:cNvPr id="16" name="Text 14"/>
          <p:cNvSpPr/>
          <p:nvPr/>
        </p:nvSpPr>
        <p:spPr>
          <a:xfrm>
            <a:off x="7529870" y="1957864"/>
            <a:ext cx="6429018" cy="509349"/>
          </a:xfrm>
          <a:prstGeom prst="rect">
            <a:avLst/>
          </a:prstGeom>
          <a:noFill/>
          <a:ln/>
        </p:spPr>
        <p:txBody>
          <a:bodyPr wrap="square" lIns="0" tIns="0" rIns="0" bIns="0" rtlCol="0" anchor="t"/>
          <a:lstStyle/>
          <a:p>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CEI 환경에서는 민감한 센서 데이터와 개인정보가 다수 포함되므로, 전 계층에 걸친 보안 및 프라이버시 보호 메커니즘이 필수적입니다.</a:t>
            </a:r>
            <a:endParaRPr lang="en-US" sz="1300" dirty="0"/>
          </a:p>
        </p:txBody>
      </p:sp>
      <p:sp>
        <p:nvSpPr>
          <p:cNvPr id="17" name="Text 15"/>
          <p:cNvSpPr/>
          <p:nvPr/>
        </p:nvSpPr>
        <p:spPr>
          <a:xfrm>
            <a:off x="7529870" y="2619970"/>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인증 및 접근 제어:</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mTLS(상호 TLS), OAuth 2.0, RBAC(역할 기반 접근 제어)를 통한 엔드포인트 보안</a:t>
            </a:r>
            <a:endParaRPr lang="en-US" sz="1300" dirty="0"/>
          </a:p>
        </p:txBody>
      </p:sp>
      <p:sp>
        <p:nvSpPr>
          <p:cNvPr id="18" name="Text 16"/>
          <p:cNvSpPr/>
          <p:nvPr/>
        </p:nvSpPr>
        <p:spPr>
          <a:xfrm>
            <a:off x="7529870" y="3188732"/>
            <a:ext cx="6429018" cy="254675"/>
          </a:xfrm>
          <a:prstGeom prst="rect">
            <a:avLst/>
          </a:prstGeom>
          <a:noFill/>
          <a:ln/>
        </p:spPr>
        <p:txBody>
          <a:bodyPr wrap="non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데이터 암호화:</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전송 중(in-transit) 및 저장 시(at-rest) AES-256 암호화</a:t>
            </a:r>
            <a:endParaRPr lang="en-US" sz="1300" dirty="0"/>
          </a:p>
        </p:txBody>
      </p:sp>
      <p:sp>
        <p:nvSpPr>
          <p:cNvPr id="19" name="Text 17"/>
          <p:cNvSpPr/>
          <p:nvPr/>
        </p:nvSpPr>
        <p:spPr>
          <a:xfrm>
            <a:off x="7529870" y="3502819"/>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프라이버시 보존 처리:</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연합학습(Federated Learning)을 통한 로컬 학습 및 모델 집계, 차등 프라이버시(Differential Privacy)를 통한 통계적 프라이버시 보장</a:t>
            </a:r>
            <a:endParaRPr lang="en-US" sz="1300" dirty="0"/>
          </a:p>
        </p:txBody>
      </p:sp>
      <p:sp>
        <p:nvSpPr>
          <p:cNvPr id="20" name="Text 18"/>
          <p:cNvSpPr/>
          <p:nvPr/>
        </p:nvSpPr>
        <p:spPr>
          <a:xfrm>
            <a:off x="7529870" y="4071580"/>
            <a:ext cx="6429018" cy="254675"/>
          </a:xfrm>
          <a:prstGeom prst="rect">
            <a:avLst/>
          </a:prstGeom>
          <a:noFill/>
          <a:ln/>
        </p:spPr>
        <p:txBody>
          <a:bodyPr wrap="non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감사 로깅:</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모든 정책 결정 및 자원 할당 이벤트에 대한 불변 로그 기록</a:t>
            </a:r>
            <a:endParaRPr lang="en-US" sz="1300" dirty="0"/>
          </a:p>
        </p:txBody>
      </p:sp>
      <p:sp>
        <p:nvSpPr>
          <p:cNvPr id="21" name="Text 19"/>
          <p:cNvSpPr/>
          <p:nvPr/>
        </p:nvSpPr>
        <p:spPr>
          <a:xfrm>
            <a:off x="7529870" y="4496038"/>
            <a:ext cx="2315170" cy="289441"/>
          </a:xfrm>
          <a:prstGeom prst="rect">
            <a:avLst/>
          </a:prstGeom>
          <a:noFill/>
          <a:ln/>
        </p:spPr>
        <p:txBody>
          <a:bodyPr wrap="none" lIns="0" tIns="0" rIns="0" bIns="0" rtlCol="0" anchor="t"/>
          <a:lstStyle/>
          <a:p>
            <a:pPr algn="l" indent="0" marL="0">
              <a:lnSpc>
                <a:spcPts val="2250"/>
              </a:lnSpc>
              <a:buNone/>
            </a:pPr>
            <a:r>
              <a:rPr lang="en-US" sz="1800" b="1" dirty="0">
                <a:solidFill>
                  <a:srgbClr val="FFFFFF"/>
                </a:solidFill>
                <a:latin typeface="Montserrat Bold" pitchFamily="34" charset="0"/>
                <a:ea typeface="Montserrat Bold" pitchFamily="34" charset="-122"/>
                <a:cs typeface="Montserrat Bold" pitchFamily="34" charset="-120"/>
              </a:rPr>
              <a:t>아키텍처 설계 원칙</a:t>
            </a:r>
            <a:endParaRPr lang="en-US" sz="1800" dirty="0"/>
          </a:p>
        </p:txBody>
      </p:sp>
      <p:sp>
        <p:nvSpPr>
          <p:cNvPr id="22" name="Text 20"/>
          <p:cNvSpPr/>
          <p:nvPr/>
        </p:nvSpPr>
        <p:spPr>
          <a:xfrm>
            <a:off x="7529870" y="4955262"/>
            <a:ext cx="6429018" cy="254675"/>
          </a:xfrm>
          <a:prstGeom prst="rect">
            <a:avLst/>
          </a:prstGeom>
          <a:noFill/>
          <a:ln/>
        </p:spPr>
        <p:txBody>
          <a:bodyPr wrap="none" lIns="0" tIns="0" rIns="0" bIns="0" rtlCol="0" anchor="t"/>
          <a:lstStyle/>
          <a:p>
            <a:pPr algn="l" marL="342900" indent="-342900">
              <a:lnSpc>
                <a:spcPts val="2000"/>
              </a:lnSpc>
              <a:buSzPct val="100000"/>
              <a:buFont typeface="+mj-lt"/>
              <a:buAutoNum type="arabicPeriod" startAt="1"/>
            </a:pPr>
            <a:r>
              <a:rPr lang="en-US" sz="1300" b="1" dirty="0">
                <a:solidFill>
                  <a:srgbClr val="E2E6E9"/>
                </a:solidFill>
                <a:latin typeface="Source Sans 3" pitchFamily="34" charset="0"/>
                <a:ea typeface="Source Sans 3" pitchFamily="34" charset="-122"/>
                <a:cs typeface="Source Sans 3" pitchFamily="34" charset="-120"/>
              </a:rPr>
              <a:t>모듈성(Modularity):</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각 컴포넌트는 독립적으로 교체 및 업그레이드 가능</a:t>
            </a:r>
            <a:endParaRPr lang="en-US" sz="1300" dirty="0"/>
          </a:p>
        </p:txBody>
      </p:sp>
      <p:sp>
        <p:nvSpPr>
          <p:cNvPr id="23" name="Text 21"/>
          <p:cNvSpPr/>
          <p:nvPr/>
        </p:nvSpPr>
        <p:spPr>
          <a:xfrm>
            <a:off x="7529870" y="5269349"/>
            <a:ext cx="6429018" cy="254675"/>
          </a:xfrm>
          <a:prstGeom prst="rect">
            <a:avLst/>
          </a:prstGeom>
          <a:noFill/>
          <a:ln/>
        </p:spPr>
        <p:txBody>
          <a:bodyPr wrap="none" lIns="0" tIns="0" rIns="0" bIns="0" rtlCol="0" anchor="t"/>
          <a:lstStyle/>
          <a:p>
            <a:pPr algn="l" marL="342900" indent="-342900">
              <a:lnSpc>
                <a:spcPts val="2000"/>
              </a:lnSpc>
              <a:buSzPct val="100000"/>
              <a:buFont typeface="+mj-lt"/>
              <a:buAutoNum type="arabicPeriod" startAt="2"/>
            </a:pPr>
            <a:r>
              <a:rPr lang="en-US" sz="1300" b="1" dirty="0">
                <a:solidFill>
                  <a:srgbClr val="E2E6E9"/>
                </a:solidFill>
                <a:latin typeface="Source Sans 3" pitchFamily="34" charset="0"/>
                <a:ea typeface="Source Sans 3" pitchFamily="34" charset="-122"/>
                <a:cs typeface="Source Sans 3" pitchFamily="34" charset="-120"/>
              </a:rPr>
              <a:t>확장성(Scalability):</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수평적 스케일아웃을 통한 성능 확장 지원</a:t>
            </a:r>
            <a:endParaRPr lang="en-US" sz="1300" dirty="0"/>
          </a:p>
        </p:txBody>
      </p:sp>
      <p:sp>
        <p:nvSpPr>
          <p:cNvPr id="24" name="Text 22"/>
          <p:cNvSpPr/>
          <p:nvPr/>
        </p:nvSpPr>
        <p:spPr>
          <a:xfrm>
            <a:off x="7529870" y="5583436"/>
            <a:ext cx="6429018" cy="254675"/>
          </a:xfrm>
          <a:prstGeom prst="rect">
            <a:avLst/>
          </a:prstGeom>
          <a:noFill/>
          <a:ln/>
        </p:spPr>
        <p:txBody>
          <a:bodyPr wrap="none" lIns="0" tIns="0" rIns="0" bIns="0" rtlCol="0" anchor="t"/>
          <a:lstStyle/>
          <a:p>
            <a:pPr algn="l" marL="342900" indent="-342900">
              <a:lnSpc>
                <a:spcPts val="2000"/>
              </a:lnSpc>
              <a:buSzPct val="100000"/>
              <a:buFont typeface="+mj-lt"/>
              <a:buAutoNum type="arabicPeriod" startAt="3"/>
            </a:pPr>
            <a:r>
              <a:rPr lang="en-US" sz="1300" b="1" dirty="0">
                <a:solidFill>
                  <a:srgbClr val="E2E6E9"/>
                </a:solidFill>
                <a:latin typeface="Source Sans 3" pitchFamily="34" charset="0"/>
                <a:ea typeface="Source Sans 3" pitchFamily="34" charset="-122"/>
                <a:cs typeface="Source Sans 3" pitchFamily="34" charset="-120"/>
              </a:rPr>
              <a:t>관측 가능성(Observability):</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메트릭, 로그, 트레이스를 통합하여 시스템 상태 가시성 확보</a:t>
            </a:r>
            <a:endParaRPr lang="en-US" sz="1300" dirty="0"/>
          </a:p>
        </p:txBody>
      </p:sp>
      <p:sp>
        <p:nvSpPr>
          <p:cNvPr id="25" name="Text 23"/>
          <p:cNvSpPr/>
          <p:nvPr/>
        </p:nvSpPr>
        <p:spPr>
          <a:xfrm>
            <a:off x="7529870" y="5897523"/>
            <a:ext cx="6429018" cy="254675"/>
          </a:xfrm>
          <a:prstGeom prst="rect">
            <a:avLst/>
          </a:prstGeom>
          <a:noFill/>
          <a:ln/>
        </p:spPr>
        <p:txBody>
          <a:bodyPr wrap="none" lIns="0" tIns="0" rIns="0" bIns="0" rtlCol="0" anchor="t"/>
          <a:lstStyle/>
          <a:p>
            <a:pPr algn="l" marL="342900" indent="-342900">
              <a:lnSpc>
                <a:spcPts val="2000"/>
              </a:lnSpc>
              <a:buSzPct val="100000"/>
              <a:buFont typeface="+mj-lt"/>
              <a:buAutoNum type="arabicPeriod" startAt="4"/>
            </a:pPr>
            <a:r>
              <a:rPr lang="en-US" sz="1300" b="1" dirty="0">
                <a:solidFill>
                  <a:srgbClr val="E2E6E9"/>
                </a:solidFill>
                <a:latin typeface="Source Sans 3" pitchFamily="34" charset="0"/>
                <a:ea typeface="Source Sans 3" pitchFamily="34" charset="-122"/>
                <a:cs typeface="Source Sans 3" pitchFamily="34" charset="-120"/>
              </a:rPr>
              <a:t>장애 복원력(Resilience):</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부분 장애 시에도 나머지 시스템이 계속 작동하도록 설계</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40412" y="302776"/>
            <a:ext cx="2502694" cy="312777"/>
          </a:xfrm>
          <a:prstGeom prst="rect">
            <a:avLst/>
          </a:prstGeom>
          <a:noFill/>
          <a:ln/>
        </p:spPr>
        <p:txBody>
          <a:bodyPr wrap="none" lIns="0" tIns="0" rIns="0" bIns="0" rtlCol="0" anchor="t"/>
          <a:lstStyle/>
          <a:p>
            <a:pPr algn="l" indent="0" marL="0">
              <a:lnSpc>
                <a:spcPts val="2450"/>
              </a:lnSpc>
              <a:buNone/>
            </a:pPr>
            <a:r>
              <a:rPr lang="en-US" sz="1950" b="1" dirty="0">
                <a:solidFill>
                  <a:srgbClr val="FFFFFF"/>
                </a:solidFill>
                <a:latin typeface="Montserrat Bold" pitchFamily="34" charset="0"/>
                <a:ea typeface="Montserrat Bold" pitchFamily="34" charset="-122"/>
                <a:cs typeface="Montserrat Bold" pitchFamily="34" charset="-120"/>
              </a:rPr>
              <a:t>핵심 알고리즘 및 기법</a:t>
            </a:r>
            <a:endParaRPr lang="en-US" sz="1950" dirty="0"/>
          </a:p>
        </p:txBody>
      </p:sp>
      <p:sp>
        <p:nvSpPr>
          <p:cNvPr id="3" name="Text 1"/>
          <p:cNvSpPr/>
          <p:nvPr/>
        </p:nvSpPr>
        <p:spPr>
          <a:xfrm>
            <a:off x="440412" y="835700"/>
            <a:ext cx="110014" cy="137636"/>
          </a:xfrm>
          <a:prstGeom prst="rect">
            <a:avLst/>
          </a:prstGeom>
          <a:noFill/>
          <a:ln/>
        </p:spPr>
        <p:txBody>
          <a:bodyPr wrap="none" lIns="0" tIns="0" rIns="0" bIns="0" rtlCol="0" anchor="t"/>
          <a:lstStyle/>
          <a:p>
            <a:pPr algn="l" indent="0" marL="0">
              <a:lnSpc>
                <a:spcPts val="1300"/>
              </a:lnSpc>
              <a:buNone/>
            </a:pPr>
            <a:r>
              <a:rPr lang="en-US" sz="850" dirty="0">
                <a:solidFill>
                  <a:srgbClr val="E2E6E9"/>
                </a:solidFill>
                <a:latin typeface="Montserrat Light" pitchFamily="34" charset="0"/>
                <a:ea typeface="Montserrat Light" pitchFamily="34" charset="-122"/>
                <a:cs typeface="Montserrat Light" pitchFamily="34" charset="-120"/>
              </a:rPr>
              <a:t>01</a:t>
            </a:r>
            <a:endParaRPr lang="en-US" sz="850" dirty="0"/>
          </a:p>
        </p:txBody>
      </p:sp>
      <p:sp>
        <p:nvSpPr>
          <p:cNvPr id="4" name="Shape 2"/>
          <p:cNvSpPr/>
          <p:nvPr/>
        </p:nvSpPr>
        <p:spPr>
          <a:xfrm>
            <a:off x="440412" y="1007507"/>
            <a:ext cx="6819781" cy="15240"/>
          </a:xfrm>
          <a:prstGeom prst="rect">
            <a:avLst/>
          </a:prstGeom>
          <a:solidFill>
            <a:srgbClr val="FFFFFF"/>
          </a:solidFill>
          <a:ln/>
        </p:spPr>
      </p:sp>
      <p:sp>
        <p:nvSpPr>
          <p:cNvPr id="5" name="Text 3"/>
          <p:cNvSpPr/>
          <p:nvPr/>
        </p:nvSpPr>
        <p:spPr>
          <a:xfrm>
            <a:off x="440412" y="1092994"/>
            <a:ext cx="1703070" cy="156329"/>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지능형 스케줄러(RL + 휴리스틱)</a:t>
            </a:r>
            <a:endParaRPr lang="en-US" sz="950" dirty="0"/>
          </a:p>
        </p:txBody>
      </p:sp>
      <p:sp>
        <p:nvSpPr>
          <p:cNvPr id="6" name="Text 4"/>
          <p:cNvSpPr/>
          <p:nvPr/>
        </p:nvSpPr>
        <p:spPr>
          <a:xfrm>
            <a:off x="440412" y="1315283"/>
            <a:ext cx="6819781" cy="495419"/>
          </a:xfrm>
          <a:prstGeom prst="rect">
            <a:avLst/>
          </a:prstGeom>
          <a:noFill/>
          <a:ln/>
        </p:spPr>
        <p:txBody>
          <a:bodyPr wrap="square" lIns="0" tIns="0" rIns="0" bIns="0" rtlCol="0" anchor="t"/>
          <a:lstStyle/>
          <a:p>
            <a:pPr algn="l" indent="0" marL="0">
              <a:lnSpc>
                <a:spcPts val="1300"/>
              </a:lnSpc>
              <a:buNone/>
            </a:pPr>
            <a:r>
              <a:rPr lang="en-US" sz="850" dirty="0">
                <a:solidFill>
                  <a:srgbClr val="E2E6E9"/>
                </a:solidFill>
                <a:latin typeface="Source Sans 3" pitchFamily="34" charset="0"/>
                <a:ea typeface="Source Sans 3" pitchFamily="34" charset="-122"/>
                <a:cs typeface="Source Sans 3" pitchFamily="34" charset="-120"/>
              </a:rPr>
              <a:t>강화학습 에이전트는 지연, 비용, 정확도를 가중 조합한 보상 함수를 최대화하도록 학습합니다. 상태 공간에는 네트워크 RTT, 자원 사용률, 큐 길이 등이 포함되며, 행동 공간은 워크로드 배치, 스케일링, 오프로딩 결정을 포함합니다. 초기 탐색 단계에서는 ε-greedy 전략을 사용하고, 수렴 후에는 탐욕적(greedy) 정책을 적용합니다. 극단적인 네트워크 상황이나 자원 부족 시에는 휴리스틱 규칙(예: 최소 지연 우선, 비용 상한 제약)을 적용하여 안전성을 확보합니다.</a:t>
            </a:r>
            <a:endParaRPr lang="en-US" sz="850" dirty="0"/>
          </a:p>
        </p:txBody>
      </p:sp>
      <p:sp>
        <p:nvSpPr>
          <p:cNvPr id="7" name="Text 5"/>
          <p:cNvSpPr/>
          <p:nvPr/>
        </p:nvSpPr>
        <p:spPr>
          <a:xfrm>
            <a:off x="7370207" y="835700"/>
            <a:ext cx="110014" cy="137636"/>
          </a:xfrm>
          <a:prstGeom prst="rect">
            <a:avLst/>
          </a:prstGeom>
          <a:noFill/>
          <a:ln/>
        </p:spPr>
        <p:txBody>
          <a:bodyPr wrap="none" lIns="0" tIns="0" rIns="0" bIns="0" rtlCol="0" anchor="t"/>
          <a:lstStyle/>
          <a:p>
            <a:pPr algn="l" indent="0" marL="0">
              <a:lnSpc>
                <a:spcPts val="1300"/>
              </a:lnSpc>
              <a:buNone/>
            </a:pPr>
            <a:r>
              <a:rPr lang="en-US" sz="850" dirty="0">
                <a:solidFill>
                  <a:srgbClr val="E2E6E9"/>
                </a:solidFill>
                <a:latin typeface="Montserrat Light" pitchFamily="34" charset="0"/>
                <a:ea typeface="Montserrat Light" pitchFamily="34" charset="-122"/>
                <a:cs typeface="Montserrat Light" pitchFamily="34" charset="-120"/>
              </a:rPr>
              <a:t>02</a:t>
            </a:r>
            <a:endParaRPr lang="en-US" sz="850" dirty="0"/>
          </a:p>
        </p:txBody>
      </p:sp>
      <p:sp>
        <p:nvSpPr>
          <p:cNvPr id="8" name="Shape 6"/>
          <p:cNvSpPr/>
          <p:nvPr/>
        </p:nvSpPr>
        <p:spPr>
          <a:xfrm>
            <a:off x="7370207" y="1007507"/>
            <a:ext cx="6819781" cy="15240"/>
          </a:xfrm>
          <a:prstGeom prst="rect">
            <a:avLst/>
          </a:prstGeom>
          <a:solidFill>
            <a:srgbClr val="FFFFFF"/>
          </a:solidFill>
          <a:ln/>
        </p:spPr>
      </p:sp>
      <p:sp>
        <p:nvSpPr>
          <p:cNvPr id="9" name="Text 7"/>
          <p:cNvSpPr/>
          <p:nvPr/>
        </p:nvSpPr>
        <p:spPr>
          <a:xfrm>
            <a:off x="7370207" y="1092994"/>
            <a:ext cx="1398627" cy="156329"/>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적응형 오프로딩/압축/캐싱</a:t>
            </a:r>
            <a:endParaRPr lang="en-US" sz="950" dirty="0"/>
          </a:p>
        </p:txBody>
      </p:sp>
      <p:sp>
        <p:nvSpPr>
          <p:cNvPr id="10" name="Text 8"/>
          <p:cNvSpPr/>
          <p:nvPr/>
        </p:nvSpPr>
        <p:spPr>
          <a:xfrm>
            <a:off x="7370207" y="1315283"/>
            <a:ext cx="6819781" cy="495419"/>
          </a:xfrm>
          <a:prstGeom prst="rect">
            <a:avLst/>
          </a:prstGeom>
          <a:noFill/>
          <a:ln/>
        </p:spPr>
        <p:txBody>
          <a:bodyPr wrap="square" lIns="0" tIns="0" rIns="0" bIns="0" rtlCol="0" anchor="t"/>
          <a:lstStyle/>
          <a:p>
            <a:pPr algn="l" indent="0" marL="0">
              <a:lnSpc>
                <a:spcPts val="1300"/>
              </a:lnSpc>
              <a:buNone/>
            </a:pPr>
            <a:r>
              <a:rPr lang="en-US" sz="850" dirty="0">
                <a:solidFill>
                  <a:srgbClr val="E2E6E9"/>
                </a:solidFill>
                <a:latin typeface="Source Sans 3" pitchFamily="34" charset="0"/>
                <a:ea typeface="Source Sans 3" pitchFamily="34" charset="-122"/>
                <a:cs typeface="Source Sans 3" pitchFamily="34" charset="-120"/>
              </a:rPr>
              <a:t>네트워크 대역폭, 엣지 서버 부하, 요구되는 품질 수준(QoS) 등의 신호를 기반으로 오프로딩 여부와 대상 계층을 동적으로 결정합니다. 예를 들어, 네트워크 혼잡도가 높으면 압축률을 높이거나 로컬 처리 비율을 증가시킵니다. 캐싱 정책은 LRU(Least Recently Used)를 기본으로 하되, 액세스 패턴 예측을 통해 사전 캐싱(prefetching)을 수행합니다. 압축 프리셋은 지연-품질 트레이드오프를 고려하여 런타임에 조정됩니다.</a:t>
            </a:r>
            <a:endParaRPr lang="en-US" sz="850" dirty="0"/>
          </a:p>
        </p:txBody>
      </p:sp>
      <p:sp>
        <p:nvSpPr>
          <p:cNvPr id="11" name="Text 9"/>
          <p:cNvSpPr/>
          <p:nvPr/>
        </p:nvSpPr>
        <p:spPr>
          <a:xfrm>
            <a:off x="440412" y="2003227"/>
            <a:ext cx="110014" cy="137636"/>
          </a:xfrm>
          <a:prstGeom prst="rect">
            <a:avLst/>
          </a:prstGeom>
          <a:noFill/>
          <a:ln/>
        </p:spPr>
        <p:txBody>
          <a:bodyPr wrap="none" lIns="0" tIns="0" rIns="0" bIns="0" rtlCol="0" anchor="t"/>
          <a:lstStyle/>
          <a:p>
            <a:pPr algn="l" indent="0" marL="0">
              <a:lnSpc>
                <a:spcPts val="1300"/>
              </a:lnSpc>
              <a:buNone/>
            </a:pPr>
            <a:r>
              <a:rPr lang="en-US" sz="850" dirty="0">
                <a:solidFill>
                  <a:srgbClr val="E2E6E9"/>
                </a:solidFill>
                <a:latin typeface="Montserrat Light" pitchFamily="34" charset="0"/>
                <a:ea typeface="Montserrat Light" pitchFamily="34" charset="-122"/>
                <a:cs typeface="Montserrat Light" pitchFamily="34" charset="-120"/>
              </a:rPr>
              <a:t>03</a:t>
            </a:r>
            <a:endParaRPr lang="en-US" sz="850" dirty="0"/>
          </a:p>
        </p:txBody>
      </p:sp>
      <p:sp>
        <p:nvSpPr>
          <p:cNvPr id="12" name="Shape 10"/>
          <p:cNvSpPr/>
          <p:nvPr/>
        </p:nvSpPr>
        <p:spPr>
          <a:xfrm>
            <a:off x="440412" y="2175034"/>
            <a:ext cx="6819781" cy="15240"/>
          </a:xfrm>
          <a:prstGeom prst="rect">
            <a:avLst/>
          </a:prstGeom>
          <a:solidFill>
            <a:srgbClr val="FFFFFF"/>
          </a:solidFill>
          <a:ln/>
        </p:spPr>
      </p:sp>
      <p:sp>
        <p:nvSpPr>
          <p:cNvPr id="13" name="Text 11"/>
          <p:cNvSpPr/>
          <p:nvPr/>
        </p:nvSpPr>
        <p:spPr>
          <a:xfrm>
            <a:off x="440412" y="2260521"/>
            <a:ext cx="1319213" cy="156329"/>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DAG 컴파일러 및 최적화</a:t>
            </a:r>
            <a:endParaRPr lang="en-US" sz="950" dirty="0"/>
          </a:p>
        </p:txBody>
      </p:sp>
      <p:sp>
        <p:nvSpPr>
          <p:cNvPr id="14" name="Text 12"/>
          <p:cNvSpPr/>
          <p:nvPr/>
        </p:nvSpPr>
        <p:spPr>
          <a:xfrm>
            <a:off x="440412" y="2482810"/>
            <a:ext cx="6819781" cy="495419"/>
          </a:xfrm>
          <a:prstGeom prst="rect">
            <a:avLst/>
          </a:prstGeom>
          <a:noFill/>
          <a:ln/>
        </p:spPr>
        <p:txBody>
          <a:bodyPr wrap="square" lIns="0" tIns="0" rIns="0" bIns="0" rtlCol="0" anchor="t"/>
          <a:lstStyle/>
          <a:p>
            <a:pPr algn="l" indent="0" marL="0">
              <a:lnSpc>
                <a:spcPts val="1300"/>
              </a:lnSpc>
              <a:buNone/>
            </a:pPr>
            <a:r>
              <a:rPr lang="en-US" sz="850" dirty="0">
                <a:solidFill>
                  <a:srgbClr val="E2E6E9"/>
                </a:solidFill>
                <a:latin typeface="Source Sans 3" pitchFamily="34" charset="0"/>
                <a:ea typeface="Source Sans 3" pitchFamily="34" charset="-122"/>
                <a:cs typeface="Source Sans 3" pitchFamily="34" charset="-120"/>
              </a:rPr>
              <a:t>워크로드를 유향 비순환 그래프(DAG)로 모델링하고, 각 노드는 처리 태스크, 각 에지는 데이터 의존성을 나타냅니다. DAG 컴파일러는 태스크를 클라우드, 엣지, 디바이스 계층에 분할 배치하며, 이때 계층 간 데이터 이동 비용(네트워크 지연, 전송 비용)을 명시적으로 고려합니다. 최적화 목표는 E2E 지연 최소화 또는 총 비용 최소화이며, 동적 프로그래밍 또는 휴리스틱 탐색(예: 임계 경로 우선)을 사용합니다.</a:t>
            </a:r>
            <a:endParaRPr lang="en-US" sz="850" dirty="0"/>
          </a:p>
        </p:txBody>
      </p:sp>
      <p:sp>
        <p:nvSpPr>
          <p:cNvPr id="15" name="Text 13"/>
          <p:cNvSpPr/>
          <p:nvPr/>
        </p:nvSpPr>
        <p:spPr>
          <a:xfrm>
            <a:off x="7370207" y="2003227"/>
            <a:ext cx="110014" cy="137636"/>
          </a:xfrm>
          <a:prstGeom prst="rect">
            <a:avLst/>
          </a:prstGeom>
          <a:noFill/>
          <a:ln/>
        </p:spPr>
        <p:txBody>
          <a:bodyPr wrap="none" lIns="0" tIns="0" rIns="0" bIns="0" rtlCol="0" anchor="t"/>
          <a:lstStyle/>
          <a:p>
            <a:pPr algn="l" indent="0" marL="0">
              <a:lnSpc>
                <a:spcPts val="1300"/>
              </a:lnSpc>
              <a:buNone/>
            </a:pPr>
            <a:r>
              <a:rPr lang="en-US" sz="850" dirty="0">
                <a:solidFill>
                  <a:srgbClr val="E2E6E9"/>
                </a:solidFill>
                <a:latin typeface="Montserrat Light" pitchFamily="34" charset="0"/>
                <a:ea typeface="Montserrat Light" pitchFamily="34" charset="-122"/>
                <a:cs typeface="Montserrat Light" pitchFamily="34" charset="-120"/>
              </a:rPr>
              <a:t>04</a:t>
            </a:r>
            <a:endParaRPr lang="en-US" sz="850" dirty="0"/>
          </a:p>
        </p:txBody>
      </p:sp>
      <p:sp>
        <p:nvSpPr>
          <p:cNvPr id="16" name="Shape 14"/>
          <p:cNvSpPr/>
          <p:nvPr/>
        </p:nvSpPr>
        <p:spPr>
          <a:xfrm>
            <a:off x="7370207" y="2175034"/>
            <a:ext cx="6819781" cy="15240"/>
          </a:xfrm>
          <a:prstGeom prst="rect">
            <a:avLst/>
          </a:prstGeom>
          <a:solidFill>
            <a:srgbClr val="FFFFFF"/>
          </a:solidFill>
          <a:ln/>
        </p:spPr>
      </p:sp>
      <p:sp>
        <p:nvSpPr>
          <p:cNvPr id="17" name="Text 15"/>
          <p:cNvSpPr/>
          <p:nvPr/>
        </p:nvSpPr>
        <p:spPr>
          <a:xfrm>
            <a:off x="7370207" y="2260521"/>
            <a:ext cx="1291709" cy="156329"/>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데이터 및 모델 품질 관리</a:t>
            </a:r>
            <a:endParaRPr lang="en-US" sz="950" dirty="0"/>
          </a:p>
        </p:txBody>
      </p:sp>
      <p:sp>
        <p:nvSpPr>
          <p:cNvPr id="18" name="Text 16"/>
          <p:cNvSpPr/>
          <p:nvPr/>
        </p:nvSpPr>
        <p:spPr>
          <a:xfrm>
            <a:off x="7370207" y="2482810"/>
            <a:ext cx="6819781" cy="495419"/>
          </a:xfrm>
          <a:prstGeom prst="rect">
            <a:avLst/>
          </a:prstGeom>
          <a:noFill/>
          <a:ln/>
        </p:spPr>
        <p:txBody>
          <a:bodyPr wrap="square" lIns="0" tIns="0" rIns="0" bIns="0" rtlCol="0" anchor="t"/>
          <a:lstStyle/>
          <a:p>
            <a:pPr algn="l" indent="0" marL="0">
              <a:lnSpc>
                <a:spcPts val="1300"/>
              </a:lnSpc>
              <a:buNone/>
            </a:pPr>
            <a:r>
              <a:rPr lang="en-US" sz="850" dirty="0">
                <a:solidFill>
                  <a:srgbClr val="E2E6E9"/>
                </a:solidFill>
                <a:latin typeface="Source Sans 3" pitchFamily="34" charset="0"/>
                <a:ea typeface="Source Sans 3" pitchFamily="34" charset="-122"/>
                <a:cs typeface="Source Sans 3" pitchFamily="34" charset="-120"/>
              </a:rPr>
              <a:t>데이터 품질 엔진은 결측값(missing values), 데이터 스큐(skew), 분포 드리프트(distribution drift)를 지속적으로 모니터링합니다. 임계값을 초과하면 데이터 정화(cleansing) 파이프라인을 트리거하거나, 운영자에게 알림을 발송합니다. 모델 품질은 온라인 평가(실시간 추론 정확도) 및 섀도우 평가(새 모델과 기존 모델 병렬 실행)를 통해 지속적으로 측정하며, 성능 저하 시 자동 재학습 또는 롤백을 수행합니다.</a:t>
            </a:r>
            <a:endParaRPr lang="en-US" sz="850" dirty="0"/>
          </a:p>
        </p:txBody>
      </p:sp>
      <p:pic>
        <p:nvPicPr>
          <p:cNvPr id="19" name="Image 0" descr="preencoded.png">    </p:cNvPr>
          <p:cNvPicPr>
            <a:picLocks noChangeAspect="1"/>
          </p:cNvPicPr>
          <p:nvPr/>
        </p:nvPicPr>
        <p:blipFill>
          <a:blip r:embed="rId1"/>
          <a:stretch>
            <a:fillRect/>
          </a:stretch>
        </p:blipFill>
        <p:spPr>
          <a:xfrm>
            <a:off x="440412" y="3184565"/>
            <a:ext cx="13749576" cy="6031230"/>
          </a:xfrm>
          <a:prstGeom prst="rect">
            <a:avLst/>
          </a:prstGeom>
        </p:spPr>
      </p:pic>
      <p:sp>
        <p:nvSpPr>
          <p:cNvPr id="20" name="Text 17"/>
          <p:cNvSpPr/>
          <p:nvPr/>
        </p:nvSpPr>
        <p:spPr>
          <a:xfrm>
            <a:off x="4607337" y="7635071"/>
            <a:ext cx="2078035" cy="338175"/>
          </a:xfrm>
          <a:prstGeom prst="rect">
            <a:avLst/>
          </a:prstGeom>
          <a:noFill/>
          <a:ln/>
        </p:spPr>
        <p:txBody>
          <a:bodyPr wrap="none" lIns="0" tIns="0" rIns="0" bIns="0" rtlCol="0" anchor="t"/>
          <a:lstStyle/>
          <a:p>
            <a:pPr algn="ctr" indent="0" marL="0">
              <a:lnSpc>
                <a:spcPts val="1500"/>
              </a:lnSpc>
              <a:buNone/>
            </a:pPr>
            <a:r>
              <a:rPr lang="en-US" sz="1200" b="1" dirty="0">
                <a:solidFill>
                  <a:srgbClr val="FFFFFF"/>
                </a:solidFill>
                <a:latin typeface="Montserrat Bold" pitchFamily="34" charset="0"/>
                <a:ea typeface="Montserrat Bold" pitchFamily="34" charset="-122"/>
                <a:cs typeface="Montserrat Bold" pitchFamily="34" charset="-120"/>
              </a:rPr>
              <a:t>행동 선택</a:t>
            </a:r>
            <a:endParaRPr lang="en-US" sz="1200" dirty="0"/>
          </a:p>
        </p:txBody>
      </p:sp>
      <p:sp>
        <p:nvSpPr>
          <p:cNvPr id="21" name="Text 18"/>
          <p:cNvSpPr/>
          <p:nvPr/>
        </p:nvSpPr>
        <p:spPr>
          <a:xfrm>
            <a:off x="4607337" y="8079079"/>
            <a:ext cx="2078035" cy="595320"/>
          </a:xfrm>
          <a:prstGeom prst="rect">
            <a:avLst/>
          </a:prstGeom>
          <a:noFill/>
          <a:ln/>
        </p:spPr>
        <p:txBody>
          <a:bodyPr wrap="square" lIns="0" tIns="0" rIns="0" bIns="0" rtlCol="0" anchor="t"/>
          <a:lstStyle/>
          <a:p>
            <a:pPr algn="ctr" indent="0" marL="0">
              <a:lnSpc>
                <a:spcPts val="1350"/>
              </a:lnSpc>
              <a:buNone/>
            </a:pPr>
            <a:r>
              <a:rPr lang="en-US" sz="1050" dirty="0">
                <a:solidFill>
                  <a:srgbClr val="E2E6E9"/>
                </a:solidFill>
                <a:latin typeface="Source Sans 3" pitchFamily="34" charset="0"/>
                <a:ea typeface="Source Sans 3" pitchFamily="34" charset="-122"/>
                <a:cs typeface="Source Sans 3" pitchFamily="34" charset="-120"/>
              </a:rPr>
              <a:t>RL 에이전트가 최적 행동 결정</a:t>
            </a:r>
            <a:endParaRPr lang="en-US" sz="1050" dirty="0"/>
          </a:p>
        </p:txBody>
      </p:sp>
      <p:sp>
        <p:nvSpPr>
          <p:cNvPr id="22" name="Text 19"/>
          <p:cNvSpPr/>
          <p:nvPr/>
        </p:nvSpPr>
        <p:spPr>
          <a:xfrm>
            <a:off x="11208764" y="7635071"/>
            <a:ext cx="2078036" cy="338175"/>
          </a:xfrm>
          <a:prstGeom prst="rect">
            <a:avLst/>
          </a:prstGeom>
          <a:noFill/>
          <a:ln/>
        </p:spPr>
        <p:txBody>
          <a:bodyPr wrap="none" lIns="0" tIns="0" rIns="0" bIns="0" rtlCol="0" anchor="t"/>
          <a:lstStyle/>
          <a:p>
            <a:pPr algn="ctr" indent="0" marL="0">
              <a:lnSpc>
                <a:spcPts val="1500"/>
              </a:lnSpc>
              <a:buNone/>
            </a:pPr>
            <a:r>
              <a:rPr lang="en-US" sz="1200" b="1" dirty="0">
                <a:solidFill>
                  <a:srgbClr val="FFFFFF"/>
                </a:solidFill>
                <a:latin typeface="Montserrat Bold" pitchFamily="34" charset="0"/>
                <a:ea typeface="Montserrat Bold" pitchFamily="34" charset="-122"/>
                <a:cs typeface="Montserrat Bold" pitchFamily="34" charset="-120"/>
              </a:rPr>
              <a:t>실행·모니터링</a:t>
            </a:r>
            <a:endParaRPr lang="en-US" sz="1200" dirty="0"/>
          </a:p>
        </p:txBody>
      </p:sp>
      <p:sp>
        <p:nvSpPr>
          <p:cNvPr id="23" name="Text 20"/>
          <p:cNvSpPr/>
          <p:nvPr/>
        </p:nvSpPr>
        <p:spPr>
          <a:xfrm>
            <a:off x="11208764" y="8079079"/>
            <a:ext cx="2078036" cy="595320"/>
          </a:xfrm>
          <a:prstGeom prst="rect">
            <a:avLst/>
          </a:prstGeom>
          <a:noFill/>
          <a:ln/>
        </p:spPr>
        <p:txBody>
          <a:bodyPr wrap="square" lIns="0" tIns="0" rIns="0" bIns="0" rtlCol="0" anchor="t"/>
          <a:lstStyle/>
          <a:p>
            <a:pPr algn="ctr" indent="0" marL="0">
              <a:lnSpc>
                <a:spcPts val="1350"/>
              </a:lnSpc>
              <a:buNone/>
            </a:pPr>
            <a:r>
              <a:rPr lang="en-US" sz="1050" dirty="0">
                <a:solidFill>
                  <a:srgbClr val="E2E6E9"/>
                </a:solidFill>
                <a:latin typeface="Source Sans 3" pitchFamily="34" charset="0"/>
                <a:ea typeface="Source Sans 3" pitchFamily="34" charset="-122"/>
                <a:cs typeface="Source Sans 3" pitchFamily="34" charset="-120"/>
              </a:rPr>
              <a:t>실행·품질 관찰 후 피드백</a:t>
            </a:r>
            <a:endParaRPr lang="en-US" sz="1050" dirty="0"/>
          </a:p>
        </p:txBody>
      </p:sp>
      <p:sp>
        <p:nvSpPr>
          <p:cNvPr id="24" name="Text 21"/>
          <p:cNvSpPr/>
          <p:nvPr/>
        </p:nvSpPr>
        <p:spPr>
          <a:xfrm>
            <a:off x="1379384" y="3726635"/>
            <a:ext cx="2078036" cy="338174"/>
          </a:xfrm>
          <a:prstGeom prst="rect">
            <a:avLst/>
          </a:prstGeom>
          <a:noFill/>
          <a:ln/>
        </p:spPr>
        <p:txBody>
          <a:bodyPr wrap="none" lIns="0" tIns="0" rIns="0" bIns="0" rtlCol="0" anchor="t"/>
          <a:lstStyle/>
          <a:p>
            <a:pPr algn="ctr" indent="0" marL="0">
              <a:lnSpc>
                <a:spcPts val="1500"/>
              </a:lnSpc>
              <a:buNone/>
            </a:pPr>
            <a:r>
              <a:rPr lang="en-US" sz="1200" b="1" dirty="0">
                <a:solidFill>
                  <a:srgbClr val="FFFFFF"/>
                </a:solidFill>
                <a:latin typeface="Montserrat Bold" pitchFamily="34" charset="0"/>
                <a:ea typeface="Montserrat Bold" pitchFamily="34" charset="-122"/>
                <a:cs typeface="Montserrat Bold" pitchFamily="34" charset="-120"/>
              </a:rPr>
              <a:t>텔레메트리 수집</a:t>
            </a:r>
            <a:endParaRPr lang="en-US" sz="1200" dirty="0"/>
          </a:p>
        </p:txBody>
      </p:sp>
      <p:sp>
        <p:nvSpPr>
          <p:cNvPr id="25" name="Text 22"/>
          <p:cNvSpPr/>
          <p:nvPr/>
        </p:nvSpPr>
        <p:spPr>
          <a:xfrm>
            <a:off x="1379384" y="4170644"/>
            <a:ext cx="2078036" cy="595319"/>
          </a:xfrm>
          <a:prstGeom prst="rect">
            <a:avLst/>
          </a:prstGeom>
          <a:noFill/>
          <a:ln/>
        </p:spPr>
        <p:txBody>
          <a:bodyPr wrap="square" lIns="0" tIns="0" rIns="0" bIns="0" rtlCol="0" anchor="t"/>
          <a:lstStyle/>
          <a:p>
            <a:pPr algn="ctr" indent="0" marL="0">
              <a:lnSpc>
                <a:spcPts val="1350"/>
              </a:lnSpc>
              <a:buNone/>
            </a:pPr>
            <a:r>
              <a:rPr lang="en-US" sz="1050" dirty="0">
                <a:solidFill>
                  <a:srgbClr val="E2E6E9"/>
                </a:solidFill>
                <a:latin typeface="Source Sans 3" pitchFamily="34" charset="0"/>
                <a:ea typeface="Source Sans 3" pitchFamily="34" charset="-122"/>
                <a:cs typeface="Source Sans 3" pitchFamily="34" charset="-120"/>
              </a:rPr>
              <a:t>RTT·자원·큐 상태 수집</a:t>
            </a:r>
            <a:endParaRPr lang="en-US" sz="1050" dirty="0"/>
          </a:p>
        </p:txBody>
      </p:sp>
      <p:sp>
        <p:nvSpPr>
          <p:cNvPr id="26" name="Text 23"/>
          <p:cNvSpPr/>
          <p:nvPr/>
        </p:nvSpPr>
        <p:spPr>
          <a:xfrm>
            <a:off x="7954354" y="3726635"/>
            <a:ext cx="2078035" cy="338174"/>
          </a:xfrm>
          <a:prstGeom prst="rect">
            <a:avLst/>
          </a:prstGeom>
          <a:noFill/>
          <a:ln/>
        </p:spPr>
        <p:txBody>
          <a:bodyPr wrap="none" lIns="0" tIns="0" rIns="0" bIns="0" rtlCol="0" anchor="t"/>
          <a:lstStyle/>
          <a:p>
            <a:pPr algn="ctr" indent="0" marL="0">
              <a:lnSpc>
                <a:spcPts val="1500"/>
              </a:lnSpc>
              <a:buNone/>
            </a:pPr>
            <a:r>
              <a:rPr lang="en-US" sz="1200" b="1" dirty="0">
                <a:solidFill>
                  <a:srgbClr val="FFFFFF"/>
                </a:solidFill>
                <a:latin typeface="Montserrat Bold" pitchFamily="34" charset="0"/>
                <a:ea typeface="Montserrat Bold" pitchFamily="34" charset="-122"/>
                <a:cs typeface="Montserrat Bold" pitchFamily="34" charset="-120"/>
              </a:rPr>
              <a:t>DAG 컴파일</a:t>
            </a:r>
            <a:endParaRPr lang="en-US" sz="1200" dirty="0"/>
          </a:p>
        </p:txBody>
      </p:sp>
      <p:sp>
        <p:nvSpPr>
          <p:cNvPr id="27" name="Text 24"/>
          <p:cNvSpPr/>
          <p:nvPr/>
        </p:nvSpPr>
        <p:spPr>
          <a:xfrm>
            <a:off x="7954354" y="4170644"/>
            <a:ext cx="2078035" cy="595319"/>
          </a:xfrm>
          <a:prstGeom prst="rect">
            <a:avLst/>
          </a:prstGeom>
          <a:noFill/>
          <a:ln/>
        </p:spPr>
        <p:txBody>
          <a:bodyPr wrap="square" lIns="0" tIns="0" rIns="0" bIns="0" rtlCol="0" anchor="t"/>
          <a:lstStyle/>
          <a:p>
            <a:pPr algn="ctr" indent="0" marL="0">
              <a:lnSpc>
                <a:spcPts val="1350"/>
              </a:lnSpc>
              <a:buNone/>
            </a:pPr>
            <a:r>
              <a:rPr lang="en-US" sz="1050" dirty="0">
                <a:solidFill>
                  <a:srgbClr val="E2E6E9"/>
                </a:solidFill>
                <a:latin typeface="Source Sans 3" pitchFamily="34" charset="0"/>
                <a:ea typeface="Source Sans 3" pitchFamily="34" charset="-122"/>
                <a:cs typeface="Source Sans 3" pitchFamily="34" charset="-120"/>
              </a:rPr>
              <a:t>태스크 컴파일 및 배치 계획</a:t>
            </a:r>
            <a:endParaRPr lang="en-U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0903" y="901898"/>
            <a:ext cx="6056471" cy="398383"/>
          </a:xfrm>
          <a:prstGeom prst="rect">
            <a:avLst/>
          </a:prstGeom>
          <a:noFill/>
          <a:ln/>
        </p:spPr>
        <p:txBody>
          <a:bodyPr wrap="none" lIns="0" tIns="0" rIns="0" bIns="0" rtlCol="0" anchor="t"/>
          <a:lstStyle/>
          <a:p>
            <a:pPr algn="l" indent="0" marL="0">
              <a:lnSpc>
                <a:spcPts val="3100"/>
              </a:lnSpc>
              <a:buNone/>
            </a:pPr>
            <a:r>
              <a:rPr lang="en-US" sz="2500" b="1" dirty="0">
                <a:solidFill>
                  <a:srgbClr val="FFFFFF"/>
                </a:solidFill>
                <a:latin typeface="Montserrat Bold" pitchFamily="34" charset="0"/>
                <a:ea typeface="Montserrat Bold" pitchFamily="34" charset="-122"/>
                <a:cs typeface="Montserrat Bold" pitchFamily="34" charset="-120"/>
              </a:rPr>
              <a:t>강화학습 기반 정책 엔진: 상태-행동-보상 정의</a:t>
            </a:r>
            <a:endParaRPr lang="en-US" sz="2500" dirty="0"/>
          </a:p>
        </p:txBody>
      </p:sp>
      <p:sp>
        <p:nvSpPr>
          <p:cNvPr id="3" name="Shape 1"/>
          <p:cNvSpPr/>
          <p:nvPr/>
        </p:nvSpPr>
        <p:spPr>
          <a:xfrm>
            <a:off x="560903" y="1580674"/>
            <a:ext cx="13508593" cy="5168503"/>
          </a:xfrm>
          <a:prstGeom prst="roundRect">
            <a:avLst>
              <a:gd name="adj" fmla="val 407"/>
            </a:avLst>
          </a:prstGeom>
          <a:noFill/>
          <a:ln w="7620">
            <a:solidFill>
              <a:srgbClr val="FFFFFF">
                <a:alpha val="24000"/>
              </a:srgbClr>
            </a:solidFill>
            <a:prstDash val="solid"/>
          </a:ln>
        </p:spPr>
      </p:sp>
      <p:sp>
        <p:nvSpPr>
          <p:cNvPr id="4" name="Shape 2"/>
          <p:cNvSpPr/>
          <p:nvPr/>
        </p:nvSpPr>
        <p:spPr>
          <a:xfrm>
            <a:off x="568523" y="1588294"/>
            <a:ext cx="13493353" cy="393740"/>
          </a:xfrm>
          <a:prstGeom prst="rect">
            <a:avLst/>
          </a:prstGeom>
          <a:solidFill>
            <a:srgbClr val="FFFFFF">
              <a:alpha val="4000"/>
            </a:srgbClr>
          </a:solidFill>
          <a:ln/>
        </p:spPr>
      </p:sp>
      <p:sp>
        <p:nvSpPr>
          <p:cNvPr id="5" name="Text 3"/>
          <p:cNvSpPr/>
          <p:nvPr/>
        </p:nvSpPr>
        <p:spPr>
          <a:xfrm>
            <a:off x="708779" y="1679972"/>
            <a:ext cx="1739860"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구분</a:t>
            </a:r>
            <a:endParaRPr lang="en-US" sz="1100" dirty="0"/>
          </a:p>
        </p:txBody>
      </p:sp>
      <p:sp>
        <p:nvSpPr>
          <p:cNvPr id="6" name="Text 4"/>
          <p:cNvSpPr/>
          <p:nvPr/>
        </p:nvSpPr>
        <p:spPr>
          <a:xfrm>
            <a:off x="2736533" y="1679972"/>
            <a:ext cx="2410778"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항목</a:t>
            </a:r>
            <a:endParaRPr lang="en-US" sz="1100" dirty="0"/>
          </a:p>
        </p:txBody>
      </p:sp>
      <p:sp>
        <p:nvSpPr>
          <p:cNvPr id="7" name="Text 5"/>
          <p:cNvSpPr/>
          <p:nvPr/>
        </p:nvSpPr>
        <p:spPr>
          <a:xfrm>
            <a:off x="5435203" y="1679972"/>
            <a:ext cx="4434721"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정의 및 예시</a:t>
            </a:r>
            <a:endParaRPr lang="en-US" sz="1100" dirty="0"/>
          </a:p>
        </p:txBody>
      </p:sp>
      <p:sp>
        <p:nvSpPr>
          <p:cNvPr id="8" name="Text 6"/>
          <p:cNvSpPr/>
          <p:nvPr/>
        </p:nvSpPr>
        <p:spPr>
          <a:xfrm>
            <a:off x="10157817" y="1679972"/>
            <a:ext cx="3763923"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측정 방법 및 주석</a:t>
            </a:r>
            <a:endParaRPr lang="en-US" sz="1100" dirty="0"/>
          </a:p>
        </p:txBody>
      </p:sp>
      <p:sp>
        <p:nvSpPr>
          <p:cNvPr id="9" name="Shape 7"/>
          <p:cNvSpPr/>
          <p:nvPr/>
        </p:nvSpPr>
        <p:spPr>
          <a:xfrm>
            <a:off x="568523" y="1982033"/>
            <a:ext cx="13493353" cy="604123"/>
          </a:xfrm>
          <a:prstGeom prst="rect">
            <a:avLst/>
          </a:prstGeom>
          <a:solidFill>
            <a:srgbClr val="000000">
              <a:alpha val="4000"/>
            </a:srgbClr>
          </a:solidFill>
          <a:ln/>
        </p:spPr>
      </p:sp>
      <p:sp>
        <p:nvSpPr>
          <p:cNvPr id="10" name="Text 8"/>
          <p:cNvSpPr/>
          <p:nvPr/>
        </p:nvSpPr>
        <p:spPr>
          <a:xfrm>
            <a:off x="708779" y="2073712"/>
            <a:ext cx="1739860"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상태 S</a:t>
            </a:r>
            <a:endParaRPr lang="en-US" sz="1100" dirty="0"/>
          </a:p>
        </p:txBody>
      </p:sp>
      <p:sp>
        <p:nvSpPr>
          <p:cNvPr id="11" name="Text 9"/>
          <p:cNvSpPr/>
          <p:nvPr/>
        </p:nvSpPr>
        <p:spPr>
          <a:xfrm>
            <a:off x="2736533" y="2073712"/>
            <a:ext cx="241077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네트워크 메트릭</a:t>
            </a:r>
            <a:endParaRPr lang="en-US" sz="1100" dirty="0"/>
          </a:p>
        </p:txBody>
      </p:sp>
      <p:sp>
        <p:nvSpPr>
          <p:cNvPr id="12" name="Text 10"/>
          <p:cNvSpPr/>
          <p:nvPr/>
        </p:nvSpPr>
        <p:spPr>
          <a:xfrm>
            <a:off x="5435203" y="2073712"/>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RTT(Round Trip Time), 패킷 손실률, 지터, 가용 대역폭</a:t>
            </a:r>
            <a:endParaRPr lang="en-US" sz="1100" dirty="0"/>
          </a:p>
        </p:txBody>
      </p:sp>
      <p:sp>
        <p:nvSpPr>
          <p:cNvPr id="13" name="Text 11"/>
          <p:cNvSpPr/>
          <p:nvPr/>
        </p:nvSpPr>
        <p:spPr>
          <a:xfrm>
            <a:off x="10157817" y="2073712"/>
            <a:ext cx="3763923" cy="420767"/>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OpenTelemetry 또는 네트워크 에뮬레이터(NetEm)를 통한 실시간 측정</a:t>
            </a:r>
            <a:endParaRPr lang="en-US" sz="1100" dirty="0"/>
          </a:p>
        </p:txBody>
      </p:sp>
      <p:sp>
        <p:nvSpPr>
          <p:cNvPr id="14" name="Shape 12"/>
          <p:cNvSpPr/>
          <p:nvPr/>
        </p:nvSpPr>
        <p:spPr>
          <a:xfrm>
            <a:off x="568523" y="2586157"/>
            <a:ext cx="13493353" cy="393740"/>
          </a:xfrm>
          <a:prstGeom prst="rect">
            <a:avLst/>
          </a:prstGeom>
          <a:solidFill>
            <a:srgbClr val="FFFFFF">
              <a:alpha val="4000"/>
            </a:srgbClr>
          </a:solidFill>
          <a:ln/>
        </p:spPr>
      </p:sp>
      <p:sp>
        <p:nvSpPr>
          <p:cNvPr id="15" name="Text 13"/>
          <p:cNvSpPr/>
          <p:nvPr/>
        </p:nvSpPr>
        <p:spPr>
          <a:xfrm>
            <a:off x="2732723" y="2677835"/>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자원 사용률</a:t>
            </a:r>
            <a:endParaRPr lang="en-US" sz="1100" dirty="0"/>
          </a:p>
        </p:txBody>
      </p:sp>
      <p:sp>
        <p:nvSpPr>
          <p:cNvPr id="16" name="Text 14"/>
          <p:cNvSpPr/>
          <p:nvPr/>
        </p:nvSpPr>
        <p:spPr>
          <a:xfrm>
            <a:off x="5435203" y="2677835"/>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CPU/GPU 사용률, 메모리 사용량, I/O 대기 시간, 큐 길이</a:t>
            </a:r>
            <a:endParaRPr lang="en-US" sz="1100" dirty="0"/>
          </a:p>
        </p:txBody>
      </p:sp>
      <p:sp>
        <p:nvSpPr>
          <p:cNvPr id="17" name="Text 15"/>
          <p:cNvSpPr/>
          <p:nvPr/>
        </p:nvSpPr>
        <p:spPr>
          <a:xfrm>
            <a:off x="10157817" y="2677835"/>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Prometheus, cAdvisor, GPU 텔레메트리(nvidia-smi) 수집</a:t>
            </a:r>
            <a:endParaRPr lang="en-US" sz="1100" dirty="0"/>
          </a:p>
        </p:txBody>
      </p:sp>
      <p:sp>
        <p:nvSpPr>
          <p:cNvPr id="18" name="Shape 16"/>
          <p:cNvSpPr/>
          <p:nvPr/>
        </p:nvSpPr>
        <p:spPr>
          <a:xfrm>
            <a:off x="568523" y="2979896"/>
            <a:ext cx="13493353" cy="393740"/>
          </a:xfrm>
          <a:prstGeom prst="rect">
            <a:avLst/>
          </a:prstGeom>
          <a:solidFill>
            <a:srgbClr val="000000">
              <a:alpha val="4000"/>
            </a:srgbClr>
          </a:solidFill>
          <a:ln/>
        </p:spPr>
      </p:sp>
      <p:sp>
        <p:nvSpPr>
          <p:cNvPr id="19" name="Text 17"/>
          <p:cNvSpPr/>
          <p:nvPr/>
        </p:nvSpPr>
        <p:spPr>
          <a:xfrm>
            <a:off x="2732723" y="3071574"/>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데이터 품질</a:t>
            </a:r>
            <a:endParaRPr lang="en-US" sz="1100" dirty="0"/>
          </a:p>
        </p:txBody>
      </p:sp>
      <p:sp>
        <p:nvSpPr>
          <p:cNvPr id="20" name="Text 18"/>
          <p:cNvSpPr/>
          <p:nvPr/>
        </p:nvSpPr>
        <p:spPr>
          <a:xfrm>
            <a:off x="5435203" y="3071574"/>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결측값 비율, 데이터 스큐, 분포 드리프트 지표(KL divergence, PSI)</a:t>
            </a:r>
            <a:endParaRPr lang="en-US" sz="1100" dirty="0"/>
          </a:p>
        </p:txBody>
      </p:sp>
      <p:sp>
        <p:nvSpPr>
          <p:cNvPr id="21" name="Text 19"/>
          <p:cNvSpPr/>
          <p:nvPr/>
        </p:nvSpPr>
        <p:spPr>
          <a:xfrm>
            <a:off x="10157817" y="3071574"/>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데이터 품질 엔진(Great Expectations, Deequ) 활용</a:t>
            </a:r>
            <a:endParaRPr lang="en-US" sz="1100" dirty="0"/>
          </a:p>
        </p:txBody>
      </p:sp>
      <p:sp>
        <p:nvSpPr>
          <p:cNvPr id="22" name="Shape 20"/>
          <p:cNvSpPr/>
          <p:nvPr/>
        </p:nvSpPr>
        <p:spPr>
          <a:xfrm>
            <a:off x="568523" y="3373636"/>
            <a:ext cx="13493353" cy="393740"/>
          </a:xfrm>
          <a:prstGeom prst="rect">
            <a:avLst/>
          </a:prstGeom>
          <a:solidFill>
            <a:srgbClr val="FFFFFF">
              <a:alpha val="4000"/>
            </a:srgbClr>
          </a:solidFill>
          <a:ln/>
        </p:spPr>
      </p:sp>
      <p:sp>
        <p:nvSpPr>
          <p:cNvPr id="23" name="Text 21"/>
          <p:cNvSpPr/>
          <p:nvPr/>
        </p:nvSpPr>
        <p:spPr>
          <a:xfrm>
            <a:off x="2732723" y="3465314"/>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모델 품질</a:t>
            </a:r>
            <a:endParaRPr lang="en-US" sz="1100" dirty="0"/>
          </a:p>
        </p:txBody>
      </p:sp>
      <p:sp>
        <p:nvSpPr>
          <p:cNvPr id="24" name="Text 22"/>
          <p:cNvSpPr/>
          <p:nvPr/>
        </p:nvSpPr>
        <p:spPr>
          <a:xfrm>
            <a:off x="5435203" y="3465314"/>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추론 정확도(Accuracy), PSNR(영상), VMAF(비디오 체감 품질), 추론 지연</a:t>
            </a:r>
            <a:endParaRPr lang="en-US" sz="1100" dirty="0"/>
          </a:p>
        </p:txBody>
      </p:sp>
      <p:sp>
        <p:nvSpPr>
          <p:cNvPr id="25" name="Text 23"/>
          <p:cNvSpPr/>
          <p:nvPr/>
        </p:nvSpPr>
        <p:spPr>
          <a:xfrm>
            <a:off x="10157817" y="3465314"/>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온라인 평가 및 섀도우 배포를 통한 A/B 테스트</a:t>
            </a:r>
            <a:endParaRPr lang="en-US" sz="1100" dirty="0"/>
          </a:p>
        </p:txBody>
      </p:sp>
      <p:sp>
        <p:nvSpPr>
          <p:cNvPr id="26" name="Shape 24"/>
          <p:cNvSpPr/>
          <p:nvPr/>
        </p:nvSpPr>
        <p:spPr>
          <a:xfrm>
            <a:off x="568523" y="3767376"/>
            <a:ext cx="13493353" cy="393740"/>
          </a:xfrm>
          <a:prstGeom prst="rect">
            <a:avLst/>
          </a:prstGeom>
          <a:solidFill>
            <a:srgbClr val="000000">
              <a:alpha val="4000"/>
            </a:srgbClr>
          </a:solidFill>
          <a:ln/>
        </p:spPr>
      </p:sp>
      <p:sp>
        <p:nvSpPr>
          <p:cNvPr id="27" name="Text 25"/>
          <p:cNvSpPr/>
          <p:nvPr/>
        </p:nvSpPr>
        <p:spPr>
          <a:xfrm>
            <a:off x="2732723" y="3859054"/>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비용 및 전력</a:t>
            </a:r>
            <a:endParaRPr lang="en-US" sz="1100" dirty="0"/>
          </a:p>
        </p:txBody>
      </p:sp>
      <p:sp>
        <p:nvSpPr>
          <p:cNvPr id="28" name="Text 26"/>
          <p:cNvSpPr/>
          <p:nvPr/>
        </p:nvSpPr>
        <p:spPr>
          <a:xfrm>
            <a:off x="5435203" y="3859054"/>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분당 과금액(클라우드 인스턴스), 소비 전력(디바이스/엣지)</a:t>
            </a:r>
            <a:endParaRPr lang="en-US" sz="1100" dirty="0"/>
          </a:p>
        </p:txBody>
      </p:sp>
      <p:sp>
        <p:nvSpPr>
          <p:cNvPr id="29" name="Text 27"/>
          <p:cNvSpPr/>
          <p:nvPr/>
        </p:nvSpPr>
        <p:spPr>
          <a:xfrm>
            <a:off x="10157817" y="3859054"/>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클라우드 요금 계산기 API, 전력계(스마트 플러그) 측정</a:t>
            </a:r>
            <a:endParaRPr lang="en-US" sz="1100" dirty="0"/>
          </a:p>
        </p:txBody>
      </p:sp>
      <p:sp>
        <p:nvSpPr>
          <p:cNvPr id="30" name="Shape 28"/>
          <p:cNvSpPr/>
          <p:nvPr/>
        </p:nvSpPr>
        <p:spPr>
          <a:xfrm>
            <a:off x="568523" y="4161115"/>
            <a:ext cx="13493353" cy="604123"/>
          </a:xfrm>
          <a:prstGeom prst="rect">
            <a:avLst/>
          </a:prstGeom>
          <a:solidFill>
            <a:srgbClr val="FFFFFF">
              <a:alpha val="4000"/>
            </a:srgbClr>
          </a:solidFill>
          <a:ln/>
        </p:spPr>
      </p:sp>
      <p:sp>
        <p:nvSpPr>
          <p:cNvPr id="31" name="Text 29"/>
          <p:cNvSpPr/>
          <p:nvPr/>
        </p:nvSpPr>
        <p:spPr>
          <a:xfrm>
            <a:off x="708779" y="4252793"/>
            <a:ext cx="1739860"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행동 A</a:t>
            </a:r>
            <a:endParaRPr lang="en-US" sz="1100" dirty="0"/>
          </a:p>
        </p:txBody>
      </p:sp>
      <p:sp>
        <p:nvSpPr>
          <p:cNvPr id="32" name="Text 30"/>
          <p:cNvSpPr/>
          <p:nvPr/>
        </p:nvSpPr>
        <p:spPr>
          <a:xfrm>
            <a:off x="2736533" y="4252793"/>
            <a:ext cx="241077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워크로드 배치/마이그레이션</a:t>
            </a:r>
            <a:endParaRPr lang="en-US" sz="1100" dirty="0"/>
          </a:p>
        </p:txBody>
      </p:sp>
      <p:sp>
        <p:nvSpPr>
          <p:cNvPr id="33" name="Text 31"/>
          <p:cNvSpPr/>
          <p:nvPr/>
        </p:nvSpPr>
        <p:spPr>
          <a:xfrm>
            <a:off x="5435203" y="4252793"/>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migrate(v, t→t'): 워크로드 v를 계층 t에서 t'로 이동 (라이브/콜드 마이그레이션)</a:t>
            </a:r>
            <a:endParaRPr lang="en-US" sz="1100" dirty="0"/>
          </a:p>
        </p:txBody>
      </p:sp>
      <p:sp>
        <p:nvSpPr>
          <p:cNvPr id="34" name="Text 32"/>
          <p:cNvSpPr/>
          <p:nvPr/>
        </p:nvSpPr>
        <p:spPr>
          <a:xfrm>
            <a:off x="10157817" y="4252793"/>
            <a:ext cx="3763923" cy="420767"/>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라이브 마이그레이션은 가동 중단 최소화, 콜드 마이그레이션은 상태 저장 후 재시작</a:t>
            </a:r>
            <a:endParaRPr lang="en-US" sz="1100" dirty="0"/>
          </a:p>
        </p:txBody>
      </p:sp>
      <p:sp>
        <p:nvSpPr>
          <p:cNvPr id="35" name="Shape 33"/>
          <p:cNvSpPr/>
          <p:nvPr/>
        </p:nvSpPr>
        <p:spPr>
          <a:xfrm>
            <a:off x="568523" y="4765238"/>
            <a:ext cx="13493353" cy="393740"/>
          </a:xfrm>
          <a:prstGeom prst="rect">
            <a:avLst/>
          </a:prstGeom>
          <a:solidFill>
            <a:srgbClr val="000000">
              <a:alpha val="4000"/>
            </a:srgbClr>
          </a:solidFill>
          <a:ln/>
        </p:spPr>
      </p:sp>
      <p:sp>
        <p:nvSpPr>
          <p:cNvPr id="36" name="Text 34"/>
          <p:cNvSpPr/>
          <p:nvPr/>
        </p:nvSpPr>
        <p:spPr>
          <a:xfrm>
            <a:off x="2732723" y="4856917"/>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스케일링</a:t>
            </a:r>
            <a:endParaRPr lang="en-US" sz="1100" dirty="0"/>
          </a:p>
        </p:txBody>
      </p:sp>
      <p:sp>
        <p:nvSpPr>
          <p:cNvPr id="37" name="Text 35"/>
          <p:cNvSpPr/>
          <p:nvPr/>
        </p:nvSpPr>
        <p:spPr>
          <a:xfrm>
            <a:off x="5435203" y="4856917"/>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scale_out/in(v, n): 워크로드 v의 복제본을 n개 증가/감소, GPU on/off</a:t>
            </a:r>
            <a:endParaRPr lang="en-US" sz="1100" dirty="0"/>
          </a:p>
        </p:txBody>
      </p:sp>
      <p:sp>
        <p:nvSpPr>
          <p:cNvPr id="38" name="Text 36"/>
          <p:cNvSpPr/>
          <p:nvPr/>
        </p:nvSpPr>
        <p:spPr>
          <a:xfrm>
            <a:off x="10157817" y="4856917"/>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쿨다운 기간(cooldown period) 설정으로 진동(oscillation) 방지</a:t>
            </a:r>
            <a:endParaRPr lang="en-US" sz="1100" dirty="0"/>
          </a:p>
        </p:txBody>
      </p:sp>
      <p:sp>
        <p:nvSpPr>
          <p:cNvPr id="39" name="Shape 37"/>
          <p:cNvSpPr/>
          <p:nvPr/>
        </p:nvSpPr>
        <p:spPr>
          <a:xfrm>
            <a:off x="568523" y="5158978"/>
            <a:ext cx="13493353" cy="401360"/>
          </a:xfrm>
          <a:prstGeom prst="rect">
            <a:avLst/>
          </a:prstGeom>
          <a:solidFill>
            <a:srgbClr val="FFFFFF">
              <a:alpha val="4000"/>
            </a:srgbClr>
          </a:solidFill>
          <a:ln/>
        </p:spPr>
      </p:sp>
      <p:sp>
        <p:nvSpPr>
          <p:cNvPr id="40" name="Text 38"/>
          <p:cNvSpPr/>
          <p:nvPr/>
        </p:nvSpPr>
        <p:spPr>
          <a:xfrm>
            <a:off x="2732723" y="5250656"/>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오프로딩 결정</a:t>
            </a:r>
            <a:endParaRPr lang="en-US" sz="1100" dirty="0"/>
          </a:p>
        </p:txBody>
      </p:sp>
      <p:sp>
        <p:nvSpPr>
          <p:cNvPr id="41" name="Text 39"/>
          <p:cNvSpPr/>
          <p:nvPr/>
        </p:nvSpPr>
        <p:spPr>
          <a:xfrm>
            <a:off x="5435203" y="5250656"/>
            <a:ext cx="4434721" cy="21800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offload(v, Dev</a:t>
            </a:r>
            <a:pPr algn="l" indent="0" marL="0">
              <a:lnSpc>
                <a:spcPts val="1650"/>
              </a:lnSpc>
              <a:buNone/>
            </a:pPr>
            <a:r>
              <a:rPr lang="en-US" sz="1100" dirty="0">
                <a:solidFill>
                  <a:srgbClr val="000000"/>
                </a:solidFill>
                <a:latin typeface="Source Sans 3" pitchFamily="34" charset="0"/>
                <a:ea typeface="Source Sans 3" pitchFamily="34" charset="-122"/>
                <a:cs typeface="Source Sans 3" pitchFamily="34" charset="-120"/>
              </a:rPr>
              <a:t>↔</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Edge/Cloud): 디바이스에서 엣지 또는 클라우드로 오프로딩</a:t>
            </a:r>
            <a:endParaRPr lang="en-US" sz="1100" dirty="0"/>
          </a:p>
        </p:txBody>
      </p:sp>
      <p:sp>
        <p:nvSpPr>
          <p:cNvPr id="42" name="Text 40"/>
          <p:cNvSpPr/>
          <p:nvPr/>
        </p:nvSpPr>
        <p:spPr>
          <a:xfrm>
            <a:off x="10157817" y="5250656"/>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네트워크 RTT, 자원 가용성 임계값 기반 휴리스틱 결합</a:t>
            </a:r>
            <a:endParaRPr lang="en-US" sz="1100" dirty="0"/>
          </a:p>
        </p:txBody>
      </p:sp>
      <p:sp>
        <p:nvSpPr>
          <p:cNvPr id="43" name="Shape 41"/>
          <p:cNvSpPr/>
          <p:nvPr/>
        </p:nvSpPr>
        <p:spPr>
          <a:xfrm>
            <a:off x="568523" y="5560338"/>
            <a:ext cx="13493353" cy="393740"/>
          </a:xfrm>
          <a:prstGeom prst="rect">
            <a:avLst/>
          </a:prstGeom>
          <a:solidFill>
            <a:srgbClr val="000000">
              <a:alpha val="4000"/>
            </a:srgbClr>
          </a:solidFill>
          <a:ln/>
        </p:spPr>
      </p:sp>
      <p:sp>
        <p:nvSpPr>
          <p:cNvPr id="44" name="Text 42"/>
          <p:cNvSpPr/>
          <p:nvPr/>
        </p:nvSpPr>
        <p:spPr>
          <a:xfrm>
            <a:off x="2732723" y="5652016"/>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압축 및 인코딩 프리셋</a:t>
            </a:r>
            <a:endParaRPr lang="en-US" sz="1100" dirty="0"/>
          </a:p>
        </p:txBody>
      </p:sp>
      <p:sp>
        <p:nvSpPr>
          <p:cNvPr id="45" name="Text 43"/>
          <p:cNvSpPr/>
          <p:nvPr/>
        </p:nvSpPr>
        <p:spPr>
          <a:xfrm>
            <a:off x="5435203" y="5652016"/>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encode_preset 감소 (속도↑, 품질↓), compression 증가 (크기↓, 연산↑)</a:t>
            </a:r>
            <a:endParaRPr lang="en-US" sz="1100" dirty="0"/>
          </a:p>
        </p:txBody>
      </p:sp>
      <p:sp>
        <p:nvSpPr>
          <p:cNvPr id="46" name="Text 44"/>
          <p:cNvSpPr/>
          <p:nvPr/>
        </p:nvSpPr>
        <p:spPr>
          <a:xfrm>
            <a:off x="10157817" y="5652016"/>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지연-품질 트레이드오프를 고려한 동적 조정</a:t>
            </a:r>
            <a:endParaRPr lang="en-US" sz="1100" dirty="0"/>
          </a:p>
        </p:txBody>
      </p:sp>
      <p:sp>
        <p:nvSpPr>
          <p:cNvPr id="47" name="Shape 45"/>
          <p:cNvSpPr/>
          <p:nvPr/>
        </p:nvSpPr>
        <p:spPr>
          <a:xfrm>
            <a:off x="568523" y="5954078"/>
            <a:ext cx="13493353" cy="393740"/>
          </a:xfrm>
          <a:prstGeom prst="rect">
            <a:avLst/>
          </a:prstGeom>
          <a:solidFill>
            <a:srgbClr val="FFFFFF">
              <a:alpha val="4000"/>
            </a:srgbClr>
          </a:solidFill>
          <a:ln/>
        </p:spPr>
      </p:sp>
      <p:sp>
        <p:nvSpPr>
          <p:cNvPr id="48" name="Text 46"/>
          <p:cNvSpPr/>
          <p:nvPr/>
        </p:nvSpPr>
        <p:spPr>
          <a:xfrm>
            <a:off x="2732723" y="6045756"/>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캐싱 및 경로 변경</a:t>
            </a:r>
            <a:endParaRPr lang="en-US" sz="1100" dirty="0"/>
          </a:p>
        </p:txBody>
      </p:sp>
      <p:sp>
        <p:nvSpPr>
          <p:cNvPr id="49" name="Text 47"/>
          <p:cNvSpPr/>
          <p:nvPr/>
        </p:nvSpPr>
        <p:spPr>
          <a:xfrm>
            <a:off x="5435203" y="6045756"/>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cache 증가, QoS 경로 변경 (SDN을 통한 우회 경로 설정)</a:t>
            </a:r>
            <a:endParaRPr lang="en-US" sz="1100" dirty="0"/>
          </a:p>
        </p:txBody>
      </p:sp>
      <p:sp>
        <p:nvSpPr>
          <p:cNvPr id="50" name="Text 48"/>
          <p:cNvSpPr/>
          <p:nvPr/>
        </p:nvSpPr>
        <p:spPr>
          <a:xfrm>
            <a:off x="10157817" y="6045756"/>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SDN 컨트롤러 API 호출, 캐시 히트율 모니터링</a:t>
            </a:r>
            <a:endParaRPr lang="en-US" sz="1100" dirty="0"/>
          </a:p>
        </p:txBody>
      </p:sp>
      <p:sp>
        <p:nvSpPr>
          <p:cNvPr id="51" name="Shape 49"/>
          <p:cNvSpPr/>
          <p:nvPr/>
        </p:nvSpPr>
        <p:spPr>
          <a:xfrm>
            <a:off x="568523" y="6347817"/>
            <a:ext cx="13493353" cy="393740"/>
          </a:xfrm>
          <a:prstGeom prst="rect">
            <a:avLst/>
          </a:prstGeom>
          <a:solidFill>
            <a:srgbClr val="000000">
              <a:alpha val="4000"/>
            </a:srgbClr>
          </a:solidFill>
          <a:ln/>
        </p:spPr>
      </p:sp>
      <p:sp>
        <p:nvSpPr>
          <p:cNvPr id="52" name="Text 50"/>
          <p:cNvSpPr/>
          <p:nvPr/>
        </p:nvSpPr>
        <p:spPr>
          <a:xfrm>
            <a:off x="708779" y="6439495"/>
            <a:ext cx="1739860"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보상 R</a:t>
            </a:r>
            <a:endParaRPr lang="en-US" sz="1100" dirty="0"/>
          </a:p>
        </p:txBody>
      </p:sp>
      <p:sp>
        <p:nvSpPr>
          <p:cNvPr id="53" name="Text 51"/>
          <p:cNvSpPr/>
          <p:nvPr/>
        </p:nvSpPr>
        <p:spPr>
          <a:xfrm>
            <a:off x="2736533" y="6439495"/>
            <a:ext cx="241077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보상 함수</a:t>
            </a:r>
            <a:endParaRPr lang="en-US" sz="1100" dirty="0"/>
          </a:p>
        </p:txBody>
      </p:sp>
      <p:sp>
        <p:nvSpPr>
          <p:cNvPr id="54" name="Text 52"/>
          <p:cNvSpPr/>
          <p:nvPr/>
        </p:nvSpPr>
        <p:spPr>
          <a:xfrm>
            <a:off x="5435203" y="6439495"/>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R = -α·SLO_viol - λ_c·Cost - λ_e·Energy + λ_q·QoE</a:t>
            </a:r>
            <a:endParaRPr lang="en-US" sz="1100" dirty="0"/>
          </a:p>
        </p:txBody>
      </p:sp>
      <p:sp>
        <p:nvSpPr>
          <p:cNvPr id="55" name="Text 53"/>
          <p:cNvSpPr/>
          <p:nvPr/>
        </p:nvSpPr>
        <p:spPr>
          <a:xfrm>
            <a:off x="10157817" y="6439495"/>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α, λ_c, λ_e, λ_q는 튜닝 가능한 가중치 파라미터로, 응용별로 조정</a:t>
            </a:r>
            <a:endParaRPr lang="en-US" sz="1100" dirty="0"/>
          </a:p>
        </p:txBody>
      </p:sp>
      <p:sp>
        <p:nvSpPr>
          <p:cNvPr id="56" name="Text 54"/>
          <p:cNvSpPr/>
          <p:nvPr/>
        </p:nvSpPr>
        <p:spPr>
          <a:xfrm>
            <a:off x="560903" y="6906816"/>
            <a:ext cx="13508593" cy="420767"/>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보상 함수는 SLO 위반(패널티), 비용, 에너지 소비를 최소화하고 체감 품질(QoE)을 최대화하도록 설계되었습니다. 가중치는 그리드 서치(grid search) 또는 베이지안 최적화(Bayesian optimization)를 통해 튜닝하며, 실험 초기에는 SLO 위반에 높은 페널티를 부여하여 안정성을 우선시합니다.</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86872" y="498038"/>
            <a:ext cx="3903107" cy="487799"/>
          </a:xfrm>
          <a:prstGeom prst="rect">
            <a:avLst/>
          </a:prstGeom>
          <a:noFill/>
          <a:ln/>
        </p:spPr>
        <p:txBody>
          <a:bodyPr wrap="none" lIns="0" tIns="0" rIns="0" bIns="0" rtlCol="0" anchor="t"/>
          <a:lstStyle/>
          <a:p>
            <a:pPr algn="l" indent="0" marL="0">
              <a:lnSpc>
                <a:spcPts val="3800"/>
              </a:lnSpc>
              <a:buNone/>
            </a:pPr>
            <a:r>
              <a:rPr lang="en-US" sz="3050" b="1" dirty="0">
                <a:solidFill>
                  <a:srgbClr val="FFFFFF"/>
                </a:solidFill>
                <a:latin typeface="Montserrat Bold" pitchFamily="34" charset="0"/>
                <a:ea typeface="Montserrat Bold" pitchFamily="34" charset="-122"/>
                <a:cs typeface="Montserrat Bold" pitchFamily="34" charset="-120"/>
              </a:rPr>
              <a:t>성능 평가 계획</a:t>
            </a:r>
            <a:endParaRPr lang="en-US" sz="3050" dirty="0"/>
          </a:p>
        </p:txBody>
      </p:sp>
      <p:sp>
        <p:nvSpPr>
          <p:cNvPr id="3" name="Shape 1"/>
          <p:cNvSpPr/>
          <p:nvPr/>
        </p:nvSpPr>
        <p:spPr>
          <a:xfrm>
            <a:off x="686872" y="1329214"/>
            <a:ext cx="13256657" cy="3439120"/>
          </a:xfrm>
          <a:prstGeom prst="roundRect">
            <a:avLst>
              <a:gd name="adj" fmla="val 749"/>
            </a:avLst>
          </a:prstGeom>
          <a:noFill/>
          <a:ln w="7620">
            <a:solidFill>
              <a:srgbClr val="FFFFFF">
                <a:alpha val="24000"/>
              </a:srgbClr>
            </a:solidFill>
            <a:prstDash val="solid"/>
          </a:ln>
        </p:spPr>
      </p:sp>
      <p:sp>
        <p:nvSpPr>
          <p:cNvPr id="4" name="Shape 2"/>
          <p:cNvSpPr/>
          <p:nvPr/>
        </p:nvSpPr>
        <p:spPr>
          <a:xfrm>
            <a:off x="694492" y="1336834"/>
            <a:ext cx="13241417" cy="478750"/>
          </a:xfrm>
          <a:prstGeom prst="rect">
            <a:avLst/>
          </a:prstGeom>
          <a:solidFill>
            <a:srgbClr val="FFFFFF">
              <a:alpha val="4000"/>
            </a:srgbClr>
          </a:solidFill>
          <a:ln/>
        </p:spPr>
      </p:sp>
      <p:sp>
        <p:nvSpPr>
          <p:cNvPr id="5" name="Text 3"/>
          <p:cNvSpPr/>
          <p:nvPr/>
        </p:nvSpPr>
        <p:spPr>
          <a:xfrm>
            <a:off x="866537" y="1447443"/>
            <a:ext cx="1639014"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시나리오</a:t>
            </a:r>
            <a:endParaRPr lang="en-US" sz="1350" dirty="0"/>
          </a:p>
        </p:txBody>
      </p:sp>
      <p:sp>
        <p:nvSpPr>
          <p:cNvPr id="6" name="Text 4"/>
          <p:cNvSpPr/>
          <p:nvPr/>
        </p:nvSpPr>
        <p:spPr>
          <a:xfrm>
            <a:off x="2856547" y="1447443"/>
            <a:ext cx="2297192"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워크로드</a:t>
            </a:r>
            <a:endParaRPr lang="en-US" sz="1350" dirty="0"/>
          </a:p>
        </p:txBody>
      </p:sp>
      <p:sp>
        <p:nvSpPr>
          <p:cNvPr id="7" name="Text 5"/>
          <p:cNvSpPr/>
          <p:nvPr/>
        </p:nvSpPr>
        <p:spPr>
          <a:xfrm>
            <a:off x="5504736" y="1447443"/>
            <a:ext cx="2297192"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평가 지표 (단위)</a:t>
            </a:r>
            <a:endParaRPr lang="en-US" sz="1350" dirty="0"/>
          </a:p>
        </p:txBody>
      </p:sp>
      <p:sp>
        <p:nvSpPr>
          <p:cNvPr id="8" name="Text 6"/>
          <p:cNvSpPr/>
          <p:nvPr/>
        </p:nvSpPr>
        <p:spPr>
          <a:xfrm>
            <a:off x="8152924" y="1447443"/>
            <a:ext cx="1635204"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샘플 크기</a:t>
            </a:r>
            <a:endParaRPr lang="en-US" sz="1350" dirty="0"/>
          </a:p>
        </p:txBody>
      </p:sp>
      <p:sp>
        <p:nvSpPr>
          <p:cNvPr id="9" name="Text 7"/>
          <p:cNvSpPr/>
          <p:nvPr/>
        </p:nvSpPr>
        <p:spPr>
          <a:xfrm>
            <a:off x="10139124" y="1447443"/>
            <a:ext cx="973098"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반복</a:t>
            </a:r>
            <a:endParaRPr lang="en-US" sz="1350" dirty="0"/>
          </a:p>
        </p:txBody>
      </p:sp>
      <p:sp>
        <p:nvSpPr>
          <p:cNvPr id="10" name="Text 8"/>
          <p:cNvSpPr/>
          <p:nvPr/>
        </p:nvSpPr>
        <p:spPr>
          <a:xfrm>
            <a:off x="11463218" y="1447443"/>
            <a:ext cx="2301002"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통계 검정 방법</a:t>
            </a:r>
            <a:endParaRPr lang="en-US" sz="1350" dirty="0"/>
          </a:p>
        </p:txBody>
      </p:sp>
      <p:sp>
        <p:nvSpPr>
          <p:cNvPr id="11" name="Shape 9"/>
          <p:cNvSpPr/>
          <p:nvPr/>
        </p:nvSpPr>
        <p:spPr>
          <a:xfrm>
            <a:off x="694492" y="1815584"/>
            <a:ext cx="13241417" cy="736283"/>
          </a:xfrm>
          <a:prstGeom prst="rect">
            <a:avLst/>
          </a:prstGeom>
          <a:solidFill>
            <a:srgbClr val="000000">
              <a:alpha val="4000"/>
            </a:srgbClr>
          </a:solidFill>
          <a:ln/>
        </p:spPr>
      </p:sp>
      <p:sp>
        <p:nvSpPr>
          <p:cNvPr id="12" name="Text 10"/>
          <p:cNvSpPr/>
          <p:nvPr/>
        </p:nvSpPr>
        <p:spPr>
          <a:xfrm>
            <a:off x="866537" y="1926193"/>
            <a:ext cx="1639014"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영상 분석 (프라이버시 보존)</a:t>
            </a:r>
            <a:endParaRPr lang="en-US" sz="1350" dirty="0"/>
          </a:p>
        </p:txBody>
      </p:sp>
      <p:sp>
        <p:nvSpPr>
          <p:cNvPr id="13" name="Text 11"/>
          <p:cNvSpPr/>
          <p:nvPr/>
        </p:nvSpPr>
        <p:spPr>
          <a:xfrm>
            <a:off x="2856547" y="1926193"/>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RTSP 다중 스트림 + 객체 탐지/마스킹 (YOLO, 연합학습)</a:t>
            </a:r>
            <a:endParaRPr lang="en-US" sz="1350" dirty="0"/>
          </a:p>
        </p:txBody>
      </p:sp>
      <p:sp>
        <p:nvSpPr>
          <p:cNvPr id="14" name="Text 12"/>
          <p:cNvSpPr/>
          <p:nvPr/>
        </p:nvSpPr>
        <p:spPr>
          <a:xfrm>
            <a:off x="5504736" y="1926193"/>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E2E 지연(ms), SLO 위반률(%), 백홀 트래픽 절감(%)</a:t>
            </a:r>
            <a:endParaRPr lang="en-US" sz="1350" dirty="0"/>
          </a:p>
        </p:txBody>
      </p:sp>
      <p:sp>
        <p:nvSpPr>
          <p:cNvPr id="15" name="Text 13"/>
          <p:cNvSpPr/>
          <p:nvPr/>
        </p:nvSpPr>
        <p:spPr>
          <a:xfrm>
            <a:off x="8152924" y="1926193"/>
            <a:ext cx="163520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n=30 세션/조건</a:t>
            </a:r>
            <a:endParaRPr lang="en-US" sz="1350" dirty="0"/>
          </a:p>
        </p:txBody>
      </p:sp>
      <p:sp>
        <p:nvSpPr>
          <p:cNvPr id="16" name="Text 14"/>
          <p:cNvSpPr/>
          <p:nvPr/>
        </p:nvSpPr>
        <p:spPr>
          <a:xfrm>
            <a:off x="10139124" y="1926193"/>
            <a:ext cx="973098"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k=5</a:t>
            </a:r>
            <a:endParaRPr lang="en-US" sz="1350" dirty="0"/>
          </a:p>
        </p:txBody>
      </p:sp>
      <p:sp>
        <p:nvSpPr>
          <p:cNvPr id="17" name="Text 15"/>
          <p:cNvSpPr/>
          <p:nvPr/>
        </p:nvSpPr>
        <p:spPr>
          <a:xfrm>
            <a:off x="11463218" y="1926193"/>
            <a:ext cx="230100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혼합효과모형 + ANOVA (Tukey 사후검정), 95% 신뢰구간</a:t>
            </a:r>
            <a:endParaRPr lang="en-US" sz="1350" dirty="0"/>
          </a:p>
        </p:txBody>
      </p:sp>
      <p:sp>
        <p:nvSpPr>
          <p:cNvPr id="18" name="Shape 16"/>
          <p:cNvSpPr/>
          <p:nvPr/>
        </p:nvSpPr>
        <p:spPr>
          <a:xfrm>
            <a:off x="694492" y="2551867"/>
            <a:ext cx="13241417" cy="736283"/>
          </a:xfrm>
          <a:prstGeom prst="rect">
            <a:avLst/>
          </a:prstGeom>
          <a:solidFill>
            <a:srgbClr val="FFFFFF">
              <a:alpha val="4000"/>
            </a:srgbClr>
          </a:solidFill>
          <a:ln/>
        </p:spPr>
      </p:sp>
      <p:sp>
        <p:nvSpPr>
          <p:cNvPr id="19" name="Text 17"/>
          <p:cNvSpPr/>
          <p:nvPr/>
        </p:nvSpPr>
        <p:spPr>
          <a:xfrm>
            <a:off x="866537" y="2662476"/>
            <a:ext cx="163901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예지 보전 (시계열)</a:t>
            </a:r>
            <a:endParaRPr lang="en-US" sz="1350" dirty="0"/>
          </a:p>
        </p:txBody>
      </p:sp>
      <p:sp>
        <p:nvSpPr>
          <p:cNvPr id="20" name="Text 18"/>
          <p:cNvSpPr/>
          <p:nvPr/>
        </p:nvSpPr>
        <p:spPr>
          <a:xfrm>
            <a:off x="2856547" y="2662476"/>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센서 시계열 데이터 + 이상 탐지 (LSTM, Isolation Forest)</a:t>
            </a:r>
            <a:endParaRPr lang="en-US" sz="1350" dirty="0"/>
          </a:p>
        </p:txBody>
      </p:sp>
      <p:sp>
        <p:nvSpPr>
          <p:cNvPr id="21" name="Text 19"/>
          <p:cNvSpPr/>
          <p:nvPr/>
        </p:nvSpPr>
        <p:spPr>
          <a:xfrm>
            <a:off x="5504736" y="2662476"/>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추론 지연(ms), 처리량(req/s), 전력 소비(W)</a:t>
            </a:r>
            <a:endParaRPr lang="en-US" sz="1350" dirty="0"/>
          </a:p>
        </p:txBody>
      </p:sp>
      <p:sp>
        <p:nvSpPr>
          <p:cNvPr id="22" name="Text 20"/>
          <p:cNvSpPr/>
          <p:nvPr/>
        </p:nvSpPr>
        <p:spPr>
          <a:xfrm>
            <a:off x="8152924" y="2662476"/>
            <a:ext cx="163520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n=30 배치/조건</a:t>
            </a:r>
            <a:endParaRPr lang="en-US" sz="1350" dirty="0"/>
          </a:p>
        </p:txBody>
      </p:sp>
      <p:sp>
        <p:nvSpPr>
          <p:cNvPr id="23" name="Text 21"/>
          <p:cNvSpPr/>
          <p:nvPr/>
        </p:nvSpPr>
        <p:spPr>
          <a:xfrm>
            <a:off x="10139124" y="2662476"/>
            <a:ext cx="973098"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k=5</a:t>
            </a:r>
            <a:endParaRPr lang="en-US" sz="1350" dirty="0"/>
          </a:p>
        </p:txBody>
      </p:sp>
      <p:sp>
        <p:nvSpPr>
          <p:cNvPr id="24" name="Text 22"/>
          <p:cNvSpPr/>
          <p:nvPr/>
        </p:nvSpPr>
        <p:spPr>
          <a:xfrm>
            <a:off x="11463218" y="2662476"/>
            <a:ext cx="230100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혼합효과모형 + t-test/ANOVA, 생존분석 (중단 시간)</a:t>
            </a:r>
            <a:endParaRPr lang="en-US" sz="1350" dirty="0"/>
          </a:p>
        </p:txBody>
      </p:sp>
      <p:sp>
        <p:nvSpPr>
          <p:cNvPr id="25" name="Shape 23"/>
          <p:cNvSpPr/>
          <p:nvPr/>
        </p:nvSpPr>
        <p:spPr>
          <a:xfrm>
            <a:off x="694492" y="3288149"/>
            <a:ext cx="13241417" cy="736283"/>
          </a:xfrm>
          <a:prstGeom prst="rect">
            <a:avLst/>
          </a:prstGeom>
          <a:solidFill>
            <a:srgbClr val="000000">
              <a:alpha val="4000"/>
            </a:srgbClr>
          </a:solidFill>
          <a:ln/>
        </p:spPr>
      </p:sp>
      <p:sp>
        <p:nvSpPr>
          <p:cNvPr id="26" name="Text 24"/>
          <p:cNvSpPr/>
          <p:nvPr/>
        </p:nvSpPr>
        <p:spPr>
          <a:xfrm>
            <a:off x="866537" y="3398758"/>
            <a:ext cx="163901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모바일 AR (증강현실)</a:t>
            </a:r>
            <a:endParaRPr lang="en-US" sz="1350" dirty="0"/>
          </a:p>
        </p:txBody>
      </p:sp>
      <p:sp>
        <p:nvSpPr>
          <p:cNvPr id="27" name="Text 25"/>
          <p:cNvSpPr/>
          <p:nvPr/>
        </p:nvSpPr>
        <p:spPr>
          <a:xfrm>
            <a:off x="2856547" y="3398758"/>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분할 추론 (엣지-클라우드) + H.264/H.265 인코딩 파이프라인</a:t>
            </a:r>
            <a:endParaRPr lang="en-US" sz="1350" dirty="0"/>
          </a:p>
        </p:txBody>
      </p:sp>
      <p:sp>
        <p:nvSpPr>
          <p:cNvPr id="28" name="Text 26"/>
          <p:cNvSpPr/>
          <p:nvPr/>
        </p:nvSpPr>
        <p:spPr>
          <a:xfrm>
            <a:off x="5504736" y="3398758"/>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95%tile 지연(ms), QoE(VMAF), 배터리 소비(mWh)</a:t>
            </a:r>
            <a:endParaRPr lang="en-US" sz="1350" dirty="0"/>
          </a:p>
        </p:txBody>
      </p:sp>
      <p:sp>
        <p:nvSpPr>
          <p:cNvPr id="29" name="Text 27"/>
          <p:cNvSpPr/>
          <p:nvPr/>
        </p:nvSpPr>
        <p:spPr>
          <a:xfrm>
            <a:off x="8152924" y="3398758"/>
            <a:ext cx="163520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n=30 세션/조건</a:t>
            </a:r>
            <a:endParaRPr lang="en-US" sz="1350" dirty="0"/>
          </a:p>
        </p:txBody>
      </p:sp>
      <p:sp>
        <p:nvSpPr>
          <p:cNvPr id="30" name="Text 28"/>
          <p:cNvSpPr/>
          <p:nvPr/>
        </p:nvSpPr>
        <p:spPr>
          <a:xfrm>
            <a:off x="10139124" y="3398758"/>
            <a:ext cx="973098"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k=5</a:t>
            </a:r>
            <a:endParaRPr lang="en-US" sz="1350" dirty="0"/>
          </a:p>
        </p:txBody>
      </p:sp>
      <p:sp>
        <p:nvSpPr>
          <p:cNvPr id="31" name="Text 29"/>
          <p:cNvSpPr/>
          <p:nvPr/>
        </p:nvSpPr>
        <p:spPr>
          <a:xfrm>
            <a:off x="11463218" y="3398758"/>
            <a:ext cx="230100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ANOVA + Cliff's δ (효과 크기), 95% 신뢰구간</a:t>
            </a:r>
            <a:endParaRPr lang="en-US" sz="1350" dirty="0"/>
          </a:p>
        </p:txBody>
      </p:sp>
      <p:sp>
        <p:nvSpPr>
          <p:cNvPr id="32" name="Shape 30"/>
          <p:cNvSpPr/>
          <p:nvPr/>
        </p:nvSpPr>
        <p:spPr>
          <a:xfrm>
            <a:off x="694492" y="4024432"/>
            <a:ext cx="13241417" cy="736283"/>
          </a:xfrm>
          <a:prstGeom prst="rect">
            <a:avLst/>
          </a:prstGeom>
          <a:solidFill>
            <a:srgbClr val="FFFFFF">
              <a:alpha val="4000"/>
            </a:srgbClr>
          </a:solidFill>
          <a:ln/>
        </p:spPr>
      </p:sp>
      <p:sp>
        <p:nvSpPr>
          <p:cNvPr id="33" name="Text 31"/>
          <p:cNvSpPr/>
          <p:nvPr/>
        </p:nvSpPr>
        <p:spPr>
          <a:xfrm>
            <a:off x="866537" y="4135041"/>
            <a:ext cx="1639014"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버스티 트래픽 및 장애 복구</a:t>
            </a:r>
            <a:endParaRPr lang="en-US" sz="1350" dirty="0"/>
          </a:p>
        </p:txBody>
      </p:sp>
      <p:sp>
        <p:nvSpPr>
          <p:cNvPr id="34" name="Text 32"/>
          <p:cNvSpPr/>
          <p:nvPr/>
        </p:nvSpPr>
        <p:spPr>
          <a:xfrm>
            <a:off x="2856547" y="4135041"/>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부하 급증 시뮬레이션, 노드 장애 주입 (Chaos Engineering)</a:t>
            </a:r>
            <a:endParaRPr lang="en-US" sz="1350" dirty="0"/>
          </a:p>
        </p:txBody>
      </p:sp>
      <p:sp>
        <p:nvSpPr>
          <p:cNvPr id="35" name="Text 33"/>
          <p:cNvSpPr/>
          <p:nvPr/>
        </p:nvSpPr>
        <p:spPr>
          <a:xfrm>
            <a:off x="5504736" y="4135041"/>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복구 시간(ms), 재시도 횟수, 요청 손실률(%)</a:t>
            </a:r>
            <a:endParaRPr lang="en-US" sz="1350" dirty="0"/>
          </a:p>
        </p:txBody>
      </p:sp>
      <p:sp>
        <p:nvSpPr>
          <p:cNvPr id="36" name="Text 34"/>
          <p:cNvSpPr/>
          <p:nvPr/>
        </p:nvSpPr>
        <p:spPr>
          <a:xfrm>
            <a:off x="8152924" y="4135041"/>
            <a:ext cx="163520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n=20 이벤트/조건</a:t>
            </a:r>
            <a:endParaRPr lang="en-US" sz="1350" dirty="0"/>
          </a:p>
        </p:txBody>
      </p:sp>
      <p:sp>
        <p:nvSpPr>
          <p:cNvPr id="37" name="Text 35"/>
          <p:cNvSpPr/>
          <p:nvPr/>
        </p:nvSpPr>
        <p:spPr>
          <a:xfrm>
            <a:off x="10139124" y="4135041"/>
            <a:ext cx="973098"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k=5</a:t>
            </a:r>
            <a:endParaRPr lang="en-US" sz="1350" dirty="0"/>
          </a:p>
        </p:txBody>
      </p:sp>
      <p:sp>
        <p:nvSpPr>
          <p:cNvPr id="38" name="Text 36"/>
          <p:cNvSpPr/>
          <p:nvPr/>
        </p:nvSpPr>
        <p:spPr>
          <a:xfrm>
            <a:off x="11463218" y="4135041"/>
            <a:ext cx="230100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생존분석 (Kaplan-Meier) + 로그랭크 테스트</a:t>
            </a:r>
            <a:endParaRPr lang="en-US" sz="1350" dirty="0"/>
          </a:p>
        </p:txBody>
      </p:sp>
      <p:sp>
        <p:nvSpPr>
          <p:cNvPr id="39" name="Text 37"/>
          <p:cNvSpPr/>
          <p:nvPr/>
        </p:nvSpPr>
        <p:spPr>
          <a:xfrm>
            <a:off x="686872" y="5025866"/>
            <a:ext cx="2352318" cy="292656"/>
          </a:xfrm>
          <a:prstGeom prst="rect">
            <a:avLst/>
          </a:prstGeom>
          <a:noFill/>
          <a:ln/>
        </p:spPr>
        <p:txBody>
          <a:bodyPr wrap="none" lIns="0" tIns="0" rIns="0" bIns="0" rtlCol="0" anchor="t"/>
          <a:lstStyle/>
          <a:p>
            <a:pPr algn="l" indent="0" marL="0">
              <a:lnSpc>
                <a:spcPts val="2300"/>
              </a:lnSpc>
              <a:buNone/>
            </a:pPr>
            <a:r>
              <a:rPr lang="en-US" sz="1800" b="1" dirty="0">
                <a:solidFill>
                  <a:srgbClr val="FFFFFF"/>
                </a:solidFill>
                <a:latin typeface="Montserrat Bold" pitchFamily="34" charset="0"/>
                <a:ea typeface="Montserrat Bold" pitchFamily="34" charset="-122"/>
                <a:cs typeface="Montserrat Bold" pitchFamily="34" charset="-120"/>
              </a:rPr>
              <a:t>베이스라인 및 비교 대상</a:t>
            </a:r>
            <a:endParaRPr lang="en-US" sz="1800" dirty="0"/>
          </a:p>
        </p:txBody>
      </p:sp>
      <p:sp>
        <p:nvSpPr>
          <p:cNvPr id="40" name="Text 38"/>
          <p:cNvSpPr/>
          <p:nvPr/>
        </p:nvSpPr>
        <p:spPr>
          <a:xfrm>
            <a:off x="686872" y="5576054"/>
            <a:ext cx="13256657" cy="257532"/>
          </a:xfrm>
          <a:prstGeom prst="rect">
            <a:avLst/>
          </a:prstGeom>
          <a:noFill/>
          <a:ln/>
        </p:spPr>
        <p:txBody>
          <a:bodyPr wrap="none" lIns="0" tIns="0" rIns="0" bIns="0" rtlCol="0" anchor="t"/>
          <a:lstStyle/>
          <a:p>
            <a:pPr algn="l" marL="342900" indent="-342900">
              <a:lnSpc>
                <a:spcPts val="200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베이스라인:</a:t>
            </a:r>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 Kubernetes 기본 스케줄링 + 고정 오프로딩 정책 + KEDA/Knative 기본 오토스케일러</a:t>
            </a:r>
            <a:endParaRPr lang="en-US" sz="1350" dirty="0"/>
          </a:p>
        </p:txBody>
      </p:sp>
      <p:sp>
        <p:nvSpPr>
          <p:cNvPr id="41" name="Text 39"/>
          <p:cNvSpPr/>
          <p:nvPr/>
        </p:nvSpPr>
        <p:spPr>
          <a:xfrm>
            <a:off x="686872" y="5893594"/>
            <a:ext cx="13256657" cy="257532"/>
          </a:xfrm>
          <a:prstGeom prst="rect">
            <a:avLst/>
          </a:prstGeom>
          <a:noFill/>
          <a:ln/>
        </p:spPr>
        <p:txBody>
          <a:bodyPr wrap="none" lIns="0" tIns="0" rIns="0" bIns="0" rtlCol="0" anchor="t"/>
          <a:lstStyle/>
          <a:p>
            <a:pPr algn="l" marL="342900" indent="-342900">
              <a:lnSpc>
                <a:spcPts val="200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제안 기법:</a:t>
            </a:r>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 SLO 인지형 스케줄러 + 적응형 오프로딩/압축/캐싱 + RL 기반 정책 엔진 + DAG 분할 최적화</a:t>
            </a:r>
            <a:endParaRPr lang="en-US" sz="1350" dirty="0"/>
          </a:p>
        </p:txBody>
      </p:sp>
      <p:sp>
        <p:nvSpPr>
          <p:cNvPr id="42" name="Text 40"/>
          <p:cNvSpPr/>
          <p:nvPr/>
        </p:nvSpPr>
        <p:spPr>
          <a:xfrm>
            <a:off x="686872" y="6408658"/>
            <a:ext cx="2341840" cy="292656"/>
          </a:xfrm>
          <a:prstGeom prst="rect">
            <a:avLst/>
          </a:prstGeom>
          <a:noFill/>
          <a:ln/>
        </p:spPr>
        <p:txBody>
          <a:bodyPr wrap="none" lIns="0" tIns="0" rIns="0" bIns="0" rtlCol="0" anchor="t"/>
          <a:lstStyle/>
          <a:p>
            <a:pPr algn="l" indent="0" marL="0">
              <a:lnSpc>
                <a:spcPts val="2300"/>
              </a:lnSpc>
              <a:buNone/>
            </a:pPr>
            <a:r>
              <a:rPr lang="en-US" sz="1800" b="1" dirty="0">
                <a:solidFill>
                  <a:srgbClr val="FFFFFF"/>
                </a:solidFill>
                <a:latin typeface="Montserrat Bold" pitchFamily="34" charset="0"/>
                <a:ea typeface="Montserrat Bold" pitchFamily="34" charset="-122"/>
                <a:cs typeface="Montserrat Bold" pitchFamily="34" charset="-120"/>
              </a:rPr>
              <a:t>분석 방법론</a:t>
            </a:r>
            <a:endParaRPr lang="en-US" sz="1800" dirty="0"/>
          </a:p>
        </p:txBody>
      </p:sp>
      <p:sp>
        <p:nvSpPr>
          <p:cNvPr id="43" name="Text 41"/>
          <p:cNvSpPr/>
          <p:nvPr/>
        </p:nvSpPr>
        <p:spPr>
          <a:xfrm>
            <a:off x="686872" y="6958846"/>
            <a:ext cx="13256657" cy="772597"/>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혼합효과모형(mixed-effects model)을 통해 세션 간 변동성을 고려하고, ANOVA와 사후검정(post-hoc test)으로 조건 간 유의미한 차이를 검증합니다. 생존분석(survival analysis)을 통해 장애 복구 시간 분포를 분석하며, 파레토 프런티어(Pareto frontier) 분석으로 지연-비용-품질 간 트레이드오프를 시각화합니다. 큐잉 모델(queueing model)과 비용 모델(cost model)을 통해 이론적 예측치와 실험 결과를 비교하고, 민감도 분석(sensitivity analysis)으로 주요 파라미터의 영향을 평가합니다.</a:t>
            </a: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34497" y="520184"/>
            <a:ext cx="4173260" cy="521613"/>
          </a:xfrm>
          <a:prstGeom prst="rect">
            <a:avLst/>
          </a:prstGeom>
          <a:noFill/>
          <a:ln/>
        </p:spPr>
        <p:txBody>
          <a:bodyPr wrap="none" lIns="0" tIns="0" rIns="0" bIns="0" rtlCol="0" anchor="t"/>
          <a:lstStyle/>
          <a:p>
            <a:pPr algn="l" indent="0" marL="0">
              <a:lnSpc>
                <a:spcPts val="4100"/>
              </a:lnSpc>
              <a:buNone/>
            </a:pPr>
            <a:r>
              <a:rPr lang="en-US" sz="3250" b="1" dirty="0">
                <a:solidFill>
                  <a:srgbClr val="FFFFFF"/>
                </a:solidFill>
                <a:latin typeface="Montserrat Bold" pitchFamily="34" charset="0"/>
                <a:ea typeface="Montserrat Bold" pitchFamily="34" charset="-122"/>
                <a:cs typeface="Montserrat Bold" pitchFamily="34" charset="-120"/>
              </a:rPr>
              <a:t>기대 성과 및 기여</a:t>
            </a:r>
            <a:endParaRPr lang="en-US" sz="3250" dirty="0"/>
          </a:p>
        </p:txBody>
      </p:sp>
      <p:sp>
        <p:nvSpPr>
          <p:cNvPr id="3" name="Shape 1"/>
          <p:cNvSpPr/>
          <p:nvPr/>
        </p:nvSpPr>
        <p:spPr>
          <a:xfrm>
            <a:off x="734497" y="1408986"/>
            <a:ext cx="6488906" cy="2574131"/>
          </a:xfrm>
          <a:prstGeom prst="roundRect">
            <a:avLst>
              <a:gd name="adj" fmla="val 1070"/>
            </a:avLst>
          </a:prstGeom>
          <a:solidFill>
            <a:srgbClr val="303132"/>
          </a:solidFill>
          <a:ln/>
        </p:spPr>
      </p:sp>
      <p:sp>
        <p:nvSpPr>
          <p:cNvPr id="4" name="Shape 2"/>
          <p:cNvSpPr/>
          <p:nvPr/>
        </p:nvSpPr>
        <p:spPr>
          <a:xfrm>
            <a:off x="918091" y="1592580"/>
            <a:ext cx="550783" cy="550783"/>
          </a:xfrm>
          <a:prstGeom prst="roundRect">
            <a:avLst>
              <a:gd name="adj" fmla="val 16600159"/>
            </a:avLst>
          </a:prstGeom>
          <a:solidFill>
            <a:srgbClr val="FFFFFF"/>
          </a:solidFill>
          <a:ln/>
        </p:spPr>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69538" y="1744028"/>
            <a:ext cx="247888" cy="247888"/>
          </a:xfrm>
          <a:prstGeom prst="rect">
            <a:avLst/>
          </a:prstGeom>
        </p:spPr>
      </p:pic>
      <p:sp>
        <p:nvSpPr>
          <p:cNvPr id="6" name="Text 3"/>
          <p:cNvSpPr/>
          <p:nvPr/>
        </p:nvSpPr>
        <p:spPr>
          <a:xfrm>
            <a:off x="918091" y="2326958"/>
            <a:ext cx="2086570" cy="260866"/>
          </a:xfrm>
          <a:prstGeom prst="rect">
            <a:avLst/>
          </a:prstGeom>
          <a:noFill/>
          <a:ln/>
        </p:spPr>
        <p:txBody>
          <a:bodyPr wrap="none" lIns="0" tIns="0" rIns="0" bIns="0" rtlCol="0" anchor="t"/>
          <a:lstStyle/>
          <a:p>
            <a:pPr algn="l" indent="0" marL="0">
              <a:lnSpc>
                <a:spcPts val="2050"/>
              </a:lnSpc>
              <a:buNone/>
            </a:pPr>
            <a:r>
              <a:rPr lang="en-US" sz="1600" b="1" dirty="0">
                <a:solidFill>
                  <a:srgbClr val="E2E6E9"/>
                </a:solidFill>
                <a:latin typeface="Montserrat Bold" pitchFamily="34" charset="0"/>
                <a:ea typeface="Montserrat Bold" pitchFamily="34" charset="-122"/>
                <a:cs typeface="Montserrat Bold" pitchFamily="34" charset="-120"/>
              </a:rPr>
              <a:t>CEI 자동화 프레임워크</a:t>
            </a:r>
            <a:endParaRPr lang="en-US" sz="1600" dirty="0"/>
          </a:p>
        </p:txBody>
      </p:sp>
      <p:sp>
        <p:nvSpPr>
          <p:cNvPr id="7" name="Text 4"/>
          <p:cNvSpPr/>
          <p:nvPr/>
        </p:nvSpPr>
        <p:spPr>
          <a:xfrm>
            <a:off x="918091" y="2697956"/>
            <a:ext cx="6121718" cy="1101566"/>
          </a:xfrm>
          <a:prstGeom prst="rect">
            <a:avLst/>
          </a:prstGeom>
          <a:noFill/>
          <a:ln/>
        </p:spPr>
        <p:txBody>
          <a:bodyPr wrap="squar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클라우드-엣지-IoT 전체 파이프라인을 아우르는 통합 자동화 프레임워크와 참조 구현(오픈소스)을 제공합니다. Docker Compose 및 Kubernetes manifest를 포함한 재현 가능한 테스트베드 구성 파일과 측정 스크립트를 GitHub에 공개하여, 후속 연구자들이 동일한 환경에서 실험을 재현하고 비교할 수 있도록 합니다.</a:t>
            </a:r>
            <a:endParaRPr lang="en-US" sz="1400" dirty="0"/>
          </a:p>
        </p:txBody>
      </p:sp>
      <p:sp>
        <p:nvSpPr>
          <p:cNvPr id="8" name="Shape 5"/>
          <p:cNvSpPr/>
          <p:nvPr/>
        </p:nvSpPr>
        <p:spPr>
          <a:xfrm>
            <a:off x="7406997" y="1408986"/>
            <a:ext cx="6488906" cy="2574131"/>
          </a:xfrm>
          <a:prstGeom prst="roundRect">
            <a:avLst>
              <a:gd name="adj" fmla="val 1070"/>
            </a:avLst>
          </a:prstGeom>
          <a:solidFill>
            <a:srgbClr val="303132"/>
          </a:solidFill>
          <a:ln/>
        </p:spPr>
      </p:sp>
      <p:sp>
        <p:nvSpPr>
          <p:cNvPr id="9" name="Shape 6"/>
          <p:cNvSpPr/>
          <p:nvPr/>
        </p:nvSpPr>
        <p:spPr>
          <a:xfrm>
            <a:off x="7590592" y="1592580"/>
            <a:ext cx="550783" cy="550783"/>
          </a:xfrm>
          <a:prstGeom prst="roundRect">
            <a:avLst>
              <a:gd name="adj" fmla="val 16600159"/>
            </a:avLst>
          </a:prstGeom>
          <a:solidFill>
            <a:srgbClr val="FFFFFF"/>
          </a:solidFill>
          <a:ln/>
        </p:spPr>
      </p:sp>
      <p:pic>
        <p:nvPicPr>
          <p:cNvPr id="10"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2039" y="1744028"/>
            <a:ext cx="247888" cy="247888"/>
          </a:xfrm>
          <a:prstGeom prst="rect">
            <a:avLst/>
          </a:prstGeom>
        </p:spPr>
      </p:pic>
      <p:sp>
        <p:nvSpPr>
          <p:cNvPr id="11" name="Text 7"/>
          <p:cNvSpPr/>
          <p:nvPr/>
        </p:nvSpPr>
        <p:spPr>
          <a:xfrm>
            <a:off x="7590592" y="2326958"/>
            <a:ext cx="2086570" cy="260866"/>
          </a:xfrm>
          <a:prstGeom prst="rect">
            <a:avLst/>
          </a:prstGeom>
          <a:noFill/>
          <a:ln/>
        </p:spPr>
        <p:txBody>
          <a:bodyPr wrap="none" lIns="0" tIns="0" rIns="0" bIns="0" rtlCol="0" anchor="t"/>
          <a:lstStyle/>
          <a:p>
            <a:pPr algn="l" indent="0" marL="0">
              <a:lnSpc>
                <a:spcPts val="2050"/>
              </a:lnSpc>
              <a:buNone/>
            </a:pPr>
            <a:r>
              <a:rPr lang="en-US" sz="1600" b="1" dirty="0">
                <a:solidFill>
                  <a:srgbClr val="E2E6E9"/>
                </a:solidFill>
                <a:latin typeface="Montserrat Bold" pitchFamily="34" charset="0"/>
                <a:ea typeface="Montserrat Bold" pitchFamily="34" charset="-122"/>
                <a:cs typeface="Montserrat Bold" pitchFamily="34" charset="-120"/>
              </a:rPr>
              <a:t>학술적 기여</a:t>
            </a:r>
            <a:endParaRPr lang="en-US" sz="1600" dirty="0"/>
          </a:p>
        </p:txBody>
      </p:sp>
      <p:sp>
        <p:nvSpPr>
          <p:cNvPr id="12" name="Text 8"/>
          <p:cNvSpPr/>
          <p:nvPr/>
        </p:nvSpPr>
        <p:spPr>
          <a:xfrm>
            <a:off x="7590592" y="2697956"/>
            <a:ext cx="6121718" cy="1101566"/>
          </a:xfrm>
          <a:prstGeom prst="rect">
            <a:avLst/>
          </a:prstGeom>
          <a:noFill/>
          <a:ln/>
        </p:spPr>
        <p:txBody>
          <a:bodyPr wrap="squar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SLO 인지형 스케줄링, 계층 간 오프로딩 최적화, 데이터 및 모델 품질 통합 관리를 단일 프레임워크에서 다루는 통합 모델을 제시합니다. 강화학습과 휴리스틱의 하이브리드 접근법, 혼합 DAG 실행 최적화 수식화 등은 분산 시스템 및 엣지 컴퓨팅 연구 커뮤니티에 이론적 기여를 할 것으로 기대됩니다.</a:t>
            </a:r>
            <a:endParaRPr lang="en-US" sz="1400" dirty="0"/>
          </a:p>
        </p:txBody>
      </p:sp>
      <p:sp>
        <p:nvSpPr>
          <p:cNvPr id="13" name="Shape 9"/>
          <p:cNvSpPr/>
          <p:nvPr/>
        </p:nvSpPr>
        <p:spPr>
          <a:xfrm>
            <a:off x="734497" y="4166711"/>
            <a:ext cx="6488906" cy="2574131"/>
          </a:xfrm>
          <a:prstGeom prst="roundRect">
            <a:avLst>
              <a:gd name="adj" fmla="val 1070"/>
            </a:avLst>
          </a:prstGeom>
          <a:solidFill>
            <a:srgbClr val="303132"/>
          </a:solidFill>
          <a:ln/>
        </p:spPr>
      </p:sp>
      <p:sp>
        <p:nvSpPr>
          <p:cNvPr id="14" name="Shape 10"/>
          <p:cNvSpPr/>
          <p:nvPr/>
        </p:nvSpPr>
        <p:spPr>
          <a:xfrm>
            <a:off x="918091" y="4350306"/>
            <a:ext cx="550783" cy="550783"/>
          </a:xfrm>
          <a:prstGeom prst="roundRect">
            <a:avLst>
              <a:gd name="adj" fmla="val 16600159"/>
            </a:avLst>
          </a:prstGeom>
          <a:solidFill>
            <a:srgbClr val="FFFFFF"/>
          </a:solidFill>
          <a:ln/>
        </p:spPr>
      </p:sp>
      <p:pic>
        <p:nvPicPr>
          <p:cNvPr id="15"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9538" y="4501753"/>
            <a:ext cx="247888" cy="247888"/>
          </a:xfrm>
          <a:prstGeom prst="rect">
            <a:avLst/>
          </a:prstGeom>
        </p:spPr>
      </p:pic>
      <p:sp>
        <p:nvSpPr>
          <p:cNvPr id="16" name="Text 11"/>
          <p:cNvSpPr/>
          <p:nvPr/>
        </p:nvSpPr>
        <p:spPr>
          <a:xfrm>
            <a:off x="918091" y="5084683"/>
            <a:ext cx="2096214" cy="260866"/>
          </a:xfrm>
          <a:prstGeom prst="rect">
            <a:avLst/>
          </a:prstGeom>
          <a:noFill/>
          <a:ln/>
        </p:spPr>
        <p:txBody>
          <a:bodyPr wrap="none" lIns="0" tIns="0" rIns="0" bIns="0" rtlCol="0" anchor="t"/>
          <a:lstStyle/>
          <a:p>
            <a:pPr algn="l" indent="0" marL="0">
              <a:lnSpc>
                <a:spcPts val="2050"/>
              </a:lnSpc>
              <a:buNone/>
            </a:pPr>
            <a:r>
              <a:rPr lang="en-US" sz="1600" b="1" dirty="0">
                <a:solidFill>
                  <a:srgbClr val="E2E6E9"/>
                </a:solidFill>
                <a:latin typeface="Montserrat Bold" pitchFamily="34" charset="0"/>
                <a:ea typeface="Montserrat Bold" pitchFamily="34" charset="-122"/>
                <a:cs typeface="Montserrat Bold" pitchFamily="34" charset="-120"/>
              </a:rPr>
              <a:t>정량적 평가 및 벤치마크</a:t>
            </a:r>
            <a:endParaRPr lang="en-US" sz="1600" dirty="0"/>
          </a:p>
        </p:txBody>
      </p:sp>
      <p:sp>
        <p:nvSpPr>
          <p:cNvPr id="17" name="Text 12"/>
          <p:cNvSpPr/>
          <p:nvPr/>
        </p:nvSpPr>
        <p:spPr>
          <a:xfrm>
            <a:off x="918091" y="5455682"/>
            <a:ext cx="6121718" cy="1101566"/>
          </a:xfrm>
          <a:prstGeom prst="rect">
            <a:avLst/>
          </a:prstGeom>
          <a:noFill/>
          <a:ln/>
        </p:spPr>
        <p:txBody>
          <a:bodyPr wrap="squar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4가지 대표 시나리오(영상 분석, 예지 보전, 모바일 AR, 장애 복구)에서 표준 KPI(E2E 지연, SLO 위반률, 처리량, 비용, 전력, 복구 시간 등)를 측정하고, 통계적 유의성을 검증합니다. 이를 통해 제안 기법의 실효성을 객관적으로 입증하며, 향후 벤치마크 데이터셋으로 활용 가능합니다.</a:t>
            </a:r>
            <a:endParaRPr lang="en-US" sz="1400" dirty="0"/>
          </a:p>
        </p:txBody>
      </p:sp>
      <p:sp>
        <p:nvSpPr>
          <p:cNvPr id="18" name="Shape 13"/>
          <p:cNvSpPr/>
          <p:nvPr/>
        </p:nvSpPr>
        <p:spPr>
          <a:xfrm>
            <a:off x="7406997" y="4166711"/>
            <a:ext cx="6488906" cy="2574131"/>
          </a:xfrm>
          <a:prstGeom prst="roundRect">
            <a:avLst>
              <a:gd name="adj" fmla="val 1070"/>
            </a:avLst>
          </a:prstGeom>
          <a:solidFill>
            <a:srgbClr val="303132"/>
          </a:solidFill>
          <a:ln/>
        </p:spPr>
      </p:sp>
      <p:sp>
        <p:nvSpPr>
          <p:cNvPr id="19" name="Shape 14"/>
          <p:cNvSpPr/>
          <p:nvPr/>
        </p:nvSpPr>
        <p:spPr>
          <a:xfrm>
            <a:off x="7590592" y="4350306"/>
            <a:ext cx="550783" cy="550783"/>
          </a:xfrm>
          <a:prstGeom prst="roundRect">
            <a:avLst>
              <a:gd name="adj" fmla="val 16600159"/>
            </a:avLst>
          </a:prstGeom>
          <a:solidFill>
            <a:srgbClr val="FFFFFF"/>
          </a:solidFill>
          <a:ln/>
        </p:spPr>
      </p:sp>
      <p:pic>
        <p:nvPicPr>
          <p:cNvPr id="20"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42039" y="4501753"/>
            <a:ext cx="247888" cy="247888"/>
          </a:xfrm>
          <a:prstGeom prst="rect">
            <a:avLst/>
          </a:prstGeom>
        </p:spPr>
      </p:pic>
      <p:sp>
        <p:nvSpPr>
          <p:cNvPr id="21" name="Text 15"/>
          <p:cNvSpPr/>
          <p:nvPr/>
        </p:nvSpPr>
        <p:spPr>
          <a:xfrm>
            <a:off x="7590592" y="5084683"/>
            <a:ext cx="2086570" cy="260866"/>
          </a:xfrm>
          <a:prstGeom prst="rect">
            <a:avLst/>
          </a:prstGeom>
          <a:noFill/>
          <a:ln/>
        </p:spPr>
        <p:txBody>
          <a:bodyPr wrap="none" lIns="0" tIns="0" rIns="0" bIns="0" rtlCol="0" anchor="t"/>
          <a:lstStyle/>
          <a:p>
            <a:pPr algn="l" indent="0" marL="0">
              <a:lnSpc>
                <a:spcPts val="2050"/>
              </a:lnSpc>
              <a:buNone/>
            </a:pPr>
            <a:r>
              <a:rPr lang="en-US" sz="1600" b="1" dirty="0">
                <a:solidFill>
                  <a:srgbClr val="E2E6E9"/>
                </a:solidFill>
                <a:latin typeface="Montserrat Bold" pitchFamily="34" charset="0"/>
                <a:ea typeface="Montserrat Bold" pitchFamily="34" charset="-122"/>
                <a:cs typeface="Montserrat Bold" pitchFamily="34" charset="-120"/>
              </a:rPr>
              <a:t>운영 가이드라인</a:t>
            </a:r>
            <a:endParaRPr lang="en-US" sz="1600" dirty="0"/>
          </a:p>
        </p:txBody>
      </p:sp>
      <p:sp>
        <p:nvSpPr>
          <p:cNvPr id="22" name="Text 16"/>
          <p:cNvSpPr/>
          <p:nvPr/>
        </p:nvSpPr>
        <p:spPr>
          <a:xfrm>
            <a:off x="7590592" y="5455682"/>
            <a:ext cx="6121718" cy="1101566"/>
          </a:xfrm>
          <a:prstGeom prst="rect">
            <a:avLst/>
          </a:prstGeom>
          <a:noFill/>
          <a:ln/>
        </p:spPr>
        <p:txBody>
          <a:bodyPr wrap="squar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실무 운영자를 위한 조건별 튜닝 가이드(예: 네트워크 지연 &gt; X ms일 때 오프로딩 임계값 Y로 조정), 정책 가드레일(예: 비용 상한 초과 시 클라우드 스케일아웃 금지), 롤백 절차(예: SLO 위반 Z% 초과 시 이전 정책으로 자동 복귀) 등을 정량적으로 제시합니다. 이는 연구 결과의 실무 적용 가능성을 크게 높입니다.</a:t>
            </a:r>
            <a:endParaRPr lang="en-US" sz="1400" dirty="0"/>
          </a:p>
        </p:txBody>
      </p:sp>
      <p:sp>
        <p:nvSpPr>
          <p:cNvPr id="23" name="Shape 17"/>
          <p:cNvSpPr/>
          <p:nvPr/>
        </p:nvSpPr>
        <p:spPr>
          <a:xfrm>
            <a:off x="734497" y="6947416"/>
            <a:ext cx="13161407" cy="761881"/>
          </a:xfrm>
          <a:prstGeom prst="roundRect">
            <a:avLst>
              <a:gd name="adj" fmla="val 3615"/>
            </a:avLst>
          </a:prstGeom>
          <a:solidFill>
            <a:srgbClr val="262626"/>
          </a:solidFill>
          <a:ln/>
        </p:spPr>
      </p:sp>
      <p:pic>
        <p:nvPicPr>
          <p:cNvPr id="24" name="Image 4" descr="preencoded.png">    </p:cNvPr>
          <p:cNvPicPr>
            <a:picLocks noChangeAspect="1"/>
          </p:cNvPicPr>
          <p:nvPr/>
        </p:nvPicPr>
        <p:blipFill>
          <a:blip r:embed="rId9"/>
          <a:stretch>
            <a:fillRect/>
          </a:stretch>
        </p:blipFill>
        <p:spPr>
          <a:xfrm>
            <a:off x="918091" y="7206615"/>
            <a:ext cx="229433" cy="183594"/>
          </a:xfrm>
          <a:prstGeom prst="rect">
            <a:avLst/>
          </a:prstGeom>
        </p:spPr>
      </p:pic>
      <p:sp>
        <p:nvSpPr>
          <p:cNvPr id="25" name="Text 18"/>
          <p:cNvSpPr/>
          <p:nvPr/>
        </p:nvSpPr>
        <p:spPr>
          <a:xfrm>
            <a:off x="1331119" y="7176849"/>
            <a:ext cx="12381190" cy="275392"/>
          </a:xfrm>
          <a:prstGeom prst="rect">
            <a:avLst/>
          </a:prstGeom>
          <a:noFill/>
          <a:ln/>
        </p:spPr>
        <p:txBody>
          <a:bodyPr wrap="none" lIns="0" tIns="0" rIns="0" bIns="0" rtlCol="0" anchor="t"/>
          <a:lstStyle/>
          <a:p>
            <a:pPr algn="l" indent="0" marL="0">
              <a:lnSpc>
                <a:spcPts val="2150"/>
              </a:lnSpc>
              <a:buNone/>
            </a:pPr>
            <a:r>
              <a:rPr lang="en-US" sz="1400" dirty="0">
                <a:solidFill>
                  <a:srgbClr val="FFFFFF"/>
                </a:solidFill>
                <a:latin typeface="Source Sans 3" pitchFamily="34" charset="0"/>
                <a:ea typeface="Source Sans 3" pitchFamily="34" charset="-122"/>
                <a:cs typeface="Source Sans 3" pitchFamily="34" charset="-120"/>
              </a:rPr>
              <a:t>본 연구는 이론적 기여와 실용적 가치를 균형 있게 추구하며, 재현 가능한 실증 방법론과 오픈소스 공개를 통해 CEI 연구 커뮤니티 전체에 기여하고자 합니다.</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2025-11-01T02:43:43Z</dcterms:created>
  <dcterms:modified xsi:type="dcterms:W3CDTF">2025-11-01T02:43:43Z</dcterms:modified>
</cp:coreProperties>
</file>