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4630400" cy="8229600"/>
  <p:notesSz cx="8229600" cy="14630400"/>
  <p:embeddedFontLst>
    <p:embeddedFont>
      <p:font typeface="Montserrat"/>
      <p:regular r:id="rId20"/>
    </p:embeddedFont>
    <p:embeddedFont>
      <p:font typeface="Montserrat"/>
      <p:regular r:id="rId21"/>
    </p:embeddedFont>
    <p:embeddedFont>
      <p:font typeface="Montserrat"/>
      <p:regular r:id="rId22"/>
    </p:embeddedFont>
    <p:embeddedFont>
      <p:font typeface="Montserrat"/>
      <p:regular r:id="rId23"/>
    </p:embeddedFont>
    <p:embeddedFont>
      <p:font typeface="Source Sans 3"/>
      <p:regular r:id="rId24"/>
    </p:embeddedFont>
    <p:embeddedFont>
      <p:font typeface="Source Sans 3"/>
      <p:regular r:id="rId25"/>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0" Type="http://schemas.openxmlformats.org/officeDocument/2006/relationships/font" Target="fonts/font1.fntdata"/><Relationship Id="rId21" Type="http://schemas.openxmlformats.org/officeDocument/2006/relationships/font" Target="fonts/font2.fntdata"/><Relationship Id="rId22" Type="http://schemas.openxmlformats.org/officeDocument/2006/relationships/font" Target="fonts/font3.fntdata"/><Relationship Id="rId23" Type="http://schemas.openxmlformats.org/officeDocument/2006/relationships/font" Target="fonts/font4.fntdata"/><Relationship Id="rId24" Type="http://schemas.openxmlformats.org/officeDocument/2006/relationships/font" Target="fonts/font5.fntdata"/><Relationship Id="rId25"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svg"/><Relationship Id="rId3" Type="http://schemas.openxmlformats.org/officeDocument/2006/relationships/image" Target="../media/image-12-3.png"/><Relationship Id="rId4" Type="http://schemas.openxmlformats.org/officeDocument/2006/relationships/image" Target="../media/image-12-4.svg"/><Relationship Id="rId5" Type="http://schemas.openxmlformats.org/officeDocument/2006/relationships/image" Target="../media/image-12-5.png"/><Relationship Id="rId6" Type="http://schemas.openxmlformats.org/officeDocument/2006/relationships/image" Target="../media/image-12-6.svg"/><Relationship Id="rId7" Type="http://schemas.openxmlformats.org/officeDocument/2006/relationships/slideLayout" Target="../slideLayouts/slideLayout13.xml"/><Relationship Id="rId8"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4.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3798" y="3268147"/>
            <a:ext cx="12010787"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클라우드–엣지–IoT 통합 구조에서의 자원 관리 시스템 연구</a:t>
            </a:r>
            <a:endParaRPr lang="en-US" sz="3850" dirty="0"/>
          </a:p>
        </p:txBody>
      </p:sp>
      <p:sp>
        <p:nvSpPr>
          <p:cNvPr id="3" name="Text 1"/>
          <p:cNvSpPr/>
          <p:nvPr/>
        </p:nvSpPr>
        <p:spPr>
          <a:xfrm>
            <a:off x="863798" y="4313515"/>
            <a:ext cx="12902803" cy="647938"/>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국민대학교 소프트웨어융합대학원 인공지능응용</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K2025029 금동환</a:t>
            </a: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561023" y="385763"/>
            <a:ext cx="4346615" cy="398502"/>
          </a:xfrm>
          <a:prstGeom prst="rect">
            <a:avLst/>
          </a:prstGeom>
          <a:noFill/>
          <a:ln/>
        </p:spPr>
        <p:txBody>
          <a:bodyPr wrap="none" lIns="0" tIns="0" rIns="0" bIns="0" rtlCol="0" anchor="t"/>
          <a:lstStyle/>
          <a:p>
            <a:pPr algn="l" indent="0" marL="0">
              <a:lnSpc>
                <a:spcPts val="3100"/>
              </a:lnSpc>
              <a:buNone/>
            </a:pPr>
            <a:r>
              <a:rPr lang="en-US" sz="2500" b="1" dirty="0">
                <a:solidFill>
                  <a:srgbClr val="FFFFFF"/>
                </a:solidFill>
                <a:latin typeface="Montserrat Bold" pitchFamily="34" charset="0"/>
                <a:ea typeface="Montserrat Bold" pitchFamily="34" charset="-122"/>
                <a:cs typeface="Montserrat Bold" pitchFamily="34" charset="-120"/>
              </a:rPr>
              <a:t>알고리즘: 운영 루프 및 정책 관점</a:t>
            </a:r>
            <a:endParaRPr lang="en-US" sz="2500" dirty="0"/>
          </a:p>
        </p:txBody>
      </p:sp>
      <p:sp>
        <p:nvSpPr>
          <p:cNvPr id="3" name="Text 1"/>
          <p:cNvSpPr/>
          <p:nvPr/>
        </p:nvSpPr>
        <p:spPr>
          <a:xfrm>
            <a:off x="561023" y="1134904"/>
            <a:ext cx="1912858" cy="239078"/>
          </a:xfrm>
          <a:prstGeom prst="rect">
            <a:avLst/>
          </a:prstGeom>
          <a:noFill/>
          <a:ln/>
        </p:spPr>
        <p:txBody>
          <a:bodyPr wrap="none" lIns="0" tIns="0" rIns="0" bIns="0" rtlCol="0" anchor="t"/>
          <a:lstStyle/>
          <a:p>
            <a:pPr algn="l" indent="0" marL="0">
              <a:lnSpc>
                <a:spcPts val="1850"/>
              </a:lnSpc>
              <a:buNone/>
            </a:pPr>
            <a:r>
              <a:rPr lang="en-US" sz="1500" b="1" dirty="0">
                <a:solidFill>
                  <a:srgbClr val="FFFFFF"/>
                </a:solidFill>
                <a:latin typeface="Montserrat Bold" pitchFamily="34" charset="0"/>
                <a:ea typeface="Montserrat Bold" pitchFamily="34" charset="-122"/>
                <a:cs typeface="Montserrat Bold" pitchFamily="34" charset="-120"/>
              </a:rPr>
              <a:t>운영 루프 알고리즘</a:t>
            </a:r>
            <a:endParaRPr lang="en-US" sz="1500" dirty="0"/>
          </a:p>
        </p:txBody>
      </p:sp>
      <p:sp>
        <p:nvSpPr>
          <p:cNvPr id="4" name="Text 2"/>
          <p:cNvSpPr/>
          <p:nvPr/>
        </p:nvSpPr>
        <p:spPr>
          <a:xfrm>
            <a:off x="561023" y="1514237"/>
            <a:ext cx="7275552" cy="420767"/>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시스템의 메인 제어 루프는 텔레메트리 수집, 상태 업데이트, 정책 평가, 행동 실행의 4단계를 반복합니다. 각 이터레이션에서 현재 상태를 관찰하고, 학습된 정책 또는 휴리스틱 규칙에 따라 행동을 선택하며, 행동 실행 후 보상을 계산하여 정책을 업데이트합니다.</a:t>
            </a:r>
            <a:endParaRPr lang="en-US" sz="1100" dirty="0"/>
          </a:p>
        </p:txBody>
      </p:sp>
      <p:sp>
        <p:nvSpPr>
          <p:cNvPr id="5" name="Shape 3"/>
          <p:cNvSpPr/>
          <p:nvPr/>
        </p:nvSpPr>
        <p:spPr>
          <a:xfrm>
            <a:off x="561023" y="2092762"/>
            <a:ext cx="7275552" cy="3786783"/>
          </a:xfrm>
          <a:prstGeom prst="roundRect">
            <a:avLst>
              <a:gd name="adj" fmla="val 556"/>
            </a:avLst>
          </a:prstGeom>
          <a:solidFill>
            <a:srgbClr val="1E1F20"/>
          </a:solidFill>
          <a:ln/>
        </p:spPr>
      </p:sp>
      <p:sp>
        <p:nvSpPr>
          <p:cNvPr id="6" name="Shape 4"/>
          <p:cNvSpPr/>
          <p:nvPr/>
        </p:nvSpPr>
        <p:spPr>
          <a:xfrm>
            <a:off x="554117" y="2092762"/>
            <a:ext cx="7289363" cy="3786783"/>
          </a:xfrm>
          <a:prstGeom prst="roundRect">
            <a:avLst>
              <a:gd name="adj" fmla="val 556"/>
            </a:avLst>
          </a:prstGeom>
          <a:solidFill>
            <a:srgbClr val="1E1F20"/>
          </a:solidFill>
          <a:ln/>
        </p:spPr>
      </p:sp>
      <p:sp>
        <p:nvSpPr>
          <p:cNvPr id="7" name="Text 5"/>
          <p:cNvSpPr/>
          <p:nvPr/>
        </p:nvSpPr>
        <p:spPr>
          <a:xfrm>
            <a:off x="694373" y="2197894"/>
            <a:ext cx="7008852" cy="3576518"/>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highlight>
                  <a:srgbClr val="1E1F20"/>
                </a:highlight>
                <a:latin typeface="Consolas" pitchFamily="34" charset="0"/>
                <a:ea typeface="Consolas" pitchFamily="34" charset="-122"/>
                <a:cs typeface="Consolas" pitchFamily="34" charset="-120"/>
              </a:rPr>
              <a:t>def control_loop():  while True:    state = collect_telemetry()    action = policy.select(state)        if violates_guardrail(action):      action = fallback_heuristic(state)        execute(action)    reward = compute_reward(state, action)    policy.update(state, action, reward)        if drift_detected():      trigger_retraining()        sleep(interval)</a:t>
            </a:r>
            <a:endParaRPr lang="en-US" sz="1100" dirty="0"/>
          </a:p>
        </p:txBody>
      </p:sp>
      <p:sp>
        <p:nvSpPr>
          <p:cNvPr id="8" name="Text 6"/>
          <p:cNvSpPr/>
          <p:nvPr/>
        </p:nvSpPr>
        <p:spPr>
          <a:xfrm>
            <a:off x="561023" y="6037302"/>
            <a:ext cx="7275552" cy="420767"/>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가드레일 검사는 안전성을 보장하기 위해 필수적이며, 학습된 정책이 위험한 행동을 선택할 경우 안전한 휴리스틱으로 폴백합니다. 드리프트 감지 시 재학습을 트리거하여 변화하는 환경에 적응합니다.</a:t>
            </a:r>
            <a:endParaRPr lang="en-US" sz="1100" dirty="0"/>
          </a:p>
        </p:txBody>
      </p:sp>
      <p:sp>
        <p:nvSpPr>
          <p:cNvPr id="9" name="Text 7"/>
          <p:cNvSpPr/>
          <p:nvPr/>
        </p:nvSpPr>
        <p:spPr>
          <a:xfrm>
            <a:off x="8186380" y="1134904"/>
            <a:ext cx="1912858" cy="239078"/>
          </a:xfrm>
          <a:prstGeom prst="rect">
            <a:avLst/>
          </a:prstGeom>
          <a:noFill/>
          <a:ln/>
        </p:spPr>
        <p:txBody>
          <a:bodyPr wrap="none" lIns="0" tIns="0" rIns="0" bIns="0" rtlCol="0" anchor="t"/>
          <a:lstStyle/>
          <a:p>
            <a:pPr algn="l" indent="0" marL="0">
              <a:lnSpc>
                <a:spcPts val="1850"/>
              </a:lnSpc>
              <a:buNone/>
            </a:pPr>
            <a:r>
              <a:rPr lang="en-US" sz="1500" b="1" dirty="0">
                <a:solidFill>
                  <a:srgbClr val="FFFFFF"/>
                </a:solidFill>
                <a:latin typeface="Montserrat Bold" pitchFamily="34" charset="0"/>
                <a:ea typeface="Montserrat Bold" pitchFamily="34" charset="-122"/>
                <a:cs typeface="Montserrat Bold" pitchFamily="34" charset="-120"/>
              </a:rPr>
              <a:t>정책 관점 알고리즘</a:t>
            </a:r>
            <a:endParaRPr lang="en-US" sz="1500" dirty="0"/>
          </a:p>
        </p:txBody>
      </p:sp>
      <p:sp>
        <p:nvSpPr>
          <p:cNvPr id="10" name="Text 8"/>
          <p:cNvSpPr/>
          <p:nvPr/>
        </p:nvSpPr>
        <p:spPr>
          <a:xfrm>
            <a:off x="8186380" y="1514237"/>
            <a:ext cx="5890498" cy="420767"/>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정책 에이전트는 현재 상태와 과거 경험을 바탕으로 행동을 선택합니다. ε-greedy 전략을 사용하여 탐험과 활용의 균형을 맞추며, 경험 리플레이 버퍼에서 샘플링하여 학습합니다.</a:t>
            </a:r>
            <a:endParaRPr lang="en-US" sz="1100" dirty="0"/>
          </a:p>
        </p:txBody>
      </p:sp>
      <p:sp>
        <p:nvSpPr>
          <p:cNvPr id="11" name="Shape 9"/>
          <p:cNvSpPr/>
          <p:nvPr/>
        </p:nvSpPr>
        <p:spPr>
          <a:xfrm>
            <a:off x="8186380" y="2092762"/>
            <a:ext cx="5890498" cy="5049083"/>
          </a:xfrm>
          <a:prstGeom prst="roundRect">
            <a:avLst>
              <a:gd name="adj" fmla="val 417"/>
            </a:avLst>
          </a:prstGeom>
          <a:solidFill>
            <a:srgbClr val="1E1F20"/>
          </a:solidFill>
          <a:ln/>
        </p:spPr>
      </p:sp>
      <p:sp>
        <p:nvSpPr>
          <p:cNvPr id="12" name="Shape 10"/>
          <p:cNvSpPr/>
          <p:nvPr/>
        </p:nvSpPr>
        <p:spPr>
          <a:xfrm>
            <a:off x="8179475" y="2092762"/>
            <a:ext cx="5904309" cy="5049083"/>
          </a:xfrm>
          <a:prstGeom prst="roundRect">
            <a:avLst>
              <a:gd name="adj" fmla="val 417"/>
            </a:avLst>
          </a:prstGeom>
          <a:solidFill>
            <a:srgbClr val="1E1F20"/>
          </a:solidFill>
          <a:ln/>
        </p:spPr>
      </p:sp>
      <p:sp>
        <p:nvSpPr>
          <p:cNvPr id="13" name="Text 11"/>
          <p:cNvSpPr/>
          <p:nvPr/>
        </p:nvSpPr>
        <p:spPr>
          <a:xfrm>
            <a:off x="8319730" y="2197894"/>
            <a:ext cx="5623798" cy="4838819"/>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highlight>
                  <a:srgbClr val="1E1F20"/>
                </a:highlight>
                <a:latin typeface="Consolas" pitchFamily="34" charset="0"/>
                <a:ea typeface="Consolas" pitchFamily="34" charset="-122"/>
                <a:cs typeface="Consolas" pitchFamily="34" charset="-120"/>
              </a:rPr>
              <a:t>def policy_agent(state):  if random() &lt; epsilon:    return explore_action()    q_values = model.predict(state)  action = argmax(q_values)    constraints = get_constraints()  if not satisfies(action, constraints):    action = constrained_argmax(      q_values, constraints    )    return actiondef update_policy(batch):  for (s, a, r, s_next) in batch:    target = r + gamma * max(      model.predict(s_next)    )    loss = (target - model(s)[a])^2    model.backprop(loss)</a:t>
            </a:r>
            <a:endParaRPr lang="en-US" sz="1100" dirty="0"/>
          </a:p>
        </p:txBody>
      </p:sp>
      <p:sp>
        <p:nvSpPr>
          <p:cNvPr id="14" name="Text 12"/>
          <p:cNvSpPr/>
          <p:nvPr/>
        </p:nvSpPr>
        <p:spPr>
          <a:xfrm>
            <a:off x="8186380" y="7299603"/>
            <a:ext cx="5890498" cy="420767"/>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제약 조건 만족을 위해 constrained optimization을 수행하며, TD-learning을 통해 가치 함수를 반복적으로 개선합니다.</a:t>
            </a:r>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71155" y="644128"/>
            <a:ext cx="4038838" cy="476607"/>
          </a:xfrm>
          <a:prstGeom prst="rect">
            <a:avLst/>
          </a:prstGeom>
          <a:noFill/>
          <a:ln/>
        </p:spPr>
        <p:txBody>
          <a:bodyPr wrap="none" lIns="0" tIns="0" rIns="0" bIns="0" rtlCol="0" anchor="t"/>
          <a:lstStyle/>
          <a:p>
            <a:pPr algn="l" indent="0" marL="0">
              <a:lnSpc>
                <a:spcPts val="3750"/>
              </a:lnSpc>
              <a:buNone/>
            </a:pPr>
            <a:r>
              <a:rPr lang="en-US" sz="3000" b="1" dirty="0">
                <a:solidFill>
                  <a:srgbClr val="FFFFFF"/>
                </a:solidFill>
                <a:latin typeface="Montserrat Bold" pitchFamily="34" charset="0"/>
                <a:ea typeface="Montserrat Bold" pitchFamily="34" charset="-122"/>
                <a:cs typeface="Montserrat Bold" pitchFamily="34" charset="-120"/>
              </a:rPr>
              <a:t>성능 평가 계획: 실험 설계</a:t>
            </a:r>
            <a:endParaRPr lang="en-US" sz="3000" dirty="0"/>
          </a:p>
        </p:txBody>
      </p:sp>
      <p:sp>
        <p:nvSpPr>
          <p:cNvPr id="3" name="Text 1"/>
          <p:cNvSpPr/>
          <p:nvPr/>
        </p:nvSpPr>
        <p:spPr>
          <a:xfrm>
            <a:off x="671155" y="1456253"/>
            <a:ext cx="13288089" cy="503158"/>
          </a:xfrm>
          <a:prstGeom prst="rect">
            <a:avLst/>
          </a:prstGeom>
          <a:noFill/>
          <a:ln/>
        </p:spPr>
        <p:txBody>
          <a:bodyPr wrap="squar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제안하는 시스템의 효과를 검증하기 위해 네 가지 대표적인 시나리오에 대한 통제된 실험을 계획했습니다. 각 시나리오는 실제 산업 환경에서 발생하는 전형적인 워크로드와 요구사항을 반영하며, 베이스라인 시스템과의 정량적 비교를 통해 개선 효과를 측정합니다.</a:t>
            </a:r>
            <a:endParaRPr lang="en-US" sz="1300" dirty="0"/>
          </a:p>
        </p:txBody>
      </p:sp>
      <p:sp>
        <p:nvSpPr>
          <p:cNvPr id="4" name="Shape 2"/>
          <p:cNvSpPr/>
          <p:nvPr/>
        </p:nvSpPr>
        <p:spPr>
          <a:xfrm>
            <a:off x="671155" y="2148126"/>
            <a:ext cx="13288089" cy="3864888"/>
          </a:xfrm>
          <a:prstGeom prst="roundRect">
            <a:avLst>
              <a:gd name="adj" fmla="val 651"/>
            </a:avLst>
          </a:prstGeom>
          <a:noFill/>
          <a:ln w="7620">
            <a:solidFill>
              <a:srgbClr val="FFFFFF">
                <a:alpha val="24000"/>
              </a:srgbClr>
            </a:solidFill>
            <a:prstDash val="solid"/>
          </a:ln>
        </p:spPr>
      </p:sp>
      <p:sp>
        <p:nvSpPr>
          <p:cNvPr id="5" name="Shape 3"/>
          <p:cNvSpPr/>
          <p:nvPr/>
        </p:nvSpPr>
        <p:spPr>
          <a:xfrm>
            <a:off x="678775" y="2155746"/>
            <a:ext cx="13272849" cy="468035"/>
          </a:xfrm>
          <a:prstGeom prst="rect">
            <a:avLst/>
          </a:prstGeom>
          <a:solidFill>
            <a:srgbClr val="FFFFFF">
              <a:alpha val="4000"/>
            </a:srgbClr>
          </a:solidFill>
          <a:ln/>
        </p:spPr>
      </p:sp>
      <p:sp>
        <p:nvSpPr>
          <p:cNvPr id="6" name="Text 4"/>
          <p:cNvSpPr/>
          <p:nvPr/>
        </p:nvSpPr>
        <p:spPr>
          <a:xfrm>
            <a:off x="846892" y="2263973"/>
            <a:ext cx="2049780" cy="251579"/>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시나리오</a:t>
            </a:r>
            <a:endParaRPr lang="en-US" sz="1300" dirty="0"/>
          </a:p>
        </p:txBody>
      </p:sp>
      <p:sp>
        <p:nvSpPr>
          <p:cNvPr id="7" name="Text 5"/>
          <p:cNvSpPr/>
          <p:nvPr/>
        </p:nvSpPr>
        <p:spPr>
          <a:xfrm>
            <a:off x="3239810" y="2263973"/>
            <a:ext cx="2311360" cy="251579"/>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워크로드</a:t>
            </a:r>
            <a:endParaRPr lang="en-US" sz="1300" dirty="0"/>
          </a:p>
        </p:txBody>
      </p:sp>
      <p:sp>
        <p:nvSpPr>
          <p:cNvPr id="8" name="Text 6"/>
          <p:cNvSpPr/>
          <p:nvPr/>
        </p:nvSpPr>
        <p:spPr>
          <a:xfrm>
            <a:off x="5894308" y="2263973"/>
            <a:ext cx="2975015" cy="251579"/>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KPI (단위)</a:t>
            </a:r>
            <a:endParaRPr lang="en-US" sz="1300" dirty="0"/>
          </a:p>
        </p:txBody>
      </p:sp>
      <p:sp>
        <p:nvSpPr>
          <p:cNvPr id="9" name="Text 7"/>
          <p:cNvSpPr/>
          <p:nvPr/>
        </p:nvSpPr>
        <p:spPr>
          <a:xfrm>
            <a:off x="9212461" y="2263973"/>
            <a:ext cx="1647706" cy="251579"/>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샘플 크기</a:t>
            </a:r>
            <a:endParaRPr lang="en-US" sz="1300" dirty="0"/>
          </a:p>
        </p:txBody>
      </p:sp>
      <p:sp>
        <p:nvSpPr>
          <p:cNvPr id="10" name="Text 8"/>
          <p:cNvSpPr/>
          <p:nvPr/>
        </p:nvSpPr>
        <p:spPr>
          <a:xfrm>
            <a:off x="11203305" y="2263973"/>
            <a:ext cx="984052" cy="251579"/>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반복</a:t>
            </a:r>
            <a:endParaRPr lang="en-US" sz="1300" dirty="0"/>
          </a:p>
        </p:txBody>
      </p:sp>
      <p:sp>
        <p:nvSpPr>
          <p:cNvPr id="11" name="Text 9"/>
          <p:cNvSpPr/>
          <p:nvPr/>
        </p:nvSpPr>
        <p:spPr>
          <a:xfrm>
            <a:off x="12530495" y="2263973"/>
            <a:ext cx="1253371" cy="251579"/>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통계 검정</a:t>
            </a:r>
            <a:endParaRPr lang="en-US" sz="1300" dirty="0"/>
          </a:p>
        </p:txBody>
      </p:sp>
      <p:sp>
        <p:nvSpPr>
          <p:cNvPr id="12" name="Shape 10"/>
          <p:cNvSpPr/>
          <p:nvPr/>
        </p:nvSpPr>
        <p:spPr>
          <a:xfrm>
            <a:off x="678775" y="2623780"/>
            <a:ext cx="13272849" cy="971193"/>
          </a:xfrm>
          <a:prstGeom prst="rect">
            <a:avLst/>
          </a:prstGeom>
          <a:solidFill>
            <a:srgbClr val="000000">
              <a:alpha val="4000"/>
            </a:srgbClr>
          </a:solidFill>
          <a:ln/>
        </p:spPr>
      </p:sp>
      <p:sp>
        <p:nvSpPr>
          <p:cNvPr id="13" name="Text 11"/>
          <p:cNvSpPr/>
          <p:nvPr/>
        </p:nvSpPr>
        <p:spPr>
          <a:xfrm>
            <a:off x="846892" y="2732008"/>
            <a:ext cx="2049780"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영상 분석(프라이버시)</a:t>
            </a:r>
            <a:endParaRPr lang="en-US" sz="1300" dirty="0"/>
          </a:p>
        </p:txBody>
      </p:sp>
      <p:sp>
        <p:nvSpPr>
          <p:cNvPr id="14" name="Text 12"/>
          <p:cNvSpPr/>
          <p:nvPr/>
        </p:nvSpPr>
        <p:spPr>
          <a:xfrm>
            <a:off x="3239810" y="2732008"/>
            <a:ext cx="2311360" cy="503158"/>
          </a:xfrm>
          <a:prstGeom prst="rect">
            <a:avLst/>
          </a:prstGeom>
          <a:noFill/>
          <a:ln/>
        </p:spPr>
        <p:txBody>
          <a:bodyPr wrap="squar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RTSP 다중 스트림 + 객체탐지/마스킹</a:t>
            </a:r>
            <a:endParaRPr lang="en-US" sz="1300" dirty="0"/>
          </a:p>
        </p:txBody>
      </p:sp>
      <p:sp>
        <p:nvSpPr>
          <p:cNvPr id="15" name="Text 13"/>
          <p:cNvSpPr/>
          <p:nvPr/>
        </p:nvSpPr>
        <p:spPr>
          <a:xfrm>
            <a:off x="5894308" y="2732008"/>
            <a:ext cx="2975015"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E2E 지연(ms), SLO 위반률(%), 백홀 절감(%)</a:t>
            </a:r>
            <a:endParaRPr lang="en-US" sz="1300" dirty="0"/>
          </a:p>
        </p:txBody>
      </p:sp>
      <p:sp>
        <p:nvSpPr>
          <p:cNvPr id="16" name="Text 14"/>
          <p:cNvSpPr/>
          <p:nvPr/>
        </p:nvSpPr>
        <p:spPr>
          <a:xfrm>
            <a:off x="9212461" y="2732008"/>
            <a:ext cx="1647706"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n=30 세션/조건</a:t>
            </a:r>
            <a:endParaRPr lang="en-US" sz="1300" dirty="0"/>
          </a:p>
        </p:txBody>
      </p:sp>
      <p:sp>
        <p:nvSpPr>
          <p:cNvPr id="17" name="Text 15"/>
          <p:cNvSpPr/>
          <p:nvPr/>
        </p:nvSpPr>
        <p:spPr>
          <a:xfrm>
            <a:off x="11203305" y="2732008"/>
            <a:ext cx="984052"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k=5</a:t>
            </a:r>
            <a:endParaRPr lang="en-US" sz="1300" dirty="0"/>
          </a:p>
        </p:txBody>
      </p:sp>
      <p:sp>
        <p:nvSpPr>
          <p:cNvPr id="18" name="Text 16"/>
          <p:cNvSpPr/>
          <p:nvPr/>
        </p:nvSpPr>
        <p:spPr>
          <a:xfrm>
            <a:off x="12530495" y="2732008"/>
            <a:ext cx="1253371" cy="754737"/>
          </a:xfrm>
          <a:prstGeom prst="rect">
            <a:avLst/>
          </a:prstGeom>
          <a:noFill/>
          <a:ln/>
        </p:spPr>
        <p:txBody>
          <a:bodyPr wrap="squar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혼합효과모형 + ANOVA(Tukey), 95% CI</a:t>
            </a:r>
            <a:endParaRPr lang="en-US" sz="1300" dirty="0"/>
          </a:p>
        </p:txBody>
      </p:sp>
      <p:sp>
        <p:nvSpPr>
          <p:cNvPr id="19" name="Shape 17"/>
          <p:cNvSpPr/>
          <p:nvPr/>
        </p:nvSpPr>
        <p:spPr>
          <a:xfrm>
            <a:off x="678775" y="3594973"/>
            <a:ext cx="13272849" cy="971193"/>
          </a:xfrm>
          <a:prstGeom prst="rect">
            <a:avLst/>
          </a:prstGeom>
          <a:solidFill>
            <a:srgbClr val="FFFFFF">
              <a:alpha val="4000"/>
            </a:srgbClr>
          </a:solidFill>
          <a:ln/>
        </p:spPr>
      </p:sp>
      <p:sp>
        <p:nvSpPr>
          <p:cNvPr id="20" name="Text 18"/>
          <p:cNvSpPr/>
          <p:nvPr/>
        </p:nvSpPr>
        <p:spPr>
          <a:xfrm>
            <a:off x="846892" y="3703201"/>
            <a:ext cx="2049780"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예지 보전(시계열)</a:t>
            </a:r>
            <a:endParaRPr lang="en-US" sz="1300" dirty="0"/>
          </a:p>
        </p:txBody>
      </p:sp>
      <p:sp>
        <p:nvSpPr>
          <p:cNvPr id="21" name="Text 19"/>
          <p:cNvSpPr/>
          <p:nvPr/>
        </p:nvSpPr>
        <p:spPr>
          <a:xfrm>
            <a:off x="3239810" y="3703201"/>
            <a:ext cx="2311360"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센서 시계열 + 이상탐지</a:t>
            </a:r>
            <a:endParaRPr lang="en-US" sz="1300" dirty="0"/>
          </a:p>
        </p:txBody>
      </p:sp>
      <p:sp>
        <p:nvSpPr>
          <p:cNvPr id="22" name="Text 20"/>
          <p:cNvSpPr/>
          <p:nvPr/>
        </p:nvSpPr>
        <p:spPr>
          <a:xfrm>
            <a:off x="5894308" y="3703201"/>
            <a:ext cx="2975015"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지연(ms), 처리량(req/s), 전력(W)</a:t>
            </a:r>
            <a:endParaRPr lang="en-US" sz="1300" dirty="0"/>
          </a:p>
        </p:txBody>
      </p:sp>
      <p:sp>
        <p:nvSpPr>
          <p:cNvPr id="23" name="Text 21"/>
          <p:cNvSpPr/>
          <p:nvPr/>
        </p:nvSpPr>
        <p:spPr>
          <a:xfrm>
            <a:off x="9212461" y="3703201"/>
            <a:ext cx="1647706"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n=30 배치/조건</a:t>
            </a:r>
            <a:endParaRPr lang="en-US" sz="1300" dirty="0"/>
          </a:p>
        </p:txBody>
      </p:sp>
      <p:sp>
        <p:nvSpPr>
          <p:cNvPr id="24" name="Text 22"/>
          <p:cNvSpPr/>
          <p:nvPr/>
        </p:nvSpPr>
        <p:spPr>
          <a:xfrm>
            <a:off x="11203305" y="3703201"/>
            <a:ext cx="984052"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k=5</a:t>
            </a:r>
            <a:endParaRPr lang="en-US" sz="1300" dirty="0"/>
          </a:p>
        </p:txBody>
      </p:sp>
      <p:sp>
        <p:nvSpPr>
          <p:cNvPr id="25" name="Text 23"/>
          <p:cNvSpPr/>
          <p:nvPr/>
        </p:nvSpPr>
        <p:spPr>
          <a:xfrm>
            <a:off x="12530495" y="3703201"/>
            <a:ext cx="1253371" cy="754737"/>
          </a:xfrm>
          <a:prstGeom prst="rect">
            <a:avLst/>
          </a:prstGeom>
          <a:noFill/>
          <a:ln/>
        </p:spPr>
        <p:txBody>
          <a:bodyPr wrap="squar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혼합효과모형 + t-test/ANOVA, 생존분석</a:t>
            </a:r>
            <a:endParaRPr lang="en-US" sz="1300" dirty="0"/>
          </a:p>
        </p:txBody>
      </p:sp>
      <p:sp>
        <p:nvSpPr>
          <p:cNvPr id="26" name="Shape 24"/>
          <p:cNvSpPr/>
          <p:nvPr/>
        </p:nvSpPr>
        <p:spPr>
          <a:xfrm>
            <a:off x="678775" y="4566166"/>
            <a:ext cx="13272849" cy="719614"/>
          </a:xfrm>
          <a:prstGeom prst="rect">
            <a:avLst/>
          </a:prstGeom>
          <a:solidFill>
            <a:srgbClr val="000000">
              <a:alpha val="4000"/>
            </a:srgbClr>
          </a:solidFill>
          <a:ln/>
        </p:spPr>
      </p:sp>
      <p:sp>
        <p:nvSpPr>
          <p:cNvPr id="27" name="Text 25"/>
          <p:cNvSpPr/>
          <p:nvPr/>
        </p:nvSpPr>
        <p:spPr>
          <a:xfrm>
            <a:off x="846892" y="4674394"/>
            <a:ext cx="2049780"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모바일 AR</a:t>
            </a:r>
            <a:endParaRPr lang="en-US" sz="1300" dirty="0"/>
          </a:p>
        </p:txBody>
      </p:sp>
      <p:sp>
        <p:nvSpPr>
          <p:cNvPr id="28" name="Text 26"/>
          <p:cNvSpPr/>
          <p:nvPr/>
        </p:nvSpPr>
        <p:spPr>
          <a:xfrm>
            <a:off x="3239810" y="4674394"/>
            <a:ext cx="2311360"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분할추론 + 인코딩 파이프라인</a:t>
            </a:r>
            <a:endParaRPr lang="en-US" sz="1300" dirty="0"/>
          </a:p>
        </p:txBody>
      </p:sp>
      <p:sp>
        <p:nvSpPr>
          <p:cNvPr id="29" name="Text 27"/>
          <p:cNvSpPr/>
          <p:nvPr/>
        </p:nvSpPr>
        <p:spPr>
          <a:xfrm>
            <a:off x="5894308" y="4674394"/>
            <a:ext cx="2975015" cy="503158"/>
          </a:xfrm>
          <a:prstGeom prst="rect">
            <a:avLst/>
          </a:prstGeom>
          <a:noFill/>
          <a:ln/>
        </p:spPr>
        <p:txBody>
          <a:bodyPr wrap="squar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95%tile 지연(ms), QoE(VMAF), 배터리(mWh)</a:t>
            </a:r>
            <a:endParaRPr lang="en-US" sz="1300" dirty="0"/>
          </a:p>
        </p:txBody>
      </p:sp>
      <p:sp>
        <p:nvSpPr>
          <p:cNvPr id="30" name="Text 28"/>
          <p:cNvSpPr/>
          <p:nvPr/>
        </p:nvSpPr>
        <p:spPr>
          <a:xfrm>
            <a:off x="9212461" y="4674394"/>
            <a:ext cx="1647706"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n=30 세션/조건</a:t>
            </a:r>
            <a:endParaRPr lang="en-US" sz="1300" dirty="0"/>
          </a:p>
        </p:txBody>
      </p:sp>
      <p:sp>
        <p:nvSpPr>
          <p:cNvPr id="31" name="Text 29"/>
          <p:cNvSpPr/>
          <p:nvPr/>
        </p:nvSpPr>
        <p:spPr>
          <a:xfrm>
            <a:off x="11203305" y="4674394"/>
            <a:ext cx="984052"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k=5</a:t>
            </a:r>
            <a:endParaRPr lang="en-US" sz="1300" dirty="0"/>
          </a:p>
        </p:txBody>
      </p:sp>
      <p:sp>
        <p:nvSpPr>
          <p:cNvPr id="32" name="Text 30"/>
          <p:cNvSpPr/>
          <p:nvPr/>
        </p:nvSpPr>
        <p:spPr>
          <a:xfrm>
            <a:off x="12530495" y="4674394"/>
            <a:ext cx="1253371" cy="503158"/>
          </a:xfrm>
          <a:prstGeom prst="rect">
            <a:avLst/>
          </a:prstGeom>
          <a:noFill/>
          <a:ln/>
        </p:spPr>
        <p:txBody>
          <a:bodyPr wrap="squar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ANOVA + Cliff's δ, 95% CI</a:t>
            </a:r>
            <a:endParaRPr lang="en-US" sz="1300" dirty="0"/>
          </a:p>
        </p:txBody>
      </p:sp>
      <p:sp>
        <p:nvSpPr>
          <p:cNvPr id="33" name="Shape 31"/>
          <p:cNvSpPr/>
          <p:nvPr/>
        </p:nvSpPr>
        <p:spPr>
          <a:xfrm>
            <a:off x="678775" y="5285780"/>
            <a:ext cx="13272849" cy="719614"/>
          </a:xfrm>
          <a:prstGeom prst="rect">
            <a:avLst/>
          </a:prstGeom>
          <a:solidFill>
            <a:srgbClr val="FFFFFF">
              <a:alpha val="4000"/>
            </a:srgbClr>
          </a:solidFill>
          <a:ln/>
        </p:spPr>
      </p:sp>
      <p:sp>
        <p:nvSpPr>
          <p:cNvPr id="34" name="Text 32"/>
          <p:cNvSpPr/>
          <p:nvPr/>
        </p:nvSpPr>
        <p:spPr>
          <a:xfrm>
            <a:off x="846892" y="5394008"/>
            <a:ext cx="2049780"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버스티/장애 복구</a:t>
            </a:r>
            <a:endParaRPr lang="en-US" sz="1300" dirty="0"/>
          </a:p>
        </p:txBody>
      </p:sp>
      <p:sp>
        <p:nvSpPr>
          <p:cNvPr id="35" name="Text 33"/>
          <p:cNvSpPr/>
          <p:nvPr/>
        </p:nvSpPr>
        <p:spPr>
          <a:xfrm>
            <a:off x="3239810" y="5394008"/>
            <a:ext cx="2311360"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부하 급증/노드 장애 주입</a:t>
            </a:r>
            <a:endParaRPr lang="en-US" sz="1300" dirty="0"/>
          </a:p>
        </p:txBody>
      </p:sp>
      <p:sp>
        <p:nvSpPr>
          <p:cNvPr id="36" name="Text 34"/>
          <p:cNvSpPr/>
          <p:nvPr/>
        </p:nvSpPr>
        <p:spPr>
          <a:xfrm>
            <a:off x="5894308" y="5394008"/>
            <a:ext cx="2975015"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복구시간(ms), 재시도(회), 손실율(%)</a:t>
            </a:r>
            <a:endParaRPr lang="en-US" sz="1300" dirty="0"/>
          </a:p>
        </p:txBody>
      </p:sp>
      <p:sp>
        <p:nvSpPr>
          <p:cNvPr id="37" name="Text 35"/>
          <p:cNvSpPr/>
          <p:nvPr/>
        </p:nvSpPr>
        <p:spPr>
          <a:xfrm>
            <a:off x="9212461" y="5394008"/>
            <a:ext cx="1647706"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n=20 이벤트/조건</a:t>
            </a:r>
            <a:endParaRPr lang="en-US" sz="1300" dirty="0"/>
          </a:p>
        </p:txBody>
      </p:sp>
      <p:sp>
        <p:nvSpPr>
          <p:cNvPr id="38" name="Text 36"/>
          <p:cNvSpPr/>
          <p:nvPr/>
        </p:nvSpPr>
        <p:spPr>
          <a:xfrm>
            <a:off x="11203305" y="5394008"/>
            <a:ext cx="984052" cy="251579"/>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k=5</a:t>
            </a:r>
            <a:endParaRPr lang="en-US" sz="1300" dirty="0"/>
          </a:p>
        </p:txBody>
      </p:sp>
      <p:sp>
        <p:nvSpPr>
          <p:cNvPr id="39" name="Text 37"/>
          <p:cNvSpPr/>
          <p:nvPr/>
        </p:nvSpPr>
        <p:spPr>
          <a:xfrm>
            <a:off x="12530495" y="5394008"/>
            <a:ext cx="1253371" cy="503158"/>
          </a:xfrm>
          <a:prstGeom prst="rect">
            <a:avLst/>
          </a:prstGeom>
          <a:noFill/>
          <a:ln/>
        </p:spPr>
        <p:txBody>
          <a:bodyPr wrap="squar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생존분석(Kaplan–Meier) + 로그랭크</a:t>
            </a:r>
            <a:endParaRPr lang="en-US" sz="1300" dirty="0"/>
          </a:p>
        </p:txBody>
      </p:sp>
      <p:sp>
        <p:nvSpPr>
          <p:cNvPr id="40" name="Text 38"/>
          <p:cNvSpPr/>
          <p:nvPr/>
        </p:nvSpPr>
        <p:spPr>
          <a:xfrm>
            <a:off x="671155" y="6201728"/>
            <a:ext cx="13288089" cy="251579"/>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베이스라인:</a:t>
            </a:r>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Kubernetes 기본 스케줄링 + 고정 오프로딩/스케일 정책 + KEDA/Knative 오토스케일러를 사용하여, 현재 산업계에서 널리 사용되는 표준 접근법과 비교합니다.</a:t>
            </a:r>
            <a:endParaRPr lang="en-US" sz="1300" dirty="0"/>
          </a:p>
        </p:txBody>
      </p:sp>
      <p:sp>
        <p:nvSpPr>
          <p:cNvPr id="41" name="Text 39"/>
          <p:cNvSpPr/>
          <p:nvPr/>
        </p:nvSpPr>
        <p:spPr>
          <a:xfrm>
            <a:off x="671155" y="6642021"/>
            <a:ext cx="13288089" cy="251579"/>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평가 지표:</a:t>
            </a:r>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End-to-End 지연 및 지터, SLO 위반률, 처리량, 비용 및 전력 소비, 품질 지표(정확도, VMAF), 장애 복구시간, 학습 수렴속도를 종합적으로 측정합니다.</a:t>
            </a:r>
            <a:endParaRPr lang="en-US" sz="1300" dirty="0"/>
          </a:p>
        </p:txBody>
      </p:sp>
      <p:sp>
        <p:nvSpPr>
          <p:cNvPr id="42" name="Text 40"/>
          <p:cNvSpPr/>
          <p:nvPr/>
        </p:nvSpPr>
        <p:spPr>
          <a:xfrm>
            <a:off x="671155" y="7082314"/>
            <a:ext cx="13288089" cy="503158"/>
          </a:xfrm>
          <a:prstGeom prst="rect">
            <a:avLst/>
          </a:prstGeom>
          <a:noFill/>
          <a:ln/>
        </p:spPr>
        <p:txBody>
          <a:bodyPr wrap="squar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통계 분석:</a:t>
            </a:r>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혼합효과모형, ANOVA, 생존분석을 통해 통계적 유의성을 검증하며, 파레토 프런티어 분석으로 트레이드오프를 시각화하고, 큐잉 이론 및 비용 모델을 통해 이론적 예측과 실측값을 비교합니다. 민감도 분석을 통해 하이퍼파라미터 변화에 대한 강건성을 평가합니다.</a:t>
            </a:r>
            <a:endParaRPr lang="en-US" sz="1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63798" y="661035"/>
            <a:ext cx="5070753"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기대 결과 및 학술적 기여</a:t>
            </a:r>
            <a:endParaRPr lang="en-US" sz="3850" dirty="0"/>
          </a:p>
        </p:txBody>
      </p:sp>
      <p:sp>
        <p:nvSpPr>
          <p:cNvPr id="3" name="Shape 1"/>
          <p:cNvSpPr/>
          <p:nvPr/>
        </p:nvSpPr>
        <p:spPr>
          <a:xfrm>
            <a:off x="863798" y="1706404"/>
            <a:ext cx="4156948" cy="4647367"/>
          </a:xfrm>
          <a:prstGeom prst="roundRect">
            <a:avLst>
              <a:gd name="adj" fmla="val 779"/>
            </a:avLst>
          </a:prstGeom>
          <a:solidFill>
            <a:srgbClr val="303132"/>
          </a:solidFill>
          <a:ln/>
        </p:spPr>
      </p:sp>
      <p:sp>
        <p:nvSpPr>
          <p:cNvPr id="4" name="Shape 2"/>
          <p:cNvSpPr/>
          <p:nvPr/>
        </p:nvSpPr>
        <p:spPr>
          <a:xfrm>
            <a:off x="1079659" y="1922264"/>
            <a:ext cx="647819" cy="647819"/>
          </a:xfrm>
          <a:prstGeom prst="roundRect">
            <a:avLst>
              <a:gd name="adj" fmla="val 14113642"/>
            </a:avLst>
          </a:prstGeom>
          <a:solidFill>
            <a:srgbClr val="FFFFFF"/>
          </a:solidFill>
          <a:ln/>
        </p:spPr>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57776" y="2100382"/>
            <a:ext cx="291465" cy="291465"/>
          </a:xfrm>
          <a:prstGeom prst="rect">
            <a:avLst/>
          </a:prstGeom>
        </p:spPr>
      </p:pic>
      <p:sp>
        <p:nvSpPr>
          <p:cNvPr id="6" name="Text 3"/>
          <p:cNvSpPr/>
          <p:nvPr/>
        </p:nvSpPr>
        <p:spPr>
          <a:xfrm>
            <a:off x="1079659" y="2785943"/>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CEI 자동화 프레임워크</a:t>
            </a:r>
            <a:endParaRPr lang="en-US" sz="1900" dirty="0"/>
          </a:p>
        </p:txBody>
      </p:sp>
      <p:sp>
        <p:nvSpPr>
          <p:cNvPr id="7" name="Text 4"/>
          <p:cNvSpPr/>
          <p:nvPr/>
        </p:nvSpPr>
        <p:spPr>
          <a:xfrm>
            <a:off x="1079659" y="3222188"/>
            <a:ext cx="3725228" cy="1943814"/>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재현 가능한 참조 구현, 소스 코드, 실험 데이터셋을 오픈소스로 공개하여 연구 커뮤니티가 결과를 검증하고 확장할 수 있도록 합니다. Docker 컨테이너 이미지와 Kubernetes 배포 매니페스트를 포함하여 즉시 실행 가능한 형태로 제공합니다.</a:t>
            </a:r>
            <a:endParaRPr lang="en-US" sz="1700" dirty="0"/>
          </a:p>
        </p:txBody>
      </p:sp>
      <p:sp>
        <p:nvSpPr>
          <p:cNvPr id="8" name="Shape 5"/>
          <p:cNvSpPr/>
          <p:nvPr/>
        </p:nvSpPr>
        <p:spPr>
          <a:xfrm>
            <a:off x="5236607" y="1706404"/>
            <a:ext cx="4157067" cy="4647367"/>
          </a:xfrm>
          <a:prstGeom prst="roundRect">
            <a:avLst>
              <a:gd name="adj" fmla="val 779"/>
            </a:avLst>
          </a:prstGeom>
          <a:solidFill>
            <a:srgbClr val="303132"/>
          </a:solidFill>
          <a:ln/>
        </p:spPr>
      </p:sp>
      <p:sp>
        <p:nvSpPr>
          <p:cNvPr id="9" name="Shape 6"/>
          <p:cNvSpPr/>
          <p:nvPr/>
        </p:nvSpPr>
        <p:spPr>
          <a:xfrm>
            <a:off x="5452467" y="1922264"/>
            <a:ext cx="647819" cy="647819"/>
          </a:xfrm>
          <a:prstGeom prst="roundRect">
            <a:avLst>
              <a:gd name="adj" fmla="val 14113642"/>
            </a:avLst>
          </a:prstGeom>
          <a:solidFill>
            <a:srgbClr val="FFFFFF"/>
          </a:solidFill>
          <a:ln/>
        </p:spPr>
      </p:sp>
      <p:pic>
        <p:nvPicPr>
          <p:cNvPr id="10"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0585" y="2100382"/>
            <a:ext cx="291465" cy="291465"/>
          </a:xfrm>
          <a:prstGeom prst="rect">
            <a:avLst/>
          </a:prstGeom>
        </p:spPr>
      </p:pic>
      <p:sp>
        <p:nvSpPr>
          <p:cNvPr id="11" name="Text 7"/>
          <p:cNvSpPr/>
          <p:nvPr/>
        </p:nvSpPr>
        <p:spPr>
          <a:xfrm>
            <a:off x="5452467" y="2785943"/>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학술적 성과</a:t>
            </a:r>
            <a:endParaRPr lang="en-US" sz="1900" dirty="0"/>
          </a:p>
        </p:txBody>
      </p:sp>
      <p:sp>
        <p:nvSpPr>
          <p:cNvPr id="12" name="Text 8"/>
          <p:cNvSpPr/>
          <p:nvPr/>
        </p:nvSpPr>
        <p:spPr>
          <a:xfrm>
            <a:off x="5452467" y="3222188"/>
            <a:ext cx="3725347" cy="2591753"/>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스케줄링, 오프로딩, 데이터 품질 관리를 통합한 새로운 이론적 모델을 정립합니다. SLO 인지형 멀티티어 최적화 문제의 수학적 정식화와 근사 알고리즘을 제시하며, 강화학습 기반 적응형 자원 관리의 수렴성과 안정성을 이론적으로 분석합니다. 이는 향후 CEI 자원 관리 연구의 이론적 기반을 제공할 것입니다.</a:t>
            </a:r>
            <a:endParaRPr lang="en-US" sz="1700" dirty="0"/>
          </a:p>
        </p:txBody>
      </p:sp>
      <p:sp>
        <p:nvSpPr>
          <p:cNvPr id="13" name="Shape 9"/>
          <p:cNvSpPr/>
          <p:nvPr/>
        </p:nvSpPr>
        <p:spPr>
          <a:xfrm>
            <a:off x="9609534" y="1706404"/>
            <a:ext cx="4157067" cy="4647367"/>
          </a:xfrm>
          <a:prstGeom prst="roundRect">
            <a:avLst>
              <a:gd name="adj" fmla="val 779"/>
            </a:avLst>
          </a:prstGeom>
          <a:solidFill>
            <a:srgbClr val="303132"/>
          </a:solidFill>
          <a:ln/>
        </p:spPr>
      </p:sp>
      <p:sp>
        <p:nvSpPr>
          <p:cNvPr id="14" name="Shape 10"/>
          <p:cNvSpPr/>
          <p:nvPr/>
        </p:nvSpPr>
        <p:spPr>
          <a:xfrm>
            <a:off x="9825395" y="1922264"/>
            <a:ext cx="647819" cy="647819"/>
          </a:xfrm>
          <a:prstGeom prst="roundRect">
            <a:avLst>
              <a:gd name="adj" fmla="val 14113642"/>
            </a:avLst>
          </a:prstGeom>
          <a:solidFill>
            <a:srgbClr val="FFFFFF"/>
          </a:solidFill>
          <a:ln/>
        </p:spPr>
      </p:sp>
      <p:pic>
        <p:nvPicPr>
          <p:cNvPr id="15"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03512" y="2100382"/>
            <a:ext cx="291465" cy="291465"/>
          </a:xfrm>
          <a:prstGeom prst="rect">
            <a:avLst/>
          </a:prstGeom>
        </p:spPr>
      </p:pic>
      <p:sp>
        <p:nvSpPr>
          <p:cNvPr id="16" name="Text 11"/>
          <p:cNvSpPr/>
          <p:nvPr/>
        </p:nvSpPr>
        <p:spPr>
          <a:xfrm>
            <a:off x="9825395" y="2785943"/>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테스트베드 및 가이드</a:t>
            </a:r>
            <a:endParaRPr lang="en-US" sz="1900" dirty="0"/>
          </a:p>
        </p:txBody>
      </p:sp>
      <p:sp>
        <p:nvSpPr>
          <p:cNvPr id="17" name="Text 12"/>
          <p:cNvSpPr/>
          <p:nvPr/>
        </p:nvSpPr>
        <p:spPr>
          <a:xfrm>
            <a:off x="9825395" y="3222188"/>
            <a:ext cx="3725347" cy="2915722"/>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재현 가능한 실험 환경 구축을 위한 상세한 테스트베드 구성 가이드, KPI 측정 스크립트, 벤치마크 워크로드를 제공합니다. 다양한 네트워크 조건(대역폭, 지연, 손실률)과 부하 패턴을 에뮬레이션할 수 있는 도구를 포함하며, 실험 자동화를 위한 CI/CD 파이프라인 템플릿을 제공합니다. 이는 다른 연구자들이 동일한 조건에서 재현 실험을 수행할 수 있게 합니다.</a:t>
            </a:r>
            <a:endParaRPr lang="en-US" sz="1700" dirty="0"/>
          </a:p>
        </p:txBody>
      </p:sp>
      <p:sp>
        <p:nvSpPr>
          <p:cNvPr id="18" name="Text 13"/>
          <p:cNvSpPr/>
          <p:nvPr/>
        </p:nvSpPr>
        <p:spPr>
          <a:xfrm>
            <a:off x="863798" y="6596658"/>
            <a:ext cx="12902803"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본 연구의 성과는 학계와 산업계 모두에 실질적인 가치를 제공할 것으로 기대됩니다. 학계에는 CEI 자원 관리의 이론적 토대와 실험 방법론을 제공하며, 산업계에는 즉시 적용 가능한 구현과 운영 가이드라인을 제공합니다. 특히 5G/6G 네트워크와 결합된 엣지 AI 서비스, 자율주행, 스마트 팩토리 등 실시간성과 대역폭 효율이 중요한 분야에서 실용적인 솔루션으로 활용될 수 있습니다.</a:t>
            </a:r>
            <a:endParaRPr lang="en-US"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505420" y="349091"/>
            <a:ext cx="2871668" cy="358973"/>
          </a:xfrm>
          <a:prstGeom prst="rect">
            <a:avLst/>
          </a:prstGeom>
          <a:noFill/>
          <a:ln/>
        </p:spPr>
        <p:txBody>
          <a:bodyPr wrap="none" lIns="0" tIns="0" rIns="0" bIns="0" rtlCol="0" anchor="t"/>
          <a:lstStyle/>
          <a:p>
            <a:pPr algn="l" indent="0" marL="0">
              <a:lnSpc>
                <a:spcPts val="2800"/>
              </a:lnSpc>
              <a:buNone/>
            </a:pPr>
            <a:r>
              <a:rPr lang="en-US" sz="2250" b="1" dirty="0">
                <a:solidFill>
                  <a:srgbClr val="FFFFFF"/>
                </a:solidFill>
                <a:latin typeface="Montserrat Bold" pitchFamily="34" charset="0"/>
                <a:ea typeface="Montserrat Bold" pitchFamily="34" charset="-122"/>
                <a:cs typeface="Montserrat Bold" pitchFamily="34" charset="-120"/>
              </a:rPr>
              <a:t>연구 일정 및 출판 계획</a:t>
            </a:r>
            <a:endParaRPr lang="en-US" sz="2250" dirty="0"/>
          </a:p>
        </p:txBody>
      </p:sp>
      <p:sp>
        <p:nvSpPr>
          <p:cNvPr id="3" name="Text 1"/>
          <p:cNvSpPr/>
          <p:nvPr/>
        </p:nvSpPr>
        <p:spPr>
          <a:xfrm>
            <a:off x="505420" y="960715"/>
            <a:ext cx="13619559" cy="189428"/>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본 연구는 2026년 1분기 IEEE ICFEC 제출을 1차 목표로 하며, 2026년 하반기 ACM SoCC 제출을 2차 목표로 합니다. 이후 확장된 결과를 정리하여 IEEE TMC 또는 IEEE IoT Journal에 저널 논문으로 투고할 계획입니다.</a:t>
            </a:r>
            <a:endParaRPr lang="en-US" sz="950" dirty="0"/>
          </a:p>
        </p:txBody>
      </p:sp>
      <p:sp>
        <p:nvSpPr>
          <p:cNvPr id="4" name="Shape 2"/>
          <p:cNvSpPr/>
          <p:nvPr/>
        </p:nvSpPr>
        <p:spPr>
          <a:xfrm>
            <a:off x="7307580" y="1292185"/>
            <a:ext cx="15240" cy="5732740"/>
          </a:xfrm>
          <a:prstGeom prst="roundRect">
            <a:avLst>
              <a:gd name="adj" fmla="val 124367"/>
            </a:avLst>
          </a:prstGeom>
          <a:solidFill>
            <a:srgbClr val="494A4B"/>
          </a:solidFill>
          <a:ln/>
        </p:spPr>
      </p:sp>
      <p:sp>
        <p:nvSpPr>
          <p:cNvPr id="5" name="Shape 3"/>
          <p:cNvSpPr/>
          <p:nvPr/>
        </p:nvSpPr>
        <p:spPr>
          <a:xfrm>
            <a:off x="6809363" y="1426607"/>
            <a:ext cx="378976" cy="15240"/>
          </a:xfrm>
          <a:prstGeom prst="roundRect">
            <a:avLst>
              <a:gd name="adj" fmla="val 124367"/>
            </a:avLst>
          </a:prstGeom>
          <a:solidFill>
            <a:srgbClr val="494A4B"/>
          </a:solidFill>
          <a:ln/>
        </p:spPr>
      </p:sp>
      <p:sp>
        <p:nvSpPr>
          <p:cNvPr id="6" name="Shape 4"/>
          <p:cNvSpPr/>
          <p:nvPr/>
        </p:nvSpPr>
        <p:spPr>
          <a:xfrm>
            <a:off x="7173099" y="1292185"/>
            <a:ext cx="284202" cy="284202"/>
          </a:xfrm>
          <a:prstGeom prst="roundRect">
            <a:avLst>
              <a:gd name="adj" fmla="val 6669"/>
            </a:avLst>
          </a:prstGeom>
          <a:solidFill>
            <a:srgbClr val="303132"/>
          </a:solidFill>
          <a:ln/>
        </p:spPr>
      </p:sp>
      <p:sp>
        <p:nvSpPr>
          <p:cNvPr id="7" name="Text 5"/>
          <p:cNvSpPr/>
          <p:nvPr/>
        </p:nvSpPr>
        <p:spPr>
          <a:xfrm>
            <a:off x="7228999" y="1326594"/>
            <a:ext cx="172283" cy="215265"/>
          </a:xfrm>
          <a:prstGeom prst="rect">
            <a:avLst/>
          </a:prstGeom>
          <a:noFill/>
          <a:ln/>
        </p:spPr>
        <p:txBody>
          <a:bodyPr wrap="none" lIns="0" tIns="0" rIns="0" bIns="0" rtlCol="0" anchor="t"/>
          <a:lstStyle/>
          <a:p>
            <a:pPr algn="ctr" indent="0" marL="0">
              <a:lnSpc>
                <a:spcPts val="1350"/>
              </a:lnSpc>
              <a:buNone/>
            </a:pPr>
            <a:r>
              <a:rPr lang="en-US" sz="1350" b="1" dirty="0">
                <a:solidFill>
                  <a:srgbClr val="E2E6E9"/>
                </a:solidFill>
                <a:latin typeface="Montserrat Bold" pitchFamily="34" charset="0"/>
                <a:ea typeface="Montserrat Bold" pitchFamily="34" charset="-122"/>
                <a:cs typeface="Montserrat Bold" pitchFamily="34" charset="-120"/>
              </a:rPr>
              <a:t>1</a:t>
            </a:r>
            <a:endParaRPr lang="en-US" sz="1350" dirty="0"/>
          </a:p>
        </p:txBody>
      </p:sp>
      <p:sp>
        <p:nvSpPr>
          <p:cNvPr id="8" name="Text 6"/>
          <p:cNvSpPr/>
          <p:nvPr/>
        </p:nvSpPr>
        <p:spPr>
          <a:xfrm>
            <a:off x="5247680" y="1335524"/>
            <a:ext cx="1435775" cy="179427"/>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2026년 1월 1-2주</a:t>
            </a:r>
            <a:endParaRPr lang="en-US" sz="1100" dirty="0"/>
          </a:p>
        </p:txBody>
      </p:sp>
      <p:sp>
        <p:nvSpPr>
          <p:cNvPr id="9" name="Text 7"/>
          <p:cNvSpPr/>
          <p:nvPr/>
        </p:nvSpPr>
        <p:spPr>
          <a:xfrm>
            <a:off x="505420" y="1590675"/>
            <a:ext cx="6178034" cy="189428"/>
          </a:xfrm>
          <a:prstGeom prst="rect">
            <a:avLst/>
          </a:prstGeom>
          <a:noFill/>
          <a:ln/>
        </p:spPr>
        <p:txBody>
          <a:bodyPr wrap="none" lIns="0" tIns="0" rIns="0" bIns="0" rtlCol="0" anchor="t"/>
          <a:lstStyle/>
          <a:p>
            <a:pPr algn="r"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IEEE ICFEC 2026 최종 원고 작성</a:t>
            </a:r>
            <a:endParaRPr lang="en-US" sz="950" dirty="0"/>
          </a:p>
        </p:txBody>
      </p:sp>
      <p:sp>
        <p:nvSpPr>
          <p:cNvPr id="10" name="Text 8"/>
          <p:cNvSpPr/>
          <p:nvPr/>
        </p:nvSpPr>
        <p:spPr>
          <a:xfrm>
            <a:off x="505420" y="1855827"/>
            <a:ext cx="6178034" cy="378857"/>
          </a:xfrm>
          <a:prstGeom prst="rect">
            <a:avLst/>
          </a:prstGeom>
          <a:noFill/>
          <a:ln/>
        </p:spPr>
        <p:txBody>
          <a:bodyPr wrap="squar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실험 결과를 포함한 초록, 본문, 부록을 완성하고, 익명화된 코드 저장소를 준비합니다. 통계 분석 스크립트와 재현 가능한 실험 환경 설정 방법을 문서화합니다.</a:t>
            </a:r>
            <a:endParaRPr lang="en-US" sz="950" dirty="0"/>
          </a:p>
        </p:txBody>
      </p:sp>
      <p:sp>
        <p:nvSpPr>
          <p:cNvPr id="11" name="Shape 9"/>
          <p:cNvSpPr/>
          <p:nvPr/>
        </p:nvSpPr>
        <p:spPr>
          <a:xfrm>
            <a:off x="7442061" y="2184678"/>
            <a:ext cx="378976" cy="15240"/>
          </a:xfrm>
          <a:prstGeom prst="roundRect">
            <a:avLst>
              <a:gd name="adj" fmla="val 124367"/>
            </a:avLst>
          </a:prstGeom>
          <a:solidFill>
            <a:srgbClr val="494A4B"/>
          </a:solidFill>
          <a:ln/>
        </p:spPr>
      </p:sp>
      <p:sp>
        <p:nvSpPr>
          <p:cNvPr id="12" name="Shape 10"/>
          <p:cNvSpPr/>
          <p:nvPr/>
        </p:nvSpPr>
        <p:spPr>
          <a:xfrm>
            <a:off x="7173099" y="2050256"/>
            <a:ext cx="284202" cy="284202"/>
          </a:xfrm>
          <a:prstGeom prst="roundRect">
            <a:avLst>
              <a:gd name="adj" fmla="val 6669"/>
            </a:avLst>
          </a:prstGeom>
          <a:solidFill>
            <a:srgbClr val="303132"/>
          </a:solidFill>
          <a:ln/>
        </p:spPr>
      </p:sp>
      <p:sp>
        <p:nvSpPr>
          <p:cNvPr id="13" name="Text 11"/>
          <p:cNvSpPr/>
          <p:nvPr/>
        </p:nvSpPr>
        <p:spPr>
          <a:xfrm>
            <a:off x="7228999" y="2084665"/>
            <a:ext cx="172283" cy="215265"/>
          </a:xfrm>
          <a:prstGeom prst="rect">
            <a:avLst/>
          </a:prstGeom>
          <a:noFill/>
          <a:ln/>
        </p:spPr>
        <p:txBody>
          <a:bodyPr wrap="none" lIns="0" tIns="0" rIns="0" bIns="0" rtlCol="0" anchor="t"/>
          <a:lstStyle/>
          <a:p>
            <a:pPr algn="ctr" indent="0" marL="0">
              <a:lnSpc>
                <a:spcPts val="1350"/>
              </a:lnSpc>
              <a:buNone/>
            </a:pPr>
            <a:r>
              <a:rPr lang="en-US" sz="1350" b="1" dirty="0">
                <a:solidFill>
                  <a:srgbClr val="E2E6E9"/>
                </a:solidFill>
                <a:latin typeface="Montserrat Bold" pitchFamily="34" charset="0"/>
                <a:ea typeface="Montserrat Bold" pitchFamily="34" charset="-122"/>
                <a:cs typeface="Montserrat Bold" pitchFamily="34" charset="-120"/>
              </a:rPr>
              <a:t>2</a:t>
            </a:r>
            <a:endParaRPr lang="en-US" sz="1350" dirty="0"/>
          </a:p>
        </p:txBody>
      </p:sp>
      <p:sp>
        <p:nvSpPr>
          <p:cNvPr id="14" name="Text 12"/>
          <p:cNvSpPr/>
          <p:nvPr/>
        </p:nvSpPr>
        <p:spPr>
          <a:xfrm>
            <a:off x="7946946" y="2093595"/>
            <a:ext cx="1435775" cy="179427"/>
          </a:xfrm>
          <a:prstGeom prst="rect">
            <a:avLst/>
          </a:prstGeom>
          <a:noFill/>
          <a:ln/>
        </p:spPr>
        <p:txBody>
          <a:bodyPr wrap="none" lIns="0" tIns="0" rIns="0" bIns="0" rtlCol="0" anchor="t"/>
          <a:lstStyle/>
          <a:p>
            <a:pPr algn="l"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2026년 1월 9일</a:t>
            </a:r>
            <a:endParaRPr lang="en-US" sz="1100" dirty="0"/>
          </a:p>
        </p:txBody>
      </p:sp>
      <p:sp>
        <p:nvSpPr>
          <p:cNvPr id="15" name="Text 13"/>
          <p:cNvSpPr/>
          <p:nvPr/>
        </p:nvSpPr>
        <p:spPr>
          <a:xfrm>
            <a:off x="7946946" y="2348746"/>
            <a:ext cx="6178034" cy="189428"/>
          </a:xfrm>
          <a:prstGeom prst="rect">
            <a:avLst/>
          </a:prstGeom>
          <a:noFill/>
          <a:ln/>
        </p:spPr>
        <p:txBody>
          <a:bodyPr wrap="none" lIns="0" tIns="0" rIns="0" bIns="0" rtlCol="0" anchor="t"/>
          <a:lstStyle/>
          <a:p>
            <a:pPr algn="l"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IEEE ICFEC 2026 Full Paper 제출</a:t>
            </a:r>
            <a:endParaRPr lang="en-US" sz="950" dirty="0"/>
          </a:p>
        </p:txBody>
      </p:sp>
      <p:sp>
        <p:nvSpPr>
          <p:cNvPr id="16" name="Text 14"/>
          <p:cNvSpPr/>
          <p:nvPr/>
        </p:nvSpPr>
        <p:spPr>
          <a:xfrm>
            <a:off x="7946946" y="2613898"/>
            <a:ext cx="6178034" cy="189428"/>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마감일(2026.1.9)에 맞춰 최종 논문을 제출합니다.</a:t>
            </a:r>
            <a:endParaRPr lang="en-US" sz="950" dirty="0"/>
          </a:p>
        </p:txBody>
      </p:sp>
      <p:sp>
        <p:nvSpPr>
          <p:cNvPr id="17" name="Shape 15"/>
          <p:cNvSpPr/>
          <p:nvPr/>
        </p:nvSpPr>
        <p:spPr>
          <a:xfrm>
            <a:off x="6809363" y="2838093"/>
            <a:ext cx="378976" cy="15240"/>
          </a:xfrm>
          <a:prstGeom prst="roundRect">
            <a:avLst>
              <a:gd name="adj" fmla="val 124367"/>
            </a:avLst>
          </a:prstGeom>
          <a:solidFill>
            <a:srgbClr val="494A4B"/>
          </a:solidFill>
          <a:ln/>
        </p:spPr>
      </p:sp>
      <p:sp>
        <p:nvSpPr>
          <p:cNvPr id="18" name="Shape 16"/>
          <p:cNvSpPr/>
          <p:nvPr/>
        </p:nvSpPr>
        <p:spPr>
          <a:xfrm>
            <a:off x="7173099" y="2703671"/>
            <a:ext cx="284202" cy="284202"/>
          </a:xfrm>
          <a:prstGeom prst="roundRect">
            <a:avLst>
              <a:gd name="adj" fmla="val 6669"/>
            </a:avLst>
          </a:prstGeom>
          <a:solidFill>
            <a:srgbClr val="303132"/>
          </a:solidFill>
          <a:ln/>
        </p:spPr>
      </p:sp>
      <p:sp>
        <p:nvSpPr>
          <p:cNvPr id="19" name="Text 17"/>
          <p:cNvSpPr/>
          <p:nvPr/>
        </p:nvSpPr>
        <p:spPr>
          <a:xfrm>
            <a:off x="7228999" y="2738080"/>
            <a:ext cx="172283" cy="215265"/>
          </a:xfrm>
          <a:prstGeom prst="rect">
            <a:avLst/>
          </a:prstGeom>
          <a:noFill/>
          <a:ln/>
        </p:spPr>
        <p:txBody>
          <a:bodyPr wrap="none" lIns="0" tIns="0" rIns="0" bIns="0" rtlCol="0" anchor="t"/>
          <a:lstStyle/>
          <a:p>
            <a:pPr algn="ctr" indent="0" marL="0">
              <a:lnSpc>
                <a:spcPts val="1350"/>
              </a:lnSpc>
              <a:buNone/>
            </a:pPr>
            <a:r>
              <a:rPr lang="en-US" sz="1350" b="1" dirty="0">
                <a:solidFill>
                  <a:srgbClr val="E2E6E9"/>
                </a:solidFill>
                <a:latin typeface="Montserrat Bold" pitchFamily="34" charset="0"/>
                <a:ea typeface="Montserrat Bold" pitchFamily="34" charset="-122"/>
                <a:cs typeface="Montserrat Bold" pitchFamily="34" charset="-120"/>
              </a:rPr>
              <a:t>3</a:t>
            </a:r>
            <a:endParaRPr lang="en-US" sz="1350" dirty="0"/>
          </a:p>
        </p:txBody>
      </p:sp>
      <p:sp>
        <p:nvSpPr>
          <p:cNvPr id="20" name="Text 18"/>
          <p:cNvSpPr/>
          <p:nvPr/>
        </p:nvSpPr>
        <p:spPr>
          <a:xfrm>
            <a:off x="5247680" y="2747010"/>
            <a:ext cx="1435775" cy="179427"/>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2026년 2월 16일</a:t>
            </a:r>
            <a:endParaRPr lang="en-US" sz="1100" dirty="0"/>
          </a:p>
        </p:txBody>
      </p:sp>
      <p:sp>
        <p:nvSpPr>
          <p:cNvPr id="21" name="Text 19"/>
          <p:cNvSpPr/>
          <p:nvPr/>
        </p:nvSpPr>
        <p:spPr>
          <a:xfrm>
            <a:off x="505420" y="3002161"/>
            <a:ext cx="6178034" cy="189428"/>
          </a:xfrm>
          <a:prstGeom prst="rect">
            <a:avLst/>
          </a:prstGeom>
          <a:noFill/>
          <a:ln/>
        </p:spPr>
        <p:txBody>
          <a:bodyPr wrap="none" lIns="0" tIns="0" rIns="0" bIns="0" rtlCol="0" anchor="t"/>
          <a:lstStyle/>
          <a:p>
            <a:pPr algn="r"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ICFEC 심사 결과 통보</a:t>
            </a:r>
            <a:endParaRPr lang="en-US" sz="950" dirty="0"/>
          </a:p>
        </p:txBody>
      </p:sp>
      <p:sp>
        <p:nvSpPr>
          <p:cNvPr id="22" name="Text 20"/>
          <p:cNvSpPr/>
          <p:nvPr/>
        </p:nvSpPr>
        <p:spPr>
          <a:xfrm>
            <a:off x="505420" y="3267313"/>
            <a:ext cx="6178034" cy="189428"/>
          </a:xfrm>
          <a:prstGeom prst="rect">
            <a:avLst/>
          </a:prstGeom>
          <a:noFill/>
          <a:ln/>
        </p:spPr>
        <p:txBody>
          <a:bodyPr wrap="non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Accept/Reject 여부 확인 후, 리뷰 코멘트 분석 및 대응 계획 수립</a:t>
            </a:r>
            <a:endParaRPr lang="en-US" sz="950" dirty="0"/>
          </a:p>
        </p:txBody>
      </p:sp>
      <p:sp>
        <p:nvSpPr>
          <p:cNvPr id="23" name="Shape 21"/>
          <p:cNvSpPr/>
          <p:nvPr/>
        </p:nvSpPr>
        <p:spPr>
          <a:xfrm>
            <a:off x="7442061" y="3491508"/>
            <a:ext cx="378976" cy="15240"/>
          </a:xfrm>
          <a:prstGeom prst="roundRect">
            <a:avLst>
              <a:gd name="adj" fmla="val 124367"/>
            </a:avLst>
          </a:prstGeom>
          <a:solidFill>
            <a:srgbClr val="494A4B"/>
          </a:solidFill>
          <a:ln/>
        </p:spPr>
      </p:sp>
      <p:sp>
        <p:nvSpPr>
          <p:cNvPr id="24" name="Shape 22"/>
          <p:cNvSpPr/>
          <p:nvPr/>
        </p:nvSpPr>
        <p:spPr>
          <a:xfrm>
            <a:off x="7173099" y="3357086"/>
            <a:ext cx="284202" cy="284202"/>
          </a:xfrm>
          <a:prstGeom prst="roundRect">
            <a:avLst>
              <a:gd name="adj" fmla="val 6669"/>
            </a:avLst>
          </a:prstGeom>
          <a:solidFill>
            <a:srgbClr val="303132"/>
          </a:solidFill>
          <a:ln/>
        </p:spPr>
      </p:sp>
      <p:sp>
        <p:nvSpPr>
          <p:cNvPr id="25" name="Text 23"/>
          <p:cNvSpPr/>
          <p:nvPr/>
        </p:nvSpPr>
        <p:spPr>
          <a:xfrm>
            <a:off x="7228999" y="3391495"/>
            <a:ext cx="172283" cy="215265"/>
          </a:xfrm>
          <a:prstGeom prst="rect">
            <a:avLst/>
          </a:prstGeom>
          <a:noFill/>
          <a:ln/>
        </p:spPr>
        <p:txBody>
          <a:bodyPr wrap="none" lIns="0" tIns="0" rIns="0" bIns="0" rtlCol="0" anchor="t"/>
          <a:lstStyle/>
          <a:p>
            <a:pPr algn="ctr" indent="0" marL="0">
              <a:lnSpc>
                <a:spcPts val="1350"/>
              </a:lnSpc>
              <a:buNone/>
            </a:pPr>
            <a:r>
              <a:rPr lang="en-US" sz="1350" b="1" dirty="0">
                <a:solidFill>
                  <a:srgbClr val="E2E6E9"/>
                </a:solidFill>
                <a:latin typeface="Montserrat Bold" pitchFamily="34" charset="0"/>
                <a:ea typeface="Montserrat Bold" pitchFamily="34" charset="-122"/>
                <a:cs typeface="Montserrat Bold" pitchFamily="34" charset="-120"/>
              </a:rPr>
              <a:t>4</a:t>
            </a:r>
            <a:endParaRPr lang="en-US" sz="1350" dirty="0"/>
          </a:p>
        </p:txBody>
      </p:sp>
      <p:sp>
        <p:nvSpPr>
          <p:cNvPr id="26" name="Text 24"/>
          <p:cNvSpPr/>
          <p:nvPr/>
        </p:nvSpPr>
        <p:spPr>
          <a:xfrm>
            <a:off x="7946946" y="3400425"/>
            <a:ext cx="1435775" cy="179427"/>
          </a:xfrm>
          <a:prstGeom prst="rect">
            <a:avLst/>
          </a:prstGeom>
          <a:noFill/>
          <a:ln/>
        </p:spPr>
        <p:txBody>
          <a:bodyPr wrap="none" lIns="0" tIns="0" rIns="0" bIns="0" rtlCol="0" anchor="t"/>
          <a:lstStyle/>
          <a:p>
            <a:pPr algn="l"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2026년 3월 15일</a:t>
            </a:r>
            <a:endParaRPr lang="en-US" sz="1100" dirty="0"/>
          </a:p>
        </p:txBody>
      </p:sp>
      <p:sp>
        <p:nvSpPr>
          <p:cNvPr id="27" name="Text 25"/>
          <p:cNvSpPr/>
          <p:nvPr/>
        </p:nvSpPr>
        <p:spPr>
          <a:xfrm>
            <a:off x="7946946" y="3655576"/>
            <a:ext cx="6178034" cy="189428"/>
          </a:xfrm>
          <a:prstGeom prst="rect">
            <a:avLst/>
          </a:prstGeom>
          <a:noFill/>
          <a:ln/>
        </p:spPr>
        <p:txBody>
          <a:bodyPr wrap="none" lIns="0" tIns="0" rIns="0" bIns="0" rtlCol="0" anchor="t"/>
          <a:lstStyle/>
          <a:p>
            <a:pPr algn="l"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ICFEC 최종본(Camera-ready) 제출</a:t>
            </a:r>
            <a:endParaRPr lang="en-US" sz="950" dirty="0"/>
          </a:p>
        </p:txBody>
      </p:sp>
      <p:sp>
        <p:nvSpPr>
          <p:cNvPr id="28" name="Text 26"/>
          <p:cNvSpPr/>
          <p:nvPr/>
        </p:nvSpPr>
        <p:spPr>
          <a:xfrm>
            <a:off x="7946946" y="3920728"/>
            <a:ext cx="6178034" cy="189428"/>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리뷰어 코멘트 반영하여 최종 버전 제출</a:t>
            </a:r>
            <a:endParaRPr lang="en-US" sz="950" dirty="0"/>
          </a:p>
        </p:txBody>
      </p:sp>
      <p:sp>
        <p:nvSpPr>
          <p:cNvPr id="29" name="Shape 27"/>
          <p:cNvSpPr/>
          <p:nvPr/>
        </p:nvSpPr>
        <p:spPr>
          <a:xfrm>
            <a:off x="6809363" y="4144923"/>
            <a:ext cx="378976" cy="15240"/>
          </a:xfrm>
          <a:prstGeom prst="roundRect">
            <a:avLst>
              <a:gd name="adj" fmla="val 124367"/>
            </a:avLst>
          </a:prstGeom>
          <a:solidFill>
            <a:srgbClr val="494A4B"/>
          </a:solidFill>
          <a:ln/>
        </p:spPr>
      </p:sp>
      <p:sp>
        <p:nvSpPr>
          <p:cNvPr id="30" name="Shape 28"/>
          <p:cNvSpPr/>
          <p:nvPr/>
        </p:nvSpPr>
        <p:spPr>
          <a:xfrm>
            <a:off x="7173099" y="4010501"/>
            <a:ext cx="284202" cy="284202"/>
          </a:xfrm>
          <a:prstGeom prst="roundRect">
            <a:avLst>
              <a:gd name="adj" fmla="val 6669"/>
            </a:avLst>
          </a:prstGeom>
          <a:solidFill>
            <a:srgbClr val="303132"/>
          </a:solidFill>
          <a:ln/>
        </p:spPr>
      </p:sp>
      <p:sp>
        <p:nvSpPr>
          <p:cNvPr id="31" name="Text 29"/>
          <p:cNvSpPr/>
          <p:nvPr/>
        </p:nvSpPr>
        <p:spPr>
          <a:xfrm>
            <a:off x="7228999" y="4044910"/>
            <a:ext cx="172283" cy="215265"/>
          </a:xfrm>
          <a:prstGeom prst="rect">
            <a:avLst/>
          </a:prstGeom>
          <a:noFill/>
          <a:ln/>
        </p:spPr>
        <p:txBody>
          <a:bodyPr wrap="none" lIns="0" tIns="0" rIns="0" bIns="0" rtlCol="0" anchor="t"/>
          <a:lstStyle/>
          <a:p>
            <a:pPr algn="ctr" indent="0" marL="0">
              <a:lnSpc>
                <a:spcPts val="1350"/>
              </a:lnSpc>
              <a:buNone/>
            </a:pPr>
            <a:r>
              <a:rPr lang="en-US" sz="1350" b="1" dirty="0">
                <a:solidFill>
                  <a:srgbClr val="E2E6E9"/>
                </a:solidFill>
                <a:latin typeface="Montserrat Bold" pitchFamily="34" charset="0"/>
                <a:ea typeface="Montserrat Bold" pitchFamily="34" charset="-122"/>
                <a:cs typeface="Montserrat Bold" pitchFamily="34" charset="-120"/>
              </a:rPr>
              <a:t>5</a:t>
            </a:r>
            <a:endParaRPr lang="en-US" sz="1350" dirty="0"/>
          </a:p>
        </p:txBody>
      </p:sp>
      <p:sp>
        <p:nvSpPr>
          <p:cNvPr id="32" name="Text 30"/>
          <p:cNvSpPr/>
          <p:nvPr/>
        </p:nvSpPr>
        <p:spPr>
          <a:xfrm>
            <a:off x="5247680" y="4053840"/>
            <a:ext cx="1435775" cy="179427"/>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2026년 4월</a:t>
            </a:r>
            <a:endParaRPr lang="en-US" sz="1100" dirty="0"/>
          </a:p>
        </p:txBody>
      </p:sp>
      <p:sp>
        <p:nvSpPr>
          <p:cNvPr id="33" name="Text 31"/>
          <p:cNvSpPr/>
          <p:nvPr/>
        </p:nvSpPr>
        <p:spPr>
          <a:xfrm>
            <a:off x="505420" y="4308991"/>
            <a:ext cx="6178034" cy="189428"/>
          </a:xfrm>
          <a:prstGeom prst="rect">
            <a:avLst/>
          </a:prstGeom>
          <a:noFill/>
          <a:ln/>
        </p:spPr>
        <p:txBody>
          <a:bodyPr wrap="none" lIns="0" tIns="0" rIns="0" bIns="0" rtlCol="0" anchor="t"/>
          <a:lstStyle/>
          <a:p>
            <a:pPr algn="r"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ICFEC 발표 준비</a:t>
            </a:r>
            <a:endParaRPr lang="en-US" sz="950" dirty="0"/>
          </a:p>
        </p:txBody>
      </p:sp>
      <p:sp>
        <p:nvSpPr>
          <p:cNvPr id="34" name="Text 32"/>
          <p:cNvSpPr/>
          <p:nvPr/>
        </p:nvSpPr>
        <p:spPr>
          <a:xfrm>
            <a:off x="505420" y="4574143"/>
            <a:ext cx="6178034" cy="189428"/>
          </a:xfrm>
          <a:prstGeom prst="rect">
            <a:avLst/>
          </a:prstGeom>
          <a:noFill/>
          <a:ln/>
        </p:spPr>
        <p:txBody>
          <a:bodyPr wrap="non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컨퍼런스 발표 자료 및 라이브 데모 준비</a:t>
            </a:r>
            <a:endParaRPr lang="en-US" sz="950" dirty="0"/>
          </a:p>
        </p:txBody>
      </p:sp>
      <p:sp>
        <p:nvSpPr>
          <p:cNvPr id="35" name="Shape 33"/>
          <p:cNvSpPr/>
          <p:nvPr/>
        </p:nvSpPr>
        <p:spPr>
          <a:xfrm>
            <a:off x="7442061" y="4798338"/>
            <a:ext cx="378976" cy="15240"/>
          </a:xfrm>
          <a:prstGeom prst="roundRect">
            <a:avLst>
              <a:gd name="adj" fmla="val 124367"/>
            </a:avLst>
          </a:prstGeom>
          <a:solidFill>
            <a:srgbClr val="494A4B"/>
          </a:solidFill>
          <a:ln/>
        </p:spPr>
      </p:sp>
      <p:sp>
        <p:nvSpPr>
          <p:cNvPr id="36" name="Shape 34"/>
          <p:cNvSpPr/>
          <p:nvPr/>
        </p:nvSpPr>
        <p:spPr>
          <a:xfrm>
            <a:off x="7173099" y="4663916"/>
            <a:ext cx="284202" cy="284202"/>
          </a:xfrm>
          <a:prstGeom prst="roundRect">
            <a:avLst>
              <a:gd name="adj" fmla="val 6669"/>
            </a:avLst>
          </a:prstGeom>
          <a:solidFill>
            <a:srgbClr val="303132"/>
          </a:solidFill>
          <a:ln/>
        </p:spPr>
      </p:sp>
      <p:sp>
        <p:nvSpPr>
          <p:cNvPr id="37" name="Text 35"/>
          <p:cNvSpPr/>
          <p:nvPr/>
        </p:nvSpPr>
        <p:spPr>
          <a:xfrm>
            <a:off x="7228999" y="4698325"/>
            <a:ext cx="172283" cy="215265"/>
          </a:xfrm>
          <a:prstGeom prst="rect">
            <a:avLst/>
          </a:prstGeom>
          <a:noFill/>
          <a:ln/>
        </p:spPr>
        <p:txBody>
          <a:bodyPr wrap="none" lIns="0" tIns="0" rIns="0" bIns="0" rtlCol="0" anchor="t"/>
          <a:lstStyle/>
          <a:p>
            <a:pPr algn="ctr" indent="0" marL="0">
              <a:lnSpc>
                <a:spcPts val="1350"/>
              </a:lnSpc>
              <a:buNone/>
            </a:pPr>
            <a:r>
              <a:rPr lang="en-US" sz="1350" b="1" dirty="0">
                <a:solidFill>
                  <a:srgbClr val="E2E6E9"/>
                </a:solidFill>
                <a:latin typeface="Montserrat Bold" pitchFamily="34" charset="0"/>
                <a:ea typeface="Montserrat Bold" pitchFamily="34" charset="-122"/>
                <a:cs typeface="Montserrat Bold" pitchFamily="34" charset="-120"/>
              </a:rPr>
              <a:t>6</a:t>
            </a:r>
            <a:endParaRPr lang="en-US" sz="1350" dirty="0"/>
          </a:p>
        </p:txBody>
      </p:sp>
      <p:sp>
        <p:nvSpPr>
          <p:cNvPr id="38" name="Text 36"/>
          <p:cNvSpPr/>
          <p:nvPr/>
        </p:nvSpPr>
        <p:spPr>
          <a:xfrm>
            <a:off x="7946946" y="4707255"/>
            <a:ext cx="1435775" cy="179427"/>
          </a:xfrm>
          <a:prstGeom prst="rect">
            <a:avLst/>
          </a:prstGeom>
          <a:noFill/>
          <a:ln/>
        </p:spPr>
        <p:txBody>
          <a:bodyPr wrap="none" lIns="0" tIns="0" rIns="0" bIns="0" rtlCol="0" anchor="t"/>
          <a:lstStyle/>
          <a:p>
            <a:pPr algn="l"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2026년 6월</a:t>
            </a:r>
            <a:endParaRPr lang="en-US" sz="1100" dirty="0"/>
          </a:p>
        </p:txBody>
      </p:sp>
      <p:sp>
        <p:nvSpPr>
          <p:cNvPr id="39" name="Text 37"/>
          <p:cNvSpPr/>
          <p:nvPr/>
        </p:nvSpPr>
        <p:spPr>
          <a:xfrm>
            <a:off x="7946946" y="4962406"/>
            <a:ext cx="6178034" cy="189428"/>
          </a:xfrm>
          <a:prstGeom prst="rect">
            <a:avLst/>
          </a:prstGeom>
          <a:noFill/>
          <a:ln/>
        </p:spPr>
        <p:txBody>
          <a:bodyPr wrap="none" lIns="0" tIns="0" rIns="0" bIns="0" rtlCol="0" anchor="t"/>
          <a:lstStyle/>
          <a:p>
            <a:pPr algn="l"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ACM SoCC 2026 대비 실험 확장</a:t>
            </a:r>
            <a:endParaRPr lang="en-US" sz="950" dirty="0"/>
          </a:p>
        </p:txBody>
      </p:sp>
      <p:sp>
        <p:nvSpPr>
          <p:cNvPr id="40" name="Text 38"/>
          <p:cNvSpPr/>
          <p:nvPr/>
        </p:nvSpPr>
        <p:spPr>
          <a:xfrm>
            <a:off x="7946946" y="5227558"/>
            <a:ext cx="6178034" cy="189428"/>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더 큰 규모의 실험, 추가 시나리오, 장기 운영 결과를 포함하여 SoCC 초안 작성</a:t>
            </a:r>
            <a:endParaRPr lang="en-US" sz="950" dirty="0"/>
          </a:p>
        </p:txBody>
      </p:sp>
      <p:sp>
        <p:nvSpPr>
          <p:cNvPr id="41" name="Shape 39"/>
          <p:cNvSpPr/>
          <p:nvPr/>
        </p:nvSpPr>
        <p:spPr>
          <a:xfrm>
            <a:off x="6809363" y="5451753"/>
            <a:ext cx="378976" cy="15240"/>
          </a:xfrm>
          <a:prstGeom prst="roundRect">
            <a:avLst>
              <a:gd name="adj" fmla="val 124367"/>
            </a:avLst>
          </a:prstGeom>
          <a:solidFill>
            <a:srgbClr val="494A4B"/>
          </a:solidFill>
          <a:ln/>
        </p:spPr>
      </p:sp>
      <p:sp>
        <p:nvSpPr>
          <p:cNvPr id="42" name="Shape 40"/>
          <p:cNvSpPr/>
          <p:nvPr/>
        </p:nvSpPr>
        <p:spPr>
          <a:xfrm>
            <a:off x="7173099" y="5317331"/>
            <a:ext cx="284202" cy="284202"/>
          </a:xfrm>
          <a:prstGeom prst="roundRect">
            <a:avLst>
              <a:gd name="adj" fmla="val 6669"/>
            </a:avLst>
          </a:prstGeom>
          <a:solidFill>
            <a:srgbClr val="303132"/>
          </a:solidFill>
          <a:ln/>
        </p:spPr>
      </p:sp>
      <p:sp>
        <p:nvSpPr>
          <p:cNvPr id="43" name="Text 41"/>
          <p:cNvSpPr/>
          <p:nvPr/>
        </p:nvSpPr>
        <p:spPr>
          <a:xfrm>
            <a:off x="7228999" y="5351740"/>
            <a:ext cx="172283" cy="215265"/>
          </a:xfrm>
          <a:prstGeom prst="rect">
            <a:avLst/>
          </a:prstGeom>
          <a:noFill/>
          <a:ln/>
        </p:spPr>
        <p:txBody>
          <a:bodyPr wrap="none" lIns="0" tIns="0" rIns="0" bIns="0" rtlCol="0" anchor="t"/>
          <a:lstStyle/>
          <a:p>
            <a:pPr algn="ctr" indent="0" marL="0">
              <a:lnSpc>
                <a:spcPts val="1350"/>
              </a:lnSpc>
              <a:buNone/>
            </a:pPr>
            <a:r>
              <a:rPr lang="en-US" sz="1350" b="1" dirty="0">
                <a:solidFill>
                  <a:srgbClr val="E2E6E9"/>
                </a:solidFill>
                <a:latin typeface="Montserrat Bold" pitchFamily="34" charset="0"/>
                <a:ea typeface="Montserrat Bold" pitchFamily="34" charset="-122"/>
                <a:cs typeface="Montserrat Bold" pitchFamily="34" charset="-120"/>
              </a:rPr>
              <a:t>7</a:t>
            </a:r>
            <a:endParaRPr lang="en-US" sz="1350" dirty="0"/>
          </a:p>
        </p:txBody>
      </p:sp>
      <p:sp>
        <p:nvSpPr>
          <p:cNvPr id="44" name="Text 42"/>
          <p:cNvSpPr/>
          <p:nvPr/>
        </p:nvSpPr>
        <p:spPr>
          <a:xfrm>
            <a:off x="5247680" y="5360670"/>
            <a:ext cx="1435775" cy="179427"/>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2026년 7월 (예상)</a:t>
            </a:r>
            <a:endParaRPr lang="en-US" sz="1100" dirty="0"/>
          </a:p>
        </p:txBody>
      </p:sp>
      <p:sp>
        <p:nvSpPr>
          <p:cNvPr id="45" name="Text 43"/>
          <p:cNvSpPr/>
          <p:nvPr/>
        </p:nvSpPr>
        <p:spPr>
          <a:xfrm>
            <a:off x="505420" y="5615821"/>
            <a:ext cx="6178034" cy="189428"/>
          </a:xfrm>
          <a:prstGeom prst="rect">
            <a:avLst/>
          </a:prstGeom>
          <a:noFill/>
          <a:ln/>
        </p:spPr>
        <p:txBody>
          <a:bodyPr wrap="none" lIns="0" tIns="0" rIns="0" bIns="0" rtlCol="0" anchor="t"/>
          <a:lstStyle/>
          <a:p>
            <a:pPr algn="r"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ACM SoCC 2026 제출</a:t>
            </a:r>
            <a:endParaRPr lang="en-US" sz="950" dirty="0"/>
          </a:p>
        </p:txBody>
      </p:sp>
      <p:sp>
        <p:nvSpPr>
          <p:cNvPr id="46" name="Text 44"/>
          <p:cNvSpPr/>
          <p:nvPr/>
        </p:nvSpPr>
        <p:spPr>
          <a:xfrm>
            <a:off x="505420" y="5880973"/>
            <a:ext cx="6178034" cy="189428"/>
          </a:xfrm>
          <a:prstGeom prst="rect">
            <a:avLst/>
          </a:prstGeom>
          <a:noFill/>
          <a:ln/>
        </p:spPr>
        <p:txBody>
          <a:bodyPr wrap="non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확장된 실험 결과를 포함한 논문 제출 (CFP 공개 후 일정 확정)</a:t>
            </a:r>
            <a:endParaRPr lang="en-US" sz="950" dirty="0"/>
          </a:p>
        </p:txBody>
      </p:sp>
      <p:sp>
        <p:nvSpPr>
          <p:cNvPr id="47" name="Shape 45"/>
          <p:cNvSpPr/>
          <p:nvPr/>
        </p:nvSpPr>
        <p:spPr>
          <a:xfrm>
            <a:off x="7442061" y="6105168"/>
            <a:ext cx="378976" cy="15240"/>
          </a:xfrm>
          <a:prstGeom prst="roundRect">
            <a:avLst>
              <a:gd name="adj" fmla="val 124367"/>
            </a:avLst>
          </a:prstGeom>
          <a:solidFill>
            <a:srgbClr val="494A4B"/>
          </a:solidFill>
          <a:ln/>
        </p:spPr>
      </p:sp>
      <p:sp>
        <p:nvSpPr>
          <p:cNvPr id="48" name="Shape 46"/>
          <p:cNvSpPr/>
          <p:nvPr/>
        </p:nvSpPr>
        <p:spPr>
          <a:xfrm>
            <a:off x="7173099" y="5970746"/>
            <a:ext cx="284202" cy="284202"/>
          </a:xfrm>
          <a:prstGeom prst="roundRect">
            <a:avLst>
              <a:gd name="adj" fmla="val 6669"/>
            </a:avLst>
          </a:prstGeom>
          <a:solidFill>
            <a:srgbClr val="303132"/>
          </a:solidFill>
          <a:ln/>
        </p:spPr>
      </p:sp>
      <p:sp>
        <p:nvSpPr>
          <p:cNvPr id="49" name="Text 47"/>
          <p:cNvSpPr/>
          <p:nvPr/>
        </p:nvSpPr>
        <p:spPr>
          <a:xfrm>
            <a:off x="7228999" y="6005155"/>
            <a:ext cx="172283" cy="215265"/>
          </a:xfrm>
          <a:prstGeom prst="rect">
            <a:avLst/>
          </a:prstGeom>
          <a:noFill/>
          <a:ln/>
        </p:spPr>
        <p:txBody>
          <a:bodyPr wrap="none" lIns="0" tIns="0" rIns="0" bIns="0" rtlCol="0" anchor="t"/>
          <a:lstStyle/>
          <a:p>
            <a:pPr algn="ctr" indent="0" marL="0">
              <a:lnSpc>
                <a:spcPts val="1350"/>
              </a:lnSpc>
              <a:buNone/>
            </a:pPr>
            <a:r>
              <a:rPr lang="en-US" sz="1350" b="1" dirty="0">
                <a:solidFill>
                  <a:srgbClr val="E2E6E9"/>
                </a:solidFill>
                <a:latin typeface="Montserrat Bold" pitchFamily="34" charset="0"/>
                <a:ea typeface="Montserrat Bold" pitchFamily="34" charset="-122"/>
                <a:cs typeface="Montserrat Bold" pitchFamily="34" charset="-120"/>
              </a:rPr>
              <a:t>8</a:t>
            </a:r>
            <a:endParaRPr lang="en-US" sz="1350" dirty="0"/>
          </a:p>
        </p:txBody>
      </p:sp>
      <p:sp>
        <p:nvSpPr>
          <p:cNvPr id="50" name="Text 48"/>
          <p:cNvSpPr/>
          <p:nvPr/>
        </p:nvSpPr>
        <p:spPr>
          <a:xfrm>
            <a:off x="7946946" y="6014085"/>
            <a:ext cx="1435775" cy="179427"/>
          </a:xfrm>
          <a:prstGeom prst="rect">
            <a:avLst/>
          </a:prstGeom>
          <a:noFill/>
          <a:ln/>
        </p:spPr>
        <p:txBody>
          <a:bodyPr wrap="none" lIns="0" tIns="0" rIns="0" bIns="0" rtlCol="0" anchor="t"/>
          <a:lstStyle/>
          <a:p>
            <a:pPr algn="l"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2026년 9-11월 (예상)</a:t>
            </a:r>
            <a:endParaRPr lang="en-US" sz="1100" dirty="0"/>
          </a:p>
        </p:txBody>
      </p:sp>
      <p:sp>
        <p:nvSpPr>
          <p:cNvPr id="51" name="Text 49"/>
          <p:cNvSpPr/>
          <p:nvPr/>
        </p:nvSpPr>
        <p:spPr>
          <a:xfrm>
            <a:off x="7946946" y="6269236"/>
            <a:ext cx="6178034" cy="189428"/>
          </a:xfrm>
          <a:prstGeom prst="rect">
            <a:avLst/>
          </a:prstGeom>
          <a:noFill/>
          <a:ln/>
        </p:spPr>
        <p:txBody>
          <a:bodyPr wrap="none" lIns="0" tIns="0" rIns="0" bIns="0" rtlCol="0" anchor="t"/>
          <a:lstStyle/>
          <a:p>
            <a:pPr algn="l"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SoCC 심사 및 발표</a:t>
            </a:r>
            <a:endParaRPr lang="en-US" sz="950" dirty="0"/>
          </a:p>
        </p:txBody>
      </p:sp>
      <p:sp>
        <p:nvSpPr>
          <p:cNvPr id="52" name="Text 50"/>
          <p:cNvSpPr/>
          <p:nvPr/>
        </p:nvSpPr>
        <p:spPr>
          <a:xfrm>
            <a:off x="7946946" y="6534388"/>
            <a:ext cx="6178034" cy="189428"/>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심사 결과 반영, 최종본 제출, 컨퍼런스 발표</a:t>
            </a:r>
            <a:endParaRPr lang="en-US" sz="950" dirty="0"/>
          </a:p>
        </p:txBody>
      </p:sp>
      <p:sp>
        <p:nvSpPr>
          <p:cNvPr id="53" name="Shape 51"/>
          <p:cNvSpPr/>
          <p:nvPr/>
        </p:nvSpPr>
        <p:spPr>
          <a:xfrm>
            <a:off x="505420" y="7166967"/>
            <a:ext cx="13619559" cy="713542"/>
          </a:xfrm>
          <a:prstGeom prst="roundRect">
            <a:avLst>
              <a:gd name="adj" fmla="val 2656"/>
            </a:avLst>
          </a:prstGeom>
          <a:solidFill>
            <a:srgbClr val="262626"/>
          </a:solidFill>
          <a:ln/>
        </p:spPr>
      </p:sp>
      <p:pic>
        <p:nvPicPr>
          <p:cNvPr id="54" name="Image 0" descr="preencoded.png">    </p:cNvPr>
          <p:cNvPicPr>
            <a:picLocks noChangeAspect="1"/>
          </p:cNvPicPr>
          <p:nvPr/>
        </p:nvPicPr>
        <p:blipFill>
          <a:blip r:embed="rId1"/>
          <a:stretch>
            <a:fillRect/>
          </a:stretch>
        </p:blipFill>
        <p:spPr>
          <a:xfrm>
            <a:off x="631746" y="7343775"/>
            <a:ext cx="157877" cy="126325"/>
          </a:xfrm>
          <a:prstGeom prst="rect">
            <a:avLst/>
          </a:prstGeom>
        </p:spPr>
      </p:pic>
      <p:sp>
        <p:nvSpPr>
          <p:cNvPr id="55" name="Text 52"/>
          <p:cNvSpPr/>
          <p:nvPr/>
        </p:nvSpPr>
        <p:spPr>
          <a:xfrm>
            <a:off x="915948" y="7324844"/>
            <a:ext cx="13082707" cy="378857"/>
          </a:xfrm>
          <a:prstGeom prst="rect">
            <a:avLst/>
          </a:prstGeom>
          <a:noFill/>
          <a:ln/>
        </p:spPr>
        <p:txBody>
          <a:bodyPr wrap="square" lIns="0" tIns="0" rIns="0" bIns="0" rtlCol="0" anchor="t"/>
          <a:lstStyle/>
          <a:p>
            <a:pPr algn="l" indent="0" marL="0">
              <a:lnSpc>
                <a:spcPts val="1450"/>
              </a:lnSpc>
              <a:buNone/>
            </a:pPr>
            <a:r>
              <a:rPr lang="en-US" sz="950" b="1" dirty="0">
                <a:solidFill>
                  <a:srgbClr val="FFFFFF"/>
                </a:solidFill>
                <a:latin typeface="Source Sans 3" pitchFamily="34" charset="0"/>
                <a:ea typeface="Source Sans 3" pitchFamily="34" charset="-122"/>
                <a:cs typeface="Source Sans 3" pitchFamily="34" charset="-120"/>
              </a:rPr>
              <a:t>저널 투고 계획:</a:t>
            </a:r>
            <a:pPr algn="l" indent="0" marL="0">
              <a:lnSpc>
                <a:spcPts val="1450"/>
              </a:lnSpc>
              <a:buNone/>
            </a:pPr>
            <a:r>
              <a:rPr lang="en-US" sz="950" dirty="0">
                <a:solidFill>
                  <a:srgbClr val="FFFFFF"/>
                </a:solidFill>
                <a:latin typeface="Source Sans 3" pitchFamily="34" charset="0"/>
                <a:ea typeface="Source Sans 3" pitchFamily="34" charset="-122"/>
                <a:cs typeface="Source Sans 3" pitchFamily="34" charset="-120"/>
              </a:rPr>
              <a:t> IEEE Transactions on Mobile Computing (IEEE TMC) 또는 IEEE Internet of Things Journal (IEEE IoT-J)에 컨퍼런스 논문을 확장하여 투고할 예정입니다. 두 저널 모두 상시 투고가 가능하며, 2026년 하반기 중 투고를 목표로 합니다. 저널 논문에는 장기 운영 결과, 다양한 워크로드에 대한 추가 실험, 이론적 분석의 확장 등을 포함할 계획입니다.</a:t>
            </a:r>
            <a:endParaRPr lang="en-US" sz="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1781294"/>
            <a:ext cx="4908471"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연구 배경과 동기</a:t>
            </a:r>
            <a:endParaRPr lang="en-US" sz="3850" dirty="0"/>
          </a:p>
        </p:txBody>
      </p:sp>
      <p:sp>
        <p:nvSpPr>
          <p:cNvPr id="3" name="Text 1"/>
          <p:cNvSpPr/>
          <p:nvPr/>
        </p:nvSpPr>
        <p:spPr>
          <a:xfrm>
            <a:off x="863798" y="2826663"/>
            <a:ext cx="12902803"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클라우드–엣지–IoT(Cloud–Edge–IoT, CEI) 환경은 이기종 자원과 가변적인 무선·백홀 상태로 인해, 정적 정책으로는 서비스 수준 목표(Service Level Objective, SLO)를 일관되게 보장하기 어렵습니다. 특히 지연·지터·대역폭·비용·에너지·가용성이 얽힌 복합 트레이드오프가 존재하며, 이러한 요소들은 실시간으로 변화하는 네트워크 상태와 워크로드 특성에 따라 동적으로 균형을 맞춰야 합니다.</a:t>
            </a:r>
            <a:endParaRPr lang="en-US" sz="1700" dirty="0"/>
          </a:p>
        </p:txBody>
      </p:sp>
      <p:sp>
        <p:nvSpPr>
          <p:cNvPr id="4" name="Text 2"/>
          <p:cNvSpPr/>
          <p:nvPr/>
        </p:nvSpPr>
        <p:spPr>
          <a:xfrm>
            <a:off x="863798" y="4041458"/>
            <a:ext cx="12902803"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현재 널리 사용되는 컨테이너 오케스트레이션 시스템인 Kubernetes(K8s)는 스케일링 측면에서는 우수한 성능을 보이지만, 계층 간 오프로딩·압축·캐싱·경로 결정을 통합적으로 다루지 못하는 한계가 있습니다. 이는 IoT 디바이스부터 엣지 서버, 클라우드 데이터센터에 이르는 다층 구조에서 각 계층의 특성을 고려한 최적화가 부족하기 때문입니다.</a:t>
            </a:r>
            <a:endParaRPr lang="en-US" sz="1700" dirty="0"/>
          </a:p>
        </p:txBody>
      </p:sp>
      <p:sp>
        <p:nvSpPr>
          <p:cNvPr id="5" name="Shape 3"/>
          <p:cNvSpPr/>
          <p:nvPr/>
        </p:nvSpPr>
        <p:spPr>
          <a:xfrm>
            <a:off x="863798" y="5256252"/>
            <a:ext cx="4156948" cy="1191935"/>
          </a:xfrm>
          <a:prstGeom prst="roundRect">
            <a:avLst>
              <a:gd name="adj" fmla="val 2718"/>
            </a:avLst>
          </a:prstGeom>
          <a:solidFill>
            <a:srgbClr val="303132"/>
          </a:solidFill>
          <a:ln/>
        </p:spPr>
      </p:sp>
      <p:sp>
        <p:nvSpPr>
          <p:cNvPr id="6" name="Text 4"/>
          <p:cNvSpPr/>
          <p:nvPr/>
        </p:nvSpPr>
        <p:spPr>
          <a:xfrm>
            <a:off x="1079659" y="5472113"/>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핵심 문제</a:t>
            </a:r>
            <a:endParaRPr lang="en-US" sz="1900" dirty="0"/>
          </a:p>
        </p:txBody>
      </p:sp>
      <p:sp>
        <p:nvSpPr>
          <p:cNvPr id="7" name="Text 5"/>
          <p:cNvSpPr/>
          <p:nvPr/>
        </p:nvSpPr>
        <p:spPr>
          <a:xfrm>
            <a:off x="1079659" y="5908358"/>
            <a:ext cx="3725228"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정적 정책으로는 SLO 보장 어려움</a:t>
            </a:r>
            <a:endParaRPr lang="en-US" sz="1700" dirty="0"/>
          </a:p>
        </p:txBody>
      </p:sp>
      <p:sp>
        <p:nvSpPr>
          <p:cNvPr id="8" name="Shape 6"/>
          <p:cNvSpPr/>
          <p:nvPr/>
        </p:nvSpPr>
        <p:spPr>
          <a:xfrm>
            <a:off x="5236607" y="5256252"/>
            <a:ext cx="4157067" cy="1191935"/>
          </a:xfrm>
          <a:prstGeom prst="roundRect">
            <a:avLst>
              <a:gd name="adj" fmla="val 2718"/>
            </a:avLst>
          </a:prstGeom>
          <a:solidFill>
            <a:srgbClr val="303132"/>
          </a:solidFill>
          <a:ln/>
        </p:spPr>
      </p:sp>
      <p:sp>
        <p:nvSpPr>
          <p:cNvPr id="9" name="Text 7"/>
          <p:cNvSpPr/>
          <p:nvPr/>
        </p:nvSpPr>
        <p:spPr>
          <a:xfrm>
            <a:off x="5452467" y="5472113"/>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복합 트레이드오프</a:t>
            </a:r>
            <a:endParaRPr lang="en-US" sz="1900" dirty="0"/>
          </a:p>
        </p:txBody>
      </p:sp>
      <p:sp>
        <p:nvSpPr>
          <p:cNvPr id="10" name="Text 8"/>
          <p:cNvSpPr/>
          <p:nvPr/>
        </p:nvSpPr>
        <p:spPr>
          <a:xfrm>
            <a:off x="5452467" y="5908358"/>
            <a:ext cx="3725347"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지연·비용·에너지·품질 간 균형</a:t>
            </a:r>
            <a:endParaRPr lang="en-US" sz="1700" dirty="0"/>
          </a:p>
        </p:txBody>
      </p:sp>
      <p:sp>
        <p:nvSpPr>
          <p:cNvPr id="11" name="Shape 9"/>
          <p:cNvSpPr/>
          <p:nvPr/>
        </p:nvSpPr>
        <p:spPr>
          <a:xfrm>
            <a:off x="9609534" y="5256252"/>
            <a:ext cx="4157067" cy="1191935"/>
          </a:xfrm>
          <a:prstGeom prst="roundRect">
            <a:avLst>
              <a:gd name="adj" fmla="val 2718"/>
            </a:avLst>
          </a:prstGeom>
          <a:solidFill>
            <a:srgbClr val="303132"/>
          </a:solidFill>
          <a:ln/>
        </p:spPr>
      </p:sp>
      <p:sp>
        <p:nvSpPr>
          <p:cNvPr id="12" name="Text 10"/>
          <p:cNvSpPr/>
          <p:nvPr/>
        </p:nvSpPr>
        <p:spPr>
          <a:xfrm>
            <a:off x="9825395" y="5472113"/>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오케스트레이션 한계</a:t>
            </a:r>
            <a:endParaRPr lang="en-US" sz="1900" dirty="0"/>
          </a:p>
        </p:txBody>
      </p:sp>
      <p:sp>
        <p:nvSpPr>
          <p:cNvPr id="13" name="Text 11"/>
          <p:cNvSpPr/>
          <p:nvPr/>
        </p:nvSpPr>
        <p:spPr>
          <a:xfrm>
            <a:off x="9825395" y="5908358"/>
            <a:ext cx="3725347"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계층 간 통합 최적화 부재</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46760" y="652224"/>
            <a:ext cx="4243507" cy="530423"/>
          </a:xfrm>
          <a:prstGeom prst="rect">
            <a:avLst/>
          </a:prstGeom>
          <a:noFill/>
          <a:ln/>
        </p:spPr>
        <p:txBody>
          <a:bodyPr wrap="none" lIns="0" tIns="0" rIns="0" bIns="0" rtlCol="0" anchor="t"/>
          <a:lstStyle/>
          <a:p>
            <a:pPr algn="l" indent="0" marL="0">
              <a:lnSpc>
                <a:spcPts val="4150"/>
              </a:lnSpc>
              <a:buNone/>
            </a:pPr>
            <a:r>
              <a:rPr lang="en-US" sz="3300" b="1" dirty="0">
                <a:solidFill>
                  <a:srgbClr val="FFFFFF"/>
                </a:solidFill>
                <a:latin typeface="Montserrat Bold" pitchFamily="34" charset="0"/>
                <a:ea typeface="Montserrat Bold" pitchFamily="34" charset="-122"/>
                <a:cs typeface="Montserrat Bold" pitchFamily="34" charset="-120"/>
              </a:rPr>
              <a:t>연구 목표와 제안</a:t>
            </a:r>
            <a:endParaRPr lang="en-US" sz="3300" dirty="0"/>
          </a:p>
        </p:txBody>
      </p:sp>
      <p:sp>
        <p:nvSpPr>
          <p:cNvPr id="3" name="Text 1"/>
          <p:cNvSpPr/>
          <p:nvPr/>
        </p:nvSpPr>
        <p:spPr>
          <a:xfrm>
            <a:off x="746760" y="1556028"/>
            <a:ext cx="13136880" cy="560070"/>
          </a:xfrm>
          <a:prstGeom prst="rect">
            <a:avLst/>
          </a:prstGeom>
          <a:noFill/>
          <a:ln/>
        </p:spPr>
        <p:txBody>
          <a:bodyPr wrap="square" lIns="0" tIns="0" rIns="0" bIns="0" rtlCol="0" anchor="t"/>
          <a:lstStyle/>
          <a:p>
            <a:pPr algn="l" indent="0" marL="0">
              <a:lnSpc>
                <a:spcPts val="2200"/>
              </a:lnSpc>
              <a:buNone/>
            </a:pPr>
            <a:r>
              <a:rPr lang="en-US" sz="1450" dirty="0">
                <a:solidFill>
                  <a:srgbClr val="E2E6E9"/>
                </a:solidFill>
                <a:latin typeface="Source Sans 3" pitchFamily="34" charset="0"/>
                <a:ea typeface="Source Sans 3" pitchFamily="34" charset="-122"/>
                <a:cs typeface="Source Sans 3" pitchFamily="34" charset="-120"/>
              </a:rPr>
              <a:t>본 연구는 CEI 환경의 복합적인 자원 관리 문제를 해결하기 위해 SLO 인지형 정책엔진과 강화학습(Reinforcement Learning)·밴딧(Multi-armed Bandit), 혼합 유향 비순환 그래프(Directed Acyclic Graph, DAG) 실행을 결합하여 CEI 전 과정을 자동화하는 프레임워크를 제안합니다.</a:t>
            </a:r>
            <a:endParaRPr lang="en-US" sz="1450" dirty="0"/>
          </a:p>
        </p:txBody>
      </p:sp>
      <p:sp>
        <p:nvSpPr>
          <p:cNvPr id="4" name="Text 2"/>
          <p:cNvSpPr/>
          <p:nvPr/>
        </p:nvSpPr>
        <p:spPr>
          <a:xfrm>
            <a:off x="746760" y="2326124"/>
            <a:ext cx="13136880" cy="560070"/>
          </a:xfrm>
          <a:prstGeom prst="rect">
            <a:avLst/>
          </a:prstGeom>
          <a:noFill/>
          <a:ln/>
        </p:spPr>
        <p:txBody>
          <a:bodyPr wrap="square" lIns="0" tIns="0" rIns="0" bIns="0" rtlCol="0" anchor="t"/>
          <a:lstStyle/>
          <a:p>
            <a:pPr algn="l" indent="0" marL="0">
              <a:lnSpc>
                <a:spcPts val="2200"/>
              </a:lnSpc>
              <a:buNone/>
            </a:pPr>
            <a:r>
              <a:rPr lang="en-US" sz="1450" dirty="0">
                <a:solidFill>
                  <a:srgbClr val="E2E6E9"/>
                </a:solidFill>
                <a:latin typeface="Source Sans 3" pitchFamily="34" charset="0"/>
                <a:ea typeface="Source Sans 3" pitchFamily="34" charset="-122"/>
                <a:cs typeface="Source Sans 3" pitchFamily="34" charset="-120"/>
              </a:rPr>
              <a:t>제안하는 프레임워크는 데이터 수집부터 정화, 추론/분석, 저장/옵스에 이르는 전체 파이프라인을 자동화하며, 각 단계에서 발생하는 의사결정을 지능화합니다. 특히 멀티티어 스케줄러는 각 계층의 자원 상태와 네트워크 조건을 실시간으로 모니터링하여, 워크로드를 최적의 위치에 배치하고 필요에 따라 동적으로 마이그레이션합니다.</a:t>
            </a:r>
            <a:endParaRPr lang="en-US" sz="1450" dirty="0"/>
          </a:p>
        </p:txBody>
      </p:sp>
      <p:pic>
        <p:nvPicPr>
          <p:cNvPr id="5" name="Image 0" descr="preencoded.png">    </p:cNvPr>
          <p:cNvPicPr>
            <a:picLocks noChangeAspect="1"/>
          </p:cNvPicPr>
          <p:nvPr/>
        </p:nvPicPr>
        <p:blipFill>
          <a:blip r:embed="rId1"/>
          <a:stretch>
            <a:fillRect/>
          </a:stretch>
        </p:blipFill>
        <p:spPr>
          <a:xfrm>
            <a:off x="746760" y="3096220"/>
            <a:ext cx="933569" cy="1120259"/>
          </a:xfrm>
          <a:prstGeom prst="rect">
            <a:avLst/>
          </a:prstGeom>
        </p:spPr>
      </p:pic>
      <p:sp>
        <p:nvSpPr>
          <p:cNvPr id="6" name="Text 3"/>
          <p:cNvSpPr/>
          <p:nvPr/>
        </p:nvSpPr>
        <p:spPr>
          <a:xfrm>
            <a:off x="1867019" y="3282910"/>
            <a:ext cx="2121694" cy="265152"/>
          </a:xfrm>
          <a:prstGeom prst="rect">
            <a:avLst/>
          </a:prstGeom>
          <a:noFill/>
          <a:ln/>
        </p:spPr>
        <p:txBody>
          <a:bodyPr wrap="none" lIns="0" tIns="0" rIns="0" bIns="0" rtlCol="0" anchor="t"/>
          <a:lstStyle/>
          <a:p>
            <a:pPr algn="l" indent="0" marL="0">
              <a:lnSpc>
                <a:spcPts val="2050"/>
              </a:lnSpc>
              <a:buNone/>
            </a:pPr>
            <a:r>
              <a:rPr lang="en-US" sz="1650" b="1" dirty="0">
                <a:solidFill>
                  <a:srgbClr val="E2E6E9"/>
                </a:solidFill>
                <a:latin typeface="Montserrat Bold" pitchFamily="34" charset="0"/>
                <a:ea typeface="Montserrat Bold" pitchFamily="34" charset="-122"/>
                <a:cs typeface="Montserrat Bold" pitchFamily="34" charset="-120"/>
              </a:rPr>
              <a:t>SLO 인지형 정책엔진</a:t>
            </a:r>
            <a:endParaRPr lang="en-US" sz="1650" dirty="0"/>
          </a:p>
        </p:txBody>
      </p:sp>
      <p:sp>
        <p:nvSpPr>
          <p:cNvPr id="7" name="Text 4"/>
          <p:cNvSpPr/>
          <p:nvPr/>
        </p:nvSpPr>
        <p:spPr>
          <a:xfrm>
            <a:off x="1867019" y="3659981"/>
            <a:ext cx="12016621" cy="280035"/>
          </a:xfrm>
          <a:prstGeom prst="rect">
            <a:avLst/>
          </a:prstGeom>
          <a:noFill/>
          <a:ln/>
        </p:spPr>
        <p:txBody>
          <a:bodyPr wrap="none" lIns="0" tIns="0" rIns="0" bIns="0" rtlCol="0" anchor="t"/>
          <a:lstStyle/>
          <a:p>
            <a:pPr algn="l" indent="0" marL="0">
              <a:lnSpc>
                <a:spcPts val="2200"/>
              </a:lnSpc>
              <a:buNone/>
            </a:pPr>
            <a:r>
              <a:rPr lang="en-US" sz="1450" dirty="0">
                <a:solidFill>
                  <a:srgbClr val="E2E6E9"/>
                </a:solidFill>
                <a:latin typeface="Source Sans 3" pitchFamily="34" charset="0"/>
                <a:ea typeface="Source Sans 3" pitchFamily="34" charset="-122"/>
                <a:cs typeface="Source Sans 3" pitchFamily="34" charset="-120"/>
              </a:rPr>
              <a:t>서비스 수준 목표를 고려한 지능형 의사결정</a:t>
            </a:r>
            <a:endParaRPr lang="en-US" sz="1450" dirty="0"/>
          </a:p>
        </p:txBody>
      </p:sp>
      <p:pic>
        <p:nvPicPr>
          <p:cNvPr id="8" name="Image 1" descr="preencoded.png">    </p:cNvPr>
          <p:cNvPicPr>
            <a:picLocks noChangeAspect="1"/>
          </p:cNvPicPr>
          <p:nvPr/>
        </p:nvPicPr>
        <p:blipFill>
          <a:blip r:embed="rId2"/>
          <a:stretch>
            <a:fillRect/>
          </a:stretch>
        </p:blipFill>
        <p:spPr>
          <a:xfrm>
            <a:off x="746760" y="4216479"/>
            <a:ext cx="933569" cy="1120259"/>
          </a:xfrm>
          <a:prstGeom prst="rect">
            <a:avLst/>
          </a:prstGeom>
        </p:spPr>
      </p:pic>
      <p:sp>
        <p:nvSpPr>
          <p:cNvPr id="9" name="Text 5"/>
          <p:cNvSpPr/>
          <p:nvPr/>
        </p:nvSpPr>
        <p:spPr>
          <a:xfrm>
            <a:off x="1867019" y="4403169"/>
            <a:ext cx="2121694" cy="265152"/>
          </a:xfrm>
          <a:prstGeom prst="rect">
            <a:avLst/>
          </a:prstGeom>
          <a:noFill/>
          <a:ln/>
        </p:spPr>
        <p:txBody>
          <a:bodyPr wrap="none" lIns="0" tIns="0" rIns="0" bIns="0" rtlCol="0" anchor="t"/>
          <a:lstStyle/>
          <a:p>
            <a:pPr algn="l" indent="0" marL="0">
              <a:lnSpc>
                <a:spcPts val="2050"/>
              </a:lnSpc>
              <a:buNone/>
            </a:pPr>
            <a:r>
              <a:rPr lang="en-US" sz="1650" b="1" dirty="0">
                <a:solidFill>
                  <a:srgbClr val="E2E6E9"/>
                </a:solidFill>
                <a:latin typeface="Montserrat Bold" pitchFamily="34" charset="0"/>
                <a:ea typeface="Montserrat Bold" pitchFamily="34" charset="-122"/>
                <a:cs typeface="Montserrat Bold" pitchFamily="34" charset="-120"/>
              </a:rPr>
              <a:t>강화학습·밴딧 통합</a:t>
            </a:r>
            <a:endParaRPr lang="en-US" sz="1650" dirty="0"/>
          </a:p>
        </p:txBody>
      </p:sp>
      <p:sp>
        <p:nvSpPr>
          <p:cNvPr id="10" name="Text 6"/>
          <p:cNvSpPr/>
          <p:nvPr/>
        </p:nvSpPr>
        <p:spPr>
          <a:xfrm>
            <a:off x="1867019" y="4780240"/>
            <a:ext cx="12016621" cy="280035"/>
          </a:xfrm>
          <a:prstGeom prst="rect">
            <a:avLst/>
          </a:prstGeom>
          <a:noFill/>
          <a:ln/>
        </p:spPr>
        <p:txBody>
          <a:bodyPr wrap="none" lIns="0" tIns="0" rIns="0" bIns="0" rtlCol="0" anchor="t"/>
          <a:lstStyle/>
          <a:p>
            <a:pPr algn="l" indent="0" marL="0">
              <a:lnSpc>
                <a:spcPts val="2200"/>
              </a:lnSpc>
              <a:buNone/>
            </a:pPr>
            <a:r>
              <a:rPr lang="en-US" sz="1450" dirty="0">
                <a:solidFill>
                  <a:srgbClr val="E2E6E9"/>
                </a:solidFill>
                <a:latin typeface="Source Sans 3" pitchFamily="34" charset="0"/>
                <a:ea typeface="Source Sans 3" pitchFamily="34" charset="-122"/>
                <a:cs typeface="Source Sans 3" pitchFamily="34" charset="-120"/>
              </a:rPr>
              <a:t>환경 변화에 적응하는 학습 기반 최적화</a:t>
            </a:r>
            <a:endParaRPr lang="en-US" sz="1450" dirty="0"/>
          </a:p>
        </p:txBody>
      </p:sp>
      <p:pic>
        <p:nvPicPr>
          <p:cNvPr id="11" name="Image 2" descr="preencoded.png">    </p:cNvPr>
          <p:cNvPicPr>
            <a:picLocks noChangeAspect="1"/>
          </p:cNvPicPr>
          <p:nvPr/>
        </p:nvPicPr>
        <p:blipFill>
          <a:blip r:embed="rId3"/>
          <a:stretch>
            <a:fillRect/>
          </a:stretch>
        </p:blipFill>
        <p:spPr>
          <a:xfrm>
            <a:off x="746760" y="5336738"/>
            <a:ext cx="933569" cy="1120259"/>
          </a:xfrm>
          <a:prstGeom prst="rect">
            <a:avLst/>
          </a:prstGeom>
        </p:spPr>
      </p:pic>
      <p:sp>
        <p:nvSpPr>
          <p:cNvPr id="12" name="Text 7"/>
          <p:cNvSpPr/>
          <p:nvPr/>
        </p:nvSpPr>
        <p:spPr>
          <a:xfrm>
            <a:off x="1867019" y="5523428"/>
            <a:ext cx="2121694" cy="265152"/>
          </a:xfrm>
          <a:prstGeom prst="rect">
            <a:avLst/>
          </a:prstGeom>
          <a:noFill/>
          <a:ln/>
        </p:spPr>
        <p:txBody>
          <a:bodyPr wrap="none" lIns="0" tIns="0" rIns="0" bIns="0" rtlCol="0" anchor="t"/>
          <a:lstStyle/>
          <a:p>
            <a:pPr algn="l" indent="0" marL="0">
              <a:lnSpc>
                <a:spcPts val="2050"/>
              </a:lnSpc>
              <a:buNone/>
            </a:pPr>
            <a:r>
              <a:rPr lang="en-US" sz="1650" b="1" dirty="0">
                <a:solidFill>
                  <a:srgbClr val="E2E6E9"/>
                </a:solidFill>
                <a:latin typeface="Montserrat Bold" pitchFamily="34" charset="0"/>
                <a:ea typeface="Montserrat Bold" pitchFamily="34" charset="-122"/>
                <a:cs typeface="Montserrat Bold" pitchFamily="34" charset="-120"/>
              </a:rPr>
              <a:t>DAG 기반 실행</a:t>
            </a:r>
            <a:endParaRPr lang="en-US" sz="1650" dirty="0"/>
          </a:p>
        </p:txBody>
      </p:sp>
      <p:sp>
        <p:nvSpPr>
          <p:cNvPr id="13" name="Text 8"/>
          <p:cNvSpPr/>
          <p:nvPr/>
        </p:nvSpPr>
        <p:spPr>
          <a:xfrm>
            <a:off x="1867019" y="5900499"/>
            <a:ext cx="12016621" cy="280035"/>
          </a:xfrm>
          <a:prstGeom prst="rect">
            <a:avLst/>
          </a:prstGeom>
          <a:noFill/>
          <a:ln/>
        </p:spPr>
        <p:txBody>
          <a:bodyPr wrap="none" lIns="0" tIns="0" rIns="0" bIns="0" rtlCol="0" anchor="t"/>
          <a:lstStyle/>
          <a:p>
            <a:pPr algn="l" indent="0" marL="0">
              <a:lnSpc>
                <a:spcPts val="2200"/>
              </a:lnSpc>
              <a:buNone/>
            </a:pPr>
            <a:r>
              <a:rPr lang="en-US" sz="1450" dirty="0">
                <a:solidFill>
                  <a:srgbClr val="E2E6E9"/>
                </a:solidFill>
                <a:latin typeface="Source Sans 3" pitchFamily="34" charset="0"/>
                <a:ea typeface="Source Sans 3" pitchFamily="34" charset="-122"/>
                <a:cs typeface="Source Sans 3" pitchFamily="34" charset="-120"/>
              </a:rPr>
              <a:t>워크플로우 분할 및 계층별 최적 배치</a:t>
            </a:r>
            <a:endParaRPr lang="en-US" sz="1450" dirty="0"/>
          </a:p>
        </p:txBody>
      </p:sp>
      <p:pic>
        <p:nvPicPr>
          <p:cNvPr id="14" name="Image 3" descr="preencoded.png">    </p:cNvPr>
          <p:cNvPicPr>
            <a:picLocks noChangeAspect="1"/>
          </p:cNvPicPr>
          <p:nvPr/>
        </p:nvPicPr>
        <p:blipFill>
          <a:blip r:embed="rId4"/>
          <a:stretch>
            <a:fillRect/>
          </a:stretch>
        </p:blipFill>
        <p:spPr>
          <a:xfrm>
            <a:off x="746760" y="6456998"/>
            <a:ext cx="933569" cy="1120259"/>
          </a:xfrm>
          <a:prstGeom prst="rect">
            <a:avLst/>
          </a:prstGeom>
        </p:spPr>
      </p:pic>
      <p:sp>
        <p:nvSpPr>
          <p:cNvPr id="15" name="Text 9"/>
          <p:cNvSpPr/>
          <p:nvPr/>
        </p:nvSpPr>
        <p:spPr>
          <a:xfrm>
            <a:off x="1867019" y="6643688"/>
            <a:ext cx="2121694" cy="265152"/>
          </a:xfrm>
          <a:prstGeom prst="rect">
            <a:avLst/>
          </a:prstGeom>
          <a:noFill/>
          <a:ln/>
        </p:spPr>
        <p:txBody>
          <a:bodyPr wrap="none" lIns="0" tIns="0" rIns="0" bIns="0" rtlCol="0" anchor="t"/>
          <a:lstStyle/>
          <a:p>
            <a:pPr algn="l" indent="0" marL="0">
              <a:lnSpc>
                <a:spcPts val="2050"/>
              </a:lnSpc>
              <a:buNone/>
            </a:pPr>
            <a:r>
              <a:rPr lang="en-US" sz="1650" b="1" dirty="0">
                <a:solidFill>
                  <a:srgbClr val="E2E6E9"/>
                </a:solidFill>
                <a:latin typeface="Montserrat Bold" pitchFamily="34" charset="0"/>
                <a:ea typeface="Montserrat Bold" pitchFamily="34" charset="-122"/>
                <a:cs typeface="Montserrat Bold" pitchFamily="34" charset="-120"/>
              </a:rPr>
              <a:t>전과정 자동화</a:t>
            </a:r>
            <a:endParaRPr lang="en-US" sz="1650" dirty="0"/>
          </a:p>
        </p:txBody>
      </p:sp>
      <p:sp>
        <p:nvSpPr>
          <p:cNvPr id="16" name="Text 10"/>
          <p:cNvSpPr/>
          <p:nvPr/>
        </p:nvSpPr>
        <p:spPr>
          <a:xfrm>
            <a:off x="1867019" y="7020758"/>
            <a:ext cx="12016621" cy="280035"/>
          </a:xfrm>
          <a:prstGeom prst="rect">
            <a:avLst/>
          </a:prstGeom>
          <a:noFill/>
          <a:ln/>
        </p:spPr>
        <p:txBody>
          <a:bodyPr wrap="none" lIns="0" tIns="0" rIns="0" bIns="0" rtlCol="0" anchor="t"/>
          <a:lstStyle/>
          <a:p>
            <a:pPr algn="l" indent="0" marL="0">
              <a:lnSpc>
                <a:spcPts val="2200"/>
              </a:lnSpc>
              <a:buNone/>
            </a:pPr>
            <a:r>
              <a:rPr lang="en-US" sz="1450" dirty="0">
                <a:solidFill>
                  <a:srgbClr val="E2E6E9"/>
                </a:solidFill>
                <a:latin typeface="Source Sans 3" pitchFamily="34" charset="0"/>
                <a:ea typeface="Source Sans 3" pitchFamily="34" charset="-122"/>
                <a:cs typeface="Source Sans 3" pitchFamily="34" charset="-120"/>
              </a:rPr>
              <a:t>수집→정화→추론→저장의 End-to-End 통합</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16863" y="511969"/>
            <a:ext cx="3504843" cy="438150"/>
          </a:xfrm>
          <a:prstGeom prst="rect">
            <a:avLst/>
          </a:prstGeom>
          <a:noFill/>
          <a:ln/>
        </p:spPr>
        <p:txBody>
          <a:bodyPr wrap="none" lIns="0" tIns="0" rIns="0" bIns="0" rtlCol="0" anchor="t"/>
          <a:lstStyle/>
          <a:p>
            <a:pPr algn="l" indent="0" marL="0">
              <a:lnSpc>
                <a:spcPts val="3400"/>
              </a:lnSpc>
              <a:buNone/>
            </a:pPr>
            <a:r>
              <a:rPr lang="en-US" sz="2750" b="1" dirty="0">
                <a:solidFill>
                  <a:srgbClr val="FFFFFF"/>
                </a:solidFill>
                <a:latin typeface="Montserrat Bold" pitchFamily="34" charset="0"/>
                <a:ea typeface="Montserrat Bold" pitchFamily="34" charset="-122"/>
                <a:cs typeface="Montserrat Bold" pitchFamily="34" charset="-120"/>
              </a:rPr>
              <a:t>연구의 핵심 기여</a:t>
            </a:r>
            <a:endParaRPr lang="en-US" sz="2750" dirty="0"/>
          </a:p>
        </p:txBody>
      </p:sp>
      <p:sp>
        <p:nvSpPr>
          <p:cNvPr id="3" name="Text 1"/>
          <p:cNvSpPr/>
          <p:nvPr/>
        </p:nvSpPr>
        <p:spPr>
          <a:xfrm>
            <a:off x="616863" y="1258491"/>
            <a:ext cx="13396674" cy="231219"/>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본 연구는 다음과 같은 다섯 가지 핵심 기여를 통해 CEI 자원 관리 분야에 학술적·실무적 가치를 제공합니다.</a:t>
            </a:r>
            <a:endParaRPr lang="en-US" sz="1200" dirty="0"/>
          </a:p>
        </p:txBody>
      </p:sp>
      <p:sp>
        <p:nvSpPr>
          <p:cNvPr id="4" name="Shape 2"/>
          <p:cNvSpPr/>
          <p:nvPr/>
        </p:nvSpPr>
        <p:spPr>
          <a:xfrm>
            <a:off x="616863" y="1663184"/>
            <a:ext cx="13396674" cy="1128117"/>
          </a:xfrm>
          <a:prstGeom prst="roundRect">
            <a:avLst>
              <a:gd name="adj" fmla="val 2051"/>
            </a:avLst>
          </a:prstGeom>
          <a:solidFill>
            <a:srgbClr val="111213"/>
          </a:solidFill>
          <a:ln w="22860">
            <a:solidFill>
              <a:srgbClr val="494A4B"/>
            </a:solidFill>
            <a:prstDash val="solid"/>
          </a:ln>
        </p:spPr>
      </p:sp>
      <p:sp>
        <p:nvSpPr>
          <p:cNvPr id="5" name="Shape 3"/>
          <p:cNvSpPr/>
          <p:nvPr/>
        </p:nvSpPr>
        <p:spPr>
          <a:xfrm>
            <a:off x="639723" y="1686044"/>
            <a:ext cx="616863" cy="1082397"/>
          </a:xfrm>
          <a:prstGeom prst="rect">
            <a:avLst/>
          </a:prstGeom>
          <a:solidFill>
            <a:srgbClr val="303132"/>
          </a:solidFill>
          <a:ln/>
        </p:spPr>
      </p:sp>
      <p:sp>
        <p:nvSpPr>
          <p:cNvPr id="6" name="Text 4"/>
          <p:cNvSpPr/>
          <p:nvPr/>
        </p:nvSpPr>
        <p:spPr>
          <a:xfrm>
            <a:off x="832485" y="2082641"/>
            <a:ext cx="231219" cy="289084"/>
          </a:xfrm>
          <a:prstGeom prst="rect">
            <a:avLst/>
          </a:prstGeom>
          <a:noFill/>
          <a:ln/>
        </p:spPr>
        <p:txBody>
          <a:bodyPr wrap="none" lIns="0" tIns="0" rIns="0" bIns="0" rtlCol="0" anchor="t"/>
          <a:lstStyle/>
          <a:p>
            <a:pPr algn="l" indent="0" marL="0">
              <a:lnSpc>
                <a:spcPts val="1800"/>
              </a:lnSpc>
              <a:buNone/>
            </a:pPr>
            <a:r>
              <a:rPr lang="en-US" sz="1800" b="1" dirty="0">
                <a:solidFill>
                  <a:srgbClr val="E2E6E9"/>
                </a:solidFill>
                <a:latin typeface="Montserrat Bold" pitchFamily="34" charset="0"/>
                <a:ea typeface="Montserrat Bold" pitchFamily="34" charset="-122"/>
                <a:cs typeface="Montserrat Bold" pitchFamily="34" charset="-120"/>
              </a:rPr>
              <a:t>1</a:t>
            </a:r>
            <a:endParaRPr lang="en-US" sz="1800" dirty="0"/>
          </a:p>
        </p:txBody>
      </p:sp>
      <p:sp>
        <p:nvSpPr>
          <p:cNvPr id="7" name="Text 5"/>
          <p:cNvSpPr/>
          <p:nvPr/>
        </p:nvSpPr>
        <p:spPr>
          <a:xfrm>
            <a:off x="1410772" y="1840230"/>
            <a:ext cx="1752362" cy="219075"/>
          </a:xfrm>
          <a:prstGeom prst="rect">
            <a:avLst/>
          </a:prstGeom>
          <a:noFill/>
          <a:ln/>
        </p:spPr>
        <p:txBody>
          <a:bodyPr wrap="none" lIns="0" tIns="0" rIns="0" bIns="0" rtlCol="0" anchor="t"/>
          <a:lstStyle/>
          <a:p>
            <a:pPr algn="l" indent="0" marL="0">
              <a:lnSpc>
                <a:spcPts val="1700"/>
              </a:lnSpc>
              <a:buNone/>
            </a:pPr>
            <a:r>
              <a:rPr lang="en-US" sz="1350" b="1" dirty="0">
                <a:solidFill>
                  <a:srgbClr val="E2E6E9"/>
                </a:solidFill>
                <a:latin typeface="Montserrat Bold" pitchFamily="34" charset="0"/>
                <a:ea typeface="Montserrat Bold" pitchFamily="34" charset="-122"/>
                <a:cs typeface="Montserrat Bold" pitchFamily="34" charset="-120"/>
              </a:rPr>
              <a:t>전과정 자동화 아키텍처</a:t>
            </a:r>
            <a:endParaRPr lang="en-US" sz="1350" dirty="0"/>
          </a:p>
        </p:txBody>
      </p:sp>
      <p:sp>
        <p:nvSpPr>
          <p:cNvPr id="8" name="Text 6"/>
          <p:cNvSpPr/>
          <p:nvPr/>
        </p:nvSpPr>
        <p:spPr>
          <a:xfrm>
            <a:off x="1410772" y="2151817"/>
            <a:ext cx="12425720" cy="462439"/>
          </a:xfrm>
          <a:prstGeom prst="rect">
            <a:avLst/>
          </a:prstGeom>
          <a:noFill/>
          <a:ln/>
        </p:spPr>
        <p:txBody>
          <a:bodyPr wrap="squar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CEI 환경에서 데이터 수집→정화→추론/분석→저장/옵스에 이르는 전 과정을 자동화하는 참조 아키텍처와 실제 구현을 제공합니다. 이는 연구자와 개발자가 즉시 활용할 수 있는 구체적인 설계 패턴과 모듈화된 컴포넌트를 포함합니다.</a:t>
            </a:r>
            <a:endParaRPr lang="en-US" sz="1200" dirty="0"/>
          </a:p>
        </p:txBody>
      </p:sp>
      <p:sp>
        <p:nvSpPr>
          <p:cNvPr id="9" name="Shape 7"/>
          <p:cNvSpPr/>
          <p:nvPr/>
        </p:nvSpPr>
        <p:spPr>
          <a:xfrm>
            <a:off x="616863" y="2945487"/>
            <a:ext cx="13396674" cy="1128117"/>
          </a:xfrm>
          <a:prstGeom prst="roundRect">
            <a:avLst>
              <a:gd name="adj" fmla="val 2051"/>
            </a:avLst>
          </a:prstGeom>
          <a:solidFill>
            <a:srgbClr val="111213"/>
          </a:solidFill>
          <a:ln w="22860">
            <a:solidFill>
              <a:srgbClr val="494A4B"/>
            </a:solidFill>
            <a:prstDash val="solid"/>
          </a:ln>
        </p:spPr>
      </p:sp>
      <p:sp>
        <p:nvSpPr>
          <p:cNvPr id="10" name="Shape 8"/>
          <p:cNvSpPr/>
          <p:nvPr/>
        </p:nvSpPr>
        <p:spPr>
          <a:xfrm>
            <a:off x="639723" y="2968347"/>
            <a:ext cx="616863" cy="1082397"/>
          </a:xfrm>
          <a:prstGeom prst="rect">
            <a:avLst/>
          </a:prstGeom>
          <a:solidFill>
            <a:srgbClr val="303132"/>
          </a:solidFill>
          <a:ln/>
        </p:spPr>
      </p:sp>
      <p:sp>
        <p:nvSpPr>
          <p:cNvPr id="11" name="Text 9"/>
          <p:cNvSpPr/>
          <p:nvPr/>
        </p:nvSpPr>
        <p:spPr>
          <a:xfrm>
            <a:off x="832485" y="3364944"/>
            <a:ext cx="231219" cy="289084"/>
          </a:xfrm>
          <a:prstGeom prst="rect">
            <a:avLst/>
          </a:prstGeom>
          <a:noFill/>
          <a:ln/>
        </p:spPr>
        <p:txBody>
          <a:bodyPr wrap="none" lIns="0" tIns="0" rIns="0" bIns="0" rtlCol="0" anchor="t"/>
          <a:lstStyle/>
          <a:p>
            <a:pPr algn="l" indent="0" marL="0">
              <a:lnSpc>
                <a:spcPts val="1800"/>
              </a:lnSpc>
              <a:buNone/>
            </a:pPr>
            <a:r>
              <a:rPr lang="en-US" sz="1800" b="1" dirty="0">
                <a:solidFill>
                  <a:srgbClr val="E2E6E9"/>
                </a:solidFill>
                <a:latin typeface="Montserrat Bold" pitchFamily="34" charset="0"/>
                <a:ea typeface="Montserrat Bold" pitchFamily="34" charset="-122"/>
                <a:cs typeface="Montserrat Bold" pitchFamily="34" charset="-120"/>
              </a:rPr>
              <a:t>2</a:t>
            </a:r>
            <a:endParaRPr lang="en-US" sz="1800" dirty="0"/>
          </a:p>
        </p:txBody>
      </p:sp>
      <p:sp>
        <p:nvSpPr>
          <p:cNvPr id="12" name="Text 10"/>
          <p:cNvSpPr/>
          <p:nvPr/>
        </p:nvSpPr>
        <p:spPr>
          <a:xfrm>
            <a:off x="1410772" y="3122533"/>
            <a:ext cx="1752362" cy="219075"/>
          </a:xfrm>
          <a:prstGeom prst="rect">
            <a:avLst/>
          </a:prstGeom>
          <a:noFill/>
          <a:ln/>
        </p:spPr>
        <p:txBody>
          <a:bodyPr wrap="none" lIns="0" tIns="0" rIns="0" bIns="0" rtlCol="0" anchor="t"/>
          <a:lstStyle/>
          <a:p>
            <a:pPr algn="l" indent="0" marL="0">
              <a:lnSpc>
                <a:spcPts val="1700"/>
              </a:lnSpc>
              <a:buNone/>
            </a:pPr>
            <a:r>
              <a:rPr lang="en-US" sz="1350" b="1" dirty="0">
                <a:solidFill>
                  <a:srgbClr val="E2E6E9"/>
                </a:solidFill>
                <a:latin typeface="Montserrat Bold" pitchFamily="34" charset="0"/>
                <a:ea typeface="Montserrat Bold" pitchFamily="34" charset="-122"/>
                <a:cs typeface="Montserrat Bold" pitchFamily="34" charset="-120"/>
              </a:rPr>
              <a:t>정책 엔진 설계</a:t>
            </a:r>
            <a:endParaRPr lang="en-US" sz="1350" dirty="0"/>
          </a:p>
        </p:txBody>
      </p:sp>
      <p:sp>
        <p:nvSpPr>
          <p:cNvPr id="13" name="Text 11"/>
          <p:cNvSpPr/>
          <p:nvPr/>
        </p:nvSpPr>
        <p:spPr>
          <a:xfrm>
            <a:off x="1410772" y="3434120"/>
            <a:ext cx="12425720" cy="462439"/>
          </a:xfrm>
          <a:prstGeom prst="rect">
            <a:avLst/>
          </a:prstGeom>
          <a:noFill/>
          <a:ln/>
        </p:spPr>
        <p:txBody>
          <a:bodyPr wrap="squar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SLO 인지형 멀티티어 스케줄러와 적응형 오프로딩/압축/캐싱 정책을 결합한 통합 정책 엔진을 설계하였습니다. 이 엔진은 실시간 텔레메트리 데이터를 기반으로 계층 간 워크로드 배치, 네트워크 경로 선택, 데이터 압축 수준 등을 동적으로 결정합니다.</a:t>
            </a:r>
            <a:endParaRPr lang="en-US" sz="1200" dirty="0"/>
          </a:p>
        </p:txBody>
      </p:sp>
      <p:sp>
        <p:nvSpPr>
          <p:cNvPr id="14" name="Shape 12"/>
          <p:cNvSpPr/>
          <p:nvPr/>
        </p:nvSpPr>
        <p:spPr>
          <a:xfrm>
            <a:off x="616863" y="4227790"/>
            <a:ext cx="13396674" cy="925235"/>
          </a:xfrm>
          <a:prstGeom prst="roundRect">
            <a:avLst>
              <a:gd name="adj" fmla="val 2500"/>
            </a:avLst>
          </a:prstGeom>
          <a:solidFill>
            <a:srgbClr val="111213"/>
          </a:solidFill>
          <a:ln w="22860">
            <a:solidFill>
              <a:srgbClr val="494A4B"/>
            </a:solidFill>
            <a:prstDash val="solid"/>
          </a:ln>
        </p:spPr>
      </p:sp>
      <p:sp>
        <p:nvSpPr>
          <p:cNvPr id="15" name="Shape 13"/>
          <p:cNvSpPr/>
          <p:nvPr/>
        </p:nvSpPr>
        <p:spPr>
          <a:xfrm>
            <a:off x="639723" y="4250650"/>
            <a:ext cx="616863" cy="879515"/>
          </a:xfrm>
          <a:prstGeom prst="rect">
            <a:avLst/>
          </a:prstGeom>
          <a:solidFill>
            <a:srgbClr val="303132"/>
          </a:solidFill>
          <a:ln/>
        </p:spPr>
      </p:sp>
      <p:sp>
        <p:nvSpPr>
          <p:cNvPr id="16" name="Text 14"/>
          <p:cNvSpPr/>
          <p:nvPr/>
        </p:nvSpPr>
        <p:spPr>
          <a:xfrm>
            <a:off x="832485" y="4545806"/>
            <a:ext cx="231219" cy="289084"/>
          </a:xfrm>
          <a:prstGeom prst="rect">
            <a:avLst/>
          </a:prstGeom>
          <a:noFill/>
          <a:ln/>
        </p:spPr>
        <p:txBody>
          <a:bodyPr wrap="none" lIns="0" tIns="0" rIns="0" bIns="0" rtlCol="0" anchor="t"/>
          <a:lstStyle/>
          <a:p>
            <a:pPr algn="l" indent="0" marL="0">
              <a:lnSpc>
                <a:spcPts val="1800"/>
              </a:lnSpc>
              <a:buNone/>
            </a:pPr>
            <a:r>
              <a:rPr lang="en-US" sz="1800" b="1" dirty="0">
                <a:solidFill>
                  <a:srgbClr val="E2E6E9"/>
                </a:solidFill>
                <a:latin typeface="Montserrat Bold" pitchFamily="34" charset="0"/>
                <a:ea typeface="Montserrat Bold" pitchFamily="34" charset="-122"/>
                <a:cs typeface="Montserrat Bold" pitchFamily="34" charset="-120"/>
              </a:rPr>
              <a:t>3</a:t>
            </a:r>
            <a:endParaRPr lang="en-US" sz="1800" dirty="0"/>
          </a:p>
        </p:txBody>
      </p:sp>
      <p:sp>
        <p:nvSpPr>
          <p:cNvPr id="17" name="Text 15"/>
          <p:cNvSpPr/>
          <p:nvPr/>
        </p:nvSpPr>
        <p:spPr>
          <a:xfrm>
            <a:off x="1410772" y="4404836"/>
            <a:ext cx="1752362" cy="219075"/>
          </a:xfrm>
          <a:prstGeom prst="rect">
            <a:avLst/>
          </a:prstGeom>
          <a:noFill/>
          <a:ln/>
        </p:spPr>
        <p:txBody>
          <a:bodyPr wrap="none" lIns="0" tIns="0" rIns="0" bIns="0" rtlCol="0" anchor="t"/>
          <a:lstStyle/>
          <a:p>
            <a:pPr algn="l" indent="0" marL="0">
              <a:lnSpc>
                <a:spcPts val="1700"/>
              </a:lnSpc>
              <a:buNone/>
            </a:pPr>
            <a:r>
              <a:rPr lang="en-US" sz="1350" b="1" dirty="0">
                <a:solidFill>
                  <a:srgbClr val="E2E6E9"/>
                </a:solidFill>
                <a:latin typeface="Montserrat Bold" pitchFamily="34" charset="0"/>
                <a:ea typeface="Montserrat Bold" pitchFamily="34" charset="-122"/>
                <a:cs typeface="Montserrat Bold" pitchFamily="34" charset="-120"/>
              </a:rPr>
              <a:t>DAG 최적화 수식화</a:t>
            </a:r>
            <a:endParaRPr lang="en-US" sz="1350" dirty="0"/>
          </a:p>
        </p:txBody>
      </p:sp>
      <p:sp>
        <p:nvSpPr>
          <p:cNvPr id="18" name="Text 16"/>
          <p:cNvSpPr/>
          <p:nvPr/>
        </p:nvSpPr>
        <p:spPr>
          <a:xfrm>
            <a:off x="1410772" y="4716423"/>
            <a:ext cx="12425720" cy="231219"/>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혼합 스트림/배치 DAG 실행의 분할·배치·데이터 이동 비용을 수학적으로 수식화하고, NP-hard 문제에 대한 경량 근사 해법을 제시합니다. 이를 통해 실용적인 시간 내에 준최적해를 도출할 수 있습니다.</a:t>
            </a:r>
            <a:endParaRPr lang="en-US" sz="1200" dirty="0"/>
          </a:p>
        </p:txBody>
      </p:sp>
      <p:sp>
        <p:nvSpPr>
          <p:cNvPr id="19" name="Shape 17"/>
          <p:cNvSpPr/>
          <p:nvPr/>
        </p:nvSpPr>
        <p:spPr>
          <a:xfrm>
            <a:off x="616863" y="5307211"/>
            <a:ext cx="13396674" cy="1128117"/>
          </a:xfrm>
          <a:prstGeom prst="roundRect">
            <a:avLst>
              <a:gd name="adj" fmla="val 2051"/>
            </a:avLst>
          </a:prstGeom>
          <a:solidFill>
            <a:srgbClr val="111213"/>
          </a:solidFill>
          <a:ln w="22860">
            <a:solidFill>
              <a:srgbClr val="494A4B"/>
            </a:solidFill>
            <a:prstDash val="solid"/>
          </a:ln>
        </p:spPr>
      </p:sp>
      <p:sp>
        <p:nvSpPr>
          <p:cNvPr id="20" name="Shape 18"/>
          <p:cNvSpPr/>
          <p:nvPr/>
        </p:nvSpPr>
        <p:spPr>
          <a:xfrm>
            <a:off x="639723" y="5330071"/>
            <a:ext cx="616863" cy="1082397"/>
          </a:xfrm>
          <a:prstGeom prst="rect">
            <a:avLst/>
          </a:prstGeom>
          <a:solidFill>
            <a:srgbClr val="303132"/>
          </a:solidFill>
          <a:ln/>
        </p:spPr>
      </p:sp>
      <p:sp>
        <p:nvSpPr>
          <p:cNvPr id="21" name="Text 19"/>
          <p:cNvSpPr/>
          <p:nvPr/>
        </p:nvSpPr>
        <p:spPr>
          <a:xfrm>
            <a:off x="832485" y="5726668"/>
            <a:ext cx="231219" cy="289084"/>
          </a:xfrm>
          <a:prstGeom prst="rect">
            <a:avLst/>
          </a:prstGeom>
          <a:noFill/>
          <a:ln/>
        </p:spPr>
        <p:txBody>
          <a:bodyPr wrap="none" lIns="0" tIns="0" rIns="0" bIns="0" rtlCol="0" anchor="t"/>
          <a:lstStyle/>
          <a:p>
            <a:pPr algn="l" indent="0" marL="0">
              <a:lnSpc>
                <a:spcPts val="1800"/>
              </a:lnSpc>
              <a:buNone/>
            </a:pPr>
            <a:r>
              <a:rPr lang="en-US" sz="1800" b="1" dirty="0">
                <a:solidFill>
                  <a:srgbClr val="E2E6E9"/>
                </a:solidFill>
                <a:latin typeface="Montserrat Bold" pitchFamily="34" charset="0"/>
                <a:ea typeface="Montserrat Bold" pitchFamily="34" charset="-122"/>
                <a:cs typeface="Montserrat Bold" pitchFamily="34" charset="-120"/>
              </a:rPr>
              <a:t>4</a:t>
            </a:r>
            <a:endParaRPr lang="en-US" sz="1800" dirty="0"/>
          </a:p>
        </p:txBody>
      </p:sp>
      <p:sp>
        <p:nvSpPr>
          <p:cNvPr id="22" name="Text 20"/>
          <p:cNvSpPr/>
          <p:nvPr/>
        </p:nvSpPr>
        <p:spPr>
          <a:xfrm>
            <a:off x="1410772" y="5484257"/>
            <a:ext cx="1752362" cy="219075"/>
          </a:xfrm>
          <a:prstGeom prst="rect">
            <a:avLst/>
          </a:prstGeom>
          <a:noFill/>
          <a:ln/>
        </p:spPr>
        <p:txBody>
          <a:bodyPr wrap="none" lIns="0" tIns="0" rIns="0" bIns="0" rtlCol="0" anchor="t"/>
          <a:lstStyle/>
          <a:p>
            <a:pPr algn="l" indent="0" marL="0">
              <a:lnSpc>
                <a:spcPts val="1700"/>
              </a:lnSpc>
              <a:buNone/>
            </a:pPr>
            <a:r>
              <a:rPr lang="en-US" sz="1350" b="1" dirty="0">
                <a:solidFill>
                  <a:srgbClr val="E2E6E9"/>
                </a:solidFill>
                <a:latin typeface="Montserrat Bold" pitchFamily="34" charset="0"/>
                <a:ea typeface="Montserrat Bold" pitchFamily="34" charset="-122"/>
                <a:cs typeface="Montserrat Bold" pitchFamily="34" charset="-120"/>
              </a:rPr>
              <a:t>재현 가능한 테스트베드</a:t>
            </a:r>
            <a:endParaRPr lang="en-US" sz="1350" dirty="0"/>
          </a:p>
        </p:txBody>
      </p:sp>
      <p:sp>
        <p:nvSpPr>
          <p:cNvPr id="23" name="Text 21"/>
          <p:cNvSpPr/>
          <p:nvPr/>
        </p:nvSpPr>
        <p:spPr>
          <a:xfrm>
            <a:off x="1410772" y="5795843"/>
            <a:ext cx="12425720" cy="462439"/>
          </a:xfrm>
          <a:prstGeom prst="rect">
            <a:avLst/>
          </a:prstGeom>
          <a:noFill/>
          <a:ln/>
        </p:spPr>
        <p:txBody>
          <a:bodyPr wrap="squar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재현 가능한 실험 환경을 위한 테스트베드 구성, 측정 스크립트, 평가 매트릭스를 공개하여 다른 연구자들이 결과를 검증하고 확장할 수 있도록 합니다. 이는 연구의 투명성과 신뢰성을 높이는 핵심 요소입니다.</a:t>
            </a:r>
            <a:endParaRPr lang="en-US" sz="1200" dirty="0"/>
          </a:p>
        </p:txBody>
      </p:sp>
      <p:sp>
        <p:nvSpPr>
          <p:cNvPr id="24" name="Shape 22"/>
          <p:cNvSpPr/>
          <p:nvPr/>
        </p:nvSpPr>
        <p:spPr>
          <a:xfrm>
            <a:off x="616863" y="6589514"/>
            <a:ext cx="13396674" cy="1128117"/>
          </a:xfrm>
          <a:prstGeom prst="roundRect">
            <a:avLst>
              <a:gd name="adj" fmla="val 2051"/>
            </a:avLst>
          </a:prstGeom>
          <a:solidFill>
            <a:srgbClr val="111213"/>
          </a:solidFill>
          <a:ln w="22860">
            <a:solidFill>
              <a:srgbClr val="494A4B"/>
            </a:solidFill>
            <a:prstDash val="solid"/>
          </a:ln>
        </p:spPr>
      </p:sp>
      <p:sp>
        <p:nvSpPr>
          <p:cNvPr id="25" name="Shape 23"/>
          <p:cNvSpPr/>
          <p:nvPr/>
        </p:nvSpPr>
        <p:spPr>
          <a:xfrm>
            <a:off x="639723" y="6612374"/>
            <a:ext cx="616863" cy="1082397"/>
          </a:xfrm>
          <a:prstGeom prst="rect">
            <a:avLst/>
          </a:prstGeom>
          <a:solidFill>
            <a:srgbClr val="303132"/>
          </a:solidFill>
          <a:ln/>
        </p:spPr>
      </p:sp>
      <p:sp>
        <p:nvSpPr>
          <p:cNvPr id="26" name="Text 24"/>
          <p:cNvSpPr/>
          <p:nvPr/>
        </p:nvSpPr>
        <p:spPr>
          <a:xfrm>
            <a:off x="832485" y="7008971"/>
            <a:ext cx="231219" cy="289084"/>
          </a:xfrm>
          <a:prstGeom prst="rect">
            <a:avLst/>
          </a:prstGeom>
          <a:noFill/>
          <a:ln/>
        </p:spPr>
        <p:txBody>
          <a:bodyPr wrap="none" lIns="0" tIns="0" rIns="0" bIns="0" rtlCol="0" anchor="t"/>
          <a:lstStyle/>
          <a:p>
            <a:pPr algn="l" indent="0" marL="0">
              <a:lnSpc>
                <a:spcPts val="1800"/>
              </a:lnSpc>
              <a:buNone/>
            </a:pPr>
            <a:r>
              <a:rPr lang="en-US" sz="1800" b="1" dirty="0">
                <a:solidFill>
                  <a:srgbClr val="E2E6E9"/>
                </a:solidFill>
                <a:latin typeface="Montserrat Bold" pitchFamily="34" charset="0"/>
                <a:ea typeface="Montserrat Bold" pitchFamily="34" charset="-122"/>
                <a:cs typeface="Montserrat Bold" pitchFamily="34" charset="-120"/>
              </a:rPr>
              <a:t>5</a:t>
            </a:r>
            <a:endParaRPr lang="en-US" sz="1800" dirty="0"/>
          </a:p>
        </p:txBody>
      </p:sp>
      <p:sp>
        <p:nvSpPr>
          <p:cNvPr id="27" name="Text 25"/>
          <p:cNvSpPr/>
          <p:nvPr/>
        </p:nvSpPr>
        <p:spPr>
          <a:xfrm>
            <a:off x="1410772" y="6766560"/>
            <a:ext cx="1752362" cy="219075"/>
          </a:xfrm>
          <a:prstGeom prst="rect">
            <a:avLst/>
          </a:prstGeom>
          <a:noFill/>
          <a:ln/>
        </p:spPr>
        <p:txBody>
          <a:bodyPr wrap="none" lIns="0" tIns="0" rIns="0" bIns="0" rtlCol="0" anchor="t"/>
          <a:lstStyle/>
          <a:p>
            <a:pPr algn="l" indent="0" marL="0">
              <a:lnSpc>
                <a:spcPts val="1700"/>
              </a:lnSpc>
              <a:buNone/>
            </a:pPr>
            <a:r>
              <a:rPr lang="en-US" sz="1350" b="1" dirty="0">
                <a:solidFill>
                  <a:srgbClr val="E2E6E9"/>
                </a:solidFill>
                <a:latin typeface="Montserrat Bold" pitchFamily="34" charset="0"/>
                <a:ea typeface="Montserrat Bold" pitchFamily="34" charset="-122"/>
                <a:cs typeface="Montserrat Bold" pitchFamily="34" charset="-120"/>
              </a:rPr>
              <a:t>운영 가이드라인</a:t>
            </a:r>
            <a:endParaRPr lang="en-US" sz="1350" dirty="0"/>
          </a:p>
        </p:txBody>
      </p:sp>
      <p:sp>
        <p:nvSpPr>
          <p:cNvPr id="28" name="Text 26"/>
          <p:cNvSpPr/>
          <p:nvPr/>
        </p:nvSpPr>
        <p:spPr>
          <a:xfrm>
            <a:off x="1410772" y="7078147"/>
            <a:ext cx="12425720" cy="462439"/>
          </a:xfrm>
          <a:prstGeom prst="rect">
            <a:avLst/>
          </a:prstGeom>
          <a:noFill/>
          <a:ln/>
        </p:spPr>
        <p:txBody>
          <a:bodyPr wrap="squar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조건별 운영 가이드라인을 정량적으로 제시합니다. 여기에는 튜닝 파라미터 범위, 정책 가드레일(guardrail) 설정, 롤백 절차 등이 포함되며, 실무 환경에서 즉시 적용 가능한 구체적인 수치와 임계값을 제공합니다.</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3798" y="1256824"/>
            <a:ext cx="6692741"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관련 연구: 기초 연구와 개념 정립</a:t>
            </a:r>
            <a:endParaRPr lang="en-US" sz="3850" dirty="0"/>
          </a:p>
        </p:txBody>
      </p:sp>
      <p:sp>
        <p:nvSpPr>
          <p:cNvPr id="3" name="Text 1"/>
          <p:cNvSpPr/>
          <p:nvPr/>
        </p:nvSpPr>
        <p:spPr>
          <a:xfrm>
            <a:off x="863798" y="2302193"/>
            <a:ext cx="12902803" cy="647938"/>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CEI 자원 관리 연구는 다양한 선행 연구들의 개념적 토대 위에 구축되었습니다. 초기 연구들은 주로 비전 제시와 개념 정립에 초점을 맞추었으며, 이후 구체적인 최적화 기법과 실험적 검증으로 발전해왔습니다.</a:t>
            </a:r>
            <a:endParaRPr lang="en-US" sz="1700" dirty="0"/>
          </a:p>
        </p:txBody>
      </p:sp>
      <p:sp>
        <p:nvSpPr>
          <p:cNvPr id="4" name="Shape 2"/>
          <p:cNvSpPr/>
          <p:nvPr/>
        </p:nvSpPr>
        <p:spPr>
          <a:xfrm>
            <a:off x="863798" y="3193018"/>
            <a:ext cx="6343412" cy="3779758"/>
          </a:xfrm>
          <a:prstGeom prst="roundRect">
            <a:avLst>
              <a:gd name="adj" fmla="val 3871"/>
            </a:avLst>
          </a:prstGeom>
          <a:solidFill>
            <a:srgbClr val="111213"/>
          </a:solidFill>
          <a:ln w="30480">
            <a:solidFill>
              <a:srgbClr val="494A4B"/>
            </a:solidFill>
            <a:prstDash val="solid"/>
          </a:ln>
        </p:spPr>
      </p:sp>
      <p:sp>
        <p:nvSpPr>
          <p:cNvPr id="5" name="Shape 3"/>
          <p:cNvSpPr/>
          <p:nvPr/>
        </p:nvSpPr>
        <p:spPr>
          <a:xfrm>
            <a:off x="833318" y="3193018"/>
            <a:ext cx="121920" cy="3779758"/>
          </a:xfrm>
          <a:prstGeom prst="roundRect">
            <a:avLst>
              <a:gd name="adj" fmla="val 26572"/>
            </a:avLst>
          </a:prstGeom>
          <a:solidFill>
            <a:srgbClr val="FFFFFF"/>
          </a:solidFill>
          <a:ln/>
        </p:spPr>
      </p:sp>
      <p:sp>
        <p:nvSpPr>
          <p:cNvPr id="6" name="Text 4"/>
          <p:cNvSpPr/>
          <p:nvPr/>
        </p:nvSpPr>
        <p:spPr>
          <a:xfrm>
            <a:off x="1201579" y="3439358"/>
            <a:ext cx="3507581"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Satyanarayanan et al., 2009</a:t>
            </a:r>
            <a:endParaRPr lang="en-US" sz="1900" dirty="0"/>
          </a:p>
        </p:txBody>
      </p:sp>
      <p:sp>
        <p:nvSpPr>
          <p:cNvPr id="7" name="Text 5"/>
          <p:cNvSpPr/>
          <p:nvPr/>
        </p:nvSpPr>
        <p:spPr>
          <a:xfrm>
            <a:off x="1201579" y="3875603"/>
            <a:ext cx="5759291" cy="647938"/>
          </a:xfrm>
          <a:prstGeom prst="rect">
            <a:avLst/>
          </a:prstGeom>
          <a:noFill/>
          <a:ln/>
        </p:spPr>
        <p:txBody>
          <a:bodyPr wrap="squar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The Case for VM-Based Cloudlets in Mobile Computing</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IEEE Pervasive Computing</a:t>
            </a:r>
            <a:endParaRPr lang="en-US" sz="1700" dirty="0"/>
          </a:p>
        </p:txBody>
      </p:sp>
      <p:sp>
        <p:nvSpPr>
          <p:cNvPr id="8" name="Text 6"/>
          <p:cNvSpPr/>
          <p:nvPr/>
        </p:nvSpPr>
        <p:spPr>
          <a:xfrm>
            <a:off x="1201579" y="4653082"/>
            <a:ext cx="5759291" cy="1295876"/>
          </a:xfrm>
          <a:prstGeom prst="rect">
            <a:avLst/>
          </a:prstGeom>
          <a:noFill/>
          <a:ln/>
        </p:spPr>
        <p:txBody>
          <a:bodyPr wrap="square" lIns="0" tIns="0" rIns="0" bIns="0" rtlCol="0" anchor="t"/>
          <a:lstStyle/>
          <a:p>
            <a:pPr algn="l" indent="0" marL="0">
              <a:lnSpc>
                <a:spcPts val="2550"/>
              </a:lnSpc>
              <a:buNone/>
            </a:pPr>
            <a:r>
              <a:rPr lang="en-US" sz="1700" dirty="0">
                <a:solidFill>
                  <a:srgbClr val="000000"/>
                </a:solidFill>
                <a:highlight>
                  <a:srgbClr val="FFFFFF"/>
                </a:highlight>
                <a:latin typeface="Source Sans 3" pitchFamily="34" charset="0"/>
                <a:ea typeface="Source Sans 3" pitchFamily="34" charset="-122"/>
                <a:cs typeface="Source Sans 3" pitchFamily="34" charset="-120"/>
              </a:rPr>
              <a:t>장점:</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사용자 근접 소형 데이터센터(Cloudlet) 개념을 정립하여 근접 연산의 가치를 선도적으로 제시했습니다. 모바일 디바이스의 자원 한계를 극복하기 위한 근거리 오프로딩 아키텍처의 이론적 기반을 마련했습니다.</a:t>
            </a:r>
            <a:endParaRPr lang="en-US" sz="1700" dirty="0"/>
          </a:p>
        </p:txBody>
      </p:sp>
      <p:sp>
        <p:nvSpPr>
          <p:cNvPr id="9" name="Text 7"/>
          <p:cNvSpPr/>
          <p:nvPr/>
        </p:nvSpPr>
        <p:spPr>
          <a:xfrm>
            <a:off x="1201579" y="6078498"/>
            <a:ext cx="5759291" cy="647938"/>
          </a:xfrm>
          <a:prstGeom prst="rect">
            <a:avLst/>
          </a:prstGeom>
          <a:noFill/>
          <a:ln/>
        </p:spPr>
        <p:txBody>
          <a:bodyPr wrap="square" lIns="0" tIns="0" rIns="0" bIns="0" rtlCol="0" anchor="t"/>
          <a:lstStyle/>
          <a:p>
            <a:pPr algn="l" indent="0" marL="0">
              <a:lnSpc>
                <a:spcPts val="2550"/>
              </a:lnSpc>
              <a:buNone/>
            </a:pPr>
            <a:r>
              <a:rPr lang="en-US" sz="1700" dirty="0">
                <a:solidFill>
                  <a:srgbClr val="1D1F22"/>
                </a:solidFill>
                <a:latin typeface="Source Sans 3" pitchFamily="34" charset="0"/>
                <a:ea typeface="Source Sans 3" pitchFamily="34" charset="-122"/>
                <a:cs typeface="Source Sans 3" pitchFamily="34" charset="-120"/>
              </a:rPr>
              <a:t>단점:</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비전 성격이 강해 대규모 정량 비교나 다양한 워크로드에 대한 실험적 검증은 제한적입니다.</a:t>
            </a:r>
            <a:endParaRPr lang="en-US" sz="1700" dirty="0"/>
          </a:p>
        </p:txBody>
      </p:sp>
      <p:sp>
        <p:nvSpPr>
          <p:cNvPr id="10" name="Shape 8"/>
          <p:cNvSpPr/>
          <p:nvPr/>
        </p:nvSpPr>
        <p:spPr>
          <a:xfrm>
            <a:off x="7423071" y="3193018"/>
            <a:ext cx="6343531" cy="3779758"/>
          </a:xfrm>
          <a:prstGeom prst="roundRect">
            <a:avLst>
              <a:gd name="adj" fmla="val 3871"/>
            </a:avLst>
          </a:prstGeom>
          <a:solidFill>
            <a:srgbClr val="111213"/>
          </a:solidFill>
          <a:ln w="30480">
            <a:solidFill>
              <a:srgbClr val="494A4B"/>
            </a:solidFill>
            <a:prstDash val="solid"/>
          </a:ln>
        </p:spPr>
      </p:sp>
      <p:sp>
        <p:nvSpPr>
          <p:cNvPr id="11" name="Shape 9"/>
          <p:cNvSpPr/>
          <p:nvPr/>
        </p:nvSpPr>
        <p:spPr>
          <a:xfrm>
            <a:off x="7392591" y="3193018"/>
            <a:ext cx="121920" cy="3779758"/>
          </a:xfrm>
          <a:prstGeom prst="roundRect">
            <a:avLst>
              <a:gd name="adj" fmla="val 26572"/>
            </a:avLst>
          </a:prstGeom>
          <a:solidFill>
            <a:srgbClr val="FFFFFF"/>
          </a:solidFill>
          <a:ln/>
        </p:spPr>
      </p:sp>
      <p:sp>
        <p:nvSpPr>
          <p:cNvPr id="12" name="Text 10"/>
          <p:cNvSpPr/>
          <p:nvPr/>
        </p:nvSpPr>
        <p:spPr>
          <a:xfrm>
            <a:off x="7760851" y="3439358"/>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Shi et al., 2016</a:t>
            </a:r>
            <a:endParaRPr lang="en-US" sz="1900" dirty="0"/>
          </a:p>
        </p:txBody>
      </p:sp>
      <p:sp>
        <p:nvSpPr>
          <p:cNvPr id="13" name="Text 11"/>
          <p:cNvSpPr/>
          <p:nvPr/>
        </p:nvSpPr>
        <p:spPr>
          <a:xfrm>
            <a:off x="7760851" y="3875603"/>
            <a:ext cx="5759410" cy="647938"/>
          </a:xfrm>
          <a:prstGeom prst="rect">
            <a:avLst/>
          </a:prstGeom>
          <a:noFill/>
          <a:ln/>
        </p:spPr>
        <p:txBody>
          <a:bodyPr wrap="squar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Edge Computing: Vision and Challenges</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IEEE Internet of Things Journal</a:t>
            </a:r>
            <a:endParaRPr lang="en-US" sz="1700" dirty="0"/>
          </a:p>
        </p:txBody>
      </p:sp>
      <p:sp>
        <p:nvSpPr>
          <p:cNvPr id="14" name="Text 12"/>
          <p:cNvSpPr/>
          <p:nvPr/>
        </p:nvSpPr>
        <p:spPr>
          <a:xfrm>
            <a:off x="7760851" y="4653082"/>
            <a:ext cx="5759410" cy="971907"/>
          </a:xfrm>
          <a:prstGeom prst="rect">
            <a:avLst/>
          </a:prstGeom>
          <a:noFill/>
          <a:ln/>
        </p:spPr>
        <p:txBody>
          <a:bodyPr wrap="square" lIns="0" tIns="0" rIns="0" bIns="0" rtlCol="0" anchor="t"/>
          <a:lstStyle/>
          <a:p>
            <a:pPr algn="l" indent="0" marL="0">
              <a:lnSpc>
                <a:spcPts val="2550"/>
              </a:lnSpc>
              <a:buNone/>
            </a:pPr>
            <a:r>
              <a:rPr lang="en-US" sz="1700" dirty="0">
                <a:solidFill>
                  <a:srgbClr val="000000"/>
                </a:solidFill>
                <a:highlight>
                  <a:srgbClr val="FFFFFF"/>
                </a:highlight>
                <a:latin typeface="Source Sans 3" pitchFamily="34" charset="0"/>
                <a:ea typeface="Source Sans 3" pitchFamily="34" charset="-122"/>
                <a:cs typeface="Source Sans 3" pitchFamily="34" charset="-120"/>
              </a:rPr>
              <a:t>장점:</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엣지 컴퓨팅의 개념, 아키텍처, 연구과제를 포괄적으로 정리한 대표적인 서베이 논문입니다. 분야의 체계적인 분류와 향후 연구 방향을 제시하여 후속 연구의 길잡이 역할을 수행했습니다.</a:t>
            </a:r>
            <a:endParaRPr lang="en-US" sz="1700" dirty="0"/>
          </a:p>
        </p:txBody>
      </p:sp>
      <p:sp>
        <p:nvSpPr>
          <p:cNvPr id="15" name="Text 13"/>
          <p:cNvSpPr/>
          <p:nvPr/>
        </p:nvSpPr>
        <p:spPr>
          <a:xfrm>
            <a:off x="7760851" y="5754529"/>
            <a:ext cx="5759410" cy="647938"/>
          </a:xfrm>
          <a:prstGeom prst="rect">
            <a:avLst/>
          </a:prstGeom>
          <a:noFill/>
          <a:ln/>
        </p:spPr>
        <p:txBody>
          <a:bodyPr wrap="square" lIns="0" tIns="0" rIns="0" bIns="0" rtlCol="0" anchor="t"/>
          <a:lstStyle/>
          <a:p>
            <a:pPr algn="l" indent="0" marL="0">
              <a:lnSpc>
                <a:spcPts val="2550"/>
              </a:lnSpc>
              <a:buNone/>
            </a:pPr>
            <a:r>
              <a:rPr lang="en-US" sz="1700" dirty="0">
                <a:solidFill>
                  <a:srgbClr val="1D1F22"/>
                </a:solidFill>
                <a:latin typeface="Source Sans 3" pitchFamily="34" charset="0"/>
                <a:ea typeface="Source Sans 3" pitchFamily="34" charset="-122"/>
                <a:cs typeface="Source Sans 3" pitchFamily="34" charset="-120"/>
              </a:rPr>
              <a:t>단점:</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표준 KPI 기반의 아키텍처 교차 실험 비교는 부족하며, 주로 개념적 수준의 논의에 머물러 있습니다.</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21757" y="496610"/>
            <a:ext cx="5214699" cy="512683"/>
          </a:xfrm>
          <a:prstGeom prst="rect">
            <a:avLst/>
          </a:prstGeom>
          <a:noFill/>
          <a:ln/>
        </p:spPr>
        <p:txBody>
          <a:bodyPr wrap="none" lIns="0" tIns="0" rIns="0" bIns="0" rtlCol="0" anchor="t"/>
          <a:lstStyle/>
          <a:p>
            <a:pPr algn="l" indent="0" marL="0">
              <a:lnSpc>
                <a:spcPts val="4000"/>
              </a:lnSpc>
              <a:buNone/>
            </a:pPr>
            <a:r>
              <a:rPr lang="en-US" sz="3200" b="1" dirty="0">
                <a:solidFill>
                  <a:srgbClr val="FFFFFF"/>
                </a:solidFill>
                <a:latin typeface="Montserrat Bold" pitchFamily="34" charset="0"/>
                <a:ea typeface="Montserrat Bold" pitchFamily="34" charset="-122"/>
                <a:cs typeface="Montserrat Bold" pitchFamily="34" charset="-120"/>
              </a:rPr>
              <a:t>관련 연구: 통신 및 최적화 연구</a:t>
            </a:r>
            <a:endParaRPr lang="en-US" sz="3200" dirty="0"/>
          </a:p>
        </p:txBody>
      </p:sp>
      <p:sp>
        <p:nvSpPr>
          <p:cNvPr id="3" name="Text 1"/>
          <p:cNvSpPr/>
          <p:nvPr/>
        </p:nvSpPr>
        <p:spPr>
          <a:xfrm>
            <a:off x="721757" y="1460302"/>
            <a:ext cx="2050613" cy="256223"/>
          </a:xfrm>
          <a:prstGeom prst="rect">
            <a:avLst/>
          </a:prstGeom>
          <a:noFill/>
          <a:ln/>
        </p:spPr>
        <p:txBody>
          <a:bodyPr wrap="none" lIns="0" tIns="0" rIns="0" bIns="0" rtlCol="0" anchor="t"/>
          <a:lstStyle/>
          <a:p>
            <a:pPr algn="l" indent="0" marL="0">
              <a:lnSpc>
                <a:spcPts val="2000"/>
              </a:lnSpc>
              <a:buNone/>
            </a:pPr>
            <a:r>
              <a:rPr lang="en-US" sz="1600" b="1" dirty="0">
                <a:solidFill>
                  <a:srgbClr val="FFFFFF"/>
                </a:solidFill>
                <a:latin typeface="Montserrat Bold" pitchFamily="34" charset="0"/>
                <a:ea typeface="Montserrat Bold" pitchFamily="34" charset="-122"/>
                <a:cs typeface="Montserrat Bold" pitchFamily="34" charset="-120"/>
              </a:rPr>
              <a:t>Mao et al., 2017</a:t>
            </a:r>
            <a:endParaRPr lang="en-US" sz="1600" dirty="0"/>
          </a:p>
        </p:txBody>
      </p:sp>
      <p:sp>
        <p:nvSpPr>
          <p:cNvPr id="4" name="Text 2"/>
          <p:cNvSpPr/>
          <p:nvPr/>
        </p:nvSpPr>
        <p:spPr>
          <a:xfrm>
            <a:off x="721757" y="1896904"/>
            <a:ext cx="6373297" cy="541496"/>
          </a:xfrm>
          <a:prstGeom prst="rect">
            <a:avLst/>
          </a:prstGeom>
          <a:noFill/>
          <a:ln/>
        </p:spPr>
        <p:txBody>
          <a:bodyPr wrap="squar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A Survey on Mobile Edge Computing</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IEEE Communications Surveys &amp; Tutorials</a:t>
            </a:r>
            <a:endParaRPr lang="en-US" sz="1400" dirty="0"/>
          </a:p>
        </p:txBody>
      </p:sp>
      <p:sp>
        <p:nvSpPr>
          <p:cNvPr id="5" name="Text 3"/>
          <p:cNvSpPr/>
          <p:nvPr/>
        </p:nvSpPr>
        <p:spPr>
          <a:xfrm>
            <a:off x="721757" y="2600801"/>
            <a:ext cx="6373297" cy="812244"/>
          </a:xfrm>
          <a:prstGeom prst="rect">
            <a:avLst/>
          </a:prstGeom>
          <a:noFill/>
          <a:ln/>
        </p:spPr>
        <p:txBody>
          <a:bodyPr wrap="square" lIns="0" tIns="0" rIns="0" bIns="0" rtlCol="0" anchor="t"/>
          <a:lstStyle/>
          <a:p>
            <a:pPr algn="l" indent="0" marL="0">
              <a:lnSpc>
                <a:spcPts val="2100"/>
              </a:lnSpc>
              <a:buNone/>
            </a:pPr>
            <a:r>
              <a:rPr lang="en-US" sz="1400" dirty="0">
                <a:solidFill>
                  <a:srgbClr val="000000"/>
                </a:solidFill>
                <a:highlight>
                  <a:srgbClr val="FFFFFF"/>
                </a:highlight>
                <a:latin typeface="Source Sans 3" pitchFamily="34" charset="0"/>
                <a:ea typeface="Source Sans 3" pitchFamily="34" charset="-122"/>
                <a:cs typeface="Source Sans 3" pitchFamily="34" charset="-120"/>
              </a:rPr>
              <a:t>장점:</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통신 관점에서 오프로딩과 자원관리에 대한 분류 체계를 확립했으며, 높은 인용 수를 기록한 영향력 있는 서베이입니다. 모바일 엣지 컴퓨팅의 통신 프로토콜, 네트워크 아키텍처, QoS 보장 메커니즘을 체계적으로 정리했습니다.</a:t>
            </a:r>
            <a:endParaRPr lang="en-US" sz="1400" dirty="0"/>
          </a:p>
        </p:txBody>
      </p:sp>
      <p:sp>
        <p:nvSpPr>
          <p:cNvPr id="6" name="Text 4"/>
          <p:cNvSpPr/>
          <p:nvPr/>
        </p:nvSpPr>
        <p:spPr>
          <a:xfrm>
            <a:off x="721757" y="3575447"/>
            <a:ext cx="6373297" cy="812244"/>
          </a:xfrm>
          <a:prstGeom prst="rect">
            <a:avLst/>
          </a:prstGeom>
          <a:noFill/>
          <a:ln/>
        </p:spPr>
        <p:txBody>
          <a:bodyPr wrap="square" lIns="0" tIns="0" rIns="0" bIns="0" rtlCol="0" anchor="t"/>
          <a:lstStyle/>
          <a:p>
            <a:pPr algn="l" indent="0" marL="0">
              <a:lnSpc>
                <a:spcPts val="2100"/>
              </a:lnSpc>
              <a:buNone/>
            </a:pPr>
            <a:r>
              <a:rPr lang="en-US" sz="1400" dirty="0">
                <a:solidFill>
                  <a:srgbClr val="1D1F22"/>
                </a:solidFill>
                <a:latin typeface="Source Sans 3" pitchFamily="34" charset="0"/>
                <a:ea typeface="Source Sans 3" pitchFamily="34" charset="-122"/>
                <a:cs typeface="Source Sans 3" pitchFamily="34" charset="-120"/>
              </a:rPr>
              <a:t>단점:</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Cloudlet/Fog/연합 아키텍처 간 실험적 교차 비교가 부족하며, 오케스트레이션 지연에 대한 논의가 약합니다. 주로 이론적 모델에 집중하여 실제 시스템 구현의 복잡성을 충분히 다루지 못했습니다.</a:t>
            </a:r>
            <a:endParaRPr lang="en-US" sz="1400" dirty="0"/>
          </a:p>
        </p:txBody>
      </p:sp>
      <p:sp>
        <p:nvSpPr>
          <p:cNvPr id="7" name="Shape 5"/>
          <p:cNvSpPr/>
          <p:nvPr/>
        </p:nvSpPr>
        <p:spPr>
          <a:xfrm>
            <a:off x="721757" y="4680812"/>
            <a:ext cx="6373297" cy="30123"/>
          </a:xfrm>
          <a:prstGeom prst="rect">
            <a:avLst/>
          </a:prstGeom>
          <a:solidFill>
            <a:srgbClr val="E2E6E9">
              <a:alpha val="50000"/>
            </a:srgbClr>
          </a:solidFill>
          <a:ln/>
        </p:spPr>
      </p:sp>
      <p:sp>
        <p:nvSpPr>
          <p:cNvPr id="8" name="Text 6"/>
          <p:cNvSpPr/>
          <p:nvPr/>
        </p:nvSpPr>
        <p:spPr>
          <a:xfrm>
            <a:off x="721757" y="4913828"/>
            <a:ext cx="2050613" cy="256223"/>
          </a:xfrm>
          <a:prstGeom prst="rect">
            <a:avLst/>
          </a:prstGeom>
          <a:noFill/>
          <a:ln/>
        </p:spPr>
        <p:txBody>
          <a:bodyPr wrap="none" lIns="0" tIns="0" rIns="0" bIns="0" rtlCol="0" anchor="t"/>
          <a:lstStyle/>
          <a:p>
            <a:pPr algn="l" indent="0" marL="0">
              <a:lnSpc>
                <a:spcPts val="2000"/>
              </a:lnSpc>
              <a:buNone/>
            </a:pPr>
            <a:r>
              <a:rPr lang="en-US" sz="1600" b="1" dirty="0">
                <a:solidFill>
                  <a:srgbClr val="FFFFFF"/>
                </a:solidFill>
                <a:latin typeface="Montserrat Bold" pitchFamily="34" charset="0"/>
                <a:ea typeface="Montserrat Bold" pitchFamily="34" charset="-122"/>
                <a:cs typeface="Montserrat Bold" pitchFamily="34" charset="-120"/>
              </a:rPr>
              <a:t>Li et al., 2019</a:t>
            </a:r>
            <a:endParaRPr lang="en-US" sz="1600" dirty="0"/>
          </a:p>
        </p:txBody>
      </p:sp>
      <p:sp>
        <p:nvSpPr>
          <p:cNvPr id="9" name="Text 7"/>
          <p:cNvSpPr/>
          <p:nvPr/>
        </p:nvSpPr>
        <p:spPr>
          <a:xfrm>
            <a:off x="721757" y="5350431"/>
            <a:ext cx="6373297" cy="541496"/>
          </a:xfrm>
          <a:prstGeom prst="rect">
            <a:avLst/>
          </a:prstGeom>
          <a:noFill/>
          <a:ln/>
        </p:spPr>
        <p:txBody>
          <a:bodyPr wrap="squar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Computation Offloading and Resource Allocation</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IET Communications</a:t>
            </a:r>
            <a:endParaRPr lang="en-US" sz="1400" dirty="0"/>
          </a:p>
        </p:txBody>
      </p:sp>
      <p:sp>
        <p:nvSpPr>
          <p:cNvPr id="10" name="Text 8"/>
          <p:cNvSpPr/>
          <p:nvPr/>
        </p:nvSpPr>
        <p:spPr>
          <a:xfrm>
            <a:off x="721757" y="6054328"/>
            <a:ext cx="6373297" cy="812244"/>
          </a:xfrm>
          <a:prstGeom prst="rect">
            <a:avLst/>
          </a:prstGeom>
          <a:noFill/>
          <a:ln/>
        </p:spPr>
        <p:txBody>
          <a:bodyPr wrap="square" lIns="0" tIns="0" rIns="0" bIns="0" rtlCol="0" anchor="t"/>
          <a:lstStyle/>
          <a:p>
            <a:pPr algn="l" indent="0" marL="0">
              <a:lnSpc>
                <a:spcPts val="2100"/>
              </a:lnSpc>
              <a:buNone/>
            </a:pPr>
            <a:r>
              <a:rPr lang="en-US" sz="1400" dirty="0">
                <a:solidFill>
                  <a:srgbClr val="000000"/>
                </a:solidFill>
                <a:highlight>
                  <a:srgbClr val="FFFFFF"/>
                </a:highlight>
                <a:latin typeface="Source Sans 3" pitchFamily="34" charset="0"/>
                <a:ea typeface="Source Sans 3" pitchFamily="34" charset="-122"/>
                <a:cs typeface="Source Sans 3" pitchFamily="34" charset="-120"/>
              </a:rPr>
              <a:t>장점:</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오프로딩과 자원할당을 결합한 최적화 문제를 수학적으로 정식화하고, 볼록 최적화 기법을 적용하여 효율적인 해법을 제시했습니다. 이론적으로 견고한 모델링 프레임워크를 구축했습니다.</a:t>
            </a:r>
            <a:endParaRPr lang="en-US" sz="1400" dirty="0"/>
          </a:p>
        </p:txBody>
      </p:sp>
      <p:sp>
        <p:nvSpPr>
          <p:cNvPr id="11" name="Text 9"/>
          <p:cNvSpPr/>
          <p:nvPr/>
        </p:nvSpPr>
        <p:spPr>
          <a:xfrm>
            <a:off x="721757" y="7028974"/>
            <a:ext cx="6373297" cy="541496"/>
          </a:xfrm>
          <a:prstGeom prst="rect">
            <a:avLst/>
          </a:prstGeom>
          <a:noFill/>
          <a:ln/>
        </p:spPr>
        <p:txBody>
          <a:bodyPr wrap="square" lIns="0" tIns="0" rIns="0" bIns="0" rtlCol="0" anchor="t"/>
          <a:lstStyle/>
          <a:p>
            <a:pPr algn="l" indent="0" marL="0">
              <a:lnSpc>
                <a:spcPts val="2100"/>
              </a:lnSpc>
              <a:buNone/>
            </a:pPr>
            <a:r>
              <a:rPr lang="en-US" sz="1400" dirty="0">
                <a:solidFill>
                  <a:srgbClr val="1D1F22"/>
                </a:solidFill>
                <a:latin typeface="Source Sans 3" pitchFamily="34" charset="0"/>
                <a:ea typeface="Source Sans 3" pitchFamily="34" charset="-122"/>
                <a:cs typeface="Source Sans 3" pitchFamily="34" charset="-120"/>
              </a:rPr>
              <a:t>단점:</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End-to-End 오케스트레이션 지연을 고려하지 않았으며, 사용자 이동성 시나리오에 대한 실증이 제한적입니다.</a:t>
            </a:r>
            <a:endParaRPr lang="en-US" sz="1400" dirty="0"/>
          </a:p>
        </p:txBody>
      </p:sp>
      <p:sp>
        <p:nvSpPr>
          <p:cNvPr id="12" name="Text 10"/>
          <p:cNvSpPr/>
          <p:nvPr/>
        </p:nvSpPr>
        <p:spPr>
          <a:xfrm>
            <a:off x="7542967" y="1460302"/>
            <a:ext cx="2303502" cy="256223"/>
          </a:xfrm>
          <a:prstGeom prst="rect">
            <a:avLst/>
          </a:prstGeom>
          <a:noFill/>
          <a:ln/>
        </p:spPr>
        <p:txBody>
          <a:bodyPr wrap="none" lIns="0" tIns="0" rIns="0" bIns="0" rtlCol="0" anchor="t"/>
          <a:lstStyle/>
          <a:p>
            <a:pPr algn="l" indent="0" marL="0">
              <a:lnSpc>
                <a:spcPts val="2000"/>
              </a:lnSpc>
              <a:buNone/>
            </a:pPr>
            <a:r>
              <a:rPr lang="en-US" sz="1600" b="1" dirty="0">
                <a:solidFill>
                  <a:srgbClr val="FFFFFF"/>
                </a:solidFill>
                <a:latin typeface="Montserrat Bold" pitchFamily="34" charset="0"/>
                <a:ea typeface="Montserrat Bold" pitchFamily="34" charset="-122"/>
                <a:cs typeface="Montserrat Bold" pitchFamily="34" charset="-120"/>
              </a:rPr>
              <a:t>Chiang &amp; Zhang, 2016</a:t>
            </a:r>
            <a:endParaRPr lang="en-US" sz="1600" dirty="0"/>
          </a:p>
        </p:txBody>
      </p:sp>
      <p:sp>
        <p:nvSpPr>
          <p:cNvPr id="13" name="Text 11"/>
          <p:cNvSpPr/>
          <p:nvPr/>
        </p:nvSpPr>
        <p:spPr>
          <a:xfrm>
            <a:off x="7542967" y="1896904"/>
            <a:ext cx="6373297" cy="541496"/>
          </a:xfrm>
          <a:prstGeom prst="rect">
            <a:avLst/>
          </a:prstGeom>
          <a:noFill/>
          <a:ln/>
        </p:spPr>
        <p:txBody>
          <a:bodyPr wrap="squar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Fog and IoT: Research Opportunities</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IEEE Network</a:t>
            </a:r>
            <a:endParaRPr lang="en-US" sz="1400" dirty="0"/>
          </a:p>
        </p:txBody>
      </p:sp>
      <p:sp>
        <p:nvSpPr>
          <p:cNvPr id="14" name="Text 12"/>
          <p:cNvSpPr/>
          <p:nvPr/>
        </p:nvSpPr>
        <p:spPr>
          <a:xfrm>
            <a:off x="7542967" y="2600801"/>
            <a:ext cx="6373297" cy="812244"/>
          </a:xfrm>
          <a:prstGeom prst="rect">
            <a:avLst/>
          </a:prstGeom>
          <a:noFill/>
          <a:ln/>
        </p:spPr>
        <p:txBody>
          <a:bodyPr wrap="square" lIns="0" tIns="0" rIns="0" bIns="0" rtlCol="0" anchor="t"/>
          <a:lstStyle/>
          <a:p>
            <a:pPr algn="l" indent="0" marL="0">
              <a:lnSpc>
                <a:spcPts val="2100"/>
              </a:lnSpc>
              <a:buNone/>
            </a:pPr>
            <a:r>
              <a:rPr lang="en-US" sz="1400" dirty="0">
                <a:solidFill>
                  <a:srgbClr val="000000"/>
                </a:solidFill>
                <a:highlight>
                  <a:srgbClr val="FFFFFF"/>
                </a:highlight>
                <a:latin typeface="Source Sans 3" pitchFamily="34" charset="0"/>
                <a:ea typeface="Source Sans 3" pitchFamily="34" charset="-122"/>
                <a:cs typeface="Source Sans 3" pitchFamily="34" charset="-120"/>
              </a:rPr>
              <a:t>장점:</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Fog-IoT 융합의 대역폭 절감과 근원지 전처리의 가치를 명확히 하고, 구체적인 연구 기회를 체계화했습니다. 데이터 로컬리티의 중요성과 프라이버시 보호 측면의 이점을 강조했습니다.</a:t>
            </a:r>
            <a:endParaRPr lang="en-US" sz="1400" dirty="0"/>
          </a:p>
        </p:txBody>
      </p:sp>
      <p:sp>
        <p:nvSpPr>
          <p:cNvPr id="15" name="Text 13"/>
          <p:cNvSpPr/>
          <p:nvPr/>
        </p:nvSpPr>
        <p:spPr>
          <a:xfrm>
            <a:off x="7542967" y="3575447"/>
            <a:ext cx="6373297" cy="541496"/>
          </a:xfrm>
          <a:prstGeom prst="rect">
            <a:avLst/>
          </a:prstGeom>
          <a:noFill/>
          <a:ln/>
        </p:spPr>
        <p:txBody>
          <a:bodyPr wrap="square" lIns="0" tIns="0" rIns="0" bIns="0" rtlCol="0" anchor="t"/>
          <a:lstStyle/>
          <a:p>
            <a:pPr algn="l" indent="0" marL="0">
              <a:lnSpc>
                <a:spcPts val="2100"/>
              </a:lnSpc>
              <a:buNone/>
            </a:pPr>
            <a:r>
              <a:rPr lang="en-US" sz="1400" dirty="0">
                <a:solidFill>
                  <a:srgbClr val="1D1F22"/>
                </a:solidFill>
                <a:latin typeface="Source Sans 3" pitchFamily="34" charset="0"/>
                <a:ea typeface="Source Sans 3" pitchFamily="34" charset="-122"/>
                <a:cs typeface="Source Sans 3" pitchFamily="34" charset="-120"/>
              </a:rPr>
              <a:t>단점:</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응용별 KPI에 대한 정량 평가와 운영 자동화 측면의 실증이 부족합니다. 주로 개념적 프레임워크 제시에 그쳤습니다.</a:t>
            </a:r>
            <a:endParaRPr lang="en-US" sz="1400" dirty="0"/>
          </a:p>
        </p:txBody>
      </p:sp>
      <p:sp>
        <p:nvSpPr>
          <p:cNvPr id="16" name="Shape 14"/>
          <p:cNvSpPr/>
          <p:nvPr/>
        </p:nvSpPr>
        <p:spPr>
          <a:xfrm>
            <a:off x="7542967" y="4410064"/>
            <a:ext cx="6373297" cy="30123"/>
          </a:xfrm>
          <a:prstGeom prst="rect">
            <a:avLst/>
          </a:prstGeom>
          <a:solidFill>
            <a:srgbClr val="E2E6E9">
              <a:alpha val="50000"/>
            </a:srgbClr>
          </a:solidFill>
          <a:ln/>
        </p:spPr>
      </p:sp>
      <p:sp>
        <p:nvSpPr>
          <p:cNvPr id="17" name="Text 15"/>
          <p:cNvSpPr/>
          <p:nvPr/>
        </p:nvSpPr>
        <p:spPr>
          <a:xfrm>
            <a:off x="7542967" y="4643080"/>
            <a:ext cx="2050613" cy="256223"/>
          </a:xfrm>
          <a:prstGeom prst="rect">
            <a:avLst/>
          </a:prstGeom>
          <a:noFill/>
          <a:ln/>
        </p:spPr>
        <p:txBody>
          <a:bodyPr wrap="none" lIns="0" tIns="0" rIns="0" bIns="0" rtlCol="0" anchor="t"/>
          <a:lstStyle/>
          <a:p>
            <a:pPr algn="l" indent="0" marL="0">
              <a:lnSpc>
                <a:spcPts val="2000"/>
              </a:lnSpc>
              <a:buNone/>
            </a:pPr>
            <a:r>
              <a:rPr lang="en-US" sz="1600" b="1" dirty="0">
                <a:solidFill>
                  <a:srgbClr val="FFFFFF"/>
                </a:solidFill>
                <a:latin typeface="Montserrat Bold" pitchFamily="34" charset="0"/>
                <a:ea typeface="Montserrat Bold" pitchFamily="34" charset="-122"/>
                <a:cs typeface="Montserrat Bold" pitchFamily="34" charset="-120"/>
              </a:rPr>
              <a:t>Kong et al., 2023</a:t>
            </a:r>
            <a:endParaRPr lang="en-US" sz="1600" dirty="0"/>
          </a:p>
        </p:txBody>
      </p:sp>
      <p:sp>
        <p:nvSpPr>
          <p:cNvPr id="18" name="Text 16"/>
          <p:cNvSpPr/>
          <p:nvPr/>
        </p:nvSpPr>
        <p:spPr>
          <a:xfrm>
            <a:off x="7542967" y="5079683"/>
            <a:ext cx="6373297" cy="541496"/>
          </a:xfrm>
          <a:prstGeom prst="rect">
            <a:avLst/>
          </a:prstGeom>
          <a:noFill/>
          <a:ln/>
        </p:spPr>
        <p:txBody>
          <a:bodyPr wrap="squar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AccuMO</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ACM MobiCom</a:t>
            </a:r>
            <a:endParaRPr lang="en-US" sz="1400" dirty="0"/>
          </a:p>
        </p:txBody>
      </p:sp>
      <p:sp>
        <p:nvSpPr>
          <p:cNvPr id="19" name="Text 17"/>
          <p:cNvSpPr/>
          <p:nvPr/>
        </p:nvSpPr>
        <p:spPr>
          <a:xfrm>
            <a:off x="7542967" y="5783580"/>
            <a:ext cx="6373297" cy="812244"/>
          </a:xfrm>
          <a:prstGeom prst="rect">
            <a:avLst/>
          </a:prstGeom>
          <a:noFill/>
          <a:ln/>
        </p:spPr>
        <p:txBody>
          <a:bodyPr wrap="square" lIns="0" tIns="0" rIns="0" bIns="0" rtlCol="0" anchor="t"/>
          <a:lstStyle/>
          <a:p>
            <a:pPr algn="l" indent="0" marL="0">
              <a:lnSpc>
                <a:spcPts val="2100"/>
              </a:lnSpc>
              <a:buNone/>
            </a:pPr>
            <a:r>
              <a:rPr lang="en-US" sz="1400" dirty="0">
                <a:solidFill>
                  <a:srgbClr val="000000"/>
                </a:solidFill>
                <a:highlight>
                  <a:srgbClr val="FFFFFF"/>
                </a:highlight>
                <a:latin typeface="Source Sans 3" pitchFamily="34" charset="0"/>
                <a:ea typeface="Source Sans 3" pitchFamily="34" charset="-122"/>
                <a:cs typeface="Source Sans 3" pitchFamily="34" charset="-120"/>
              </a:rPr>
              <a:t>장점:</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정확도 중심 멀티태스크 오프로딩으로 AR 애플리케이션의 정확도–지연 트레이드오프를 실질적으로 개선했습니다. 실제 AR 워크로드에 대한 상세한 프로파일링과 최적화 기법을 제시했습니다.</a:t>
            </a:r>
            <a:endParaRPr lang="en-US" sz="1400" dirty="0"/>
          </a:p>
        </p:txBody>
      </p:sp>
      <p:sp>
        <p:nvSpPr>
          <p:cNvPr id="20" name="Text 18"/>
          <p:cNvSpPr/>
          <p:nvPr/>
        </p:nvSpPr>
        <p:spPr>
          <a:xfrm>
            <a:off x="7542967" y="6758226"/>
            <a:ext cx="6373297" cy="541496"/>
          </a:xfrm>
          <a:prstGeom prst="rect">
            <a:avLst/>
          </a:prstGeom>
          <a:noFill/>
          <a:ln/>
        </p:spPr>
        <p:txBody>
          <a:bodyPr wrap="square" lIns="0" tIns="0" rIns="0" bIns="0" rtlCol="0" anchor="t"/>
          <a:lstStyle/>
          <a:p>
            <a:pPr algn="l" indent="0" marL="0">
              <a:lnSpc>
                <a:spcPts val="2100"/>
              </a:lnSpc>
              <a:buNone/>
            </a:pPr>
            <a:r>
              <a:rPr lang="en-US" sz="1400" dirty="0">
                <a:solidFill>
                  <a:srgbClr val="1D1F22"/>
                </a:solidFill>
                <a:latin typeface="Source Sans 3" pitchFamily="34" charset="0"/>
                <a:ea typeface="Source Sans 3" pitchFamily="34" charset="-122"/>
                <a:cs typeface="Source Sans 3" pitchFamily="34" charset="-120"/>
              </a:rPr>
              <a:t>단점:</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특정 태스크와 디바이스에 최적화되어 있어, 범용 워크로드와 다양한 인프라 환경으로의 일반화가 필요합니다.</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3798" y="665678"/>
            <a:ext cx="5060394"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제안 아키텍처: 전체 구조</a:t>
            </a:r>
            <a:endParaRPr lang="en-US" sz="3850" dirty="0"/>
          </a:p>
        </p:txBody>
      </p:sp>
      <p:sp>
        <p:nvSpPr>
          <p:cNvPr id="3" name="Text 1"/>
          <p:cNvSpPr/>
          <p:nvPr/>
        </p:nvSpPr>
        <p:spPr>
          <a:xfrm>
            <a:off x="863798" y="1711047"/>
            <a:ext cx="12902803"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본 연구에서 제안하는 CEI 자원 관리 시스템은 컨트롤 플레인과 데이터 플레인으로 구성된 계층적 아키텍처를 따릅니다. 컨트롤 플레인은 정책 결정과 모니터링을 담당하며, 데이터 플레인은 실제 데이터 처리 워크플로우를 실행합니다. 이러한 분리를 통해 제어 로직과 데이터 처리 로직을 독립적으로 확장하고 최적화할 수 있습니다.</a:t>
            </a:r>
            <a:endParaRPr lang="en-US" sz="1700" dirty="0"/>
          </a:p>
        </p:txBody>
      </p:sp>
      <p:sp>
        <p:nvSpPr>
          <p:cNvPr id="4" name="Shape 2"/>
          <p:cNvSpPr/>
          <p:nvPr/>
        </p:nvSpPr>
        <p:spPr>
          <a:xfrm>
            <a:off x="863798" y="2925842"/>
            <a:ext cx="4156948" cy="3747135"/>
          </a:xfrm>
          <a:prstGeom prst="roundRect">
            <a:avLst>
              <a:gd name="adj" fmla="val 865"/>
            </a:avLst>
          </a:prstGeom>
          <a:solidFill>
            <a:srgbClr val="111213"/>
          </a:solidFill>
          <a:ln w="30480">
            <a:solidFill>
              <a:srgbClr val="494A4B"/>
            </a:solidFill>
            <a:prstDash val="solid"/>
          </a:ln>
        </p:spPr>
      </p:sp>
      <p:sp>
        <p:nvSpPr>
          <p:cNvPr id="5" name="Text 3"/>
          <p:cNvSpPr/>
          <p:nvPr/>
        </p:nvSpPr>
        <p:spPr>
          <a:xfrm>
            <a:off x="1110139" y="3172182"/>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컨트롤 플레인</a:t>
            </a:r>
            <a:endParaRPr lang="en-US" sz="1900" dirty="0"/>
          </a:p>
        </p:txBody>
      </p:sp>
      <p:sp>
        <p:nvSpPr>
          <p:cNvPr id="6" name="Text 4"/>
          <p:cNvSpPr/>
          <p:nvPr/>
        </p:nvSpPr>
        <p:spPr>
          <a:xfrm>
            <a:off x="1110139" y="3608427"/>
            <a:ext cx="3664268" cy="647938"/>
          </a:xfrm>
          <a:prstGeom prst="rect">
            <a:avLst/>
          </a:prstGeom>
          <a:noFill/>
          <a:ln/>
        </p:spPr>
        <p:txBody>
          <a:bodyPr wrap="squar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정책 엔진:</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SLO 기반 의사결정, RL/밴딧 에이전트 통합</a:t>
            </a:r>
            <a:endParaRPr lang="en-US" sz="1700" dirty="0"/>
          </a:p>
        </p:txBody>
      </p:sp>
      <p:sp>
        <p:nvSpPr>
          <p:cNvPr id="7" name="Text 5"/>
          <p:cNvSpPr/>
          <p:nvPr/>
        </p:nvSpPr>
        <p:spPr>
          <a:xfrm>
            <a:off x="1110139" y="4331851"/>
            <a:ext cx="3664268" cy="647938"/>
          </a:xfrm>
          <a:prstGeom prst="rect">
            <a:avLst/>
          </a:prstGeom>
          <a:noFill/>
          <a:ln/>
        </p:spPr>
        <p:txBody>
          <a:bodyPr wrap="squar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SLO 스케줄러:</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멀티티어 워크로드 배치 및 마이그레이션</a:t>
            </a:r>
            <a:endParaRPr lang="en-US" sz="1700" dirty="0"/>
          </a:p>
        </p:txBody>
      </p:sp>
      <p:sp>
        <p:nvSpPr>
          <p:cNvPr id="8" name="Text 6"/>
          <p:cNvSpPr/>
          <p:nvPr/>
        </p:nvSpPr>
        <p:spPr>
          <a:xfrm>
            <a:off x="1110139" y="5055275"/>
            <a:ext cx="3664268" cy="647938"/>
          </a:xfrm>
          <a:prstGeom prst="rect">
            <a:avLst/>
          </a:prstGeom>
          <a:noFill/>
          <a:ln/>
        </p:spPr>
        <p:txBody>
          <a:bodyPr wrap="squar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카탈로그:</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자원·모델·데이터셋 메타데이터 관리</a:t>
            </a:r>
            <a:endParaRPr lang="en-US" sz="1700" dirty="0"/>
          </a:p>
        </p:txBody>
      </p:sp>
      <p:sp>
        <p:nvSpPr>
          <p:cNvPr id="9" name="Text 7"/>
          <p:cNvSpPr/>
          <p:nvPr/>
        </p:nvSpPr>
        <p:spPr>
          <a:xfrm>
            <a:off x="1110139" y="5778698"/>
            <a:ext cx="3664268" cy="647938"/>
          </a:xfrm>
          <a:prstGeom prst="rect">
            <a:avLst/>
          </a:prstGeom>
          <a:noFill/>
          <a:ln/>
        </p:spPr>
        <p:txBody>
          <a:bodyPr wrap="squar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텔레메트리:</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OpenTelemetry 기반 실시간 메트릭 수집 및 분석</a:t>
            </a:r>
            <a:endParaRPr lang="en-US" sz="1700" dirty="0"/>
          </a:p>
        </p:txBody>
      </p:sp>
      <p:sp>
        <p:nvSpPr>
          <p:cNvPr id="10" name="Shape 8"/>
          <p:cNvSpPr/>
          <p:nvPr/>
        </p:nvSpPr>
        <p:spPr>
          <a:xfrm>
            <a:off x="5236607" y="2925842"/>
            <a:ext cx="4157067" cy="3747135"/>
          </a:xfrm>
          <a:prstGeom prst="roundRect">
            <a:avLst>
              <a:gd name="adj" fmla="val 865"/>
            </a:avLst>
          </a:prstGeom>
          <a:solidFill>
            <a:srgbClr val="111213"/>
          </a:solidFill>
          <a:ln w="30480">
            <a:solidFill>
              <a:srgbClr val="494A4B"/>
            </a:solidFill>
            <a:prstDash val="solid"/>
          </a:ln>
        </p:spPr>
      </p:sp>
      <p:sp>
        <p:nvSpPr>
          <p:cNvPr id="11" name="Text 9"/>
          <p:cNvSpPr/>
          <p:nvPr/>
        </p:nvSpPr>
        <p:spPr>
          <a:xfrm>
            <a:off x="5482947" y="3172182"/>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데이터 플레인</a:t>
            </a:r>
            <a:endParaRPr lang="en-US" sz="1900" dirty="0"/>
          </a:p>
        </p:txBody>
      </p:sp>
      <p:sp>
        <p:nvSpPr>
          <p:cNvPr id="12" name="Text 10"/>
          <p:cNvSpPr/>
          <p:nvPr/>
        </p:nvSpPr>
        <p:spPr>
          <a:xfrm>
            <a:off x="5482947" y="3608427"/>
            <a:ext cx="3664387" cy="647938"/>
          </a:xfrm>
          <a:prstGeom prst="rect">
            <a:avLst/>
          </a:prstGeom>
          <a:noFill/>
          <a:ln/>
        </p:spPr>
        <p:txBody>
          <a:bodyPr wrap="squar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수집:</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MQTT/HTTP/Kafka를 통한 다중 프로토콜 수집</a:t>
            </a:r>
            <a:endParaRPr lang="en-US" sz="1700" dirty="0"/>
          </a:p>
        </p:txBody>
      </p:sp>
      <p:sp>
        <p:nvSpPr>
          <p:cNvPr id="13" name="Text 11"/>
          <p:cNvSpPr/>
          <p:nvPr/>
        </p:nvSpPr>
        <p:spPr>
          <a:xfrm>
            <a:off x="5482947" y="4331851"/>
            <a:ext cx="3664387" cy="647938"/>
          </a:xfrm>
          <a:prstGeom prst="rect">
            <a:avLst/>
          </a:prstGeom>
          <a:noFill/>
          <a:ln/>
        </p:spPr>
        <p:txBody>
          <a:bodyPr wrap="squar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처리:</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Flink(스트림)/Spark(배치) 기반 분산 처리</a:t>
            </a:r>
            <a:endParaRPr lang="en-US" sz="1700" dirty="0"/>
          </a:p>
        </p:txBody>
      </p:sp>
      <p:sp>
        <p:nvSpPr>
          <p:cNvPr id="14" name="Text 12"/>
          <p:cNvSpPr/>
          <p:nvPr/>
        </p:nvSpPr>
        <p:spPr>
          <a:xfrm>
            <a:off x="5482947" y="5055275"/>
            <a:ext cx="3664387" cy="647938"/>
          </a:xfrm>
          <a:prstGeom prst="rect">
            <a:avLst/>
          </a:prstGeom>
          <a:noFill/>
          <a:ln/>
        </p:spPr>
        <p:txBody>
          <a:bodyPr wrap="squar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저장:</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TSDB(시계열)/객체저장소(비정형) 하이브리드</a:t>
            </a:r>
            <a:endParaRPr lang="en-US" sz="1700" dirty="0"/>
          </a:p>
        </p:txBody>
      </p:sp>
      <p:sp>
        <p:nvSpPr>
          <p:cNvPr id="15" name="Text 13"/>
          <p:cNvSpPr/>
          <p:nvPr/>
        </p:nvSpPr>
        <p:spPr>
          <a:xfrm>
            <a:off x="5482947" y="5778698"/>
            <a:ext cx="3664387" cy="647938"/>
          </a:xfrm>
          <a:prstGeom prst="rect">
            <a:avLst/>
          </a:prstGeom>
          <a:noFill/>
          <a:ln/>
        </p:spPr>
        <p:txBody>
          <a:bodyPr wrap="squar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서빙:</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Ray/TensorFlow/ONNX 기반 추론 서비스</a:t>
            </a:r>
            <a:endParaRPr lang="en-US" sz="1700" dirty="0"/>
          </a:p>
        </p:txBody>
      </p:sp>
      <p:sp>
        <p:nvSpPr>
          <p:cNvPr id="16" name="Shape 14"/>
          <p:cNvSpPr/>
          <p:nvPr/>
        </p:nvSpPr>
        <p:spPr>
          <a:xfrm>
            <a:off x="9609534" y="2925842"/>
            <a:ext cx="4157067" cy="3747135"/>
          </a:xfrm>
          <a:prstGeom prst="roundRect">
            <a:avLst>
              <a:gd name="adj" fmla="val 865"/>
            </a:avLst>
          </a:prstGeom>
          <a:solidFill>
            <a:srgbClr val="111213"/>
          </a:solidFill>
          <a:ln w="30480">
            <a:solidFill>
              <a:srgbClr val="494A4B"/>
            </a:solidFill>
            <a:prstDash val="solid"/>
          </a:ln>
        </p:spPr>
      </p:sp>
      <p:sp>
        <p:nvSpPr>
          <p:cNvPr id="17" name="Text 15"/>
          <p:cNvSpPr/>
          <p:nvPr/>
        </p:nvSpPr>
        <p:spPr>
          <a:xfrm>
            <a:off x="9855875" y="3172182"/>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보안/프라이버시</a:t>
            </a:r>
            <a:endParaRPr lang="en-US" sz="1900" dirty="0"/>
          </a:p>
        </p:txBody>
      </p:sp>
      <p:sp>
        <p:nvSpPr>
          <p:cNvPr id="18" name="Text 16"/>
          <p:cNvSpPr/>
          <p:nvPr/>
        </p:nvSpPr>
        <p:spPr>
          <a:xfrm>
            <a:off x="9855875" y="3608427"/>
            <a:ext cx="3664387" cy="647938"/>
          </a:xfrm>
          <a:prstGeom prst="rect">
            <a:avLst/>
          </a:prstGeom>
          <a:noFill/>
          <a:ln/>
        </p:spPr>
        <p:txBody>
          <a:bodyPr wrap="squar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인증/암호화:</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TLS/mTLS, 토큰 기반 인증</a:t>
            </a:r>
            <a:endParaRPr lang="en-US" sz="1700" dirty="0"/>
          </a:p>
        </p:txBody>
      </p:sp>
      <p:sp>
        <p:nvSpPr>
          <p:cNvPr id="19" name="Text 17"/>
          <p:cNvSpPr/>
          <p:nvPr/>
        </p:nvSpPr>
        <p:spPr>
          <a:xfrm>
            <a:off x="9855875" y="4331851"/>
            <a:ext cx="3664387" cy="647938"/>
          </a:xfrm>
          <a:prstGeom prst="rect">
            <a:avLst/>
          </a:prstGeom>
          <a:noFill/>
          <a:ln/>
        </p:spPr>
        <p:txBody>
          <a:bodyPr wrap="squar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프라이버시 보존 처리:</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연합학습, 차등프라이버시</a:t>
            </a:r>
            <a:endParaRPr lang="en-US" sz="1700" dirty="0"/>
          </a:p>
        </p:txBody>
      </p:sp>
      <p:sp>
        <p:nvSpPr>
          <p:cNvPr id="20" name="Text 18"/>
          <p:cNvSpPr/>
          <p:nvPr/>
        </p:nvSpPr>
        <p:spPr>
          <a:xfrm>
            <a:off x="9855875" y="5055275"/>
            <a:ext cx="3664387" cy="323969"/>
          </a:xfrm>
          <a:prstGeom prst="rect">
            <a:avLst/>
          </a:prstGeom>
          <a:noFill/>
          <a:ln/>
        </p:spPr>
        <p:txBody>
          <a:bodyPr wrap="non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접근 제어:</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RBAC/ABAC 정책 엔진</a:t>
            </a:r>
            <a:endParaRPr lang="en-US" sz="1700" dirty="0"/>
          </a:p>
        </p:txBody>
      </p:sp>
      <p:sp>
        <p:nvSpPr>
          <p:cNvPr id="21" name="Text 19"/>
          <p:cNvSpPr/>
          <p:nvPr/>
        </p:nvSpPr>
        <p:spPr>
          <a:xfrm>
            <a:off x="9855875" y="5454729"/>
            <a:ext cx="3664387" cy="647938"/>
          </a:xfrm>
          <a:prstGeom prst="rect">
            <a:avLst/>
          </a:prstGeom>
          <a:noFill/>
          <a:ln/>
        </p:spPr>
        <p:txBody>
          <a:bodyPr wrap="square" lIns="0" tIns="0" rIns="0" bIns="0" rtlCol="0" anchor="t"/>
          <a:lstStyle/>
          <a:p>
            <a:pPr algn="l" marL="342900" indent="-342900">
              <a:lnSpc>
                <a:spcPts val="2550"/>
              </a:lnSpc>
              <a:buSzPct val="100000"/>
              <a:buChar char="•"/>
            </a:pPr>
            <a:r>
              <a:rPr lang="en-US" sz="1700" b="1" dirty="0">
                <a:solidFill>
                  <a:srgbClr val="E2E6E9"/>
                </a:solidFill>
                <a:latin typeface="Source Sans 3" pitchFamily="34" charset="0"/>
                <a:ea typeface="Source Sans 3" pitchFamily="34" charset="-122"/>
                <a:cs typeface="Source Sans 3" pitchFamily="34" charset="-120"/>
              </a:rPr>
              <a:t>감사 로깅:</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모든 의사결정 및 데이터 접근 기록</a:t>
            </a:r>
            <a:endParaRPr lang="en-US" sz="1700" dirty="0"/>
          </a:p>
        </p:txBody>
      </p:sp>
      <p:sp>
        <p:nvSpPr>
          <p:cNvPr id="22" name="Text 20"/>
          <p:cNvSpPr/>
          <p:nvPr/>
        </p:nvSpPr>
        <p:spPr>
          <a:xfrm>
            <a:off x="863798" y="6915864"/>
            <a:ext cx="12902803" cy="647938"/>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아키텍처의 각 계층은 느슨하게 결합되어 있어, 특정 컴포넌트를 다른 구현으로 교체하거나 확장할 수 있는 유연성을 제공합니다. 예를 들어, Flink 대신 다른 스트림 처리 엔진을 사용하거나, RL 에이전트를 다른 학습 알고리즘으로 대체할 수 있습니다.</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3798" y="944404"/>
            <a:ext cx="5060394"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핵심 모듈: 지능형 최적화</a:t>
            </a:r>
            <a:endParaRPr lang="en-US" sz="3850" dirty="0"/>
          </a:p>
        </p:txBody>
      </p:sp>
      <p:sp>
        <p:nvSpPr>
          <p:cNvPr id="3" name="Text 1"/>
          <p:cNvSpPr/>
          <p:nvPr/>
        </p:nvSpPr>
        <p:spPr>
          <a:xfrm>
            <a:off x="863798" y="2097643"/>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지능형 스케줄러</a:t>
            </a:r>
            <a:endParaRPr lang="en-US" sz="1900" dirty="0"/>
          </a:p>
        </p:txBody>
      </p:sp>
      <p:sp>
        <p:nvSpPr>
          <p:cNvPr id="4" name="Text 2"/>
          <p:cNvSpPr/>
          <p:nvPr/>
        </p:nvSpPr>
        <p:spPr>
          <a:xfrm>
            <a:off x="863798" y="2620208"/>
            <a:ext cx="3904774" cy="323969"/>
          </a:xfrm>
          <a:prstGeom prst="rect">
            <a:avLst/>
          </a:prstGeom>
          <a:noFill/>
          <a:ln/>
        </p:spPr>
        <p:txBody>
          <a:bodyPr wrap="non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RL + 휴리스틱 하이브리드</a:t>
            </a:r>
            <a:endParaRPr lang="en-US" sz="1700" dirty="0"/>
          </a:p>
        </p:txBody>
      </p:sp>
      <p:sp>
        <p:nvSpPr>
          <p:cNvPr id="5" name="Text 3"/>
          <p:cNvSpPr/>
          <p:nvPr/>
        </p:nvSpPr>
        <p:spPr>
          <a:xfrm>
            <a:off x="863798" y="3138488"/>
            <a:ext cx="3904774" cy="1943814"/>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강화학습 에이전트는 장기적인 보상 최적화를 목표로 하며, 휴리스틱 규칙은 즉각적인 제약 조건을 처리합니다. 지연/비용/정확도를 가중 합산한 목적함수를 최적화하며, 각 가중치는 워크로드 특성과 비즈니스 요구사항에 따라 동적으로 조정됩니다.</a:t>
            </a:r>
            <a:endParaRPr lang="en-US" sz="1700" dirty="0"/>
          </a:p>
        </p:txBody>
      </p:sp>
      <p:sp>
        <p:nvSpPr>
          <p:cNvPr id="6" name="Text 4"/>
          <p:cNvSpPr/>
          <p:nvPr/>
        </p:nvSpPr>
        <p:spPr>
          <a:xfrm>
            <a:off x="863798" y="5276612"/>
            <a:ext cx="3904774"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스케줄러는 Actor-Critic 구조를 사용하여 탐험과 활용의 균형을 맞추며, 경험 리플레이를 통해 과거 의사결정으로부터 학습합니다.</a:t>
            </a:r>
            <a:endParaRPr lang="en-US" sz="1700" dirty="0"/>
          </a:p>
        </p:txBody>
      </p:sp>
      <p:sp>
        <p:nvSpPr>
          <p:cNvPr id="7" name="Text 5"/>
          <p:cNvSpPr/>
          <p:nvPr/>
        </p:nvSpPr>
        <p:spPr>
          <a:xfrm>
            <a:off x="5303163" y="2097643"/>
            <a:ext cx="2743914" cy="306705"/>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적응형 오프로딩/압축/캐싱</a:t>
            </a:r>
            <a:endParaRPr lang="en-US" sz="1900" dirty="0"/>
          </a:p>
        </p:txBody>
      </p:sp>
      <p:sp>
        <p:nvSpPr>
          <p:cNvPr id="8" name="Text 6"/>
          <p:cNvSpPr/>
          <p:nvPr/>
        </p:nvSpPr>
        <p:spPr>
          <a:xfrm>
            <a:off x="5303163" y="2620208"/>
            <a:ext cx="3904774" cy="323969"/>
          </a:xfrm>
          <a:prstGeom prst="rect">
            <a:avLst/>
          </a:prstGeom>
          <a:noFill/>
          <a:ln/>
        </p:spPr>
        <p:txBody>
          <a:bodyPr wrap="non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다차원 신호 기반 적응</a:t>
            </a:r>
            <a:endParaRPr lang="en-US" sz="1700" dirty="0"/>
          </a:p>
        </p:txBody>
      </p:sp>
      <p:sp>
        <p:nvSpPr>
          <p:cNvPr id="9" name="Text 7"/>
          <p:cNvSpPr/>
          <p:nvPr/>
        </p:nvSpPr>
        <p:spPr>
          <a:xfrm>
            <a:off x="5303163" y="3138488"/>
            <a:ext cx="3904774" cy="1295876"/>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네트워크 상태(RTT, 손실률, 대역폭), 시스템 부하(CPU/GPU 사용률, 큐 길이), 품질 지표(정확도, PSNR)를 종합적으로 고려하여 오프로딩 결정을 내립니다.</a:t>
            </a:r>
            <a:endParaRPr lang="en-US" sz="1700" dirty="0"/>
          </a:p>
        </p:txBody>
      </p:sp>
      <p:sp>
        <p:nvSpPr>
          <p:cNvPr id="10" name="Text 8"/>
          <p:cNvSpPr/>
          <p:nvPr/>
        </p:nvSpPr>
        <p:spPr>
          <a:xfrm>
            <a:off x="5303163" y="4628674"/>
            <a:ext cx="3904774" cy="1943814"/>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압축 수준은 지연–품질 트레이드오프를 고려하여 동적으로 조정되며, 캐싱 정책은 액세스 패턴과 데이터 크기를 분석하여 최적화됩니다. Multi-armed Bandit 알고리즘을 사용하여 다양한 압축 프리셋 중 최적의 선택을 학습합니다.</a:t>
            </a:r>
            <a:endParaRPr lang="en-US" sz="1700" dirty="0"/>
          </a:p>
        </p:txBody>
      </p:sp>
      <p:sp>
        <p:nvSpPr>
          <p:cNvPr id="11" name="Text 9"/>
          <p:cNvSpPr/>
          <p:nvPr/>
        </p:nvSpPr>
        <p:spPr>
          <a:xfrm>
            <a:off x="9742527" y="2097643"/>
            <a:ext cx="2909888" cy="306705"/>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DAG 컴파일러 및 품질/옵스</a:t>
            </a:r>
            <a:endParaRPr lang="en-US" sz="1900" dirty="0"/>
          </a:p>
        </p:txBody>
      </p:sp>
      <p:sp>
        <p:nvSpPr>
          <p:cNvPr id="12" name="Text 10"/>
          <p:cNvSpPr/>
          <p:nvPr/>
        </p:nvSpPr>
        <p:spPr>
          <a:xfrm>
            <a:off x="9742527" y="2620208"/>
            <a:ext cx="4039076" cy="323969"/>
          </a:xfrm>
          <a:prstGeom prst="rect">
            <a:avLst/>
          </a:prstGeom>
          <a:noFill/>
          <a:ln/>
        </p:spPr>
        <p:txBody>
          <a:bodyPr wrap="non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워크플로우 최적화</a:t>
            </a:r>
            <a:endParaRPr lang="en-US" sz="1700" dirty="0"/>
          </a:p>
        </p:txBody>
      </p:sp>
      <p:sp>
        <p:nvSpPr>
          <p:cNvPr id="13" name="Text 11"/>
          <p:cNvSpPr/>
          <p:nvPr/>
        </p:nvSpPr>
        <p:spPr>
          <a:xfrm>
            <a:off x="9742527" y="3138488"/>
            <a:ext cx="4039076" cy="1619845"/>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DAG 컴파일러는 워크로드를 분석하여 계층별로 분할하고, 각 서브그래프를 최적의 위치에 배치합니다. 데이터 이동 비용을 명시적으로 모델링하여, 통신 오버헤드를 최소화하는 분할 전략을 선택합니다.</a:t>
            </a:r>
            <a:endParaRPr lang="en-US" sz="1700" dirty="0"/>
          </a:p>
        </p:txBody>
      </p:sp>
      <p:sp>
        <p:nvSpPr>
          <p:cNvPr id="14" name="Text 12"/>
          <p:cNvSpPr/>
          <p:nvPr/>
        </p:nvSpPr>
        <p:spPr>
          <a:xfrm>
            <a:off x="9742527" y="4952643"/>
            <a:ext cx="4039076" cy="323969"/>
          </a:xfrm>
          <a:prstGeom prst="rect">
            <a:avLst/>
          </a:prstGeom>
          <a:noFill/>
          <a:ln/>
        </p:spPr>
        <p:txBody>
          <a:bodyPr wrap="non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품질 및 운영</a:t>
            </a:r>
            <a:endParaRPr lang="en-US" sz="1700" dirty="0"/>
          </a:p>
        </p:txBody>
      </p:sp>
      <p:sp>
        <p:nvSpPr>
          <p:cNvPr id="15" name="Text 13"/>
          <p:cNvSpPr/>
          <p:nvPr/>
        </p:nvSpPr>
        <p:spPr>
          <a:xfrm>
            <a:off x="9742527" y="5470922"/>
            <a:ext cx="4039076" cy="1619845"/>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데이터 품질 규칙(결측 허용치, 스큐 임계값)과 모델 품질 규칙(정확도 하한)을 지속적으로 모니터링합니다. 품질 저하 감지 시 자동 재학습을 트리거하며, 카나리아 배포를 통해 안전한 모델 업데이트를 수행합니다.</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29603" y="432911"/>
            <a:ext cx="5220176" cy="447199"/>
          </a:xfrm>
          <a:prstGeom prst="rect">
            <a:avLst/>
          </a:prstGeom>
          <a:noFill/>
          <a:ln/>
        </p:spPr>
        <p:txBody>
          <a:bodyPr wrap="none" lIns="0" tIns="0" rIns="0" bIns="0" rtlCol="0" anchor="t"/>
          <a:lstStyle/>
          <a:p>
            <a:pPr algn="l" indent="0" marL="0">
              <a:lnSpc>
                <a:spcPts val="3500"/>
              </a:lnSpc>
              <a:buNone/>
            </a:pPr>
            <a:r>
              <a:rPr lang="en-US" sz="2800" b="1" dirty="0">
                <a:solidFill>
                  <a:srgbClr val="FFFFFF"/>
                </a:solidFill>
                <a:latin typeface="Montserrat Bold" pitchFamily="34" charset="0"/>
                <a:ea typeface="Montserrat Bold" pitchFamily="34" charset="-122"/>
                <a:cs typeface="Montserrat Bold" pitchFamily="34" charset="-120"/>
              </a:rPr>
              <a:t>강화학습 모델: 상태·행동·보상 정의</a:t>
            </a:r>
            <a:endParaRPr lang="en-US" sz="2800" dirty="0"/>
          </a:p>
        </p:txBody>
      </p:sp>
      <p:sp>
        <p:nvSpPr>
          <p:cNvPr id="3" name="Text 1"/>
          <p:cNvSpPr/>
          <p:nvPr/>
        </p:nvSpPr>
        <p:spPr>
          <a:xfrm>
            <a:off x="629603" y="1194911"/>
            <a:ext cx="13371195" cy="472202"/>
          </a:xfrm>
          <a:prstGeom prst="rect">
            <a:avLst/>
          </a:prstGeom>
          <a:noFill/>
          <a:ln/>
        </p:spPr>
        <p:txBody>
          <a:bodyPr wrap="squar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제안하는 시스템의 핵심은 복잡한 CEI 환경을 마르코프 결정 과정(Markov Decision Process, MDP)으로 모델링하고, 강화학습을 통해 최적 정책을 학습하는 것입니다. 상태 공간은 네트워크, 시스템 자원, 데이터/모델 품질, 비용/전력을 포괄하며, 행동 공간은 배치, 스케일, 오프로딩, 압축, 캐싱 등 다양한 제어 레버를 포함합니다.</a:t>
            </a:r>
            <a:endParaRPr lang="en-US" sz="1200" dirty="0"/>
          </a:p>
        </p:txBody>
      </p:sp>
      <p:sp>
        <p:nvSpPr>
          <p:cNvPr id="4" name="Shape 2"/>
          <p:cNvSpPr/>
          <p:nvPr/>
        </p:nvSpPr>
        <p:spPr>
          <a:xfrm>
            <a:off x="629603" y="1844159"/>
            <a:ext cx="13371195" cy="5312569"/>
          </a:xfrm>
          <a:prstGeom prst="roundRect">
            <a:avLst>
              <a:gd name="adj" fmla="val 444"/>
            </a:avLst>
          </a:prstGeom>
          <a:noFill/>
          <a:ln w="7620">
            <a:solidFill>
              <a:srgbClr val="FFFFFF">
                <a:alpha val="24000"/>
              </a:srgbClr>
            </a:solidFill>
            <a:prstDash val="solid"/>
          </a:ln>
        </p:spPr>
      </p:sp>
      <p:sp>
        <p:nvSpPr>
          <p:cNvPr id="5" name="Shape 3"/>
          <p:cNvSpPr/>
          <p:nvPr/>
        </p:nvSpPr>
        <p:spPr>
          <a:xfrm>
            <a:off x="637223" y="1851779"/>
            <a:ext cx="13355955" cy="440174"/>
          </a:xfrm>
          <a:prstGeom prst="rect">
            <a:avLst/>
          </a:prstGeom>
          <a:solidFill>
            <a:srgbClr val="FFFFFF">
              <a:alpha val="4000"/>
            </a:srgbClr>
          </a:solidFill>
          <a:ln/>
        </p:spPr>
      </p:sp>
      <p:sp>
        <p:nvSpPr>
          <p:cNvPr id="6" name="Text 4"/>
          <p:cNvSpPr/>
          <p:nvPr/>
        </p:nvSpPr>
        <p:spPr>
          <a:xfrm>
            <a:off x="794742" y="1953816"/>
            <a:ext cx="1684734" cy="236101"/>
          </a:xfrm>
          <a:prstGeom prst="rect">
            <a:avLst/>
          </a:prstGeom>
          <a:noFill/>
          <a:ln/>
        </p:spPr>
        <p:txBody>
          <a:bodyPr wrap="none" lIns="0" tIns="0" rIns="0" bIns="0" rtlCol="0" anchor="t"/>
          <a:lstStyle/>
          <a:p>
            <a:pPr algn="l" indent="0" marL="0">
              <a:lnSpc>
                <a:spcPts val="1850"/>
              </a:lnSpc>
              <a:buNone/>
            </a:pPr>
            <a:r>
              <a:rPr lang="en-US" sz="1200" b="1" dirty="0">
                <a:solidFill>
                  <a:srgbClr val="E2E6E9"/>
                </a:solidFill>
                <a:latin typeface="Source Sans 3" pitchFamily="34" charset="0"/>
                <a:ea typeface="Source Sans 3" pitchFamily="34" charset="-122"/>
                <a:cs typeface="Source Sans 3" pitchFamily="34" charset="-120"/>
              </a:rPr>
              <a:t>구분</a:t>
            </a:r>
            <a:endParaRPr lang="en-US" sz="1200" dirty="0"/>
          </a:p>
        </p:txBody>
      </p:sp>
      <p:sp>
        <p:nvSpPr>
          <p:cNvPr id="7" name="Text 5"/>
          <p:cNvSpPr/>
          <p:nvPr/>
        </p:nvSpPr>
        <p:spPr>
          <a:xfrm>
            <a:off x="2801898" y="1953816"/>
            <a:ext cx="3016568" cy="236101"/>
          </a:xfrm>
          <a:prstGeom prst="rect">
            <a:avLst/>
          </a:prstGeom>
          <a:noFill/>
          <a:ln/>
        </p:spPr>
        <p:txBody>
          <a:bodyPr wrap="none" lIns="0" tIns="0" rIns="0" bIns="0" rtlCol="0" anchor="t"/>
          <a:lstStyle/>
          <a:p>
            <a:pPr algn="l" indent="0" marL="0">
              <a:lnSpc>
                <a:spcPts val="1850"/>
              </a:lnSpc>
              <a:buNone/>
            </a:pPr>
            <a:r>
              <a:rPr lang="en-US" sz="1200" b="1" dirty="0">
                <a:solidFill>
                  <a:srgbClr val="E2E6E9"/>
                </a:solidFill>
                <a:latin typeface="Source Sans 3" pitchFamily="34" charset="0"/>
                <a:ea typeface="Source Sans 3" pitchFamily="34" charset="-122"/>
                <a:cs typeface="Source Sans 3" pitchFamily="34" charset="-120"/>
              </a:rPr>
              <a:t>항목</a:t>
            </a:r>
            <a:endParaRPr lang="en-US" sz="1200" dirty="0"/>
          </a:p>
        </p:txBody>
      </p:sp>
      <p:sp>
        <p:nvSpPr>
          <p:cNvPr id="8" name="Text 6"/>
          <p:cNvSpPr/>
          <p:nvPr/>
        </p:nvSpPr>
        <p:spPr>
          <a:xfrm>
            <a:off x="6140887" y="1953816"/>
            <a:ext cx="5019913" cy="236101"/>
          </a:xfrm>
          <a:prstGeom prst="rect">
            <a:avLst/>
          </a:prstGeom>
          <a:noFill/>
          <a:ln/>
        </p:spPr>
        <p:txBody>
          <a:bodyPr wrap="none" lIns="0" tIns="0" rIns="0" bIns="0" rtlCol="0" anchor="t"/>
          <a:lstStyle/>
          <a:p>
            <a:pPr algn="l" indent="0" marL="0">
              <a:lnSpc>
                <a:spcPts val="1850"/>
              </a:lnSpc>
              <a:buNone/>
            </a:pPr>
            <a:r>
              <a:rPr lang="en-US" sz="1200" b="1" dirty="0">
                <a:solidFill>
                  <a:srgbClr val="E2E6E9"/>
                </a:solidFill>
                <a:latin typeface="Source Sans 3" pitchFamily="34" charset="0"/>
                <a:ea typeface="Source Sans 3" pitchFamily="34" charset="-122"/>
                <a:cs typeface="Source Sans 3" pitchFamily="34" charset="-120"/>
              </a:rPr>
              <a:t>정의/예시</a:t>
            </a:r>
            <a:endParaRPr lang="en-US" sz="1200" dirty="0"/>
          </a:p>
        </p:txBody>
      </p:sp>
      <p:sp>
        <p:nvSpPr>
          <p:cNvPr id="9" name="Text 7"/>
          <p:cNvSpPr/>
          <p:nvPr/>
        </p:nvSpPr>
        <p:spPr>
          <a:xfrm>
            <a:off x="11483221" y="1953816"/>
            <a:ext cx="2352556" cy="236101"/>
          </a:xfrm>
          <a:prstGeom prst="rect">
            <a:avLst/>
          </a:prstGeom>
          <a:noFill/>
          <a:ln/>
        </p:spPr>
        <p:txBody>
          <a:bodyPr wrap="none" lIns="0" tIns="0" rIns="0" bIns="0" rtlCol="0" anchor="t"/>
          <a:lstStyle/>
          <a:p>
            <a:pPr algn="l" indent="0" marL="0">
              <a:lnSpc>
                <a:spcPts val="1850"/>
              </a:lnSpc>
              <a:buNone/>
            </a:pPr>
            <a:r>
              <a:rPr lang="en-US" sz="1200" b="1" dirty="0">
                <a:solidFill>
                  <a:srgbClr val="E2E6E9"/>
                </a:solidFill>
                <a:latin typeface="Source Sans 3" pitchFamily="34" charset="0"/>
                <a:ea typeface="Source Sans 3" pitchFamily="34" charset="-122"/>
                <a:cs typeface="Source Sans 3" pitchFamily="34" charset="-120"/>
              </a:rPr>
              <a:t>주석</a:t>
            </a:r>
            <a:endParaRPr lang="en-US" sz="1200" dirty="0"/>
          </a:p>
        </p:txBody>
      </p:sp>
      <p:sp>
        <p:nvSpPr>
          <p:cNvPr id="10" name="Shape 8"/>
          <p:cNvSpPr/>
          <p:nvPr/>
        </p:nvSpPr>
        <p:spPr>
          <a:xfrm>
            <a:off x="637223" y="2291953"/>
            <a:ext cx="13355955" cy="440174"/>
          </a:xfrm>
          <a:prstGeom prst="rect">
            <a:avLst/>
          </a:prstGeom>
          <a:solidFill>
            <a:srgbClr val="000000">
              <a:alpha val="4000"/>
            </a:srgbClr>
          </a:solidFill>
          <a:ln/>
        </p:spPr>
      </p:sp>
      <p:sp>
        <p:nvSpPr>
          <p:cNvPr id="11" name="Text 9"/>
          <p:cNvSpPr/>
          <p:nvPr/>
        </p:nvSpPr>
        <p:spPr>
          <a:xfrm>
            <a:off x="794742" y="2393990"/>
            <a:ext cx="1684734" cy="236101"/>
          </a:xfrm>
          <a:prstGeom prst="rect">
            <a:avLst/>
          </a:prstGeom>
          <a:noFill/>
          <a:ln/>
        </p:spPr>
        <p:txBody>
          <a:bodyPr wrap="none" lIns="0" tIns="0" rIns="0" bIns="0" rtlCol="0" anchor="t"/>
          <a:lstStyle/>
          <a:p>
            <a:pPr algn="l" indent="0" marL="0">
              <a:lnSpc>
                <a:spcPts val="1850"/>
              </a:lnSpc>
              <a:buNone/>
            </a:pPr>
            <a:r>
              <a:rPr lang="en-US" sz="1200" b="1" dirty="0">
                <a:solidFill>
                  <a:srgbClr val="E2E6E9"/>
                </a:solidFill>
                <a:latin typeface="Source Sans 3" pitchFamily="34" charset="0"/>
                <a:ea typeface="Source Sans 3" pitchFamily="34" charset="-122"/>
                <a:cs typeface="Source Sans 3" pitchFamily="34" charset="-120"/>
              </a:rPr>
              <a:t>상태 S</a:t>
            </a:r>
            <a:endParaRPr lang="en-US" sz="1200" dirty="0"/>
          </a:p>
        </p:txBody>
      </p:sp>
      <p:sp>
        <p:nvSpPr>
          <p:cNvPr id="12" name="Text 10"/>
          <p:cNvSpPr/>
          <p:nvPr/>
        </p:nvSpPr>
        <p:spPr>
          <a:xfrm>
            <a:off x="2801898" y="2393990"/>
            <a:ext cx="3016568"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네트워크</a:t>
            </a:r>
            <a:endParaRPr lang="en-US" sz="1200" dirty="0"/>
          </a:p>
        </p:txBody>
      </p:sp>
      <p:sp>
        <p:nvSpPr>
          <p:cNvPr id="13" name="Text 11"/>
          <p:cNvSpPr/>
          <p:nvPr/>
        </p:nvSpPr>
        <p:spPr>
          <a:xfrm>
            <a:off x="6140887" y="2393990"/>
            <a:ext cx="5019913"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RTT, 패킷 손실률, 지터, 가용 대역폭</a:t>
            </a:r>
            <a:endParaRPr lang="en-US" sz="1200" dirty="0"/>
          </a:p>
        </p:txBody>
      </p:sp>
      <p:sp>
        <p:nvSpPr>
          <p:cNvPr id="14" name="Text 12"/>
          <p:cNvSpPr/>
          <p:nvPr/>
        </p:nvSpPr>
        <p:spPr>
          <a:xfrm>
            <a:off x="11483221" y="2393990"/>
            <a:ext cx="2352556"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OpenTelemetry/에뮬레이터</a:t>
            </a:r>
            <a:endParaRPr lang="en-US" sz="1200" dirty="0"/>
          </a:p>
        </p:txBody>
      </p:sp>
      <p:sp>
        <p:nvSpPr>
          <p:cNvPr id="15" name="Shape 13"/>
          <p:cNvSpPr/>
          <p:nvPr/>
        </p:nvSpPr>
        <p:spPr>
          <a:xfrm>
            <a:off x="637223" y="2732127"/>
            <a:ext cx="13355955" cy="440174"/>
          </a:xfrm>
          <a:prstGeom prst="rect">
            <a:avLst/>
          </a:prstGeom>
          <a:solidFill>
            <a:srgbClr val="FFFFFF">
              <a:alpha val="4000"/>
            </a:srgbClr>
          </a:solidFill>
          <a:ln/>
        </p:spPr>
      </p:sp>
      <p:sp>
        <p:nvSpPr>
          <p:cNvPr id="16" name="Text 14"/>
          <p:cNvSpPr/>
          <p:nvPr/>
        </p:nvSpPr>
        <p:spPr>
          <a:xfrm>
            <a:off x="2798088" y="2834164"/>
            <a:ext cx="3020378"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부하/자원</a:t>
            </a:r>
            <a:endParaRPr lang="en-US" sz="1200" dirty="0"/>
          </a:p>
        </p:txBody>
      </p:sp>
      <p:sp>
        <p:nvSpPr>
          <p:cNvPr id="17" name="Text 15"/>
          <p:cNvSpPr/>
          <p:nvPr/>
        </p:nvSpPr>
        <p:spPr>
          <a:xfrm>
            <a:off x="6140887" y="2834164"/>
            <a:ext cx="5019913"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CPU/GPU 사용률, 메모리 사용량, I/O 부하, 큐 길이</a:t>
            </a:r>
            <a:endParaRPr lang="en-US" sz="1200" dirty="0"/>
          </a:p>
        </p:txBody>
      </p:sp>
      <p:sp>
        <p:nvSpPr>
          <p:cNvPr id="18" name="Text 16"/>
          <p:cNvSpPr/>
          <p:nvPr/>
        </p:nvSpPr>
        <p:spPr>
          <a:xfrm>
            <a:off x="11483221" y="2834164"/>
            <a:ext cx="2352556"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Prometheus/GPU-telemetry</a:t>
            </a:r>
            <a:endParaRPr lang="en-US" sz="1200" dirty="0"/>
          </a:p>
        </p:txBody>
      </p:sp>
      <p:sp>
        <p:nvSpPr>
          <p:cNvPr id="19" name="Shape 17"/>
          <p:cNvSpPr/>
          <p:nvPr/>
        </p:nvSpPr>
        <p:spPr>
          <a:xfrm>
            <a:off x="637223" y="3172301"/>
            <a:ext cx="13355955" cy="440174"/>
          </a:xfrm>
          <a:prstGeom prst="rect">
            <a:avLst/>
          </a:prstGeom>
          <a:solidFill>
            <a:srgbClr val="000000">
              <a:alpha val="4000"/>
            </a:srgbClr>
          </a:solidFill>
          <a:ln/>
        </p:spPr>
      </p:sp>
      <p:sp>
        <p:nvSpPr>
          <p:cNvPr id="20" name="Text 18"/>
          <p:cNvSpPr/>
          <p:nvPr/>
        </p:nvSpPr>
        <p:spPr>
          <a:xfrm>
            <a:off x="2798088" y="3274338"/>
            <a:ext cx="3020378"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데이터 품질</a:t>
            </a:r>
            <a:endParaRPr lang="en-US" sz="1200" dirty="0"/>
          </a:p>
        </p:txBody>
      </p:sp>
      <p:sp>
        <p:nvSpPr>
          <p:cNvPr id="21" name="Text 19"/>
          <p:cNvSpPr/>
          <p:nvPr/>
        </p:nvSpPr>
        <p:spPr>
          <a:xfrm>
            <a:off x="6140887" y="3274338"/>
            <a:ext cx="5019913"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결측률, 데이터 스큐, 개념 드리프트 지표</a:t>
            </a:r>
            <a:endParaRPr lang="en-US" sz="1200" dirty="0"/>
          </a:p>
        </p:txBody>
      </p:sp>
      <p:sp>
        <p:nvSpPr>
          <p:cNvPr id="22" name="Text 20"/>
          <p:cNvSpPr/>
          <p:nvPr/>
        </p:nvSpPr>
        <p:spPr>
          <a:xfrm>
            <a:off x="11483221" y="3274338"/>
            <a:ext cx="2352556"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데이터 품질 엔진</a:t>
            </a:r>
            <a:endParaRPr lang="en-US" sz="1200" dirty="0"/>
          </a:p>
        </p:txBody>
      </p:sp>
      <p:sp>
        <p:nvSpPr>
          <p:cNvPr id="23" name="Shape 21"/>
          <p:cNvSpPr/>
          <p:nvPr/>
        </p:nvSpPr>
        <p:spPr>
          <a:xfrm>
            <a:off x="637223" y="3612475"/>
            <a:ext cx="13355955" cy="440174"/>
          </a:xfrm>
          <a:prstGeom prst="rect">
            <a:avLst/>
          </a:prstGeom>
          <a:solidFill>
            <a:srgbClr val="FFFFFF">
              <a:alpha val="4000"/>
            </a:srgbClr>
          </a:solidFill>
          <a:ln/>
        </p:spPr>
      </p:sp>
      <p:sp>
        <p:nvSpPr>
          <p:cNvPr id="24" name="Text 22"/>
          <p:cNvSpPr/>
          <p:nvPr/>
        </p:nvSpPr>
        <p:spPr>
          <a:xfrm>
            <a:off x="2798088" y="3714512"/>
            <a:ext cx="3020378"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모델 품질</a:t>
            </a:r>
            <a:endParaRPr lang="en-US" sz="1200" dirty="0"/>
          </a:p>
        </p:txBody>
      </p:sp>
      <p:sp>
        <p:nvSpPr>
          <p:cNvPr id="25" name="Text 23"/>
          <p:cNvSpPr/>
          <p:nvPr/>
        </p:nvSpPr>
        <p:spPr>
          <a:xfrm>
            <a:off x="6140887" y="3714512"/>
            <a:ext cx="5019913"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정확도, PSNR, VMAF, 추론 지연</a:t>
            </a:r>
            <a:endParaRPr lang="en-US" sz="1200" dirty="0"/>
          </a:p>
        </p:txBody>
      </p:sp>
      <p:sp>
        <p:nvSpPr>
          <p:cNvPr id="26" name="Text 24"/>
          <p:cNvSpPr/>
          <p:nvPr/>
        </p:nvSpPr>
        <p:spPr>
          <a:xfrm>
            <a:off x="11483221" y="3714512"/>
            <a:ext cx="2352556"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온라인/섀도우 평가</a:t>
            </a:r>
            <a:endParaRPr lang="en-US" sz="1200" dirty="0"/>
          </a:p>
        </p:txBody>
      </p:sp>
      <p:sp>
        <p:nvSpPr>
          <p:cNvPr id="27" name="Shape 25"/>
          <p:cNvSpPr/>
          <p:nvPr/>
        </p:nvSpPr>
        <p:spPr>
          <a:xfrm>
            <a:off x="637223" y="4052649"/>
            <a:ext cx="13355955" cy="440174"/>
          </a:xfrm>
          <a:prstGeom prst="rect">
            <a:avLst/>
          </a:prstGeom>
          <a:solidFill>
            <a:srgbClr val="000000">
              <a:alpha val="4000"/>
            </a:srgbClr>
          </a:solidFill>
          <a:ln/>
        </p:spPr>
      </p:sp>
      <p:sp>
        <p:nvSpPr>
          <p:cNvPr id="28" name="Text 26"/>
          <p:cNvSpPr/>
          <p:nvPr/>
        </p:nvSpPr>
        <p:spPr>
          <a:xfrm>
            <a:off x="2798088" y="4154686"/>
            <a:ext cx="3020378"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비용/전력</a:t>
            </a:r>
            <a:endParaRPr lang="en-US" sz="1200" dirty="0"/>
          </a:p>
        </p:txBody>
      </p:sp>
      <p:sp>
        <p:nvSpPr>
          <p:cNvPr id="29" name="Text 27"/>
          <p:cNvSpPr/>
          <p:nvPr/>
        </p:nvSpPr>
        <p:spPr>
          <a:xfrm>
            <a:off x="6140887" y="4154686"/>
            <a:ext cx="5019913"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분당 과금액, 소비전력(W)</a:t>
            </a:r>
            <a:endParaRPr lang="en-US" sz="1200" dirty="0"/>
          </a:p>
        </p:txBody>
      </p:sp>
      <p:sp>
        <p:nvSpPr>
          <p:cNvPr id="30" name="Text 28"/>
          <p:cNvSpPr/>
          <p:nvPr/>
        </p:nvSpPr>
        <p:spPr>
          <a:xfrm>
            <a:off x="11483221" y="4154686"/>
            <a:ext cx="2352556"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요금 계산기/전력계</a:t>
            </a:r>
            <a:endParaRPr lang="en-US" sz="1200" dirty="0"/>
          </a:p>
        </p:txBody>
      </p:sp>
      <p:sp>
        <p:nvSpPr>
          <p:cNvPr id="31" name="Shape 29"/>
          <p:cNvSpPr/>
          <p:nvPr/>
        </p:nvSpPr>
        <p:spPr>
          <a:xfrm>
            <a:off x="637223" y="4492823"/>
            <a:ext cx="13355955" cy="440174"/>
          </a:xfrm>
          <a:prstGeom prst="rect">
            <a:avLst/>
          </a:prstGeom>
          <a:solidFill>
            <a:srgbClr val="FFFFFF">
              <a:alpha val="4000"/>
            </a:srgbClr>
          </a:solidFill>
          <a:ln/>
        </p:spPr>
      </p:sp>
      <p:sp>
        <p:nvSpPr>
          <p:cNvPr id="32" name="Text 30"/>
          <p:cNvSpPr/>
          <p:nvPr/>
        </p:nvSpPr>
        <p:spPr>
          <a:xfrm>
            <a:off x="794742" y="4594860"/>
            <a:ext cx="1684734" cy="236101"/>
          </a:xfrm>
          <a:prstGeom prst="rect">
            <a:avLst/>
          </a:prstGeom>
          <a:noFill/>
          <a:ln/>
        </p:spPr>
        <p:txBody>
          <a:bodyPr wrap="none" lIns="0" tIns="0" rIns="0" bIns="0" rtlCol="0" anchor="t"/>
          <a:lstStyle/>
          <a:p>
            <a:pPr algn="l" indent="0" marL="0">
              <a:lnSpc>
                <a:spcPts val="1850"/>
              </a:lnSpc>
              <a:buNone/>
            </a:pPr>
            <a:r>
              <a:rPr lang="en-US" sz="1200" b="1" dirty="0">
                <a:solidFill>
                  <a:srgbClr val="E2E6E9"/>
                </a:solidFill>
                <a:latin typeface="Source Sans 3" pitchFamily="34" charset="0"/>
                <a:ea typeface="Source Sans 3" pitchFamily="34" charset="-122"/>
                <a:cs typeface="Source Sans 3" pitchFamily="34" charset="-120"/>
              </a:rPr>
              <a:t>행동 A</a:t>
            </a:r>
            <a:endParaRPr lang="en-US" sz="1200" dirty="0"/>
          </a:p>
        </p:txBody>
      </p:sp>
      <p:sp>
        <p:nvSpPr>
          <p:cNvPr id="33" name="Text 31"/>
          <p:cNvSpPr/>
          <p:nvPr/>
        </p:nvSpPr>
        <p:spPr>
          <a:xfrm>
            <a:off x="2801898" y="4594860"/>
            <a:ext cx="3016568"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배치/마이그레이션</a:t>
            </a:r>
            <a:endParaRPr lang="en-US" sz="1200" dirty="0"/>
          </a:p>
        </p:txBody>
      </p:sp>
      <p:sp>
        <p:nvSpPr>
          <p:cNvPr id="34" name="Text 32"/>
          <p:cNvSpPr/>
          <p:nvPr/>
        </p:nvSpPr>
        <p:spPr>
          <a:xfrm>
            <a:off x="6140887" y="4594860"/>
            <a:ext cx="5019913"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migrate(v, t→t'): 워크로드 v를 티어 t에서 t'로 이동</a:t>
            </a:r>
            <a:endParaRPr lang="en-US" sz="1200" dirty="0"/>
          </a:p>
        </p:txBody>
      </p:sp>
      <p:sp>
        <p:nvSpPr>
          <p:cNvPr id="35" name="Text 33"/>
          <p:cNvSpPr/>
          <p:nvPr/>
        </p:nvSpPr>
        <p:spPr>
          <a:xfrm>
            <a:off x="11483221" y="4594860"/>
            <a:ext cx="2352556"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라이브/콜드 옵션</a:t>
            </a:r>
            <a:endParaRPr lang="en-US" sz="1200" dirty="0"/>
          </a:p>
        </p:txBody>
      </p:sp>
      <p:sp>
        <p:nvSpPr>
          <p:cNvPr id="36" name="Shape 34"/>
          <p:cNvSpPr/>
          <p:nvPr/>
        </p:nvSpPr>
        <p:spPr>
          <a:xfrm>
            <a:off x="637223" y="4932998"/>
            <a:ext cx="13355955" cy="440174"/>
          </a:xfrm>
          <a:prstGeom prst="rect">
            <a:avLst/>
          </a:prstGeom>
          <a:solidFill>
            <a:srgbClr val="000000">
              <a:alpha val="4000"/>
            </a:srgbClr>
          </a:solidFill>
          <a:ln/>
        </p:spPr>
      </p:sp>
      <p:sp>
        <p:nvSpPr>
          <p:cNvPr id="37" name="Text 35"/>
          <p:cNvSpPr/>
          <p:nvPr/>
        </p:nvSpPr>
        <p:spPr>
          <a:xfrm>
            <a:off x="2798088" y="5035034"/>
            <a:ext cx="3020378"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스케일</a:t>
            </a:r>
            <a:endParaRPr lang="en-US" sz="1200" dirty="0"/>
          </a:p>
        </p:txBody>
      </p:sp>
      <p:sp>
        <p:nvSpPr>
          <p:cNvPr id="38" name="Text 36"/>
          <p:cNvSpPr/>
          <p:nvPr/>
        </p:nvSpPr>
        <p:spPr>
          <a:xfrm>
            <a:off x="6140887" y="5035034"/>
            <a:ext cx="5019913"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scale_out/in, GPU on/off: 자원 수평 확장/축소</a:t>
            </a:r>
            <a:endParaRPr lang="en-US" sz="1200" dirty="0"/>
          </a:p>
        </p:txBody>
      </p:sp>
      <p:sp>
        <p:nvSpPr>
          <p:cNvPr id="39" name="Text 37"/>
          <p:cNvSpPr/>
          <p:nvPr/>
        </p:nvSpPr>
        <p:spPr>
          <a:xfrm>
            <a:off x="11483221" y="5035034"/>
            <a:ext cx="2352556"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쿨다운 필요</a:t>
            </a:r>
            <a:endParaRPr lang="en-US" sz="1200" dirty="0"/>
          </a:p>
        </p:txBody>
      </p:sp>
      <p:sp>
        <p:nvSpPr>
          <p:cNvPr id="40" name="Shape 38"/>
          <p:cNvSpPr/>
          <p:nvPr/>
        </p:nvSpPr>
        <p:spPr>
          <a:xfrm>
            <a:off x="637223" y="5373172"/>
            <a:ext cx="13355955" cy="447794"/>
          </a:xfrm>
          <a:prstGeom prst="rect">
            <a:avLst/>
          </a:prstGeom>
          <a:solidFill>
            <a:srgbClr val="FFFFFF">
              <a:alpha val="4000"/>
            </a:srgbClr>
          </a:solidFill>
          <a:ln/>
        </p:spPr>
      </p:sp>
      <p:sp>
        <p:nvSpPr>
          <p:cNvPr id="41" name="Text 39"/>
          <p:cNvSpPr/>
          <p:nvPr/>
        </p:nvSpPr>
        <p:spPr>
          <a:xfrm>
            <a:off x="2798088" y="5475208"/>
            <a:ext cx="3020378"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오프로딩</a:t>
            </a:r>
            <a:endParaRPr lang="en-US" sz="1200" dirty="0"/>
          </a:p>
        </p:txBody>
      </p:sp>
      <p:sp>
        <p:nvSpPr>
          <p:cNvPr id="42" name="Text 40"/>
          <p:cNvSpPr/>
          <p:nvPr/>
        </p:nvSpPr>
        <p:spPr>
          <a:xfrm>
            <a:off x="6140887" y="5475208"/>
            <a:ext cx="5019913" cy="24372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offload(v, Dev</a:t>
            </a:r>
            <a:pPr algn="l" indent="0" marL="0">
              <a:lnSpc>
                <a:spcPts val="1850"/>
              </a:lnSpc>
              <a:buNone/>
            </a:pPr>
            <a:r>
              <a:rPr lang="en-US" sz="1200" dirty="0">
                <a:solidFill>
                  <a:srgbClr val="000000"/>
                </a:solidFill>
                <a:latin typeface="Source Sans 3" pitchFamily="34" charset="0"/>
                <a:ea typeface="Source Sans 3" pitchFamily="34" charset="-122"/>
                <a:cs typeface="Source Sans 3" pitchFamily="34" charset="-120"/>
              </a:rPr>
              <a:t>↔</a:t>
            </a:r>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Edge/Cloud): 계층 간 오프로딩</a:t>
            </a:r>
            <a:endParaRPr lang="en-US" sz="1200" dirty="0"/>
          </a:p>
        </p:txBody>
      </p:sp>
      <p:sp>
        <p:nvSpPr>
          <p:cNvPr id="43" name="Text 41"/>
          <p:cNvSpPr/>
          <p:nvPr/>
        </p:nvSpPr>
        <p:spPr>
          <a:xfrm>
            <a:off x="11483221" y="5475208"/>
            <a:ext cx="2352556"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임계값 기반 트리거</a:t>
            </a:r>
            <a:endParaRPr lang="en-US" sz="1200" dirty="0"/>
          </a:p>
        </p:txBody>
      </p:sp>
      <p:sp>
        <p:nvSpPr>
          <p:cNvPr id="44" name="Shape 42"/>
          <p:cNvSpPr/>
          <p:nvPr/>
        </p:nvSpPr>
        <p:spPr>
          <a:xfrm>
            <a:off x="637223" y="5820966"/>
            <a:ext cx="13355955" cy="447794"/>
          </a:xfrm>
          <a:prstGeom prst="rect">
            <a:avLst/>
          </a:prstGeom>
          <a:solidFill>
            <a:srgbClr val="000000">
              <a:alpha val="4000"/>
            </a:srgbClr>
          </a:solidFill>
          <a:ln/>
        </p:spPr>
      </p:sp>
      <p:sp>
        <p:nvSpPr>
          <p:cNvPr id="45" name="Text 43"/>
          <p:cNvSpPr/>
          <p:nvPr/>
        </p:nvSpPr>
        <p:spPr>
          <a:xfrm>
            <a:off x="2798088" y="5923002"/>
            <a:ext cx="3020378"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압축/프리셋</a:t>
            </a:r>
            <a:endParaRPr lang="en-US" sz="1200" dirty="0"/>
          </a:p>
        </p:txBody>
      </p:sp>
      <p:sp>
        <p:nvSpPr>
          <p:cNvPr id="46" name="Text 44"/>
          <p:cNvSpPr/>
          <p:nvPr/>
        </p:nvSpPr>
        <p:spPr>
          <a:xfrm>
            <a:off x="6140887" y="5923002"/>
            <a:ext cx="5019913"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encode_preset↓, compression↑: 인코딩 품질 조정</a:t>
            </a:r>
            <a:endParaRPr lang="en-US" sz="1200" dirty="0"/>
          </a:p>
        </p:txBody>
      </p:sp>
      <p:sp>
        <p:nvSpPr>
          <p:cNvPr id="47" name="Text 45"/>
          <p:cNvSpPr/>
          <p:nvPr/>
        </p:nvSpPr>
        <p:spPr>
          <a:xfrm>
            <a:off x="11483221" y="5923002"/>
            <a:ext cx="2352556" cy="24372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지연</a:t>
            </a:r>
            <a:pPr algn="l" indent="0" marL="0">
              <a:lnSpc>
                <a:spcPts val="1850"/>
              </a:lnSpc>
              <a:buNone/>
            </a:pPr>
            <a:r>
              <a:rPr lang="en-US" sz="1200" dirty="0">
                <a:solidFill>
                  <a:srgbClr val="000000"/>
                </a:solidFill>
                <a:latin typeface="Source Sans 3" pitchFamily="34" charset="0"/>
                <a:ea typeface="Source Sans 3" pitchFamily="34" charset="-122"/>
                <a:cs typeface="Source Sans 3" pitchFamily="34" charset="-120"/>
              </a:rPr>
              <a:t>↔</a:t>
            </a:r>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품질 트레이드오프</a:t>
            </a:r>
            <a:endParaRPr lang="en-US" sz="1200" dirty="0"/>
          </a:p>
        </p:txBody>
      </p:sp>
      <p:sp>
        <p:nvSpPr>
          <p:cNvPr id="48" name="Shape 46"/>
          <p:cNvSpPr/>
          <p:nvPr/>
        </p:nvSpPr>
        <p:spPr>
          <a:xfrm>
            <a:off x="637223" y="6268760"/>
            <a:ext cx="13355955" cy="440174"/>
          </a:xfrm>
          <a:prstGeom prst="rect">
            <a:avLst/>
          </a:prstGeom>
          <a:solidFill>
            <a:srgbClr val="FFFFFF">
              <a:alpha val="4000"/>
            </a:srgbClr>
          </a:solidFill>
          <a:ln/>
        </p:spPr>
      </p:sp>
      <p:sp>
        <p:nvSpPr>
          <p:cNvPr id="49" name="Text 47"/>
          <p:cNvSpPr/>
          <p:nvPr/>
        </p:nvSpPr>
        <p:spPr>
          <a:xfrm>
            <a:off x="2798088" y="6370796"/>
            <a:ext cx="3020378"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캐싱/경로</a:t>
            </a:r>
            <a:endParaRPr lang="en-US" sz="1200" dirty="0"/>
          </a:p>
        </p:txBody>
      </p:sp>
      <p:sp>
        <p:nvSpPr>
          <p:cNvPr id="50" name="Text 48"/>
          <p:cNvSpPr/>
          <p:nvPr/>
        </p:nvSpPr>
        <p:spPr>
          <a:xfrm>
            <a:off x="6140887" y="6370796"/>
            <a:ext cx="5019913"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cache↑, QoS path change: 캐싱 정책 및 경로 변경</a:t>
            </a:r>
            <a:endParaRPr lang="en-US" sz="1200" dirty="0"/>
          </a:p>
        </p:txBody>
      </p:sp>
      <p:sp>
        <p:nvSpPr>
          <p:cNvPr id="51" name="Text 49"/>
          <p:cNvSpPr/>
          <p:nvPr/>
        </p:nvSpPr>
        <p:spPr>
          <a:xfrm>
            <a:off x="11483221" y="6370796"/>
            <a:ext cx="2352556"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SDN/우회경로</a:t>
            </a:r>
            <a:endParaRPr lang="en-US" sz="1200" dirty="0"/>
          </a:p>
        </p:txBody>
      </p:sp>
      <p:sp>
        <p:nvSpPr>
          <p:cNvPr id="52" name="Shape 50"/>
          <p:cNvSpPr/>
          <p:nvPr/>
        </p:nvSpPr>
        <p:spPr>
          <a:xfrm>
            <a:off x="637223" y="6708934"/>
            <a:ext cx="13355955" cy="440174"/>
          </a:xfrm>
          <a:prstGeom prst="rect">
            <a:avLst/>
          </a:prstGeom>
          <a:solidFill>
            <a:srgbClr val="000000">
              <a:alpha val="4000"/>
            </a:srgbClr>
          </a:solidFill>
          <a:ln/>
        </p:spPr>
      </p:sp>
      <p:sp>
        <p:nvSpPr>
          <p:cNvPr id="53" name="Text 51"/>
          <p:cNvSpPr/>
          <p:nvPr/>
        </p:nvSpPr>
        <p:spPr>
          <a:xfrm>
            <a:off x="794742" y="6810970"/>
            <a:ext cx="1684734" cy="236101"/>
          </a:xfrm>
          <a:prstGeom prst="rect">
            <a:avLst/>
          </a:prstGeom>
          <a:noFill/>
          <a:ln/>
        </p:spPr>
        <p:txBody>
          <a:bodyPr wrap="none" lIns="0" tIns="0" rIns="0" bIns="0" rtlCol="0" anchor="t"/>
          <a:lstStyle/>
          <a:p>
            <a:pPr algn="l" indent="0" marL="0">
              <a:lnSpc>
                <a:spcPts val="1850"/>
              </a:lnSpc>
              <a:buNone/>
            </a:pPr>
            <a:r>
              <a:rPr lang="en-US" sz="1200" b="1" dirty="0">
                <a:solidFill>
                  <a:srgbClr val="E2E6E9"/>
                </a:solidFill>
                <a:latin typeface="Source Sans 3" pitchFamily="34" charset="0"/>
                <a:ea typeface="Source Sans 3" pitchFamily="34" charset="-122"/>
                <a:cs typeface="Source Sans 3" pitchFamily="34" charset="-120"/>
              </a:rPr>
              <a:t>보상 R</a:t>
            </a:r>
            <a:endParaRPr lang="en-US" sz="1200" dirty="0"/>
          </a:p>
        </p:txBody>
      </p:sp>
      <p:sp>
        <p:nvSpPr>
          <p:cNvPr id="54" name="Text 52"/>
          <p:cNvSpPr/>
          <p:nvPr/>
        </p:nvSpPr>
        <p:spPr>
          <a:xfrm>
            <a:off x="2801898" y="6810970"/>
            <a:ext cx="3016568"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정의</a:t>
            </a:r>
            <a:endParaRPr lang="en-US" sz="1200" dirty="0"/>
          </a:p>
        </p:txBody>
      </p:sp>
      <p:sp>
        <p:nvSpPr>
          <p:cNvPr id="55" name="Text 53"/>
          <p:cNvSpPr/>
          <p:nvPr/>
        </p:nvSpPr>
        <p:spPr>
          <a:xfrm>
            <a:off x="6140887" y="6810970"/>
            <a:ext cx="5019913"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R = -α·SLO_viol - λ_c·Cost - λ_e·Energy + λ_q·QoE</a:t>
            </a:r>
            <a:endParaRPr lang="en-US" sz="1200" dirty="0"/>
          </a:p>
        </p:txBody>
      </p:sp>
      <p:sp>
        <p:nvSpPr>
          <p:cNvPr id="56" name="Text 54"/>
          <p:cNvSpPr/>
          <p:nvPr/>
        </p:nvSpPr>
        <p:spPr>
          <a:xfrm>
            <a:off x="11483221" y="6810970"/>
            <a:ext cx="2352556" cy="236101"/>
          </a:xfrm>
          <a:prstGeom prst="rect">
            <a:avLst/>
          </a:prstGeom>
          <a:noFill/>
          <a:ln/>
        </p:spPr>
        <p:txBody>
          <a:bodyPr wrap="non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가중치 튜닝 필요</a:t>
            </a:r>
            <a:endParaRPr lang="en-US" sz="1200" dirty="0"/>
          </a:p>
        </p:txBody>
      </p:sp>
      <p:sp>
        <p:nvSpPr>
          <p:cNvPr id="57" name="Text 55"/>
          <p:cNvSpPr/>
          <p:nvPr/>
        </p:nvSpPr>
        <p:spPr>
          <a:xfrm>
            <a:off x="629603" y="7333774"/>
            <a:ext cx="13371195" cy="472202"/>
          </a:xfrm>
          <a:prstGeom prst="rect">
            <a:avLst/>
          </a:prstGeom>
          <a:noFill/>
          <a:ln/>
        </p:spPr>
        <p:txBody>
          <a:bodyPr wrap="square" lIns="0" tIns="0" rIns="0" bIns="0" rtlCol="0" anchor="t"/>
          <a:lstStyle/>
          <a:p>
            <a:pPr algn="l" indent="0" marL="0">
              <a:lnSpc>
                <a:spcPts val="1850"/>
              </a:lnSpc>
              <a:buNone/>
            </a:pPr>
            <a:r>
              <a:rPr lang="en-US" sz="1200" dirty="0">
                <a:solidFill>
                  <a:srgbClr val="E2E6E9"/>
                </a:solidFill>
                <a:latin typeface="Source Sans 3" pitchFamily="34" charset="0"/>
                <a:ea typeface="Source Sans 3" pitchFamily="34" charset="-122"/>
                <a:cs typeface="Source Sans 3" pitchFamily="34" charset="-120"/>
              </a:rPr>
              <a:t>보상 함수는 SLO 위반 페널티, 비용 및 에너지 소비를 최소화하고, 사용자 체감 품질(QoE)을 최대화하도록 설계되었습니다. 각 항의 가중치(α, λ_c, λ_e, λ_q)는 하이퍼파라미터 튜닝을 통해 최적화되며, 워크로드 특성에 따라 동적으로 조정할 수 있습니다.</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2025-11-01T02:44:25Z</dcterms:created>
  <dcterms:modified xsi:type="dcterms:W3CDTF">2025-11-01T02:44:25Z</dcterms:modified>
</cp:coreProperties>
</file>