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notesMasterIdLst>
    <p:notesMasterId r:id="rId17"/>
  </p:notesMasterIdLst>
  <p:sldSz cx="14630400" cy="8229600"/>
  <p:notesSz cx="8229600" cy="14630400"/>
  <p:embeddedFontLst>
    <p:embeddedFont>
      <p:font typeface="Montserrat"/>
      <p:regular r:id="rId22"/>
    </p:embeddedFont>
    <p:embeddedFont>
      <p:font typeface="Montserrat"/>
      <p:regular r:id="rId23"/>
    </p:embeddedFont>
    <p:embeddedFont>
      <p:font typeface="Montserrat"/>
      <p:regular r:id="rId24"/>
    </p:embeddedFont>
    <p:embeddedFont>
      <p:font typeface="Montserrat"/>
      <p:regular r:id="rId25"/>
    </p:embeddedFont>
    <p:embeddedFont>
      <p:font typeface="Source Sans 3"/>
      <p:regular r:id="rId26"/>
    </p:embeddedFont>
    <p:embeddedFont>
      <p:font typeface="Source Sans 3"/>
      <p:regular r:id="rId27"/>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 Id="rId21" Type="http://schemas.openxmlformats.org/officeDocument/2006/relationships/tableStyles" Target="tableStyles.xml"/><Relationship Id="rId22" Type="http://schemas.openxmlformats.org/officeDocument/2006/relationships/font" Target="fonts/font1.fntdata"/><Relationship Id="rId23" Type="http://schemas.openxmlformats.org/officeDocument/2006/relationships/font" Target="fonts/font2.fntdata"/><Relationship Id="rId24" Type="http://schemas.openxmlformats.org/officeDocument/2006/relationships/font" Target="fonts/font3.fntdata"/><Relationship Id="rId25" Type="http://schemas.openxmlformats.org/officeDocument/2006/relationships/font" Target="fonts/font4.fntdata"/><Relationship Id="rId26" Type="http://schemas.openxmlformats.org/officeDocument/2006/relationships/font" Target="fonts/font5.fntdata"/><Relationship Id="rId27" Type="http://schemas.openxmlformats.org/officeDocument/2006/relationships/font" Target="fonts/font6.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1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lide 1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lide 1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lide 1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slideLayout" Target="../slideLayouts/slideLayout1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image" Target="../media/image-11-2.svg"/><Relationship Id="rId3" Type="http://schemas.openxmlformats.org/officeDocument/2006/relationships/image" Target="../media/image-11-3.png"/><Relationship Id="rId4" Type="http://schemas.openxmlformats.org/officeDocument/2006/relationships/image" Target="../media/image-11-4.svg"/><Relationship Id="rId5" Type="http://schemas.openxmlformats.org/officeDocument/2006/relationships/image" Target="../media/image-11-5.png"/><Relationship Id="rId6" Type="http://schemas.openxmlformats.org/officeDocument/2006/relationships/image" Target="../media/image-11-6.svg"/><Relationship Id="rId7" Type="http://schemas.openxmlformats.org/officeDocument/2006/relationships/image" Target="../media/image-11-7.png"/><Relationship Id="rId8" Type="http://schemas.openxmlformats.org/officeDocument/2006/relationships/image" Target="../media/image-11-8.svg"/><Relationship Id="rId9" Type="http://schemas.openxmlformats.org/officeDocument/2006/relationships/image" Target="../media/image-11-9.png"/><Relationship Id="rId10" Type="http://schemas.openxmlformats.org/officeDocument/2006/relationships/slideLayout" Target="../slideLayouts/slideLayout12.xml"/><Relationship Id="rId11"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slideLayout" Target="../slideLayouts/slideLayout13.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png"/><Relationship Id="rId2" Type="http://schemas.openxmlformats.org/officeDocument/2006/relationships/slideLayout" Target="../slideLayouts/slideLayout14.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4-1.png"/><Relationship Id="rId2" Type="http://schemas.openxmlformats.org/officeDocument/2006/relationships/image" Target="../media/image-14-2.png"/><Relationship Id="rId3" Type="http://schemas.openxmlformats.org/officeDocument/2006/relationships/image" Target="../media/image-14-3.png"/><Relationship Id="rId4" Type="http://schemas.openxmlformats.org/officeDocument/2006/relationships/image" Target="../media/image-14-4.png"/><Relationship Id="rId5" Type="http://schemas.openxmlformats.org/officeDocument/2006/relationships/image" Target="../media/image-14-5.png"/><Relationship Id="rId6" Type="http://schemas.openxmlformats.org/officeDocument/2006/relationships/slideLayout" Target="../slideLayouts/slideLayout15.xml"/><Relationship Id="rId7"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5-1.png"/><Relationship Id="rId2" Type="http://schemas.openxmlformats.org/officeDocument/2006/relationships/slideLayout" Target="../slideLayouts/slideLayout16.xml"/><Relationship Id="rId3"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3.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4.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5.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6.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svg"/><Relationship Id="rId3" Type="http://schemas.openxmlformats.org/officeDocument/2006/relationships/image" Target="../media/image-6-3.png"/><Relationship Id="rId4" Type="http://schemas.openxmlformats.org/officeDocument/2006/relationships/image" Target="../media/image-6-4.svg"/><Relationship Id="rId5" Type="http://schemas.openxmlformats.org/officeDocument/2006/relationships/image" Target="../media/image-6-5.png"/><Relationship Id="rId6" Type="http://schemas.openxmlformats.org/officeDocument/2006/relationships/image" Target="../media/image-6-6.svg"/><Relationship Id="rId7" Type="http://schemas.openxmlformats.org/officeDocument/2006/relationships/image" Target="../media/image-6-7.png"/><Relationship Id="rId8" Type="http://schemas.openxmlformats.org/officeDocument/2006/relationships/image" Target="../media/image-6-8.svg"/><Relationship Id="rId9" Type="http://schemas.openxmlformats.org/officeDocument/2006/relationships/image" Target="../media/image-6-9.png"/><Relationship Id="rId10" Type="http://schemas.openxmlformats.org/officeDocument/2006/relationships/slideLayout" Target="../slideLayouts/slideLayout7.xml"/><Relationship Id="rId11"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image" Target="../media/image-7-5.png"/><Relationship Id="rId6" Type="http://schemas.openxmlformats.org/officeDocument/2006/relationships/image" Target="../media/image-7-6.png"/><Relationship Id="rId7" Type="http://schemas.openxmlformats.org/officeDocument/2006/relationships/slideLayout" Target="../slideLayouts/slideLayout8.xml"/><Relationship Id="rId8"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image" Target="../media/image-8-3.png"/><Relationship Id="rId4" Type="http://schemas.openxmlformats.org/officeDocument/2006/relationships/slideLayout" Target="../slideLayouts/slideLayout9.xml"/><Relationship Id="rId5"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slideLayout" Target="../slideLayouts/slideLayout10.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863798" y="2536746"/>
            <a:ext cx="12010787" cy="613529"/>
          </a:xfrm>
          <a:prstGeom prst="rect">
            <a:avLst/>
          </a:prstGeom>
          <a:noFill/>
          <a:ln/>
        </p:spPr>
        <p:txBody>
          <a:bodyPr wrap="none" lIns="0" tIns="0" rIns="0" bIns="0" rtlCol="0" anchor="t"/>
          <a:lstStyle/>
          <a:p>
            <a:pPr algn="l" indent="0" marL="0">
              <a:lnSpc>
                <a:spcPts val="4800"/>
              </a:lnSpc>
              <a:buNone/>
            </a:pPr>
            <a:r>
              <a:rPr lang="en-US" sz="3850" b="1" dirty="0">
                <a:solidFill>
                  <a:srgbClr val="FFFFFF"/>
                </a:solidFill>
                <a:latin typeface="Montserrat Bold" pitchFamily="34" charset="0"/>
                <a:ea typeface="Montserrat Bold" pitchFamily="34" charset="-122"/>
                <a:cs typeface="Montserrat Bold" pitchFamily="34" charset="-120"/>
              </a:rPr>
              <a:t>클라우드–엣지–IoT 통합 구조에서의 자원 관리 시스템 연구</a:t>
            </a:r>
            <a:endParaRPr lang="en-US" sz="3850" dirty="0"/>
          </a:p>
        </p:txBody>
      </p:sp>
      <p:sp>
        <p:nvSpPr>
          <p:cNvPr id="3" name="Text 1"/>
          <p:cNvSpPr/>
          <p:nvPr/>
        </p:nvSpPr>
        <p:spPr>
          <a:xfrm>
            <a:off x="863798" y="3582114"/>
            <a:ext cx="12902803" cy="323969"/>
          </a:xfrm>
          <a:prstGeom prst="rect">
            <a:avLst/>
          </a:prstGeom>
          <a:noFill/>
          <a:ln/>
        </p:spPr>
        <p:txBody>
          <a:bodyPr wrap="none" lIns="0" tIns="0" rIns="0" bIns="0" rtlCol="0" anchor="t"/>
          <a:lstStyle/>
          <a:p>
            <a:pPr algn="l" indent="0" marL="0">
              <a:lnSpc>
                <a:spcPts val="2550"/>
              </a:lnSpc>
              <a:buNone/>
            </a:pPr>
            <a:r>
              <a:rPr lang="en-US" sz="1700" dirty="0">
                <a:solidFill>
                  <a:srgbClr val="E2E6E9"/>
                </a:solidFill>
                <a:latin typeface="Source Sans 3" pitchFamily="34" charset="0"/>
                <a:ea typeface="Source Sans 3" pitchFamily="34" charset="-122"/>
                <a:cs typeface="Source Sans 3" pitchFamily="34" charset="-120"/>
              </a:rPr>
              <a:t>국민대학교 소프트웨어융합대학원 인공지능응용 K2025029 금동환</a:t>
            </a:r>
            <a:endParaRPr lang="en-US" sz="1700" dirty="0"/>
          </a:p>
        </p:txBody>
      </p:sp>
      <p:sp>
        <p:nvSpPr>
          <p:cNvPr id="4" name="Shape 2"/>
          <p:cNvSpPr/>
          <p:nvPr/>
        </p:nvSpPr>
        <p:spPr>
          <a:xfrm>
            <a:off x="863798" y="4148971"/>
            <a:ext cx="12902803" cy="1543883"/>
          </a:xfrm>
          <a:prstGeom prst="roundRect">
            <a:avLst>
              <a:gd name="adj" fmla="val 2098"/>
            </a:avLst>
          </a:prstGeom>
          <a:solidFill>
            <a:srgbClr val="262626"/>
          </a:solidFill>
          <a:ln/>
        </p:spPr>
      </p:sp>
      <p:pic>
        <p:nvPicPr>
          <p:cNvPr id="5" name="Image 0" descr="preencoded.png">    </p:cNvPr>
          <p:cNvPicPr>
            <a:picLocks noChangeAspect="1"/>
          </p:cNvPicPr>
          <p:nvPr/>
        </p:nvPicPr>
        <p:blipFill>
          <a:blip r:embed="rId1"/>
          <a:stretch>
            <a:fillRect/>
          </a:stretch>
        </p:blipFill>
        <p:spPr>
          <a:xfrm>
            <a:off x="1079659" y="4458414"/>
            <a:ext cx="269915" cy="215860"/>
          </a:xfrm>
          <a:prstGeom prst="rect">
            <a:avLst/>
          </a:prstGeom>
        </p:spPr>
      </p:pic>
      <p:sp>
        <p:nvSpPr>
          <p:cNvPr id="6" name="Text 3"/>
          <p:cNvSpPr/>
          <p:nvPr/>
        </p:nvSpPr>
        <p:spPr>
          <a:xfrm>
            <a:off x="1565434" y="4418767"/>
            <a:ext cx="11985308" cy="971907"/>
          </a:xfrm>
          <a:prstGeom prst="rect">
            <a:avLst/>
          </a:prstGeom>
          <a:noFill/>
          <a:ln/>
        </p:spPr>
        <p:txBody>
          <a:bodyPr wrap="square" lIns="0" tIns="0" rIns="0" bIns="0" rtlCol="0" anchor="t"/>
          <a:lstStyle/>
          <a:p>
            <a:pPr algn="l" indent="0" marL="0">
              <a:lnSpc>
                <a:spcPts val="2550"/>
              </a:lnSpc>
              <a:buNone/>
            </a:pPr>
            <a:r>
              <a:rPr lang="en-US" sz="1700" b="1" dirty="0">
                <a:solidFill>
                  <a:srgbClr val="FFFFFF"/>
                </a:solidFill>
                <a:latin typeface="Source Sans 3" pitchFamily="34" charset="0"/>
                <a:ea typeface="Source Sans 3" pitchFamily="34" charset="-122"/>
                <a:cs typeface="Source Sans 3" pitchFamily="34" charset="-120"/>
              </a:rPr>
              <a:t>발표 메모:</a:t>
            </a:r>
            <a:pPr algn="l" indent="0" marL="0">
              <a:lnSpc>
                <a:spcPts val="2550"/>
              </a:lnSpc>
              <a:buNone/>
            </a:pPr>
            <a:r>
              <a:rPr lang="en-US" sz="1700" dirty="0">
                <a:solidFill>
                  <a:srgbClr val="FFFFFF"/>
                </a:solidFill>
                <a:latin typeface="Source Sans 3" pitchFamily="34" charset="0"/>
                <a:ea typeface="Source Sans 3" pitchFamily="34" charset="-122"/>
                <a:cs typeface="Source Sans 3" pitchFamily="34" charset="-120"/>
              </a:rPr>
              <a:t> 안녕하십니까. 저는 국민대학교 소프트웨어융합대학원 인공지능응용 전공 금동환입니다. 오늘 클라우드-엣지-IoT 통합 환경에서의 자원 관리 시스템 연구에 대해 발표드리겠습니다. 본 연구는 복잡한 이기종 자원 환경에서 서비스 수준 목표를 일관되게 보장하기 위한 지능형 자동화 프레임워크를 제안합니다.</a:t>
            </a:r>
            <a:endParaRPr lang="en-US" sz="17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553403" y="482322"/>
            <a:ext cx="3247668" cy="393025"/>
          </a:xfrm>
          <a:prstGeom prst="rect">
            <a:avLst/>
          </a:prstGeom>
          <a:noFill/>
          <a:ln/>
        </p:spPr>
        <p:txBody>
          <a:bodyPr wrap="none" lIns="0" tIns="0" rIns="0" bIns="0" rtlCol="0" anchor="t"/>
          <a:lstStyle/>
          <a:p>
            <a:pPr algn="l" indent="0" marL="0">
              <a:lnSpc>
                <a:spcPts val="3050"/>
              </a:lnSpc>
              <a:buNone/>
            </a:pPr>
            <a:r>
              <a:rPr lang="en-US" sz="2450" b="1" dirty="0">
                <a:solidFill>
                  <a:srgbClr val="FFFFFF"/>
                </a:solidFill>
                <a:latin typeface="Montserrat Bold" pitchFamily="34" charset="0"/>
                <a:ea typeface="Montserrat Bold" pitchFamily="34" charset="-122"/>
                <a:cs typeface="Montserrat Bold" pitchFamily="34" charset="-120"/>
              </a:rPr>
              <a:t>평가 지표 및 분석 방법론</a:t>
            </a:r>
            <a:endParaRPr lang="en-US" sz="2450" dirty="0"/>
          </a:p>
        </p:txBody>
      </p:sp>
      <p:sp>
        <p:nvSpPr>
          <p:cNvPr id="3" name="Text 1"/>
          <p:cNvSpPr/>
          <p:nvPr/>
        </p:nvSpPr>
        <p:spPr>
          <a:xfrm>
            <a:off x="553403" y="1152049"/>
            <a:ext cx="13523595" cy="207526"/>
          </a:xfrm>
          <a:prstGeom prst="rect">
            <a:avLst/>
          </a:prstGeom>
          <a:noFill/>
          <a:ln/>
        </p:spPr>
        <p:txBody>
          <a:bodyPr wrap="none" lIns="0" tIns="0" rIns="0" bIns="0" rtlCol="0" anchor="t"/>
          <a:lstStyle/>
          <a:p>
            <a:pPr algn="l" indent="0" marL="0">
              <a:lnSpc>
                <a:spcPts val="1600"/>
              </a:lnSpc>
              <a:buNone/>
            </a:pPr>
            <a:r>
              <a:rPr lang="en-US" sz="1050" dirty="0">
                <a:solidFill>
                  <a:srgbClr val="E2E6E9"/>
                </a:solidFill>
                <a:latin typeface="Source Sans 3" pitchFamily="34" charset="0"/>
                <a:ea typeface="Source Sans 3" pitchFamily="34" charset="-122"/>
                <a:cs typeface="Source Sans 3" pitchFamily="34" charset="-120"/>
              </a:rPr>
              <a:t>실험의 신뢰성과 재현성을 보장하기 위해 엄격한 통계적 방법론과 다차원 평가 지표를 적용합니다.</a:t>
            </a:r>
            <a:endParaRPr lang="en-US" sz="1050" dirty="0"/>
          </a:p>
        </p:txBody>
      </p:sp>
      <p:sp>
        <p:nvSpPr>
          <p:cNvPr id="4" name="Text 2"/>
          <p:cNvSpPr/>
          <p:nvPr/>
        </p:nvSpPr>
        <p:spPr>
          <a:xfrm>
            <a:off x="553403" y="1653540"/>
            <a:ext cx="1886664" cy="235863"/>
          </a:xfrm>
          <a:prstGeom prst="rect">
            <a:avLst/>
          </a:prstGeom>
          <a:noFill/>
          <a:ln/>
        </p:spPr>
        <p:txBody>
          <a:bodyPr wrap="none" lIns="0" tIns="0" rIns="0" bIns="0" rtlCol="0" anchor="t"/>
          <a:lstStyle/>
          <a:p>
            <a:pPr algn="l" indent="0" marL="0">
              <a:lnSpc>
                <a:spcPts val="1850"/>
              </a:lnSpc>
              <a:buNone/>
            </a:pPr>
            <a:r>
              <a:rPr lang="en-US" sz="1450" b="1" dirty="0">
                <a:solidFill>
                  <a:srgbClr val="FFFFFF"/>
                </a:solidFill>
                <a:latin typeface="Montserrat Bold" pitchFamily="34" charset="0"/>
                <a:ea typeface="Montserrat Bold" pitchFamily="34" charset="-122"/>
                <a:cs typeface="Montserrat Bold" pitchFamily="34" charset="-120"/>
              </a:rPr>
              <a:t>핵심 성능 지표 (KPI)</a:t>
            </a:r>
            <a:endParaRPr lang="en-US" sz="1450" dirty="0"/>
          </a:p>
        </p:txBody>
      </p:sp>
      <p:sp>
        <p:nvSpPr>
          <p:cNvPr id="5" name="Shape 3"/>
          <p:cNvSpPr/>
          <p:nvPr/>
        </p:nvSpPr>
        <p:spPr>
          <a:xfrm>
            <a:off x="553403" y="2045018"/>
            <a:ext cx="311229" cy="311229"/>
          </a:xfrm>
          <a:prstGeom prst="roundRect">
            <a:avLst>
              <a:gd name="adj" fmla="val 6669"/>
            </a:avLst>
          </a:prstGeom>
          <a:solidFill>
            <a:srgbClr val="303132"/>
          </a:solidFill>
          <a:ln/>
        </p:spPr>
      </p:sp>
      <p:sp>
        <p:nvSpPr>
          <p:cNvPr id="6" name="Text 4"/>
          <p:cNvSpPr/>
          <p:nvPr/>
        </p:nvSpPr>
        <p:spPr>
          <a:xfrm>
            <a:off x="1002983" y="2092523"/>
            <a:ext cx="1572220" cy="196572"/>
          </a:xfrm>
          <a:prstGeom prst="rect">
            <a:avLst/>
          </a:prstGeom>
          <a:noFill/>
          <a:ln/>
        </p:spPr>
        <p:txBody>
          <a:bodyPr wrap="none" lIns="0" tIns="0" rIns="0" bIns="0" rtlCol="0" anchor="t"/>
          <a:lstStyle/>
          <a:p>
            <a:pPr algn="l" indent="0" marL="0">
              <a:lnSpc>
                <a:spcPts val="1500"/>
              </a:lnSpc>
              <a:buNone/>
            </a:pPr>
            <a:r>
              <a:rPr lang="en-US" sz="1200" b="1" dirty="0">
                <a:solidFill>
                  <a:srgbClr val="E2E6E9"/>
                </a:solidFill>
                <a:latin typeface="Montserrat Bold" pitchFamily="34" charset="0"/>
                <a:ea typeface="Montserrat Bold" pitchFamily="34" charset="-122"/>
                <a:cs typeface="Montserrat Bold" pitchFamily="34" charset="-120"/>
              </a:rPr>
              <a:t>지연 및 응답성</a:t>
            </a:r>
            <a:endParaRPr lang="en-US" sz="1200" dirty="0"/>
          </a:p>
        </p:txBody>
      </p:sp>
      <p:sp>
        <p:nvSpPr>
          <p:cNvPr id="7" name="Text 5"/>
          <p:cNvSpPr/>
          <p:nvPr/>
        </p:nvSpPr>
        <p:spPr>
          <a:xfrm>
            <a:off x="1002983" y="2427446"/>
            <a:ext cx="6143506" cy="415052"/>
          </a:xfrm>
          <a:prstGeom prst="rect">
            <a:avLst/>
          </a:prstGeom>
          <a:noFill/>
          <a:ln/>
        </p:spPr>
        <p:txBody>
          <a:bodyPr wrap="square" lIns="0" tIns="0" rIns="0" bIns="0" rtlCol="0" anchor="t"/>
          <a:lstStyle/>
          <a:p>
            <a:pPr algn="l" indent="0" marL="0">
              <a:lnSpc>
                <a:spcPts val="1600"/>
              </a:lnSpc>
              <a:buNone/>
            </a:pPr>
            <a:r>
              <a:rPr lang="en-US" sz="1050" dirty="0">
                <a:solidFill>
                  <a:srgbClr val="E2E6E9"/>
                </a:solidFill>
                <a:latin typeface="Source Sans 3" pitchFamily="34" charset="0"/>
                <a:ea typeface="Source Sans 3" pitchFamily="34" charset="-122"/>
                <a:cs typeface="Source Sans 3" pitchFamily="34" charset="-120"/>
              </a:rPr>
              <a:t>엔드투엔드 지연(평균, 중앙값, 95%/99%tile), 지터, 처리량(req/s), 큐잉 지연을 측정하여 실시간성을 평가합니다.</a:t>
            </a:r>
            <a:endParaRPr lang="en-US" sz="1050" dirty="0"/>
          </a:p>
        </p:txBody>
      </p:sp>
      <p:sp>
        <p:nvSpPr>
          <p:cNvPr id="8" name="Shape 6"/>
          <p:cNvSpPr/>
          <p:nvPr/>
        </p:nvSpPr>
        <p:spPr>
          <a:xfrm>
            <a:off x="553403" y="3119199"/>
            <a:ext cx="311229" cy="311229"/>
          </a:xfrm>
          <a:prstGeom prst="roundRect">
            <a:avLst>
              <a:gd name="adj" fmla="val 6669"/>
            </a:avLst>
          </a:prstGeom>
          <a:solidFill>
            <a:srgbClr val="303132"/>
          </a:solidFill>
          <a:ln/>
        </p:spPr>
      </p:sp>
      <p:sp>
        <p:nvSpPr>
          <p:cNvPr id="9" name="Text 7"/>
          <p:cNvSpPr/>
          <p:nvPr/>
        </p:nvSpPr>
        <p:spPr>
          <a:xfrm>
            <a:off x="1002983" y="3166705"/>
            <a:ext cx="1572220" cy="196572"/>
          </a:xfrm>
          <a:prstGeom prst="rect">
            <a:avLst/>
          </a:prstGeom>
          <a:noFill/>
          <a:ln/>
        </p:spPr>
        <p:txBody>
          <a:bodyPr wrap="none" lIns="0" tIns="0" rIns="0" bIns="0" rtlCol="0" anchor="t"/>
          <a:lstStyle/>
          <a:p>
            <a:pPr algn="l" indent="0" marL="0">
              <a:lnSpc>
                <a:spcPts val="1500"/>
              </a:lnSpc>
              <a:buNone/>
            </a:pPr>
            <a:r>
              <a:rPr lang="en-US" sz="1200" b="1" dirty="0">
                <a:solidFill>
                  <a:srgbClr val="E2E6E9"/>
                </a:solidFill>
                <a:latin typeface="Montserrat Bold" pitchFamily="34" charset="0"/>
                <a:ea typeface="Montserrat Bold" pitchFamily="34" charset="-122"/>
                <a:cs typeface="Montserrat Bold" pitchFamily="34" charset="-120"/>
              </a:rPr>
              <a:t>서비스 품질</a:t>
            </a:r>
            <a:endParaRPr lang="en-US" sz="1200" dirty="0"/>
          </a:p>
        </p:txBody>
      </p:sp>
      <p:sp>
        <p:nvSpPr>
          <p:cNvPr id="10" name="Text 8"/>
          <p:cNvSpPr/>
          <p:nvPr/>
        </p:nvSpPr>
        <p:spPr>
          <a:xfrm>
            <a:off x="1002983" y="3501628"/>
            <a:ext cx="6143506" cy="207526"/>
          </a:xfrm>
          <a:prstGeom prst="rect">
            <a:avLst/>
          </a:prstGeom>
          <a:noFill/>
          <a:ln/>
        </p:spPr>
        <p:txBody>
          <a:bodyPr wrap="none" lIns="0" tIns="0" rIns="0" bIns="0" rtlCol="0" anchor="t"/>
          <a:lstStyle/>
          <a:p>
            <a:pPr algn="l" indent="0" marL="0">
              <a:lnSpc>
                <a:spcPts val="1600"/>
              </a:lnSpc>
              <a:buNone/>
            </a:pPr>
            <a:r>
              <a:rPr lang="en-US" sz="1050" dirty="0">
                <a:solidFill>
                  <a:srgbClr val="E2E6E9"/>
                </a:solidFill>
                <a:latin typeface="Source Sans 3" pitchFamily="34" charset="0"/>
                <a:ea typeface="Source Sans 3" pitchFamily="34" charset="-122"/>
                <a:cs typeface="Source Sans 3" pitchFamily="34" charset="-120"/>
              </a:rPr>
              <a:t>SLO 위반률(%), QoE 메트릭(VMAF, PSNR), 모델 정확도, 데이터 품질 지표로 사용자 경험을 정량화합니다.</a:t>
            </a:r>
            <a:endParaRPr lang="en-US" sz="1050" dirty="0"/>
          </a:p>
        </p:txBody>
      </p:sp>
      <p:sp>
        <p:nvSpPr>
          <p:cNvPr id="11" name="Shape 9"/>
          <p:cNvSpPr/>
          <p:nvPr/>
        </p:nvSpPr>
        <p:spPr>
          <a:xfrm>
            <a:off x="553403" y="3985855"/>
            <a:ext cx="311229" cy="311229"/>
          </a:xfrm>
          <a:prstGeom prst="roundRect">
            <a:avLst>
              <a:gd name="adj" fmla="val 6669"/>
            </a:avLst>
          </a:prstGeom>
          <a:solidFill>
            <a:srgbClr val="303132"/>
          </a:solidFill>
          <a:ln/>
        </p:spPr>
      </p:sp>
      <p:sp>
        <p:nvSpPr>
          <p:cNvPr id="12" name="Text 10"/>
          <p:cNvSpPr/>
          <p:nvPr/>
        </p:nvSpPr>
        <p:spPr>
          <a:xfrm>
            <a:off x="1002983" y="4033361"/>
            <a:ext cx="1572220" cy="196572"/>
          </a:xfrm>
          <a:prstGeom prst="rect">
            <a:avLst/>
          </a:prstGeom>
          <a:noFill/>
          <a:ln/>
        </p:spPr>
        <p:txBody>
          <a:bodyPr wrap="none" lIns="0" tIns="0" rIns="0" bIns="0" rtlCol="0" anchor="t"/>
          <a:lstStyle/>
          <a:p>
            <a:pPr algn="l" indent="0" marL="0">
              <a:lnSpc>
                <a:spcPts val="1500"/>
              </a:lnSpc>
              <a:buNone/>
            </a:pPr>
            <a:r>
              <a:rPr lang="en-US" sz="1200" b="1" dirty="0">
                <a:solidFill>
                  <a:srgbClr val="E2E6E9"/>
                </a:solidFill>
                <a:latin typeface="Montserrat Bold" pitchFamily="34" charset="0"/>
                <a:ea typeface="Montserrat Bold" pitchFamily="34" charset="-122"/>
                <a:cs typeface="Montserrat Bold" pitchFamily="34" charset="-120"/>
              </a:rPr>
              <a:t>자원 효율성</a:t>
            </a:r>
            <a:endParaRPr lang="en-US" sz="1200" dirty="0"/>
          </a:p>
        </p:txBody>
      </p:sp>
      <p:sp>
        <p:nvSpPr>
          <p:cNvPr id="13" name="Text 11"/>
          <p:cNvSpPr/>
          <p:nvPr/>
        </p:nvSpPr>
        <p:spPr>
          <a:xfrm>
            <a:off x="1002983" y="4368284"/>
            <a:ext cx="6143506" cy="207526"/>
          </a:xfrm>
          <a:prstGeom prst="rect">
            <a:avLst/>
          </a:prstGeom>
          <a:noFill/>
          <a:ln/>
        </p:spPr>
        <p:txBody>
          <a:bodyPr wrap="none" lIns="0" tIns="0" rIns="0" bIns="0" rtlCol="0" anchor="t"/>
          <a:lstStyle/>
          <a:p>
            <a:pPr algn="l" indent="0" marL="0">
              <a:lnSpc>
                <a:spcPts val="1600"/>
              </a:lnSpc>
              <a:buNone/>
            </a:pPr>
            <a:r>
              <a:rPr lang="en-US" sz="1050" dirty="0">
                <a:solidFill>
                  <a:srgbClr val="E2E6E9"/>
                </a:solidFill>
                <a:latin typeface="Source Sans 3" pitchFamily="34" charset="0"/>
                <a:ea typeface="Source Sans 3" pitchFamily="34" charset="-122"/>
                <a:cs typeface="Source Sans 3" pitchFamily="34" charset="-120"/>
              </a:rPr>
              <a:t>비용($/hour), 전력 소비(W), 네트워크 대역폭 사용량(MB/s), 백홀 트래픽 절감률(%)을 측정합니다.</a:t>
            </a:r>
            <a:endParaRPr lang="en-US" sz="1050" dirty="0"/>
          </a:p>
        </p:txBody>
      </p:sp>
      <p:sp>
        <p:nvSpPr>
          <p:cNvPr id="14" name="Shape 12"/>
          <p:cNvSpPr/>
          <p:nvPr/>
        </p:nvSpPr>
        <p:spPr>
          <a:xfrm>
            <a:off x="553403" y="4852511"/>
            <a:ext cx="311229" cy="311229"/>
          </a:xfrm>
          <a:prstGeom prst="roundRect">
            <a:avLst>
              <a:gd name="adj" fmla="val 6669"/>
            </a:avLst>
          </a:prstGeom>
          <a:solidFill>
            <a:srgbClr val="303132"/>
          </a:solidFill>
          <a:ln/>
        </p:spPr>
      </p:sp>
      <p:sp>
        <p:nvSpPr>
          <p:cNvPr id="15" name="Text 13"/>
          <p:cNvSpPr/>
          <p:nvPr/>
        </p:nvSpPr>
        <p:spPr>
          <a:xfrm>
            <a:off x="1002983" y="4900017"/>
            <a:ext cx="1572220" cy="196572"/>
          </a:xfrm>
          <a:prstGeom prst="rect">
            <a:avLst/>
          </a:prstGeom>
          <a:noFill/>
          <a:ln/>
        </p:spPr>
        <p:txBody>
          <a:bodyPr wrap="none" lIns="0" tIns="0" rIns="0" bIns="0" rtlCol="0" anchor="t"/>
          <a:lstStyle/>
          <a:p>
            <a:pPr algn="l" indent="0" marL="0">
              <a:lnSpc>
                <a:spcPts val="1500"/>
              </a:lnSpc>
              <a:buNone/>
            </a:pPr>
            <a:r>
              <a:rPr lang="en-US" sz="1200" b="1" dirty="0">
                <a:solidFill>
                  <a:srgbClr val="E2E6E9"/>
                </a:solidFill>
                <a:latin typeface="Montserrat Bold" pitchFamily="34" charset="0"/>
                <a:ea typeface="Montserrat Bold" pitchFamily="34" charset="-122"/>
                <a:cs typeface="Montserrat Bold" pitchFamily="34" charset="-120"/>
              </a:rPr>
              <a:t>가용성 및 복원력</a:t>
            </a:r>
            <a:endParaRPr lang="en-US" sz="1200" dirty="0"/>
          </a:p>
        </p:txBody>
      </p:sp>
      <p:sp>
        <p:nvSpPr>
          <p:cNvPr id="16" name="Text 14"/>
          <p:cNvSpPr/>
          <p:nvPr/>
        </p:nvSpPr>
        <p:spPr>
          <a:xfrm>
            <a:off x="1002983" y="5234940"/>
            <a:ext cx="6143506" cy="207526"/>
          </a:xfrm>
          <a:prstGeom prst="rect">
            <a:avLst/>
          </a:prstGeom>
          <a:noFill/>
          <a:ln/>
        </p:spPr>
        <p:txBody>
          <a:bodyPr wrap="none" lIns="0" tIns="0" rIns="0" bIns="0" rtlCol="0" anchor="t"/>
          <a:lstStyle/>
          <a:p>
            <a:pPr algn="l" indent="0" marL="0">
              <a:lnSpc>
                <a:spcPts val="1600"/>
              </a:lnSpc>
              <a:buNone/>
            </a:pPr>
            <a:r>
              <a:rPr lang="en-US" sz="1050" dirty="0">
                <a:solidFill>
                  <a:srgbClr val="E2E6E9"/>
                </a:solidFill>
                <a:latin typeface="Source Sans 3" pitchFamily="34" charset="0"/>
                <a:ea typeface="Source Sans 3" pitchFamily="34" charset="-122"/>
                <a:cs typeface="Source Sans 3" pitchFamily="34" charset="-120"/>
              </a:rPr>
              <a:t>장애 복구 시간(MTTR), 재시도 횟수, 요청 손실률(%), 시스템 가동률(%)로 안정성을 평가합니다.</a:t>
            </a:r>
            <a:endParaRPr lang="en-US" sz="1050" dirty="0"/>
          </a:p>
        </p:txBody>
      </p:sp>
      <p:sp>
        <p:nvSpPr>
          <p:cNvPr id="17" name="Text 15"/>
          <p:cNvSpPr/>
          <p:nvPr/>
        </p:nvSpPr>
        <p:spPr>
          <a:xfrm>
            <a:off x="7491532" y="1653540"/>
            <a:ext cx="1886664" cy="235863"/>
          </a:xfrm>
          <a:prstGeom prst="rect">
            <a:avLst/>
          </a:prstGeom>
          <a:noFill/>
          <a:ln/>
        </p:spPr>
        <p:txBody>
          <a:bodyPr wrap="none" lIns="0" tIns="0" rIns="0" bIns="0" rtlCol="0" anchor="t"/>
          <a:lstStyle/>
          <a:p>
            <a:pPr algn="l" indent="0" marL="0">
              <a:lnSpc>
                <a:spcPts val="1850"/>
              </a:lnSpc>
              <a:buNone/>
            </a:pPr>
            <a:r>
              <a:rPr lang="en-US" sz="1450" b="1" dirty="0">
                <a:solidFill>
                  <a:srgbClr val="FFFFFF"/>
                </a:solidFill>
                <a:latin typeface="Montserrat Bold" pitchFamily="34" charset="0"/>
                <a:ea typeface="Montserrat Bold" pitchFamily="34" charset="-122"/>
                <a:cs typeface="Montserrat Bold" pitchFamily="34" charset="-120"/>
              </a:rPr>
              <a:t>통계 분석 방법론</a:t>
            </a:r>
            <a:endParaRPr lang="en-US" sz="1450" dirty="0"/>
          </a:p>
        </p:txBody>
      </p:sp>
      <p:sp>
        <p:nvSpPr>
          <p:cNvPr id="18" name="Text 16"/>
          <p:cNvSpPr/>
          <p:nvPr/>
        </p:nvSpPr>
        <p:spPr>
          <a:xfrm>
            <a:off x="7491532" y="2045018"/>
            <a:ext cx="138351" cy="172879"/>
          </a:xfrm>
          <a:prstGeom prst="rect">
            <a:avLst/>
          </a:prstGeom>
          <a:noFill/>
          <a:ln/>
        </p:spPr>
        <p:txBody>
          <a:bodyPr wrap="none" lIns="0" tIns="0" rIns="0" bIns="0" rtlCol="0" anchor="t"/>
          <a:lstStyle/>
          <a:p>
            <a:pPr algn="l" indent="0" marL="0">
              <a:lnSpc>
                <a:spcPts val="1600"/>
              </a:lnSpc>
              <a:buNone/>
            </a:pPr>
            <a:r>
              <a:rPr lang="en-US" sz="1050" dirty="0">
                <a:solidFill>
                  <a:srgbClr val="E2E6E9"/>
                </a:solidFill>
                <a:latin typeface="Montserrat Light" pitchFamily="34" charset="0"/>
                <a:ea typeface="Montserrat Light" pitchFamily="34" charset="-122"/>
                <a:cs typeface="Montserrat Light" pitchFamily="34" charset="-120"/>
              </a:rPr>
              <a:t>01</a:t>
            </a:r>
            <a:endParaRPr lang="en-US" sz="1050" dirty="0"/>
          </a:p>
        </p:txBody>
      </p:sp>
      <p:sp>
        <p:nvSpPr>
          <p:cNvPr id="19" name="Shape 17"/>
          <p:cNvSpPr/>
          <p:nvPr/>
        </p:nvSpPr>
        <p:spPr>
          <a:xfrm>
            <a:off x="7491532" y="2264807"/>
            <a:ext cx="6593086" cy="15240"/>
          </a:xfrm>
          <a:prstGeom prst="rect">
            <a:avLst/>
          </a:prstGeom>
          <a:solidFill>
            <a:srgbClr val="FFFFFF"/>
          </a:solidFill>
          <a:ln/>
        </p:spPr>
      </p:sp>
      <p:sp>
        <p:nvSpPr>
          <p:cNvPr id="20" name="Text 18"/>
          <p:cNvSpPr/>
          <p:nvPr/>
        </p:nvSpPr>
        <p:spPr>
          <a:xfrm>
            <a:off x="7491532" y="2364462"/>
            <a:ext cx="1572220" cy="196572"/>
          </a:xfrm>
          <a:prstGeom prst="rect">
            <a:avLst/>
          </a:prstGeom>
          <a:noFill/>
          <a:ln/>
        </p:spPr>
        <p:txBody>
          <a:bodyPr wrap="none" lIns="0" tIns="0" rIns="0" bIns="0" rtlCol="0" anchor="t"/>
          <a:lstStyle/>
          <a:p>
            <a:pPr algn="l" indent="0" marL="0">
              <a:lnSpc>
                <a:spcPts val="1500"/>
              </a:lnSpc>
              <a:buNone/>
            </a:pPr>
            <a:r>
              <a:rPr lang="en-US" sz="1200" b="1" dirty="0">
                <a:solidFill>
                  <a:srgbClr val="E2E6E9"/>
                </a:solidFill>
                <a:latin typeface="Montserrat Bold" pitchFamily="34" charset="0"/>
                <a:ea typeface="Montserrat Bold" pitchFamily="34" charset="-122"/>
                <a:cs typeface="Montserrat Bold" pitchFamily="34" charset="-120"/>
              </a:rPr>
              <a:t>혼합효과모형</a:t>
            </a:r>
            <a:endParaRPr lang="en-US" sz="1200" dirty="0"/>
          </a:p>
        </p:txBody>
      </p:sp>
      <p:sp>
        <p:nvSpPr>
          <p:cNvPr id="21" name="Text 19"/>
          <p:cNvSpPr/>
          <p:nvPr/>
        </p:nvSpPr>
        <p:spPr>
          <a:xfrm>
            <a:off x="7491532" y="2699385"/>
            <a:ext cx="6593086" cy="207526"/>
          </a:xfrm>
          <a:prstGeom prst="rect">
            <a:avLst/>
          </a:prstGeom>
          <a:noFill/>
          <a:ln/>
        </p:spPr>
        <p:txBody>
          <a:bodyPr wrap="none" lIns="0" tIns="0" rIns="0" bIns="0" rtlCol="0" anchor="t"/>
          <a:lstStyle/>
          <a:p>
            <a:pPr algn="l" indent="0" marL="0">
              <a:lnSpc>
                <a:spcPts val="1600"/>
              </a:lnSpc>
              <a:buNone/>
            </a:pPr>
            <a:r>
              <a:rPr lang="en-US" sz="1050" dirty="0">
                <a:solidFill>
                  <a:srgbClr val="E2E6E9"/>
                </a:solidFill>
                <a:latin typeface="Source Sans 3" pitchFamily="34" charset="0"/>
                <a:ea typeface="Source Sans 3" pitchFamily="34" charset="-122"/>
                <a:cs typeface="Source Sans 3" pitchFamily="34" charset="-120"/>
              </a:rPr>
              <a:t>반복 측정과 계층적 데이터 구조를 고려한 분석. 고정효과(처리)와 랜덤효과(세션, 배치)를 분리하여 추정.</a:t>
            </a:r>
            <a:endParaRPr lang="en-US" sz="1050" dirty="0"/>
          </a:p>
        </p:txBody>
      </p:sp>
      <p:sp>
        <p:nvSpPr>
          <p:cNvPr id="22" name="Text 20"/>
          <p:cNvSpPr/>
          <p:nvPr/>
        </p:nvSpPr>
        <p:spPr>
          <a:xfrm>
            <a:off x="7491532" y="3148965"/>
            <a:ext cx="138351" cy="172879"/>
          </a:xfrm>
          <a:prstGeom prst="rect">
            <a:avLst/>
          </a:prstGeom>
          <a:noFill/>
          <a:ln/>
        </p:spPr>
        <p:txBody>
          <a:bodyPr wrap="none" lIns="0" tIns="0" rIns="0" bIns="0" rtlCol="0" anchor="t"/>
          <a:lstStyle/>
          <a:p>
            <a:pPr algn="l" indent="0" marL="0">
              <a:lnSpc>
                <a:spcPts val="1600"/>
              </a:lnSpc>
              <a:buNone/>
            </a:pPr>
            <a:r>
              <a:rPr lang="en-US" sz="1050" dirty="0">
                <a:solidFill>
                  <a:srgbClr val="E2E6E9"/>
                </a:solidFill>
                <a:latin typeface="Montserrat Light" pitchFamily="34" charset="0"/>
                <a:ea typeface="Montserrat Light" pitchFamily="34" charset="-122"/>
                <a:cs typeface="Montserrat Light" pitchFamily="34" charset="-120"/>
              </a:rPr>
              <a:t>02</a:t>
            </a:r>
            <a:endParaRPr lang="en-US" sz="1050" dirty="0"/>
          </a:p>
        </p:txBody>
      </p:sp>
      <p:sp>
        <p:nvSpPr>
          <p:cNvPr id="23" name="Shape 21"/>
          <p:cNvSpPr/>
          <p:nvPr/>
        </p:nvSpPr>
        <p:spPr>
          <a:xfrm>
            <a:off x="7491532" y="3368754"/>
            <a:ext cx="6593086" cy="15240"/>
          </a:xfrm>
          <a:prstGeom prst="rect">
            <a:avLst/>
          </a:prstGeom>
          <a:solidFill>
            <a:srgbClr val="FFFFFF"/>
          </a:solidFill>
          <a:ln/>
        </p:spPr>
      </p:sp>
      <p:sp>
        <p:nvSpPr>
          <p:cNvPr id="24" name="Text 22"/>
          <p:cNvSpPr/>
          <p:nvPr/>
        </p:nvSpPr>
        <p:spPr>
          <a:xfrm>
            <a:off x="7491532" y="3468410"/>
            <a:ext cx="1572220" cy="196572"/>
          </a:xfrm>
          <a:prstGeom prst="rect">
            <a:avLst/>
          </a:prstGeom>
          <a:noFill/>
          <a:ln/>
        </p:spPr>
        <p:txBody>
          <a:bodyPr wrap="none" lIns="0" tIns="0" rIns="0" bIns="0" rtlCol="0" anchor="t"/>
          <a:lstStyle/>
          <a:p>
            <a:pPr algn="l" indent="0" marL="0">
              <a:lnSpc>
                <a:spcPts val="1500"/>
              </a:lnSpc>
              <a:buNone/>
            </a:pPr>
            <a:r>
              <a:rPr lang="en-US" sz="1200" b="1" dirty="0">
                <a:solidFill>
                  <a:srgbClr val="E2E6E9"/>
                </a:solidFill>
                <a:latin typeface="Montserrat Bold" pitchFamily="34" charset="0"/>
                <a:ea typeface="Montserrat Bold" pitchFamily="34" charset="-122"/>
                <a:cs typeface="Montserrat Bold" pitchFamily="34" charset="-120"/>
              </a:rPr>
              <a:t>분산분석 (ANOVA)</a:t>
            </a:r>
            <a:endParaRPr lang="en-US" sz="1200" dirty="0"/>
          </a:p>
        </p:txBody>
      </p:sp>
      <p:sp>
        <p:nvSpPr>
          <p:cNvPr id="25" name="Text 23"/>
          <p:cNvSpPr/>
          <p:nvPr/>
        </p:nvSpPr>
        <p:spPr>
          <a:xfrm>
            <a:off x="7491532" y="3803333"/>
            <a:ext cx="6593086" cy="207526"/>
          </a:xfrm>
          <a:prstGeom prst="rect">
            <a:avLst/>
          </a:prstGeom>
          <a:noFill/>
          <a:ln/>
        </p:spPr>
        <p:txBody>
          <a:bodyPr wrap="none" lIns="0" tIns="0" rIns="0" bIns="0" rtlCol="0" anchor="t"/>
          <a:lstStyle/>
          <a:p>
            <a:pPr algn="l" indent="0" marL="0">
              <a:lnSpc>
                <a:spcPts val="1600"/>
              </a:lnSpc>
              <a:buNone/>
            </a:pPr>
            <a:r>
              <a:rPr lang="en-US" sz="1050" dirty="0">
                <a:solidFill>
                  <a:srgbClr val="E2E6E9"/>
                </a:solidFill>
                <a:latin typeface="Source Sans 3" pitchFamily="34" charset="0"/>
                <a:ea typeface="Source Sans 3" pitchFamily="34" charset="-122"/>
                <a:cs typeface="Source Sans 3" pitchFamily="34" charset="-120"/>
              </a:rPr>
              <a:t>다중 조건 간 평균 차이 검정. Tukey HSD로 사후 다중 비교 수행. 효과크기(η², Cliff's δ) 계산.</a:t>
            </a:r>
            <a:endParaRPr lang="en-US" sz="1050" dirty="0"/>
          </a:p>
        </p:txBody>
      </p:sp>
      <p:sp>
        <p:nvSpPr>
          <p:cNvPr id="26" name="Text 24"/>
          <p:cNvSpPr/>
          <p:nvPr/>
        </p:nvSpPr>
        <p:spPr>
          <a:xfrm>
            <a:off x="7491532" y="4252913"/>
            <a:ext cx="138351" cy="172879"/>
          </a:xfrm>
          <a:prstGeom prst="rect">
            <a:avLst/>
          </a:prstGeom>
          <a:noFill/>
          <a:ln/>
        </p:spPr>
        <p:txBody>
          <a:bodyPr wrap="none" lIns="0" tIns="0" rIns="0" bIns="0" rtlCol="0" anchor="t"/>
          <a:lstStyle/>
          <a:p>
            <a:pPr algn="l" indent="0" marL="0">
              <a:lnSpc>
                <a:spcPts val="1600"/>
              </a:lnSpc>
              <a:buNone/>
            </a:pPr>
            <a:r>
              <a:rPr lang="en-US" sz="1050" dirty="0">
                <a:solidFill>
                  <a:srgbClr val="E2E6E9"/>
                </a:solidFill>
                <a:latin typeface="Montserrat Light" pitchFamily="34" charset="0"/>
                <a:ea typeface="Montserrat Light" pitchFamily="34" charset="-122"/>
                <a:cs typeface="Montserrat Light" pitchFamily="34" charset="-120"/>
              </a:rPr>
              <a:t>03</a:t>
            </a:r>
            <a:endParaRPr lang="en-US" sz="1050" dirty="0"/>
          </a:p>
        </p:txBody>
      </p:sp>
      <p:sp>
        <p:nvSpPr>
          <p:cNvPr id="27" name="Shape 25"/>
          <p:cNvSpPr/>
          <p:nvPr/>
        </p:nvSpPr>
        <p:spPr>
          <a:xfrm>
            <a:off x="7491532" y="4472702"/>
            <a:ext cx="6593086" cy="15240"/>
          </a:xfrm>
          <a:prstGeom prst="rect">
            <a:avLst/>
          </a:prstGeom>
          <a:solidFill>
            <a:srgbClr val="FFFFFF"/>
          </a:solidFill>
          <a:ln/>
        </p:spPr>
      </p:sp>
      <p:sp>
        <p:nvSpPr>
          <p:cNvPr id="28" name="Text 26"/>
          <p:cNvSpPr/>
          <p:nvPr/>
        </p:nvSpPr>
        <p:spPr>
          <a:xfrm>
            <a:off x="7491532" y="4572357"/>
            <a:ext cx="1572220" cy="196572"/>
          </a:xfrm>
          <a:prstGeom prst="rect">
            <a:avLst/>
          </a:prstGeom>
          <a:noFill/>
          <a:ln/>
        </p:spPr>
        <p:txBody>
          <a:bodyPr wrap="none" lIns="0" tIns="0" rIns="0" bIns="0" rtlCol="0" anchor="t"/>
          <a:lstStyle/>
          <a:p>
            <a:pPr algn="l" indent="0" marL="0">
              <a:lnSpc>
                <a:spcPts val="1500"/>
              </a:lnSpc>
              <a:buNone/>
            </a:pPr>
            <a:r>
              <a:rPr lang="en-US" sz="1200" b="1" dirty="0">
                <a:solidFill>
                  <a:srgbClr val="E2E6E9"/>
                </a:solidFill>
                <a:latin typeface="Montserrat Bold" pitchFamily="34" charset="0"/>
                <a:ea typeface="Montserrat Bold" pitchFamily="34" charset="-122"/>
                <a:cs typeface="Montserrat Bold" pitchFamily="34" charset="-120"/>
              </a:rPr>
              <a:t>생존분석</a:t>
            </a:r>
            <a:endParaRPr lang="en-US" sz="1200" dirty="0"/>
          </a:p>
        </p:txBody>
      </p:sp>
      <p:sp>
        <p:nvSpPr>
          <p:cNvPr id="29" name="Text 27"/>
          <p:cNvSpPr/>
          <p:nvPr/>
        </p:nvSpPr>
        <p:spPr>
          <a:xfrm>
            <a:off x="7491532" y="4907280"/>
            <a:ext cx="6593086" cy="207526"/>
          </a:xfrm>
          <a:prstGeom prst="rect">
            <a:avLst/>
          </a:prstGeom>
          <a:noFill/>
          <a:ln/>
        </p:spPr>
        <p:txBody>
          <a:bodyPr wrap="none" lIns="0" tIns="0" rIns="0" bIns="0" rtlCol="0" anchor="t"/>
          <a:lstStyle/>
          <a:p>
            <a:pPr algn="l" indent="0" marL="0">
              <a:lnSpc>
                <a:spcPts val="1600"/>
              </a:lnSpc>
              <a:buNone/>
            </a:pPr>
            <a:r>
              <a:rPr lang="en-US" sz="1050" dirty="0">
                <a:solidFill>
                  <a:srgbClr val="E2E6E9"/>
                </a:solidFill>
                <a:latin typeface="Source Sans 3" pitchFamily="34" charset="0"/>
                <a:ea typeface="Source Sans 3" pitchFamily="34" charset="-122"/>
                <a:cs typeface="Source Sans 3" pitchFamily="34" charset="-120"/>
              </a:rPr>
              <a:t>Kaplan-Meier 곡선으로 복구시간 분포 추정. 로그랭크 테스트로 생존 함수 비교.</a:t>
            </a:r>
            <a:endParaRPr lang="en-US" sz="1050" dirty="0"/>
          </a:p>
        </p:txBody>
      </p:sp>
      <p:sp>
        <p:nvSpPr>
          <p:cNvPr id="30" name="Text 28"/>
          <p:cNvSpPr/>
          <p:nvPr/>
        </p:nvSpPr>
        <p:spPr>
          <a:xfrm>
            <a:off x="7491532" y="5356860"/>
            <a:ext cx="138351" cy="172879"/>
          </a:xfrm>
          <a:prstGeom prst="rect">
            <a:avLst/>
          </a:prstGeom>
          <a:noFill/>
          <a:ln/>
        </p:spPr>
        <p:txBody>
          <a:bodyPr wrap="none" lIns="0" tIns="0" rIns="0" bIns="0" rtlCol="0" anchor="t"/>
          <a:lstStyle/>
          <a:p>
            <a:pPr algn="l" indent="0" marL="0">
              <a:lnSpc>
                <a:spcPts val="1600"/>
              </a:lnSpc>
              <a:buNone/>
            </a:pPr>
            <a:r>
              <a:rPr lang="en-US" sz="1050" dirty="0">
                <a:solidFill>
                  <a:srgbClr val="E2E6E9"/>
                </a:solidFill>
                <a:latin typeface="Montserrat Light" pitchFamily="34" charset="0"/>
                <a:ea typeface="Montserrat Light" pitchFamily="34" charset="-122"/>
                <a:cs typeface="Montserrat Light" pitchFamily="34" charset="-120"/>
              </a:rPr>
              <a:t>04</a:t>
            </a:r>
            <a:endParaRPr lang="en-US" sz="1050" dirty="0"/>
          </a:p>
        </p:txBody>
      </p:sp>
      <p:sp>
        <p:nvSpPr>
          <p:cNvPr id="31" name="Shape 29"/>
          <p:cNvSpPr/>
          <p:nvPr/>
        </p:nvSpPr>
        <p:spPr>
          <a:xfrm>
            <a:off x="7491532" y="5576649"/>
            <a:ext cx="6593086" cy="15240"/>
          </a:xfrm>
          <a:prstGeom prst="rect">
            <a:avLst/>
          </a:prstGeom>
          <a:solidFill>
            <a:srgbClr val="FFFFFF"/>
          </a:solidFill>
          <a:ln/>
        </p:spPr>
      </p:sp>
      <p:sp>
        <p:nvSpPr>
          <p:cNvPr id="32" name="Text 30"/>
          <p:cNvSpPr/>
          <p:nvPr/>
        </p:nvSpPr>
        <p:spPr>
          <a:xfrm>
            <a:off x="7491532" y="5676305"/>
            <a:ext cx="1572220" cy="196572"/>
          </a:xfrm>
          <a:prstGeom prst="rect">
            <a:avLst/>
          </a:prstGeom>
          <a:noFill/>
          <a:ln/>
        </p:spPr>
        <p:txBody>
          <a:bodyPr wrap="none" lIns="0" tIns="0" rIns="0" bIns="0" rtlCol="0" anchor="t"/>
          <a:lstStyle/>
          <a:p>
            <a:pPr algn="l" indent="0" marL="0">
              <a:lnSpc>
                <a:spcPts val="1500"/>
              </a:lnSpc>
              <a:buNone/>
            </a:pPr>
            <a:r>
              <a:rPr lang="en-US" sz="1200" b="1" dirty="0">
                <a:solidFill>
                  <a:srgbClr val="E2E6E9"/>
                </a:solidFill>
                <a:latin typeface="Montserrat Bold" pitchFamily="34" charset="0"/>
                <a:ea typeface="Montserrat Bold" pitchFamily="34" charset="-122"/>
                <a:cs typeface="Montserrat Bold" pitchFamily="34" charset="-120"/>
              </a:rPr>
              <a:t>민감도 분석</a:t>
            </a:r>
            <a:endParaRPr lang="en-US" sz="1200" dirty="0"/>
          </a:p>
        </p:txBody>
      </p:sp>
      <p:sp>
        <p:nvSpPr>
          <p:cNvPr id="33" name="Text 31"/>
          <p:cNvSpPr/>
          <p:nvPr/>
        </p:nvSpPr>
        <p:spPr>
          <a:xfrm>
            <a:off x="7491532" y="6011228"/>
            <a:ext cx="6593086" cy="207526"/>
          </a:xfrm>
          <a:prstGeom prst="rect">
            <a:avLst/>
          </a:prstGeom>
          <a:noFill/>
          <a:ln/>
        </p:spPr>
        <p:txBody>
          <a:bodyPr wrap="none" lIns="0" tIns="0" rIns="0" bIns="0" rtlCol="0" anchor="t"/>
          <a:lstStyle/>
          <a:p>
            <a:pPr algn="l" indent="0" marL="0">
              <a:lnSpc>
                <a:spcPts val="1600"/>
              </a:lnSpc>
              <a:buNone/>
            </a:pPr>
            <a:r>
              <a:rPr lang="en-US" sz="1050" dirty="0">
                <a:solidFill>
                  <a:srgbClr val="E2E6E9"/>
                </a:solidFill>
                <a:latin typeface="Source Sans 3" pitchFamily="34" charset="0"/>
                <a:ea typeface="Source Sans 3" pitchFamily="34" charset="-122"/>
                <a:cs typeface="Source Sans 3" pitchFamily="34" charset="-120"/>
              </a:rPr>
              <a:t>파라미터 변화에 따른 성능 민감도 평가. 파레토 프런티어로 다목적 트레이드오프 시각화.</a:t>
            </a:r>
            <a:endParaRPr lang="en-US" sz="1050" dirty="0"/>
          </a:p>
        </p:txBody>
      </p:sp>
      <p:sp>
        <p:nvSpPr>
          <p:cNvPr id="34" name="Text 32"/>
          <p:cNvSpPr/>
          <p:nvPr/>
        </p:nvSpPr>
        <p:spPr>
          <a:xfrm>
            <a:off x="7491532" y="6478072"/>
            <a:ext cx="6593086" cy="207526"/>
          </a:xfrm>
          <a:prstGeom prst="rect">
            <a:avLst/>
          </a:prstGeom>
          <a:noFill/>
          <a:ln/>
        </p:spPr>
        <p:txBody>
          <a:bodyPr wrap="none" lIns="0" tIns="0" rIns="0" bIns="0" rtlCol="0" anchor="t"/>
          <a:lstStyle/>
          <a:p>
            <a:pPr algn="l" indent="0" marL="0">
              <a:lnSpc>
                <a:spcPts val="1600"/>
              </a:lnSpc>
              <a:buNone/>
            </a:pPr>
            <a:r>
              <a:rPr lang="en-US" sz="1050" dirty="0">
                <a:solidFill>
                  <a:srgbClr val="E2E6E9"/>
                </a:solidFill>
                <a:latin typeface="Source Sans 3" pitchFamily="34" charset="0"/>
                <a:ea typeface="Source Sans 3" pitchFamily="34" charset="-122"/>
                <a:cs typeface="Source Sans 3" pitchFamily="34" charset="-120"/>
              </a:rPr>
              <a:t>모든 결과는 95% 신뢰구간(CI)과 함께 보고하며, p&lt;0.05를 유의수준으로 설정합니다.</a:t>
            </a:r>
            <a:endParaRPr lang="en-US" sz="1050" dirty="0"/>
          </a:p>
        </p:txBody>
      </p:sp>
      <p:sp>
        <p:nvSpPr>
          <p:cNvPr id="35" name="Shape 33"/>
          <p:cNvSpPr/>
          <p:nvPr/>
        </p:nvSpPr>
        <p:spPr>
          <a:xfrm>
            <a:off x="553403" y="6965633"/>
            <a:ext cx="13523595" cy="781526"/>
          </a:xfrm>
          <a:prstGeom prst="roundRect">
            <a:avLst>
              <a:gd name="adj" fmla="val 2656"/>
            </a:avLst>
          </a:prstGeom>
          <a:solidFill>
            <a:srgbClr val="262626"/>
          </a:solidFill>
          <a:ln/>
        </p:spPr>
      </p:sp>
      <p:pic>
        <p:nvPicPr>
          <p:cNvPr id="36" name="Image 0" descr="preencoded.png">    </p:cNvPr>
          <p:cNvPicPr>
            <a:picLocks noChangeAspect="1"/>
          </p:cNvPicPr>
          <p:nvPr/>
        </p:nvPicPr>
        <p:blipFill>
          <a:blip r:embed="rId1"/>
          <a:stretch>
            <a:fillRect/>
          </a:stretch>
        </p:blipFill>
        <p:spPr>
          <a:xfrm>
            <a:off x="691753" y="7162205"/>
            <a:ext cx="172879" cy="138351"/>
          </a:xfrm>
          <a:prstGeom prst="rect">
            <a:avLst/>
          </a:prstGeom>
        </p:spPr>
      </p:pic>
      <p:sp>
        <p:nvSpPr>
          <p:cNvPr id="37" name="Text 34"/>
          <p:cNvSpPr/>
          <p:nvPr/>
        </p:nvSpPr>
        <p:spPr>
          <a:xfrm>
            <a:off x="1002983" y="7138511"/>
            <a:ext cx="12935664" cy="415052"/>
          </a:xfrm>
          <a:prstGeom prst="rect">
            <a:avLst/>
          </a:prstGeom>
          <a:noFill/>
          <a:ln/>
        </p:spPr>
        <p:txBody>
          <a:bodyPr wrap="square" lIns="0" tIns="0" rIns="0" bIns="0" rtlCol="0" anchor="t"/>
          <a:lstStyle/>
          <a:p>
            <a:pPr algn="l" indent="0" marL="0">
              <a:lnSpc>
                <a:spcPts val="1600"/>
              </a:lnSpc>
              <a:buNone/>
            </a:pPr>
            <a:r>
              <a:rPr lang="en-US" sz="1050" b="1" dirty="0">
                <a:solidFill>
                  <a:srgbClr val="FFFFFF"/>
                </a:solidFill>
                <a:latin typeface="Source Sans 3" pitchFamily="34" charset="0"/>
                <a:ea typeface="Source Sans 3" pitchFamily="34" charset="-122"/>
                <a:cs typeface="Source Sans 3" pitchFamily="34" charset="-120"/>
              </a:rPr>
              <a:t>발표 메모:</a:t>
            </a:r>
            <a:pPr algn="l" indent="0" marL="0">
              <a:lnSpc>
                <a:spcPts val="1600"/>
              </a:lnSpc>
              <a:buNone/>
            </a:pPr>
            <a:r>
              <a:rPr lang="en-US" sz="1050" dirty="0">
                <a:solidFill>
                  <a:srgbClr val="FFFFFF"/>
                </a:solidFill>
                <a:latin typeface="Source Sans 3" pitchFamily="34" charset="0"/>
                <a:ea typeface="Source Sans 3" pitchFamily="34" charset="-122"/>
                <a:cs typeface="Source Sans 3" pitchFamily="34" charset="-120"/>
              </a:rPr>
              <a:t> 평가는 두 축으로 진행됩니다. 첫째, KPI는 지연, 품질, 효율성, 가용성의 4가지 차원에서 측정합니다. 지연은 평균뿐 아니라 테일 레이턴시도 포함하고, 품질은 객관적 지표와 체감 품질을 모두 고려합니다. 둘째, 통계 방법론은 혼합효과모형으로 반복 측정을 처리하고, ANOVA로 조건 간 차이를 검정하며, 생존분석으로 복구시간을 평가합니다. 민감도 분석과 파레토 프런티어로 트레이드오프를 가시화합니다. 모든 결과는 95% 신뢰구간과 함께 보고됩니다.</a:t>
            </a:r>
            <a:endParaRPr lang="en-US" sz="10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652343" y="448389"/>
            <a:ext cx="3706535" cy="463272"/>
          </a:xfrm>
          <a:prstGeom prst="rect">
            <a:avLst/>
          </a:prstGeom>
          <a:noFill/>
          <a:ln/>
        </p:spPr>
        <p:txBody>
          <a:bodyPr wrap="none" lIns="0" tIns="0" rIns="0" bIns="0" rtlCol="0" anchor="t"/>
          <a:lstStyle/>
          <a:p>
            <a:pPr algn="l" indent="0" marL="0">
              <a:lnSpc>
                <a:spcPts val="3600"/>
              </a:lnSpc>
              <a:buNone/>
            </a:pPr>
            <a:r>
              <a:rPr lang="en-US" sz="2900" b="1" dirty="0">
                <a:solidFill>
                  <a:srgbClr val="FFFFFF"/>
                </a:solidFill>
                <a:latin typeface="Montserrat Bold" pitchFamily="34" charset="0"/>
                <a:ea typeface="Montserrat Bold" pitchFamily="34" charset="-122"/>
                <a:cs typeface="Montserrat Bold" pitchFamily="34" charset="-120"/>
              </a:rPr>
              <a:t>기대 성과 및 기여</a:t>
            </a:r>
            <a:endParaRPr lang="en-US" sz="2900" dirty="0"/>
          </a:p>
        </p:txBody>
      </p:sp>
      <p:pic>
        <p:nvPicPr>
          <p:cNvPr id="3" name="Image 0" descr="preencoded.pn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652343" y="1237774"/>
            <a:ext cx="489228" cy="489228"/>
          </a:xfrm>
          <a:prstGeom prst="rect">
            <a:avLst/>
          </a:prstGeom>
        </p:spPr>
      </p:pic>
      <p:sp>
        <p:nvSpPr>
          <p:cNvPr id="4" name="Text 1"/>
          <p:cNvSpPr/>
          <p:nvPr/>
        </p:nvSpPr>
        <p:spPr>
          <a:xfrm>
            <a:off x="652343" y="1930837"/>
            <a:ext cx="6560939" cy="244673"/>
          </a:xfrm>
          <a:prstGeom prst="rect">
            <a:avLst/>
          </a:prstGeom>
          <a:noFill/>
          <a:ln/>
        </p:spPr>
        <p:txBody>
          <a:bodyPr wrap="none" lIns="0" tIns="0" rIns="0" bIns="0" rtlCol="0" anchor="t"/>
          <a:lstStyle/>
          <a:p>
            <a:pPr algn="l" indent="0" marL="0">
              <a:lnSpc>
                <a:spcPts val="1900"/>
              </a:lnSpc>
              <a:buNone/>
            </a:pPr>
            <a:r>
              <a:rPr lang="en-US" sz="1250" dirty="0">
                <a:solidFill>
                  <a:srgbClr val="E2E6E9"/>
                </a:solidFill>
                <a:latin typeface="Source Sans 3" pitchFamily="34" charset="0"/>
                <a:ea typeface="Source Sans 3" pitchFamily="34" charset="-122"/>
                <a:cs typeface="Source Sans 3" pitchFamily="34" charset="-120"/>
              </a:rPr>
              <a:t>system architecture</a:t>
            </a:r>
            <a:endParaRPr lang="en-US" sz="1250" dirty="0"/>
          </a:p>
        </p:txBody>
      </p:sp>
      <p:sp>
        <p:nvSpPr>
          <p:cNvPr id="5" name="Text 2"/>
          <p:cNvSpPr/>
          <p:nvPr/>
        </p:nvSpPr>
        <p:spPr>
          <a:xfrm>
            <a:off x="652343" y="2273260"/>
            <a:ext cx="1853208" cy="231696"/>
          </a:xfrm>
          <a:prstGeom prst="rect">
            <a:avLst/>
          </a:prstGeom>
          <a:noFill/>
          <a:ln/>
        </p:spPr>
        <p:txBody>
          <a:bodyPr wrap="none" lIns="0" tIns="0" rIns="0" bIns="0" rtlCol="0" anchor="t"/>
          <a:lstStyle/>
          <a:p>
            <a:pPr algn="l" indent="0" marL="0">
              <a:lnSpc>
                <a:spcPts val="1800"/>
              </a:lnSpc>
              <a:buNone/>
            </a:pPr>
            <a:r>
              <a:rPr lang="en-US" sz="1450" b="1" dirty="0">
                <a:solidFill>
                  <a:srgbClr val="E2E6E9"/>
                </a:solidFill>
                <a:latin typeface="Montserrat Bold" pitchFamily="34" charset="0"/>
                <a:ea typeface="Montserrat Bold" pitchFamily="34" charset="-122"/>
                <a:cs typeface="Montserrat Bold" pitchFamily="34" charset="-120"/>
              </a:rPr>
              <a:t>CEI 통합 프레임워크</a:t>
            </a:r>
            <a:endParaRPr lang="en-US" sz="1450" dirty="0"/>
          </a:p>
        </p:txBody>
      </p:sp>
      <p:sp>
        <p:nvSpPr>
          <p:cNvPr id="6" name="Text 3"/>
          <p:cNvSpPr/>
          <p:nvPr/>
        </p:nvSpPr>
        <p:spPr>
          <a:xfrm>
            <a:off x="652343" y="2602706"/>
            <a:ext cx="6560939" cy="734020"/>
          </a:xfrm>
          <a:prstGeom prst="rect">
            <a:avLst/>
          </a:prstGeom>
          <a:noFill/>
          <a:ln/>
        </p:spPr>
        <p:txBody>
          <a:bodyPr wrap="square" lIns="0" tIns="0" rIns="0" bIns="0" rtlCol="0" anchor="t"/>
          <a:lstStyle/>
          <a:p>
            <a:pPr algn="l" indent="0" marL="0">
              <a:lnSpc>
                <a:spcPts val="1900"/>
              </a:lnSpc>
              <a:buNone/>
            </a:pPr>
            <a:r>
              <a:rPr lang="en-US" sz="1250" dirty="0">
                <a:solidFill>
                  <a:srgbClr val="E2E6E9"/>
                </a:solidFill>
                <a:latin typeface="Source Sans 3" pitchFamily="34" charset="0"/>
                <a:ea typeface="Source Sans 3" pitchFamily="34" charset="-122"/>
                <a:cs typeface="Source Sans 3" pitchFamily="34" charset="-120"/>
              </a:rPr>
              <a:t>클라우드-엣지-IoT 전 과정을 자동화하는 엔드투엔드 프레임워크를 오픈소스로 제공합니다. 참조 구현, 설정 파일, 배포 스크립트를 포함하여 연구자와 실무자가 즉시 활용할 수 있는 형태로 공개합니다. Docker/Kubernetes 기반 컨테이너화로 이식성을 보장합니다.</a:t>
            </a:r>
            <a:endParaRPr lang="en-US" sz="1250" dirty="0"/>
          </a:p>
        </p:txBody>
      </p:sp>
      <p:pic>
        <p:nvPicPr>
          <p:cNvPr id="7" name="Image 1" descr="preencoded.png">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17118" y="1237774"/>
            <a:ext cx="489228" cy="489228"/>
          </a:xfrm>
          <a:prstGeom prst="rect">
            <a:avLst/>
          </a:prstGeom>
        </p:spPr>
      </p:pic>
      <p:sp>
        <p:nvSpPr>
          <p:cNvPr id="8" name="Text 4"/>
          <p:cNvSpPr/>
          <p:nvPr/>
        </p:nvSpPr>
        <p:spPr>
          <a:xfrm>
            <a:off x="7417118" y="1930837"/>
            <a:ext cx="6560939" cy="244673"/>
          </a:xfrm>
          <a:prstGeom prst="rect">
            <a:avLst/>
          </a:prstGeom>
          <a:noFill/>
          <a:ln/>
        </p:spPr>
        <p:txBody>
          <a:bodyPr wrap="none" lIns="0" tIns="0" rIns="0" bIns="0" rtlCol="0" anchor="t"/>
          <a:lstStyle/>
          <a:p>
            <a:pPr algn="l" indent="0" marL="0">
              <a:lnSpc>
                <a:spcPts val="1900"/>
              </a:lnSpc>
              <a:buNone/>
            </a:pPr>
            <a:r>
              <a:rPr lang="en-US" sz="1250" dirty="0">
                <a:solidFill>
                  <a:srgbClr val="E2E6E9"/>
                </a:solidFill>
                <a:latin typeface="Source Sans 3" pitchFamily="34" charset="0"/>
                <a:ea typeface="Source Sans 3" pitchFamily="34" charset="-122"/>
                <a:cs typeface="Source Sans 3" pitchFamily="34" charset="-120"/>
              </a:rPr>
              <a:t>research contribution</a:t>
            </a:r>
            <a:endParaRPr lang="en-US" sz="1250" dirty="0"/>
          </a:p>
        </p:txBody>
      </p:sp>
      <p:sp>
        <p:nvSpPr>
          <p:cNvPr id="9" name="Text 5"/>
          <p:cNvSpPr/>
          <p:nvPr/>
        </p:nvSpPr>
        <p:spPr>
          <a:xfrm>
            <a:off x="7417118" y="2273260"/>
            <a:ext cx="1853208" cy="231696"/>
          </a:xfrm>
          <a:prstGeom prst="rect">
            <a:avLst/>
          </a:prstGeom>
          <a:noFill/>
          <a:ln/>
        </p:spPr>
        <p:txBody>
          <a:bodyPr wrap="none" lIns="0" tIns="0" rIns="0" bIns="0" rtlCol="0" anchor="t"/>
          <a:lstStyle/>
          <a:p>
            <a:pPr algn="l" indent="0" marL="0">
              <a:lnSpc>
                <a:spcPts val="1800"/>
              </a:lnSpc>
              <a:buNone/>
            </a:pPr>
            <a:r>
              <a:rPr lang="en-US" sz="1450" b="1" dirty="0">
                <a:solidFill>
                  <a:srgbClr val="E2E6E9"/>
                </a:solidFill>
                <a:latin typeface="Montserrat Bold" pitchFamily="34" charset="0"/>
                <a:ea typeface="Montserrat Bold" pitchFamily="34" charset="-122"/>
                <a:cs typeface="Montserrat Bold" pitchFamily="34" charset="-120"/>
              </a:rPr>
              <a:t>학술적 기여</a:t>
            </a:r>
            <a:endParaRPr lang="en-US" sz="1450" dirty="0"/>
          </a:p>
        </p:txBody>
      </p:sp>
      <p:sp>
        <p:nvSpPr>
          <p:cNvPr id="10" name="Text 6"/>
          <p:cNvSpPr/>
          <p:nvPr/>
        </p:nvSpPr>
        <p:spPr>
          <a:xfrm>
            <a:off x="7417118" y="2602706"/>
            <a:ext cx="6560939" cy="734020"/>
          </a:xfrm>
          <a:prstGeom prst="rect">
            <a:avLst/>
          </a:prstGeom>
          <a:noFill/>
          <a:ln/>
        </p:spPr>
        <p:txBody>
          <a:bodyPr wrap="square" lIns="0" tIns="0" rIns="0" bIns="0" rtlCol="0" anchor="t"/>
          <a:lstStyle/>
          <a:p>
            <a:pPr algn="l" indent="0" marL="0">
              <a:lnSpc>
                <a:spcPts val="1900"/>
              </a:lnSpc>
              <a:buNone/>
            </a:pPr>
            <a:r>
              <a:rPr lang="en-US" sz="1250" dirty="0">
                <a:solidFill>
                  <a:srgbClr val="E2E6E9"/>
                </a:solidFill>
                <a:latin typeface="Source Sans 3" pitchFamily="34" charset="0"/>
                <a:ea typeface="Source Sans 3" pitchFamily="34" charset="-122"/>
                <a:cs typeface="Source Sans 3" pitchFamily="34" charset="-120"/>
              </a:rPr>
              <a:t>SLO 인지형 스케줄링, 적응형 오프로딩, 데이터 품질 관리를 통합한 이론적 모델을 정립합니다. 혼합 스트림/배치 DAG 실행의 수식화와 근사 해법은 분산 시스템 연구에 새로운 통찰을 제공합니다. 강화학습과 휴리스틱의 결합 전략은 실용적 AI 적용 사례로 기여합니다.</a:t>
            </a:r>
            <a:endParaRPr lang="en-US" sz="1250" dirty="0"/>
          </a:p>
        </p:txBody>
      </p:sp>
      <p:pic>
        <p:nvPicPr>
          <p:cNvPr id="11" name="Image 2" descr="preencoded.png">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52343" y="3662839"/>
            <a:ext cx="489228" cy="489228"/>
          </a:xfrm>
          <a:prstGeom prst="rect">
            <a:avLst/>
          </a:prstGeom>
        </p:spPr>
      </p:pic>
      <p:sp>
        <p:nvSpPr>
          <p:cNvPr id="12" name="Text 7"/>
          <p:cNvSpPr/>
          <p:nvPr/>
        </p:nvSpPr>
        <p:spPr>
          <a:xfrm>
            <a:off x="652343" y="4355902"/>
            <a:ext cx="6560939" cy="244673"/>
          </a:xfrm>
          <a:prstGeom prst="rect">
            <a:avLst/>
          </a:prstGeom>
          <a:noFill/>
          <a:ln/>
        </p:spPr>
        <p:txBody>
          <a:bodyPr wrap="none" lIns="0" tIns="0" rIns="0" bIns="0" rtlCol="0" anchor="t"/>
          <a:lstStyle/>
          <a:p>
            <a:pPr algn="l" indent="0" marL="0">
              <a:lnSpc>
                <a:spcPts val="1900"/>
              </a:lnSpc>
              <a:buNone/>
            </a:pPr>
            <a:r>
              <a:rPr lang="en-US" sz="1250" dirty="0">
                <a:solidFill>
                  <a:srgbClr val="E2E6E9"/>
                </a:solidFill>
                <a:latin typeface="Source Sans 3" pitchFamily="34" charset="0"/>
                <a:ea typeface="Source Sans 3" pitchFamily="34" charset="-122"/>
                <a:cs typeface="Source Sans 3" pitchFamily="34" charset="-120"/>
              </a:rPr>
              <a:t>experimental validation</a:t>
            </a:r>
            <a:endParaRPr lang="en-US" sz="1250" dirty="0"/>
          </a:p>
        </p:txBody>
      </p:sp>
      <p:sp>
        <p:nvSpPr>
          <p:cNvPr id="13" name="Text 8"/>
          <p:cNvSpPr/>
          <p:nvPr/>
        </p:nvSpPr>
        <p:spPr>
          <a:xfrm>
            <a:off x="652343" y="4698325"/>
            <a:ext cx="1853208" cy="231696"/>
          </a:xfrm>
          <a:prstGeom prst="rect">
            <a:avLst/>
          </a:prstGeom>
          <a:noFill/>
          <a:ln/>
        </p:spPr>
        <p:txBody>
          <a:bodyPr wrap="none" lIns="0" tIns="0" rIns="0" bIns="0" rtlCol="0" anchor="t"/>
          <a:lstStyle/>
          <a:p>
            <a:pPr algn="l" indent="0" marL="0">
              <a:lnSpc>
                <a:spcPts val="1800"/>
              </a:lnSpc>
              <a:buNone/>
            </a:pPr>
            <a:r>
              <a:rPr lang="en-US" sz="1450" b="1" dirty="0">
                <a:solidFill>
                  <a:srgbClr val="E2E6E9"/>
                </a:solidFill>
                <a:latin typeface="Montserrat Bold" pitchFamily="34" charset="0"/>
                <a:ea typeface="Montserrat Bold" pitchFamily="34" charset="-122"/>
                <a:cs typeface="Montserrat Bold" pitchFamily="34" charset="-120"/>
              </a:rPr>
              <a:t>재현 가능한 평가 체계</a:t>
            </a:r>
            <a:endParaRPr lang="en-US" sz="1450" dirty="0"/>
          </a:p>
        </p:txBody>
      </p:sp>
      <p:sp>
        <p:nvSpPr>
          <p:cNvPr id="14" name="Text 9"/>
          <p:cNvSpPr/>
          <p:nvPr/>
        </p:nvSpPr>
        <p:spPr>
          <a:xfrm>
            <a:off x="652343" y="5027771"/>
            <a:ext cx="6560939" cy="734020"/>
          </a:xfrm>
          <a:prstGeom prst="rect">
            <a:avLst/>
          </a:prstGeom>
          <a:noFill/>
          <a:ln/>
        </p:spPr>
        <p:txBody>
          <a:bodyPr wrap="square" lIns="0" tIns="0" rIns="0" bIns="0" rtlCol="0" anchor="t"/>
          <a:lstStyle/>
          <a:p>
            <a:pPr algn="l" indent="0" marL="0">
              <a:lnSpc>
                <a:spcPts val="1900"/>
              </a:lnSpc>
              <a:buNone/>
            </a:pPr>
            <a:r>
              <a:rPr lang="en-US" sz="1250" dirty="0">
                <a:solidFill>
                  <a:srgbClr val="E2E6E9"/>
                </a:solidFill>
                <a:latin typeface="Source Sans 3" pitchFamily="34" charset="0"/>
                <a:ea typeface="Source Sans 3" pitchFamily="34" charset="-122"/>
                <a:cs typeface="Source Sans 3" pitchFamily="34" charset="-120"/>
              </a:rPr>
              <a:t>표준화된 테스트베드, 측정 스크립트, KPI 매트릭스를 공개하여 연구 재현성을 극대화합니다. 네트워크 에뮬레이션 설정, 워크로드 생성기, 통계 분석 코드를 포함한 완전한 평가 도구를 제공합니다. 이는 향후 관련 연구의 벤치마크로 활용될 수 있습니다.</a:t>
            </a:r>
            <a:endParaRPr lang="en-US" sz="1250" dirty="0"/>
          </a:p>
        </p:txBody>
      </p:sp>
      <p:pic>
        <p:nvPicPr>
          <p:cNvPr id="15" name="Image 3" descr="preencoded.png">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417118" y="3662839"/>
            <a:ext cx="489228" cy="489228"/>
          </a:xfrm>
          <a:prstGeom prst="rect">
            <a:avLst/>
          </a:prstGeom>
        </p:spPr>
      </p:pic>
      <p:sp>
        <p:nvSpPr>
          <p:cNvPr id="16" name="Text 10"/>
          <p:cNvSpPr/>
          <p:nvPr/>
        </p:nvSpPr>
        <p:spPr>
          <a:xfrm>
            <a:off x="7417118" y="4355902"/>
            <a:ext cx="6560939" cy="244673"/>
          </a:xfrm>
          <a:prstGeom prst="rect">
            <a:avLst/>
          </a:prstGeom>
          <a:noFill/>
          <a:ln/>
        </p:spPr>
        <p:txBody>
          <a:bodyPr wrap="none" lIns="0" tIns="0" rIns="0" bIns="0" rtlCol="0" anchor="t"/>
          <a:lstStyle/>
          <a:p>
            <a:pPr algn="l" indent="0" marL="0">
              <a:lnSpc>
                <a:spcPts val="1900"/>
              </a:lnSpc>
              <a:buNone/>
            </a:pPr>
            <a:r>
              <a:rPr lang="en-US" sz="1250" dirty="0">
                <a:solidFill>
                  <a:srgbClr val="E2E6E9"/>
                </a:solidFill>
                <a:latin typeface="Source Sans 3" pitchFamily="34" charset="0"/>
                <a:ea typeface="Source Sans 3" pitchFamily="34" charset="-122"/>
                <a:cs typeface="Source Sans 3" pitchFamily="34" charset="-120"/>
              </a:rPr>
              <a:t>operational guide</a:t>
            </a:r>
            <a:endParaRPr lang="en-US" sz="1250" dirty="0"/>
          </a:p>
        </p:txBody>
      </p:sp>
      <p:sp>
        <p:nvSpPr>
          <p:cNvPr id="17" name="Text 11"/>
          <p:cNvSpPr/>
          <p:nvPr/>
        </p:nvSpPr>
        <p:spPr>
          <a:xfrm>
            <a:off x="7417118" y="4698325"/>
            <a:ext cx="1853208" cy="231696"/>
          </a:xfrm>
          <a:prstGeom prst="rect">
            <a:avLst/>
          </a:prstGeom>
          <a:noFill/>
          <a:ln/>
        </p:spPr>
        <p:txBody>
          <a:bodyPr wrap="none" lIns="0" tIns="0" rIns="0" bIns="0" rtlCol="0" anchor="t"/>
          <a:lstStyle/>
          <a:p>
            <a:pPr algn="l" indent="0" marL="0">
              <a:lnSpc>
                <a:spcPts val="1800"/>
              </a:lnSpc>
              <a:buNone/>
            </a:pPr>
            <a:r>
              <a:rPr lang="en-US" sz="1450" b="1" dirty="0">
                <a:solidFill>
                  <a:srgbClr val="E2E6E9"/>
                </a:solidFill>
                <a:latin typeface="Montserrat Bold" pitchFamily="34" charset="0"/>
                <a:ea typeface="Montserrat Bold" pitchFamily="34" charset="-122"/>
                <a:cs typeface="Montserrat Bold" pitchFamily="34" charset="-120"/>
              </a:rPr>
              <a:t>운영 가이드라인</a:t>
            </a:r>
            <a:endParaRPr lang="en-US" sz="1450" dirty="0"/>
          </a:p>
        </p:txBody>
      </p:sp>
      <p:sp>
        <p:nvSpPr>
          <p:cNvPr id="18" name="Text 12"/>
          <p:cNvSpPr/>
          <p:nvPr/>
        </p:nvSpPr>
        <p:spPr>
          <a:xfrm>
            <a:off x="7417118" y="5027771"/>
            <a:ext cx="6560939" cy="734020"/>
          </a:xfrm>
          <a:prstGeom prst="rect">
            <a:avLst/>
          </a:prstGeom>
          <a:noFill/>
          <a:ln/>
        </p:spPr>
        <p:txBody>
          <a:bodyPr wrap="square" lIns="0" tIns="0" rIns="0" bIns="0" rtlCol="0" anchor="t"/>
          <a:lstStyle/>
          <a:p>
            <a:pPr algn="l" indent="0" marL="0">
              <a:lnSpc>
                <a:spcPts val="1900"/>
              </a:lnSpc>
              <a:buNone/>
            </a:pPr>
            <a:r>
              <a:rPr lang="en-US" sz="1250" dirty="0">
                <a:solidFill>
                  <a:srgbClr val="E2E6E9"/>
                </a:solidFill>
                <a:latin typeface="Source Sans 3" pitchFamily="34" charset="0"/>
                <a:ea typeface="Source Sans 3" pitchFamily="34" charset="-122"/>
                <a:cs typeface="Source Sans 3" pitchFamily="34" charset="-120"/>
              </a:rPr>
              <a:t>조건별 튜닝 파라미터, 정책 가드레일, 롤백 절차를 정량적으로 문서화합니다. 시나리오별 권장 설정, 트러블슈팅 가이드, 성능 최적화 팁을 제공하여 실무 적용 장벽을 낮춥니다. SLA 기반 운영 플레이북은 프로덕션 환경에서 즉시 활용 가능합니다.</a:t>
            </a:r>
            <a:endParaRPr lang="en-US" sz="1250" dirty="0"/>
          </a:p>
        </p:txBody>
      </p:sp>
      <p:sp>
        <p:nvSpPr>
          <p:cNvPr id="19" name="Text 13"/>
          <p:cNvSpPr/>
          <p:nvPr/>
        </p:nvSpPr>
        <p:spPr>
          <a:xfrm>
            <a:off x="652343" y="5945267"/>
            <a:ext cx="13325713" cy="489347"/>
          </a:xfrm>
          <a:prstGeom prst="rect">
            <a:avLst/>
          </a:prstGeom>
          <a:noFill/>
          <a:ln/>
        </p:spPr>
        <p:txBody>
          <a:bodyPr wrap="square" lIns="0" tIns="0" rIns="0" bIns="0" rtlCol="0" anchor="t"/>
          <a:lstStyle/>
          <a:p>
            <a:pPr algn="l" indent="0" marL="0">
              <a:lnSpc>
                <a:spcPts val="1900"/>
              </a:lnSpc>
              <a:buNone/>
            </a:pPr>
            <a:r>
              <a:rPr lang="en-US" sz="1250" dirty="0">
                <a:solidFill>
                  <a:srgbClr val="E2E6E9"/>
                </a:solidFill>
                <a:latin typeface="Source Sans 3" pitchFamily="34" charset="0"/>
                <a:ea typeface="Source Sans 3" pitchFamily="34" charset="-122"/>
                <a:cs typeface="Source Sans 3" pitchFamily="34" charset="-120"/>
              </a:rPr>
              <a:t>본 연구의 성과는 CEI 환경의 자동화된 자원 관리라는 학술적 도전 과제를 해결함과 동시에, 실무 적용 가능한 구체적인 솔루션을 제공합니다. 이는 이론과 실무의 간극을 메우는 의미 있는 기여가 될 것입니다.</a:t>
            </a:r>
            <a:endParaRPr lang="en-US" sz="1250" dirty="0"/>
          </a:p>
        </p:txBody>
      </p:sp>
      <p:sp>
        <p:nvSpPr>
          <p:cNvPr id="20" name="Shape 14"/>
          <p:cNvSpPr/>
          <p:nvPr/>
        </p:nvSpPr>
        <p:spPr>
          <a:xfrm>
            <a:off x="652343" y="6618089"/>
            <a:ext cx="13325713" cy="1165860"/>
          </a:xfrm>
          <a:prstGeom prst="roundRect">
            <a:avLst>
              <a:gd name="adj" fmla="val 2098"/>
            </a:avLst>
          </a:prstGeom>
          <a:solidFill>
            <a:srgbClr val="262626"/>
          </a:solidFill>
          <a:ln/>
        </p:spPr>
      </p:sp>
      <p:pic>
        <p:nvPicPr>
          <p:cNvPr id="21" name="Image 4" descr="preencoded.png">    </p:cNvPr>
          <p:cNvPicPr>
            <a:picLocks noChangeAspect="1"/>
          </p:cNvPicPr>
          <p:nvPr/>
        </p:nvPicPr>
        <p:blipFill>
          <a:blip r:embed="rId9"/>
          <a:stretch>
            <a:fillRect/>
          </a:stretch>
        </p:blipFill>
        <p:spPr>
          <a:xfrm>
            <a:off x="815340" y="6846808"/>
            <a:ext cx="203835" cy="162997"/>
          </a:xfrm>
          <a:prstGeom prst="rect">
            <a:avLst/>
          </a:prstGeom>
        </p:spPr>
      </p:pic>
      <p:sp>
        <p:nvSpPr>
          <p:cNvPr id="22" name="Text 15"/>
          <p:cNvSpPr/>
          <p:nvPr/>
        </p:nvSpPr>
        <p:spPr>
          <a:xfrm>
            <a:off x="1182172" y="6821805"/>
            <a:ext cx="12632888" cy="734020"/>
          </a:xfrm>
          <a:prstGeom prst="rect">
            <a:avLst/>
          </a:prstGeom>
          <a:noFill/>
          <a:ln/>
        </p:spPr>
        <p:txBody>
          <a:bodyPr wrap="square" lIns="0" tIns="0" rIns="0" bIns="0" rtlCol="0" anchor="t"/>
          <a:lstStyle/>
          <a:p>
            <a:pPr algn="l" indent="0" marL="0">
              <a:lnSpc>
                <a:spcPts val="1900"/>
              </a:lnSpc>
              <a:buNone/>
            </a:pPr>
            <a:r>
              <a:rPr lang="en-US" sz="1250" b="1" dirty="0">
                <a:solidFill>
                  <a:srgbClr val="FFFFFF"/>
                </a:solidFill>
                <a:latin typeface="Source Sans 3" pitchFamily="34" charset="0"/>
                <a:ea typeface="Source Sans 3" pitchFamily="34" charset="-122"/>
                <a:cs typeface="Source Sans 3" pitchFamily="34" charset="-120"/>
              </a:rPr>
              <a:t>발표 메모:</a:t>
            </a:r>
            <a:pPr algn="l" indent="0" marL="0">
              <a:lnSpc>
                <a:spcPts val="1900"/>
              </a:lnSpc>
              <a:buNone/>
            </a:pPr>
            <a:r>
              <a:rPr lang="en-US" sz="1250" dirty="0">
                <a:solidFill>
                  <a:srgbClr val="FFFFFF"/>
                </a:solidFill>
                <a:latin typeface="Source Sans 3" pitchFamily="34" charset="0"/>
                <a:ea typeface="Source Sans 3" pitchFamily="34" charset="-122"/>
                <a:cs typeface="Source Sans 3" pitchFamily="34" charset="-120"/>
              </a:rPr>
              <a:t> 기대 성과는 네 가지 차원에서 정리됩니다. 첫째, 오픈소스 프레임워크로 즉시 활용 가능한 구현체를 제공합니다. 둘째, 스케줄링과 오프로딩, 품질 관리를 통합한 학술적 모델을 정립합니다. 셋째, 재현 가능한 평가 체계로 연구 신뢰성을 보장하고 향후 벤치마크를 제시합니다. 넷째, 정량적 운영 가이드라인으로 실무 적용을 촉진합니다. 이는 이론적 깊이와 실용적 가치를 동시에 추구하는 연구입니다.</a:t>
            </a:r>
            <a:endParaRPr lang="en-US" sz="12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695920" y="481727"/>
            <a:ext cx="3954661" cy="494348"/>
          </a:xfrm>
          <a:prstGeom prst="rect">
            <a:avLst/>
          </a:prstGeom>
          <a:noFill/>
          <a:ln/>
        </p:spPr>
        <p:txBody>
          <a:bodyPr wrap="none" lIns="0" tIns="0" rIns="0" bIns="0" rtlCol="0" anchor="t"/>
          <a:lstStyle/>
          <a:p>
            <a:pPr algn="l" indent="0" marL="0">
              <a:lnSpc>
                <a:spcPts val="3850"/>
              </a:lnSpc>
              <a:buNone/>
            </a:pPr>
            <a:r>
              <a:rPr lang="en-US" sz="3100" b="1" dirty="0">
                <a:solidFill>
                  <a:srgbClr val="FFFFFF"/>
                </a:solidFill>
                <a:latin typeface="Montserrat Bold" pitchFamily="34" charset="0"/>
                <a:ea typeface="Montserrat Bold" pitchFamily="34" charset="-122"/>
                <a:cs typeface="Montserrat Bold" pitchFamily="34" charset="-120"/>
              </a:rPr>
              <a:t>논문 투고 전략</a:t>
            </a:r>
            <a:endParaRPr lang="en-US" sz="3100" dirty="0"/>
          </a:p>
        </p:txBody>
      </p:sp>
      <p:sp>
        <p:nvSpPr>
          <p:cNvPr id="3" name="Text 1"/>
          <p:cNvSpPr/>
          <p:nvPr/>
        </p:nvSpPr>
        <p:spPr>
          <a:xfrm>
            <a:off x="695920" y="1323975"/>
            <a:ext cx="13238559" cy="260866"/>
          </a:xfrm>
          <a:prstGeom prst="rect">
            <a:avLst/>
          </a:prstGeom>
          <a:noFill/>
          <a:ln/>
        </p:spPr>
        <p:txBody>
          <a:bodyPr wrap="none" lIns="0" tIns="0" rIns="0" bIns="0" rtlCol="0" anchor="t"/>
          <a:lstStyle/>
          <a:p>
            <a:pPr algn="l" indent="0" marL="0">
              <a:lnSpc>
                <a:spcPts val="2050"/>
              </a:lnSpc>
              <a:buNone/>
            </a:pPr>
            <a:r>
              <a:rPr lang="en-US" sz="1350" dirty="0">
                <a:solidFill>
                  <a:srgbClr val="E2E6E9"/>
                </a:solidFill>
                <a:latin typeface="Source Sans 3" pitchFamily="34" charset="0"/>
                <a:ea typeface="Source Sans 3" pitchFamily="34" charset="-122"/>
                <a:cs typeface="Source Sans 3" pitchFamily="34" charset="-120"/>
              </a:rPr>
              <a:t>연구 성과를 효과적으로 전파하기 위해 단계적 논문 투고 전략을 수립했습니다. 컨퍼런스를 통한 빠른 피드백과 저널을 통한 심도 있는 검증을 병행합니다.</a:t>
            </a:r>
            <a:endParaRPr lang="en-US" sz="1350" dirty="0"/>
          </a:p>
        </p:txBody>
      </p:sp>
      <p:sp>
        <p:nvSpPr>
          <p:cNvPr id="4" name="Shape 2"/>
          <p:cNvSpPr/>
          <p:nvPr/>
        </p:nvSpPr>
        <p:spPr>
          <a:xfrm>
            <a:off x="695920" y="2041565"/>
            <a:ext cx="4296847" cy="4527947"/>
          </a:xfrm>
          <a:prstGeom prst="roundRect">
            <a:avLst>
              <a:gd name="adj" fmla="val 2554"/>
            </a:avLst>
          </a:prstGeom>
          <a:solidFill>
            <a:srgbClr val="111213"/>
          </a:solidFill>
          <a:ln/>
        </p:spPr>
      </p:sp>
      <p:sp>
        <p:nvSpPr>
          <p:cNvPr id="5" name="Shape 3"/>
          <p:cNvSpPr/>
          <p:nvPr/>
        </p:nvSpPr>
        <p:spPr>
          <a:xfrm>
            <a:off x="695920" y="2018705"/>
            <a:ext cx="4296847" cy="91440"/>
          </a:xfrm>
          <a:prstGeom prst="roundRect">
            <a:avLst>
              <a:gd name="adj" fmla="val 28545"/>
            </a:avLst>
          </a:prstGeom>
          <a:solidFill>
            <a:srgbClr val="FFFFFF"/>
          </a:solidFill>
          <a:ln/>
        </p:spPr>
      </p:sp>
      <p:sp>
        <p:nvSpPr>
          <p:cNvPr id="6" name="Shape 4"/>
          <p:cNvSpPr/>
          <p:nvPr/>
        </p:nvSpPr>
        <p:spPr>
          <a:xfrm>
            <a:off x="2583299" y="1780580"/>
            <a:ext cx="521970" cy="521970"/>
          </a:xfrm>
          <a:prstGeom prst="roundRect">
            <a:avLst>
              <a:gd name="adj" fmla="val 175182"/>
            </a:avLst>
          </a:prstGeom>
          <a:solidFill>
            <a:srgbClr val="FFFFFF"/>
          </a:solidFill>
          <a:ln/>
        </p:spPr>
      </p:sp>
      <p:sp>
        <p:nvSpPr>
          <p:cNvPr id="7" name="Text 5"/>
          <p:cNvSpPr/>
          <p:nvPr/>
        </p:nvSpPr>
        <p:spPr>
          <a:xfrm>
            <a:off x="2739866" y="1911072"/>
            <a:ext cx="208717" cy="260985"/>
          </a:xfrm>
          <a:prstGeom prst="rect">
            <a:avLst/>
          </a:prstGeom>
          <a:noFill/>
          <a:ln/>
        </p:spPr>
        <p:txBody>
          <a:bodyPr wrap="none" lIns="0" tIns="0" rIns="0" bIns="0" rtlCol="0" anchor="t"/>
          <a:lstStyle/>
          <a:p>
            <a:pPr algn="l" indent="0" marL="0">
              <a:lnSpc>
                <a:spcPts val="2450"/>
              </a:lnSpc>
              <a:buNone/>
            </a:pPr>
            <a:r>
              <a:rPr lang="en-US" sz="1600" b="1" dirty="0">
                <a:solidFill>
                  <a:srgbClr val="000000"/>
                </a:solidFill>
                <a:latin typeface="Montserrat Bold" pitchFamily="34" charset="0"/>
                <a:ea typeface="Montserrat Bold" pitchFamily="34" charset="-122"/>
                <a:cs typeface="Montserrat Bold" pitchFamily="34" charset="-120"/>
              </a:rPr>
              <a:t>1</a:t>
            </a:r>
            <a:endParaRPr lang="en-US" sz="1600" dirty="0"/>
          </a:p>
        </p:txBody>
      </p:sp>
      <p:sp>
        <p:nvSpPr>
          <p:cNvPr id="8" name="Text 6"/>
          <p:cNvSpPr/>
          <p:nvPr/>
        </p:nvSpPr>
        <p:spPr>
          <a:xfrm>
            <a:off x="892731" y="2476500"/>
            <a:ext cx="2372797" cy="296585"/>
          </a:xfrm>
          <a:prstGeom prst="rect">
            <a:avLst/>
          </a:prstGeom>
          <a:noFill/>
          <a:ln/>
        </p:spPr>
        <p:txBody>
          <a:bodyPr wrap="none" lIns="0" tIns="0" rIns="0" bIns="0" rtlCol="0" anchor="t"/>
          <a:lstStyle/>
          <a:p>
            <a:pPr algn="l" indent="0" marL="0">
              <a:lnSpc>
                <a:spcPts val="2300"/>
              </a:lnSpc>
              <a:buNone/>
            </a:pPr>
            <a:r>
              <a:rPr lang="en-US" sz="1850" b="1" dirty="0">
                <a:solidFill>
                  <a:srgbClr val="E2E6E9"/>
                </a:solidFill>
                <a:latin typeface="Montserrat Bold" pitchFamily="34" charset="0"/>
                <a:ea typeface="Montserrat Bold" pitchFamily="34" charset="-122"/>
                <a:cs typeface="Montserrat Bold" pitchFamily="34" charset="-120"/>
              </a:rPr>
              <a:t>IEEE ICFEC 2026</a:t>
            </a:r>
            <a:endParaRPr lang="en-US" sz="1850" dirty="0"/>
          </a:p>
        </p:txBody>
      </p:sp>
      <p:sp>
        <p:nvSpPr>
          <p:cNvPr id="9" name="Text 7"/>
          <p:cNvSpPr/>
          <p:nvPr/>
        </p:nvSpPr>
        <p:spPr>
          <a:xfrm>
            <a:off x="892731" y="2877383"/>
            <a:ext cx="3903226" cy="521732"/>
          </a:xfrm>
          <a:prstGeom prst="rect">
            <a:avLst/>
          </a:prstGeom>
          <a:noFill/>
          <a:ln/>
        </p:spPr>
        <p:txBody>
          <a:bodyPr wrap="square" lIns="0" tIns="0" rIns="0" bIns="0" rtlCol="0" anchor="t"/>
          <a:lstStyle/>
          <a:p>
            <a:pPr algn="l" indent="0" marL="0">
              <a:lnSpc>
                <a:spcPts val="2050"/>
              </a:lnSpc>
              <a:buNone/>
            </a:pPr>
            <a:r>
              <a:rPr lang="en-US" sz="1350" b="1" dirty="0">
                <a:solidFill>
                  <a:srgbClr val="E2E6E9"/>
                </a:solidFill>
                <a:latin typeface="Source Sans 3" pitchFamily="34" charset="0"/>
                <a:ea typeface="Source Sans 3" pitchFamily="34" charset="-122"/>
                <a:cs typeface="Source Sans 3" pitchFamily="34" charset="-120"/>
              </a:rPr>
              <a:t>유형:</a:t>
            </a:r>
            <a:pPr algn="l" indent="0" marL="0">
              <a:lnSpc>
                <a:spcPts val="2050"/>
              </a:lnSpc>
              <a:buNone/>
            </a:pPr>
            <a:r>
              <a:rPr lang="en-US" sz="1350" dirty="0">
                <a:solidFill>
                  <a:srgbClr val="E2E6E9"/>
                </a:solidFill>
                <a:latin typeface="Source Sans 3" pitchFamily="34" charset="0"/>
                <a:ea typeface="Source Sans 3" pitchFamily="34" charset="-122"/>
                <a:cs typeface="Source Sans 3" pitchFamily="34" charset="-120"/>
              </a:rPr>
              <a:t> Conference (International Conference on Fog and Edge Computing)</a:t>
            </a:r>
            <a:endParaRPr lang="en-US" sz="1350" dirty="0"/>
          </a:p>
        </p:txBody>
      </p:sp>
      <p:sp>
        <p:nvSpPr>
          <p:cNvPr id="10" name="Text 8"/>
          <p:cNvSpPr/>
          <p:nvPr/>
        </p:nvSpPr>
        <p:spPr>
          <a:xfrm>
            <a:off x="892731" y="3503414"/>
            <a:ext cx="3903226" cy="521732"/>
          </a:xfrm>
          <a:prstGeom prst="rect">
            <a:avLst/>
          </a:prstGeom>
          <a:noFill/>
          <a:ln/>
        </p:spPr>
        <p:txBody>
          <a:bodyPr wrap="square" lIns="0" tIns="0" rIns="0" bIns="0" rtlCol="0" anchor="t"/>
          <a:lstStyle/>
          <a:p>
            <a:pPr algn="l" indent="0" marL="0">
              <a:lnSpc>
                <a:spcPts val="2050"/>
              </a:lnSpc>
              <a:buNone/>
            </a:pPr>
            <a:r>
              <a:rPr lang="en-US" sz="1350" b="1" dirty="0">
                <a:solidFill>
                  <a:srgbClr val="E2E6E9"/>
                </a:solidFill>
                <a:latin typeface="Source Sans 3" pitchFamily="34" charset="0"/>
                <a:ea typeface="Source Sans 3" pitchFamily="34" charset="-122"/>
                <a:cs typeface="Source Sans 3" pitchFamily="34" charset="-120"/>
              </a:rPr>
              <a:t>특징:</a:t>
            </a:r>
            <a:pPr algn="l" indent="0" marL="0">
              <a:lnSpc>
                <a:spcPts val="2050"/>
              </a:lnSpc>
              <a:buNone/>
            </a:pPr>
            <a:r>
              <a:rPr lang="en-US" sz="1350" dirty="0">
                <a:solidFill>
                  <a:srgbClr val="E2E6E9"/>
                </a:solidFill>
                <a:latin typeface="Source Sans 3" pitchFamily="34" charset="0"/>
                <a:ea typeface="Source Sans 3" pitchFamily="34" charset="-122"/>
                <a:cs typeface="Source Sans 3" pitchFamily="34" charset="-120"/>
              </a:rPr>
              <a:t> 엣지 컴퓨팅 분야 대표 학회로 산업계 참여가 활발합니다.</a:t>
            </a:r>
            <a:endParaRPr lang="en-US" sz="1350" dirty="0"/>
          </a:p>
        </p:txBody>
      </p:sp>
      <p:sp>
        <p:nvSpPr>
          <p:cNvPr id="11" name="Text 9"/>
          <p:cNvSpPr/>
          <p:nvPr/>
        </p:nvSpPr>
        <p:spPr>
          <a:xfrm>
            <a:off x="892731" y="4129445"/>
            <a:ext cx="3903226" cy="260866"/>
          </a:xfrm>
          <a:prstGeom prst="rect">
            <a:avLst/>
          </a:prstGeom>
          <a:noFill/>
          <a:ln/>
        </p:spPr>
        <p:txBody>
          <a:bodyPr wrap="none" lIns="0" tIns="0" rIns="0" bIns="0" rtlCol="0" anchor="t"/>
          <a:lstStyle/>
          <a:p>
            <a:pPr algn="l" indent="0" marL="0">
              <a:lnSpc>
                <a:spcPts val="2050"/>
              </a:lnSpc>
              <a:buNone/>
            </a:pPr>
            <a:r>
              <a:rPr lang="en-US" sz="1350" b="1" dirty="0">
                <a:solidFill>
                  <a:srgbClr val="E2E6E9"/>
                </a:solidFill>
                <a:latin typeface="Source Sans 3" pitchFamily="34" charset="0"/>
                <a:ea typeface="Source Sans 3" pitchFamily="34" charset="-122"/>
                <a:cs typeface="Source Sans 3" pitchFamily="34" charset="-120"/>
              </a:rPr>
              <a:t>투고 마감:</a:t>
            </a:r>
            <a:pPr algn="l" indent="0" marL="0">
              <a:lnSpc>
                <a:spcPts val="2050"/>
              </a:lnSpc>
              <a:buNone/>
            </a:pPr>
            <a:r>
              <a:rPr lang="en-US" sz="1350" dirty="0">
                <a:solidFill>
                  <a:srgbClr val="E2E6E9"/>
                </a:solidFill>
                <a:latin typeface="Source Sans 3" pitchFamily="34" charset="0"/>
                <a:ea typeface="Source Sans 3" pitchFamily="34" charset="-122"/>
                <a:cs typeface="Source Sans 3" pitchFamily="34" charset="-120"/>
              </a:rPr>
              <a:t> 2026년 1월 9일 (full paper)</a:t>
            </a:r>
            <a:endParaRPr lang="en-US" sz="1350" dirty="0"/>
          </a:p>
        </p:txBody>
      </p:sp>
      <p:sp>
        <p:nvSpPr>
          <p:cNvPr id="12" name="Text 10"/>
          <p:cNvSpPr/>
          <p:nvPr/>
        </p:nvSpPr>
        <p:spPr>
          <a:xfrm>
            <a:off x="892731" y="4494609"/>
            <a:ext cx="3903226" cy="260866"/>
          </a:xfrm>
          <a:prstGeom prst="rect">
            <a:avLst/>
          </a:prstGeom>
          <a:noFill/>
          <a:ln/>
        </p:spPr>
        <p:txBody>
          <a:bodyPr wrap="none" lIns="0" tIns="0" rIns="0" bIns="0" rtlCol="0" anchor="t"/>
          <a:lstStyle/>
          <a:p>
            <a:pPr algn="l" indent="0" marL="0">
              <a:lnSpc>
                <a:spcPts val="2050"/>
              </a:lnSpc>
              <a:buNone/>
            </a:pPr>
            <a:r>
              <a:rPr lang="en-US" sz="1350" b="1" dirty="0">
                <a:solidFill>
                  <a:srgbClr val="E2E6E9"/>
                </a:solidFill>
                <a:latin typeface="Source Sans 3" pitchFamily="34" charset="0"/>
                <a:ea typeface="Source Sans 3" pitchFamily="34" charset="-122"/>
                <a:cs typeface="Source Sans 3" pitchFamily="34" charset="-120"/>
              </a:rPr>
              <a:t>결과 통보:</a:t>
            </a:r>
            <a:pPr algn="l" indent="0" marL="0">
              <a:lnSpc>
                <a:spcPts val="2050"/>
              </a:lnSpc>
              <a:buNone/>
            </a:pPr>
            <a:r>
              <a:rPr lang="en-US" sz="1350" dirty="0">
                <a:solidFill>
                  <a:srgbClr val="E2E6E9"/>
                </a:solidFill>
                <a:latin typeface="Source Sans 3" pitchFamily="34" charset="0"/>
                <a:ea typeface="Source Sans 3" pitchFamily="34" charset="-122"/>
                <a:cs typeface="Source Sans 3" pitchFamily="34" charset="-120"/>
              </a:rPr>
              <a:t> 2026년 2월 16일</a:t>
            </a:r>
            <a:endParaRPr lang="en-US" sz="1350" dirty="0"/>
          </a:p>
        </p:txBody>
      </p:sp>
      <p:sp>
        <p:nvSpPr>
          <p:cNvPr id="13" name="Text 11"/>
          <p:cNvSpPr/>
          <p:nvPr/>
        </p:nvSpPr>
        <p:spPr>
          <a:xfrm>
            <a:off x="892731" y="4859774"/>
            <a:ext cx="3903226" cy="260866"/>
          </a:xfrm>
          <a:prstGeom prst="rect">
            <a:avLst/>
          </a:prstGeom>
          <a:noFill/>
          <a:ln/>
        </p:spPr>
        <p:txBody>
          <a:bodyPr wrap="none" lIns="0" tIns="0" rIns="0" bIns="0" rtlCol="0" anchor="t"/>
          <a:lstStyle/>
          <a:p>
            <a:pPr algn="l" indent="0" marL="0">
              <a:lnSpc>
                <a:spcPts val="2050"/>
              </a:lnSpc>
              <a:buNone/>
            </a:pPr>
            <a:r>
              <a:rPr lang="en-US" sz="1350" b="1" dirty="0">
                <a:solidFill>
                  <a:srgbClr val="E2E6E9"/>
                </a:solidFill>
                <a:latin typeface="Source Sans 3" pitchFamily="34" charset="0"/>
                <a:ea typeface="Source Sans 3" pitchFamily="34" charset="-122"/>
                <a:cs typeface="Source Sans 3" pitchFamily="34" charset="-120"/>
              </a:rPr>
              <a:t>최종본 제출:</a:t>
            </a:r>
            <a:pPr algn="l" indent="0" marL="0">
              <a:lnSpc>
                <a:spcPts val="2050"/>
              </a:lnSpc>
              <a:buNone/>
            </a:pPr>
            <a:r>
              <a:rPr lang="en-US" sz="1350" dirty="0">
                <a:solidFill>
                  <a:srgbClr val="E2E6E9"/>
                </a:solidFill>
                <a:latin typeface="Source Sans 3" pitchFamily="34" charset="0"/>
                <a:ea typeface="Source Sans 3" pitchFamily="34" charset="-122"/>
                <a:cs typeface="Source Sans 3" pitchFamily="34" charset="-120"/>
              </a:rPr>
              <a:t> 2026년 3월 15일</a:t>
            </a:r>
            <a:endParaRPr lang="en-US" sz="1350" dirty="0"/>
          </a:p>
        </p:txBody>
      </p:sp>
      <p:sp>
        <p:nvSpPr>
          <p:cNvPr id="14" name="Text 12"/>
          <p:cNvSpPr/>
          <p:nvPr/>
        </p:nvSpPr>
        <p:spPr>
          <a:xfrm>
            <a:off x="892731" y="5224939"/>
            <a:ext cx="3903226" cy="260866"/>
          </a:xfrm>
          <a:prstGeom prst="rect">
            <a:avLst/>
          </a:prstGeom>
          <a:noFill/>
          <a:ln/>
        </p:spPr>
        <p:txBody>
          <a:bodyPr wrap="none" lIns="0" tIns="0" rIns="0" bIns="0" rtlCol="0" anchor="t"/>
          <a:lstStyle/>
          <a:p>
            <a:pPr algn="l" indent="0" marL="0">
              <a:lnSpc>
                <a:spcPts val="2050"/>
              </a:lnSpc>
              <a:buNone/>
            </a:pPr>
            <a:r>
              <a:rPr lang="en-US" sz="1350" b="1" dirty="0">
                <a:solidFill>
                  <a:srgbClr val="E2E6E9"/>
                </a:solidFill>
                <a:latin typeface="Source Sans 3" pitchFamily="34" charset="0"/>
                <a:ea typeface="Source Sans 3" pitchFamily="34" charset="-122"/>
                <a:cs typeface="Source Sans 3" pitchFamily="34" charset="-120"/>
              </a:rPr>
              <a:t>컨퍼런스:</a:t>
            </a:r>
            <a:pPr algn="l" indent="0" marL="0">
              <a:lnSpc>
                <a:spcPts val="2050"/>
              </a:lnSpc>
              <a:buNone/>
            </a:pPr>
            <a:r>
              <a:rPr lang="en-US" sz="1350" dirty="0">
                <a:solidFill>
                  <a:srgbClr val="E2E6E9"/>
                </a:solidFill>
                <a:latin typeface="Source Sans 3" pitchFamily="34" charset="0"/>
                <a:ea typeface="Source Sans 3" pitchFamily="34" charset="-122"/>
                <a:cs typeface="Source Sans 3" pitchFamily="34" charset="-120"/>
              </a:rPr>
              <a:t> 2026년 4월 (예상)</a:t>
            </a:r>
            <a:endParaRPr lang="en-US" sz="1350" dirty="0"/>
          </a:p>
        </p:txBody>
      </p:sp>
      <p:sp>
        <p:nvSpPr>
          <p:cNvPr id="15" name="Text 13"/>
          <p:cNvSpPr/>
          <p:nvPr/>
        </p:nvSpPr>
        <p:spPr>
          <a:xfrm>
            <a:off x="892731" y="5590103"/>
            <a:ext cx="3903226" cy="782598"/>
          </a:xfrm>
          <a:prstGeom prst="rect">
            <a:avLst/>
          </a:prstGeom>
          <a:noFill/>
          <a:ln/>
        </p:spPr>
        <p:txBody>
          <a:bodyPr wrap="square" lIns="0" tIns="0" rIns="0" bIns="0" rtlCol="0" anchor="t"/>
          <a:lstStyle/>
          <a:p>
            <a:pPr algn="l" indent="0" marL="0">
              <a:lnSpc>
                <a:spcPts val="2050"/>
              </a:lnSpc>
              <a:buNone/>
            </a:pPr>
            <a:r>
              <a:rPr lang="en-US" sz="1350" b="1" dirty="0">
                <a:solidFill>
                  <a:srgbClr val="E2E6E9"/>
                </a:solidFill>
                <a:latin typeface="Source Sans 3" pitchFamily="34" charset="0"/>
                <a:ea typeface="Source Sans 3" pitchFamily="34" charset="-122"/>
                <a:cs typeface="Source Sans 3" pitchFamily="34" charset="-120"/>
              </a:rPr>
              <a:t>전략:</a:t>
            </a:r>
            <a:pPr algn="l" indent="0" marL="0">
              <a:lnSpc>
                <a:spcPts val="2050"/>
              </a:lnSpc>
              <a:buNone/>
            </a:pPr>
            <a:r>
              <a:rPr lang="en-US" sz="1350" dirty="0">
                <a:solidFill>
                  <a:srgbClr val="E2E6E9"/>
                </a:solidFill>
                <a:latin typeface="Source Sans 3" pitchFamily="34" charset="0"/>
                <a:ea typeface="Source Sans 3" pitchFamily="34" charset="-122"/>
                <a:cs typeface="Source Sans 3" pitchFamily="34" charset="-120"/>
              </a:rPr>
              <a:t> 초기 실험 결과와 프레임워크 설계를 중심으로 빠른 피드백을 얻습니다. 4가지 시나리오 중 2-3개를 집중 평가하고, 통계적 검증을 강화합니다.</a:t>
            </a:r>
            <a:endParaRPr lang="en-US" sz="1350" dirty="0"/>
          </a:p>
        </p:txBody>
      </p:sp>
      <p:sp>
        <p:nvSpPr>
          <p:cNvPr id="16" name="Shape 14"/>
          <p:cNvSpPr/>
          <p:nvPr/>
        </p:nvSpPr>
        <p:spPr>
          <a:xfrm>
            <a:off x="5166717" y="2041565"/>
            <a:ext cx="4296847" cy="4527947"/>
          </a:xfrm>
          <a:prstGeom prst="roundRect">
            <a:avLst>
              <a:gd name="adj" fmla="val 2554"/>
            </a:avLst>
          </a:prstGeom>
          <a:solidFill>
            <a:srgbClr val="111213"/>
          </a:solidFill>
          <a:ln/>
        </p:spPr>
      </p:sp>
      <p:sp>
        <p:nvSpPr>
          <p:cNvPr id="17" name="Shape 15"/>
          <p:cNvSpPr/>
          <p:nvPr/>
        </p:nvSpPr>
        <p:spPr>
          <a:xfrm>
            <a:off x="5166717" y="2018705"/>
            <a:ext cx="4296847" cy="91440"/>
          </a:xfrm>
          <a:prstGeom prst="roundRect">
            <a:avLst>
              <a:gd name="adj" fmla="val 28545"/>
            </a:avLst>
          </a:prstGeom>
          <a:solidFill>
            <a:srgbClr val="FFFFFF"/>
          </a:solidFill>
          <a:ln/>
        </p:spPr>
      </p:sp>
      <p:sp>
        <p:nvSpPr>
          <p:cNvPr id="18" name="Shape 16"/>
          <p:cNvSpPr/>
          <p:nvPr/>
        </p:nvSpPr>
        <p:spPr>
          <a:xfrm>
            <a:off x="7054096" y="1780580"/>
            <a:ext cx="521970" cy="521970"/>
          </a:xfrm>
          <a:prstGeom prst="roundRect">
            <a:avLst>
              <a:gd name="adj" fmla="val 175182"/>
            </a:avLst>
          </a:prstGeom>
          <a:solidFill>
            <a:srgbClr val="FFFFFF"/>
          </a:solidFill>
          <a:ln/>
        </p:spPr>
      </p:sp>
      <p:sp>
        <p:nvSpPr>
          <p:cNvPr id="19" name="Text 17"/>
          <p:cNvSpPr/>
          <p:nvPr/>
        </p:nvSpPr>
        <p:spPr>
          <a:xfrm>
            <a:off x="7210663" y="1911072"/>
            <a:ext cx="208717" cy="260985"/>
          </a:xfrm>
          <a:prstGeom prst="rect">
            <a:avLst/>
          </a:prstGeom>
          <a:noFill/>
          <a:ln/>
        </p:spPr>
        <p:txBody>
          <a:bodyPr wrap="none" lIns="0" tIns="0" rIns="0" bIns="0" rtlCol="0" anchor="t"/>
          <a:lstStyle/>
          <a:p>
            <a:pPr algn="l" indent="0" marL="0">
              <a:lnSpc>
                <a:spcPts val="2450"/>
              </a:lnSpc>
              <a:buNone/>
            </a:pPr>
            <a:r>
              <a:rPr lang="en-US" sz="1600" b="1" dirty="0">
                <a:solidFill>
                  <a:srgbClr val="000000"/>
                </a:solidFill>
                <a:latin typeface="Montserrat Bold" pitchFamily="34" charset="0"/>
                <a:ea typeface="Montserrat Bold" pitchFamily="34" charset="-122"/>
                <a:cs typeface="Montserrat Bold" pitchFamily="34" charset="-120"/>
              </a:rPr>
              <a:t>2</a:t>
            </a:r>
            <a:endParaRPr lang="en-US" sz="1600" dirty="0"/>
          </a:p>
        </p:txBody>
      </p:sp>
      <p:sp>
        <p:nvSpPr>
          <p:cNvPr id="20" name="Text 18"/>
          <p:cNvSpPr/>
          <p:nvPr/>
        </p:nvSpPr>
        <p:spPr>
          <a:xfrm>
            <a:off x="5363528" y="2476500"/>
            <a:ext cx="2372797" cy="296585"/>
          </a:xfrm>
          <a:prstGeom prst="rect">
            <a:avLst/>
          </a:prstGeom>
          <a:noFill/>
          <a:ln/>
        </p:spPr>
        <p:txBody>
          <a:bodyPr wrap="none" lIns="0" tIns="0" rIns="0" bIns="0" rtlCol="0" anchor="t"/>
          <a:lstStyle/>
          <a:p>
            <a:pPr algn="l" indent="0" marL="0">
              <a:lnSpc>
                <a:spcPts val="2300"/>
              </a:lnSpc>
              <a:buNone/>
            </a:pPr>
            <a:r>
              <a:rPr lang="en-US" sz="1850" b="1" dirty="0">
                <a:solidFill>
                  <a:srgbClr val="E2E6E9"/>
                </a:solidFill>
                <a:latin typeface="Montserrat Bold" pitchFamily="34" charset="0"/>
                <a:ea typeface="Montserrat Bold" pitchFamily="34" charset="-122"/>
                <a:cs typeface="Montserrat Bold" pitchFamily="34" charset="-120"/>
              </a:rPr>
              <a:t>ACM SoCC 2026</a:t>
            </a:r>
            <a:endParaRPr lang="en-US" sz="1850" dirty="0"/>
          </a:p>
        </p:txBody>
      </p:sp>
      <p:sp>
        <p:nvSpPr>
          <p:cNvPr id="21" name="Text 19"/>
          <p:cNvSpPr/>
          <p:nvPr/>
        </p:nvSpPr>
        <p:spPr>
          <a:xfrm>
            <a:off x="5363528" y="2877383"/>
            <a:ext cx="3903226" cy="260866"/>
          </a:xfrm>
          <a:prstGeom prst="rect">
            <a:avLst/>
          </a:prstGeom>
          <a:noFill/>
          <a:ln/>
        </p:spPr>
        <p:txBody>
          <a:bodyPr wrap="none" lIns="0" tIns="0" rIns="0" bIns="0" rtlCol="0" anchor="t"/>
          <a:lstStyle/>
          <a:p>
            <a:pPr algn="l" indent="0" marL="0">
              <a:lnSpc>
                <a:spcPts val="2050"/>
              </a:lnSpc>
              <a:buNone/>
            </a:pPr>
            <a:r>
              <a:rPr lang="en-US" sz="1350" b="1" dirty="0">
                <a:solidFill>
                  <a:srgbClr val="E2E6E9"/>
                </a:solidFill>
                <a:latin typeface="Source Sans 3" pitchFamily="34" charset="0"/>
                <a:ea typeface="Source Sans 3" pitchFamily="34" charset="-122"/>
                <a:cs typeface="Source Sans 3" pitchFamily="34" charset="-120"/>
              </a:rPr>
              <a:t>유형:</a:t>
            </a:r>
            <a:pPr algn="l" indent="0" marL="0">
              <a:lnSpc>
                <a:spcPts val="2050"/>
              </a:lnSpc>
              <a:buNone/>
            </a:pPr>
            <a:r>
              <a:rPr lang="en-US" sz="1350" dirty="0">
                <a:solidFill>
                  <a:srgbClr val="E2E6E9"/>
                </a:solidFill>
                <a:latin typeface="Source Sans 3" pitchFamily="34" charset="0"/>
                <a:ea typeface="Source Sans 3" pitchFamily="34" charset="-122"/>
                <a:cs typeface="Source Sans 3" pitchFamily="34" charset="-120"/>
              </a:rPr>
              <a:t> Conference (Symposium on Cloud Computing)</a:t>
            </a:r>
            <a:endParaRPr lang="en-US" sz="1350" dirty="0"/>
          </a:p>
        </p:txBody>
      </p:sp>
      <p:sp>
        <p:nvSpPr>
          <p:cNvPr id="22" name="Text 20"/>
          <p:cNvSpPr/>
          <p:nvPr/>
        </p:nvSpPr>
        <p:spPr>
          <a:xfrm>
            <a:off x="5363528" y="3242548"/>
            <a:ext cx="3903226" cy="521732"/>
          </a:xfrm>
          <a:prstGeom prst="rect">
            <a:avLst/>
          </a:prstGeom>
          <a:noFill/>
          <a:ln/>
        </p:spPr>
        <p:txBody>
          <a:bodyPr wrap="square" lIns="0" tIns="0" rIns="0" bIns="0" rtlCol="0" anchor="t"/>
          <a:lstStyle/>
          <a:p>
            <a:pPr algn="l" indent="0" marL="0">
              <a:lnSpc>
                <a:spcPts val="2050"/>
              </a:lnSpc>
              <a:buNone/>
            </a:pPr>
            <a:r>
              <a:rPr lang="en-US" sz="1350" b="1" dirty="0">
                <a:solidFill>
                  <a:srgbClr val="E2E6E9"/>
                </a:solidFill>
                <a:latin typeface="Source Sans 3" pitchFamily="34" charset="0"/>
                <a:ea typeface="Source Sans 3" pitchFamily="34" charset="-122"/>
                <a:cs typeface="Source Sans 3" pitchFamily="34" charset="-120"/>
              </a:rPr>
              <a:t>특징:</a:t>
            </a:r>
            <a:pPr algn="l" indent="0" marL="0">
              <a:lnSpc>
                <a:spcPts val="2050"/>
              </a:lnSpc>
              <a:buNone/>
            </a:pPr>
            <a:r>
              <a:rPr lang="en-US" sz="1350" dirty="0">
                <a:solidFill>
                  <a:srgbClr val="E2E6E9"/>
                </a:solidFill>
                <a:latin typeface="Source Sans 3" pitchFamily="34" charset="0"/>
                <a:ea typeface="Source Sans 3" pitchFamily="34" charset="-122"/>
                <a:cs typeface="Source Sans 3" pitchFamily="34" charset="-120"/>
              </a:rPr>
              <a:t> 클라우드 컴퓨팅 최상위 학회로 시스템 연구의 엄격성을 요구합니다.</a:t>
            </a:r>
            <a:endParaRPr lang="en-US" sz="1350" dirty="0"/>
          </a:p>
        </p:txBody>
      </p:sp>
      <p:sp>
        <p:nvSpPr>
          <p:cNvPr id="23" name="Text 21"/>
          <p:cNvSpPr/>
          <p:nvPr/>
        </p:nvSpPr>
        <p:spPr>
          <a:xfrm>
            <a:off x="5363528" y="3868579"/>
            <a:ext cx="3903226" cy="260866"/>
          </a:xfrm>
          <a:prstGeom prst="rect">
            <a:avLst/>
          </a:prstGeom>
          <a:noFill/>
          <a:ln/>
        </p:spPr>
        <p:txBody>
          <a:bodyPr wrap="none" lIns="0" tIns="0" rIns="0" bIns="0" rtlCol="0" anchor="t"/>
          <a:lstStyle/>
          <a:p>
            <a:pPr algn="l" indent="0" marL="0">
              <a:lnSpc>
                <a:spcPts val="2050"/>
              </a:lnSpc>
              <a:buNone/>
            </a:pPr>
            <a:r>
              <a:rPr lang="en-US" sz="1350" b="1" dirty="0">
                <a:solidFill>
                  <a:srgbClr val="E2E6E9"/>
                </a:solidFill>
                <a:latin typeface="Source Sans 3" pitchFamily="34" charset="0"/>
                <a:ea typeface="Source Sans 3" pitchFamily="34" charset="-122"/>
                <a:cs typeface="Source Sans 3" pitchFamily="34" charset="-120"/>
              </a:rPr>
              <a:t>투고 마감:</a:t>
            </a:r>
            <a:pPr algn="l" indent="0" marL="0">
              <a:lnSpc>
                <a:spcPts val="2050"/>
              </a:lnSpc>
              <a:buNone/>
            </a:pPr>
            <a:r>
              <a:rPr lang="en-US" sz="1350" dirty="0">
                <a:solidFill>
                  <a:srgbClr val="E2E6E9"/>
                </a:solidFill>
                <a:latin typeface="Source Sans 3" pitchFamily="34" charset="0"/>
                <a:ea typeface="Source Sans 3" pitchFamily="34" charset="-122"/>
                <a:cs typeface="Source Sans 3" pitchFamily="34" charset="-120"/>
              </a:rPr>
              <a:t> 2026년 7월 (예상, CFP 미공개)</a:t>
            </a:r>
            <a:endParaRPr lang="en-US" sz="1350" dirty="0"/>
          </a:p>
        </p:txBody>
      </p:sp>
      <p:sp>
        <p:nvSpPr>
          <p:cNvPr id="24" name="Text 22"/>
          <p:cNvSpPr/>
          <p:nvPr/>
        </p:nvSpPr>
        <p:spPr>
          <a:xfrm>
            <a:off x="5363528" y="4233743"/>
            <a:ext cx="3903226" cy="260866"/>
          </a:xfrm>
          <a:prstGeom prst="rect">
            <a:avLst/>
          </a:prstGeom>
          <a:noFill/>
          <a:ln/>
        </p:spPr>
        <p:txBody>
          <a:bodyPr wrap="none" lIns="0" tIns="0" rIns="0" bIns="0" rtlCol="0" anchor="t"/>
          <a:lstStyle/>
          <a:p>
            <a:pPr algn="l" indent="0" marL="0">
              <a:lnSpc>
                <a:spcPts val="2050"/>
              </a:lnSpc>
              <a:buNone/>
            </a:pPr>
            <a:r>
              <a:rPr lang="en-US" sz="1350" b="1" dirty="0">
                <a:solidFill>
                  <a:srgbClr val="E2E6E9"/>
                </a:solidFill>
                <a:latin typeface="Source Sans 3" pitchFamily="34" charset="0"/>
                <a:ea typeface="Source Sans 3" pitchFamily="34" charset="-122"/>
                <a:cs typeface="Source Sans 3" pitchFamily="34" charset="-120"/>
              </a:rPr>
              <a:t>결과 통보:</a:t>
            </a:r>
            <a:pPr algn="l" indent="0" marL="0">
              <a:lnSpc>
                <a:spcPts val="2050"/>
              </a:lnSpc>
              <a:buNone/>
            </a:pPr>
            <a:r>
              <a:rPr lang="en-US" sz="1350" dirty="0">
                <a:solidFill>
                  <a:srgbClr val="E2E6E9"/>
                </a:solidFill>
                <a:latin typeface="Source Sans 3" pitchFamily="34" charset="0"/>
                <a:ea typeface="Source Sans 3" pitchFamily="34" charset="-122"/>
                <a:cs typeface="Source Sans 3" pitchFamily="34" charset="-120"/>
              </a:rPr>
              <a:t> 2026년 9월 (예상)</a:t>
            </a:r>
            <a:endParaRPr lang="en-US" sz="1350" dirty="0"/>
          </a:p>
        </p:txBody>
      </p:sp>
      <p:sp>
        <p:nvSpPr>
          <p:cNvPr id="25" name="Text 23"/>
          <p:cNvSpPr/>
          <p:nvPr/>
        </p:nvSpPr>
        <p:spPr>
          <a:xfrm>
            <a:off x="5363528" y="4598908"/>
            <a:ext cx="3903226" cy="260866"/>
          </a:xfrm>
          <a:prstGeom prst="rect">
            <a:avLst/>
          </a:prstGeom>
          <a:noFill/>
          <a:ln/>
        </p:spPr>
        <p:txBody>
          <a:bodyPr wrap="none" lIns="0" tIns="0" rIns="0" bIns="0" rtlCol="0" anchor="t"/>
          <a:lstStyle/>
          <a:p>
            <a:pPr algn="l" indent="0" marL="0">
              <a:lnSpc>
                <a:spcPts val="2050"/>
              </a:lnSpc>
              <a:buNone/>
            </a:pPr>
            <a:r>
              <a:rPr lang="en-US" sz="1350" b="1" dirty="0">
                <a:solidFill>
                  <a:srgbClr val="E2E6E9"/>
                </a:solidFill>
                <a:latin typeface="Source Sans 3" pitchFamily="34" charset="0"/>
                <a:ea typeface="Source Sans 3" pitchFamily="34" charset="-122"/>
                <a:cs typeface="Source Sans 3" pitchFamily="34" charset="-120"/>
              </a:rPr>
              <a:t>컨퍼런스:</a:t>
            </a:r>
            <a:pPr algn="l" indent="0" marL="0">
              <a:lnSpc>
                <a:spcPts val="2050"/>
              </a:lnSpc>
              <a:buNone/>
            </a:pPr>
            <a:r>
              <a:rPr lang="en-US" sz="1350" dirty="0">
                <a:solidFill>
                  <a:srgbClr val="E2E6E9"/>
                </a:solidFill>
                <a:latin typeface="Source Sans 3" pitchFamily="34" charset="0"/>
                <a:ea typeface="Source Sans 3" pitchFamily="34" charset="-122"/>
                <a:cs typeface="Source Sans 3" pitchFamily="34" charset="-120"/>
              </a:rPr>
              <a:t> 2026년 11월 (예상)</a:t>
            </a:r>
            <a:endParaRPr lang="en-US" sz="1350" dirty="0"/>
          </a:p>
        </p:txBody>
      </p:sp>
      <p:sp>
        <p:nvSpPr>
          <p:cNvPr id="26" name="Text 24"/>
          <p:cNvSpPr/>
          <p:nvPr/>
        </p:nvSpPr>
        <p:spPr>
          <a:xfrm>
            <a:off x="5363528" y="4964073"/>
            <a:ext cx="3903226" cy="1043464"/>
          </a:xfrm>
          <a:prstGeom prst="rect">
            <a:avLst/>
          </a:prstGeom>
          <a:noFill/>
          <a:ln/>
        </p:spPr>
        <p:txBody>
          <a:bodyPr wrap="square" lIns="0" tIns="0" rIns="0" bIns="0" rtlCol="0" anchor="t"/>
          <a:lstStyle/>
          <a:p>
            <a:pPr algn="l" indent="0" marL="0">
              <a:lnSpc>
                <a:spcPts val="2050"/>
              </a:lnSpc>
              <a:buNone/>
            </a:pPr>
            <a:r>
              <a:rPr lang="en-US" sz="1350" b="1" dirty="0">
                <a:solidFill>
                  <a:srgbClr val="E2E6E9"/>
                </a:solidFill>
                <a:latin typeface="Source Sans 3" pitchFamily="34" charset="0"/>
                <a:ea typeface="Source Sans 3" pitchFamily="34" charset="-122"/>
                <a:cs typeface="Source Sans 3" pitchFamily="34" charset="-120"/>
              </a:rPr>
              <a:t>전략:</a:t>
            </a:r>
            <a:pPr algn="l" indent="0" marL="0">
              <a:lnSpc>
                <a:spcPts val="2050"/>
              </a:lnSpc>
              <a:buNone/>
            </a:pPr>
            <a:r>
              <a:rPr lang="en-US" sz="1350" dirty="0">
                <a:solidFill>
                  <a:srgbClr val="E2E6E9"/>
                </a:solidFill>
                <a:latin typeface="Source Sans 3" pitchFamily="34" charset="0"/>
                <a:ea typeface="Source Sans 3" pitchFamily="34" charset="-122"/>
                <a:cs typeface="Source Sans 3" pitchFamily="34" charset="-120"/>
              </a:rPr>
              <a:t> ICFEC 피드백을 반영하여 실험 스케일업과 시나리오 보강을 수행합니다. 대규모 배포 환경에서의 성능 평가와 비용 분석을 추가합니다. 강화학습 수렴 특성과 적응성 분석을 심화합니다.</a:t>
            </a:r>
            <a:endParaRPr lang="en-US" sz="1350" dirty="0"/>
          </a:p>
        </p:txBody>
      </p:sp>
      <p:sp>
        <p:nvSpPr>
          <p:cNvPr id="27" name="Shape 25"/>
          <p:cNvSpPr/>
          <p:nvPr/>
        </p:nvSpPr>
        <p:spPr>
          <a:xfrm>
            <a:off x="9637514" y="2041565"/>
            <a:ext cx="4296847" cy="4527947"/>
          </a:xfrm>
          <a:prstGeom prst="roundRect">
            <a:avLst>
              <a:gd name="adj" fmla="val 2554"/>
            </a:avLst>
          </a:prstGeom>
          <a:solidFill>
            <a:srgbClr val="111213"/>
          </a:solidFill>
          <a:ln/>
        </p:spPr>
      </p:sp>
      <p:sp>
        <p:nvSpPr>
          <p:cNvPr id="28" name="Shape 26"/>
          <p:cNvSpPr/>
          <p:nvPr/>
        </p:nvSpPr>
        <p:spPr>
          <a:xfrm>
            <a:off x="9637514" y="2018705"/>
            <a:ext cx="4296847" cy="91440"/>
          </a:xfrm>
          <a:prstGeom prst="roundRect">
            <a:avLst>
              <a:gd name="adj" fmla="val 28545"/>
            </a:avLst>
          </a:prstGeom>
          <a:solidFill>
            <a:srgbClr val="FFFFFF"/>
          </a:solidFill>
          <a:ln/>
        </p:spPr>
      </p:sp>
      <p:sp>
        <p:nvSpPr>
          <p:cNvPr id="29" name="Shape 27"/>
          <p:cNvSpPr/>
          <p:nvPr/>
        </p:nvSpPr>
        <p:spPr>
          <a:xfrm>
            <a:off x="11524893" y="1780580"/>
            <a:ext cx="521970" cy="521970"/>
          </a:xfrm>
          <a:prstGeom prst="roundRect">
            <a:avLst>
              <a:gd name="adj" fmla="val 175182"/>
            </a:avLst>
          </a:prstGeom>
          <a:solidFill>
            <a:srgbClr val="FFFFFF"/>
          </a:solidFill>
          <a:ln/>
        </p:spPr>
      </p:sp>
      <p:sp>
        <p:nvSpPr>
          <p:cNvPr id="30" name="Text 28"/>
          <p:cNvSpPr/>
          <p:nvPr/>
        </p:nvSpPr>
        <p:spPr>
          <a:xfrm>
            <a:off x="11681460" y="1911072"/>
            <a:ext cx="208717" cy="260985"/>
          </a:xfrm>
          <a:prstGeom prst="rect">
            <a:avLst/>
          </a:prstGeom>
          <a:noFill/>
          <a:ln/>
        </p:spPr>
        <p:txBody>
          <a:bodyPr wrap="none" lIns="0" tIns="0" rIns="0" bIns="0" rtlCol="0" anchor="t"/>
          <a:lstStyle/>
          <a:p>
            <a:pPr algn="l" indent="0" marL="0">
              <a:lnSpc>
                <a:spcPts val="2450"/>
              </a:lnSpc>
              <a:buNone/>
            </a:pPr>
            <a:r>
              <a:rPr lang="en-US" sz="1600" b="1" dirty="0">
                <a:solidFill>
                  <a:srgbClr val="000000"/>
                </a:solidFill>
                <a:latin typeface="Montserrat Bold" pitchFamily="34" charset="0"/>
                <a:ea typeface="Montserrat Bold" pitchFamily="34" charset="-122"/>
                <a:cs typeface="Montserrat Bold" pitchFamily="34" charset="-120"/>
              </a:rPr>
              <a:t>3</a:t>
            </a:r>
            <a:endParaRPr lang="en-US" sz="1600" dirty="0"/>
          </a:p>
        </p:txBody>
      </p:sp>
      <p:sp>
        <p:nvSpPr>
          <p:cNvPr id="31" name="Text 29"/>
          <p:cNvSpPr/>
          <p:nvPr/>
        </p:nvSpPr>
        <p:spPr>
          <a:xfrm>
            <a:off x="9834324" y="2476500"/>
            <a:ext cx="2587347" cy="296585"/>
          </a:xfrm>
          <a:prstGeom prst="rect">
            <a:avLst/>
          </a:prstGeom>
          <a:noFill/>
          <a:ln/>
        </p:spPr>
        <p:txBody>
          <a:bodyPr wrap="none" lIns="0" tIns="0" rIns="0" bIns="0" rtlCol="0" anchor="t"/>
          <a:lstStyle/>
          <a:p>
            <a:pPr algn="l" indent="0" marL="0">
              <a:lnSpc>
                <a:spcPts val="2300"/>
              </a:lnSpc>
              <a:buNone/>
            </a:pPr>
            <a:r>
              <a:rPr lang="en-US" sz="1850" b="1" dirty="0">
                <a:solidFill>
                  <a:srgbClr val="E2E6E9"/>
                </a:solidFill>
                <a:latin typeface="Montserrat Bold" pitchFamily="34" charset="0"/>
                <a:ea typeface="Montserrat Bold" pitchFamily="34" charset="-122"/>
                <a:cs typeface="Montserrat Bold" pitchFamily="34" charset="-120"/>
              </a:rPr>
              <a:t>IEEE TMC / IEEE IoT-J</a:t>
            </a:r>
            <a:endParaRPr lang="en-US" sz="1850" dirty="0"/>
          </a:p>
        </p:txBody>
      </p:sp>
      <p:sp>
        <p:nvSpPr>
          <p:cNvPr id="32" name="Text 30"/>
          <p:cNvSpPr/>
          <p:nvPr/>
        </p:nvSpPr>
        <p:spPr>
          <a:xfrm>
            <a:off x="9834324" y="2877383"/>
            <a:ext cx="3903226" cy="521732"/>
          </a:xfrm>
          <a:prstGeom prst="rect">
            <a:avLst/>
          </a:prstGeom>
          <a:noFill/>
          <a:ln/>
        </p:spPr>
        <p:txBody>
          <a:bodyPr wrap="square" lIns="0" tIns="0" rIns="0" bIns="0" rtlCol="0" anchor="t"/>
          <a:lstStyle/>
          <a:p>
            <a:pPr algn="l" indent="0" marL="0">
              <a:lnSpc>
                <a:spcPts val="2050"/>
              </a:lnSpc>
              <a:buNone/>
            </a:pPr>
            <a:r>
              <a:rPr lang="en-US" sz="1350" b="1" dirty="0">
                <a:solidFill>
                  <a:srgbClr val="E2E6E9"/>
                </a:solidFill>
                <a:latin typeface="Source Sans 3" pitchFamily="34" charset="0"/>
                <a:ea typeface="Source Sans 3" pitchFamily="34" charset="-122"/>
                <a:cs typeface="Source Sans 3" pitchFamily="34" charset="-120"/>
              </a:rPr>
              <a:t>유형:</a:t>
            </a:r>
            <a:pPr algn="l" indent="0" marL="0">
              <a:lnSpc>
                <a:spcPts val="2050"/>
              </a:lnSpc>
              <a:buNone/>
            </a:pPr>
            <a:r>
              <a:rPr lang="en-US" sz="1350" dirty="0">
                <a:solidFill>
                  <a:srgbClr val="E2E6E9"/>
                </a:solidFill>
                <a:latin typeface="Source Sans 3" pitchFamily="34" charset="0"/>
                <a:ea typeface="Source Sans 3" pitchFamily="34" charset="-122"/>
                <a:cs typeface="Source Sans 3" pitchFamily="34" charset="-120"/>
              </a:rPr>
              <a:t> Journal (Transactions on Mobile Computing / Internet of Things Journal)</a:t>
            </a:r>
            <a:endParaRPr lang="en-US" sz="1350" dirty="0"/>
          </a:p>
        </p:txBody>
      </p:sp>
      <p:sp>
        <p:nvSpPr>
          <p:cNvPr id="33" name="Text 31"/>
          <p:cNvSpPr/>
          <p:nvPr/>
        </p:nvSpPr>
        <p:spPr>
          <a:xfrm>
            <a:off x="9834324" y="3503414"/>
            <a:ext cx="3903226" cy="521732"/>
          </a:xfrm>
          <a:prstGeom prst="rect">
            <a:avLst/>
          </a:prstGeom>
          <a:noFill/>
          <a:ln/>
        </p:spPr>
        <p:txBody>
          <a:bodyPr wrap="square" lIns="0" tIns="0" rIns="0" bIns="0" rtlCol="0" anchor="t"/>
          <a:lstStyle/>
          <a:p>
            <a:pPr algn="l" indent="0" marL="0">
              <a:lnSpc>
                <a:spcPts val="2050"/>
              </a:lnSpc>
              <a:buNone/>
            </a:pPr>
            <a:r>
              <a:rPr lang="en-US" sz="1350" b="1" dirty="0">
                <a:solidFill>
                  <a:srgbClr val="E2E6E9"/>
                </a:solidFill>
                <a:latin typeface="Source Sans 3" pitchFamily="34" charset="0"/>
                <a:ea typeface="Source Sans 3" pitchFamily="34" charset="-122"/>
                <a:cs typeface="Source Sans 3" pitchFamily="34" charset="-120"/>
              </a:rPr>
              <a:t>특징:</a:t>
            </a:r>
            <a:pPr algn="l" indent="0" marL="0">
              <a:lnSpc>
                <a:spcPts val="2050"/>
              </a:lnSpc>
              <a:buNone/>
            </a:pPr>
            <a:r>
              <a:rPr lang="en-US" sz="1350" dirty="0">
                <a:solidFill>
                  <a:srgbClr val="E2E6E9"/>
                </a:solidFill>
                <a:latin typeface="Source Sans 3" pitchFamily="34" charset="0"/>
                <a:ea typeface="Source Sans 3" pitchFamily="34" charset="-122"/>
                <a:cs typeface="Source Sans 3" pitchFamily="34" charset="-120"/>
              </a:rPr>
              <a:t> 모바일/IoT 분야 최상위 저널로 포괄적이고 깊이 있는 연구를 요구합니다.</a:t>
            </a:r>
            <a:endParaRPr lang="en-US" sz="1350" dirty="0"/>
          </a:p>
        </p:txBody>
      </p:sp>
      <p:sp>
        <p:nvSpPr>
          <p:cNvPr id="34" name="Text 32"/>
          <p:cNvSpPr/>
          <p:nvPr/>
        </p:nvSpPr>
        <p:spPr>
          <a:xfrm>
            <a:off x="9834324" y="4129445"/>
            <a:ext cx="3903226" cy="260866"/>
          </a:xfrm>
          <a:prstGeom prst="rect">
            <a:avLst/>
          </a:prstGeom>
          <a:noFill/>
          <a:ln/>
        </p:spPr>
        <p:txBody>
          <a:bodyPr wrap="none" lIns="0" tIns="0" rIns="0" bIns="0" rtlCol="0" anchor="t"/>
          <a:lstStyle/>
          <a:p>
            <a:pPr algn="l" indent="0" marL="0">
              <a:lnSpc>
                <a:spcPts val="2050"/>
              </a:lnSpc>
              <a:buNone/>
            </a:pPr>
            <a:r>
              <a:rPr lang="en-US" sz="1350" b="1" dirty="0">
                <a:solidFill>
                  <a:srgbClr val="E2E6E9"/>
                </a:solidFill>
                <a:latin typeface="Source Sans 3" pitchFamily="34" charset="0"/>
                <a:ea typeface="Source Sans 3" pitchFamily="34" charset="-122"/>
                <a:cs typeface="Source Sans 3" pitchFamily="34" charset="-120"/>
              </a:rPr>
              <a:t>투고:</a:t>
            </a:r>
            <a:pPr algn="l" indent="0" marL="0">
              <a:lnSpc>
                <a:spcPts val="2050"/>
              </a:lnSpc>
              <a:buNone/>
            </a:pPr>
            <a:r>
              <a:rPr lang="en-US" sz="1350" dirty="0">
                <a:solidFill>
                  <a:srgbClr val="E2E6E9"/>
                </a:solidFill>
                <a:latin typeface="Source Sans 3" pitchFamily="34" charset="0"/>
                <a:ea typeface="Source Sans 3" pitchFamily="34" charset="-122"/>
                <a:cs typeface="Source Sans 3" pitchFamily="34" charset="-120"/>
              </a:rPr>
              <a:t> 상시 (rolling submission)</a:t>
            </a:r>
            <a:endParaRPr lang="en-US" sz="1350" dirty="0"/>
          </a:p>
        </p:txBody>
      </p:sp>
      <p:sp>
        <p:nvSpPr>
          <p:cNvPr id="35" name="Text 33"/>
          <p:cNvSpPr/>
          <p:nvPr/>
        </p:nvSpPr>
        <p:spPr>
          <a:xfrm>
            <a:off x="9834324" y="4494609"/>
            <a:ext cx="3903226" cy="260866"/>
          </a:xfrm>
          <a:prstGeom prst="rect">
            <a:avLst/>
          </a:prstGeom>
          <a:noFill/>
          <a:ln/>
        </p:spPr>
        <p:txBody>
          <a:bodyPr wrap="none" lIns="0" tIns="0" rIns="0" bIns="0" rtlCol="0" anchor="t"/>
          <a:lstStyle/>
          <a:p>
            <a:pPr algn="l" indent="0" marL="0">
              <a:lnSpc>
                <a:spcPts val="2050"/>
              </a:lnSpc>
              <a:buNone/>
            </a:pPr>
            <a:r>
              <a:rPr lang="en-US" sz="1350" b="1" dirty="0">
                <a:solidFill>
                  <a:srgbClr val="E2E6E9"/>
                </a:solidFill>
                <a:latin typeface="Source Sans 3" pitchFamily="34" charset="0"/>
                <a:ea typeface="Source Sans 3" pitchFamily="34" charset="-122"/>
                <a:cs typeface="Source Sans 3" pitchFamily="34" charset="-120"/>
              </a:rPr>
              <a:t>심사 기간:</a:t>
            </a:r>
            <a:pPr algn="l" indent="0" marL="0">
              <a:lnSpc>
                <a:spcPts val="2050"/>
              </a:lnSpc>
              <a:buNone/>
            </a:pPr>
            <a:r>
              <a:rPr lang="en-US" sz="1350" dirty="0">
                <a:solidFill>
                  <a:srgbClr val="E2E6E9"/>
                </a:solidFill>
                <a:latin typeface="Source Sans 3" pitchFamily="34" charset="0"/>
                <a:ea typeface="Source Sans 3" pitchFamily="34" charset="-122"/>
                <a:cs typeface="Source Sans 3" pitchFamily="34" charset="-120"/>
              </a:rPr>
              <a:t> 3-6개월</a:t>
            </a:r>
            <a:endParaRPr lang="en-US" sz="1350" dirty="0"/>
          </a:p>
        </p:txBody>
      </p:sp>
      <p:sp>
        <p:nvSpPr>
          <p:cNvPr id="36" name="Text 34"/>
          <p:cNvSpPr/>
          <p:nvPr/>
        </p:nvSpPr>
        <p:spPr>
          <a:xfrm>
            <a:off x="9834324" y="4859774"/>
            <a:ext cx="3903226" cy="1304330"/>
          </a:xfrm>
          <a:prstGeom prst="rect">
            <a:avLst/>
          </a:prstGeom>
          <a:noFill/>
          <a:ln/>
        </p:spPr>
        <p:txBody>
          <a:bodyPr wrap="square" lIns="0" tIns="0" rIns="0" bIns="0" rtlCol="0" anchor="t"/>
          <a:lstStyle/>
          <a:p>
            <a:pPr algn="l" indent="0" marL="0">
              <a:lnSpc>
                <a:spcPts val="2050"/>
              </a:lnSpc>
              <a:buNone/>
            </a:pPr>
            <a:r>
              <a:rPr lang="en-US" sz="1350" b="1" dirty="0">
                <a:solidFill>
                  <a:srgbClr val="E2E6E9"/>
                </a:solidFill>
                <a:latin typeface="Source Sans 3" pitchFamily="34" charset="0"/>
                <a:ea typeface="Source Sans 3" pitchFamily="34" charset="-122"/>
                <a:cs typeface="Source Sans 3" pitchFamily="34" charset="-120"/>
              </a:rPr>
              <a:t>전략:</a:t>
            </a:r>
            <a:pPr algn="l" indent="0" marL="0">
              <a:lnSpc>
                <a:spcPts val="2050"/>
              </a:lnSpc>
              <a:buNone/>
            </a:pPr>
            <a:r>
              <a:rPr lang="en-US" sz="1350" dirty="0">
                <a:solidFill>
                  <a:srgbClr val="E2E6E9"/>
                </a:solidFill>
                <a:latin typeface="Source Sans 3" pitchFamily="34" charset="0"/>
                <a:ea typeface="Source Sans 3" pitchFamily="34" charset="-122"/>
                <a:cs typeface="Source Sans 3" pitchFamily="34" charset="-120"/>
              </a:rPr>
              <a:t> SoCC 투고 후 또는 채택 시 저널 확장판을 준비합니다. 이론적 분석, 추가 실험, 장기 운영 데이터를 포함하여 20-25페이지 분량의 완전한 연구로 발전시킵니다. 다양한 워크로드와 환경에서의 일반화 가능성을 입증합니다.</a:t>
            </a:r>
            <a:endParaRPr lang="en-US" sz="1350" dirty="0"/>
          </a:p>
        </p:txBody>
      </p:sp>
      <p:sp>
        <p:nvSpPr>
          <p:cNvPr id="37" name="Shape 35"/>
          <p:cNvSpPr/>
          <p:nvPr/>
        </p:nvSpPr>
        <p:spPr>
          <a:xfrm>
            <a:off x="695920" y="6765250"/>
            <a:ext cx="13238559" cy="982623"/>
          </a:xfrm>
          <a:prstGeom prst="roundRect">
            <a:avLst>
              <a:gd name="adj" fmla="val 2656"/>
            </a:avLst>
          </a:prstGeom>
          <a:solidFill>
            <a:srgbClr val="262626"/>
          </a:solidFill>
          <a:ln/>
        </p:spPr>
      </p:sp>
      <p:pic>
        <p:nvPicPr>
          <p:cNvPr id="38" name="Image 0" descr="preencoded.png">    </p:cNvPr>
          <p:cNvPicPr>
            <a:picLocks noChangeAspect="1"/>
          </p:cNvPicPr>
          <p:nvPr/>
        </p:nvPicPr>
        <p:blipFill>
          <a:blip r:embed="rId1"/>
          <a:stretch>
            <a:fillRect/>
          </a:stretch>
        </p:blipFill>
        <p:spPr>
          <a:xfrm>
            <a:off x="869871" y="7013258"/>
            <a:ext cx="217408" cy="173950"/>
          </a:xfrm>
          <a:prstGeom prst="rect">
            <a:avLst/>
          </a:prstGeom>
        </p:spPr>
      </p:pic>
      <p:sp>
        <p:nvSpPr>
          <p:cNvPr id="39" name="Text 36"/>
          <p:cNvSpPr/>
          <p:nvPr/>
        </p:nvSpPr>
        <p:spPr>
          <a:xfrm>
            <a:off x="1261229" y="6982658"/>
            <a:ext cx="12499300" cy="521732"/>
          </a:xfrm>
          <a:prstGeom prst="rect">
            <a:avLst/>
          </a:prstGeom>
          <a:noFill/>
          <a:ln/>
        </p:spPr>
        <p:txBody>
          <a:bodyPr wrap="square" lIns="0" tIns="0" rIns="0" bIns="0" rtlCol="0" anchor="t"/>
          <a:lstStyle/>
          <a:p>
            <a:pPr algn="l" indent="0" marL="0">
              <a:lnSpc>
                <a:spcPts val="2050"/>
              </a:lnSpc>
              <a:buNone/>
            </a:pPr>
            <a:r>
              <a:rPr lang="en-US" sz="1350" b="1" dirty="0">
                <a:solidFill>
                  <a:srgbClr val="FFFFFF"/>
                </a:solidFill>
                <a:latin typeface="Source Sans 3" pitchFamily="34" charset="0"/>
                <a:ea typeface="Source Sans 3" pitchFamily="34" charset="-122"/>
                <a:cs typeface="Source Sans 3" pitchFamily="34" charset="-120"/>
              </a:rPr>
              <a:t>발표 메모:</a:t>
            </a:r>
            <a:pPr algn="l" indent="0" marL="0">
              <a:lnSpc>
                <a:spcPts val="2050"/>
              </a:lnSpc>
              <a:buNone/>
            </a:pPr>
            <a:r>
              <a:rPr lang="en-US" sz="1350" dirty="0">
                <a:solidFill>
                  <a:srgbClr val="FFFFFF"/>
                </a:solidFill>
                <a:latin typeface="Source Sans 3" pitchFamily="34" charset="0"/>
                <a:ea typeface="Source Sans 3" pitchFamily="34" charset="-122"/>
                <a:cs typeface="Source Sans 3" pitchFamily="34" charset="-120"/>
              </a:rPr>
              <a:t> 투고 전략은 단계적으로 진행됩니다. 1월의 ICFEC는 초기 결과로 빠른 검증과 피드백을 얻는 기회입니다. 7월의 ACM SoCC는 스케일업과 시나리오 보강을 통해 연구 완성도를 높입니다. 이후 IEEE TMC나 IoT Journal로 저널 확장판을 투고하여 깊이 있는 검증을 받습니다. 각 단계에서 얻은 피드백은 다음 단계를 강화하는 선순환 구조입니다.</a:t>
            </a:r>
            <a:endParaRPr lang="en-US" sz="13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p:nvPr/>
        </p:nvSpPr>
        <p:spPr>
          <a:xfrm>
            <a:off x="588050" y="404217"/>
            <a:ext cx="3376732" cy="417671"/>
          </a:xfrm>
          <a:prstGeom prst="rect">
            <a:avLst/>
          </a:prstGeom>
          <a:noFill/>
          <a:ln/>
        </p:spPr>
        <p:txBody>
          <a:bodyPr wrap="none" lIns="0" tIns="0" rIns="0" bIns="0" rtlCol="0" anchor="t"/>
          <a:lstStyle/>
          <a:p>
            <a:pPr algn="l" indent="0" marL="0">
              <a:lnSpc>
                <a:spcPts val="3250"/>
              </a:lnSpc>
              <a:buNone/>
            </a:pPr>
            <a:r>
              <a:rPr lang="en-US" sz="2600" b="1" dirty="0">
                <a:solidFill>
                  <a:srgbClr val="FFFFFF"/>
                </a:solidFill>
                <a:latin typeface="Montserrat Bold" pitchFamily="34" charset="0"/>
                <a:ea typeface="Montserrat Bold" pitchFamily="34" charset="-122"/>
                <a:cs typeface="Montserrat Bold" pitchFamily="34" charset="-120"/>
              </a:rPr>
              <a:t>ICFEC 2026 세부 일정</a:t>
            </a:r>
            <a:endParaRPr lang="en-US" sz="2600" dirty="0"/>
          </a:p>
        </p:txBody>
      </p:sp>
      <p:sp>
        <p:nvSpPr>
          <p:cNvPr id="3" name="Text 1"/>
          <p:cNvSpPr/>
          <p:nvPr/>
        </p:nvSpPr>
        <p:spPr>
          <a:xfrm>
            <a:off x="588050" y="1115854"/>
            <a:ext cx="13454301" cy="220504"/>
          </a:xfrm>
          <a:prstGeom prst="rect">
            <a:avLst/>
          </a:prstGeom>
          <a:noFill/>
          <a:ln/>
        </p:spPr>
        <p:txBody>
          <a:bodyPr wrap="none" lIns="0" tIns="0" rIns="0" bIns="0" rtlCol="0" anchor="t"/>
          <a:lstStyle/>
          <a:p>
            <a:pPr algn="l" indent="0" marL="0">
              <a:lnSpc>
                <a:spcPts val="1700"/>
              </a:lnSpc>
              <a:buNone/>
            </a:pPr>
            <a:r>
              <a:rPr lang="en-US" sz="1150" dirty="0">
                <a:solidFill>
                  <a:srgbClr val="E2E6E9"/>
                </a:solidFill>
                <a:latin typeface="Source Sans 3" pitchFamily="34" charset="0"/>
                <a:ea typeface="Source Sans 3" pitchFamily="34" charset="-122"/>
                <a:cs typeface="Source Sans 3" pitchFamily="34" charset="-120"/>
              </a:rPr>
              <a:t>첫 번째 목표인 IEEE ICFEC 2026 투고를 위한 구체적인 마일스톤과 산출물을 정의합니다.</a:t>
            </a:r>
            <a:endParaRPr lang="en-US" sz="1150" dirty="0"/>
          </a:p>
        </p:txBody>
      </p:sp>
      <p:sp>
        <p:nvSpPr>
          <p:cNvPr id="4" name="Shape 2"/>
          <p:cNvSpPr/>
          <p:nvPr/>
        </p:nvSpPr>
        <p:spPr>
          <a:xfrm>
            <a:off x="7307580" y="1501735"/>
            <a:ext cx="15240" cy="5328880"/>
          </a:xfrm>
          <a:prstGeom prst="roundRect">
            <a:avLst>
              <a:gd name="adj" fmla="val 144712"/>
            </a:avLst>
          </a:prstGeom>
          <a:solidFill>
            <a:srgbClr val="494A4B"/>
          </a:solidFill>
          <a:ln/>
        </p:spPr>
      </p:sp>
      <p:sp>
        <p:nvSpPr>
          <p:cNvPr id="5" name="Shape 3"/>
          <p:cNvSpPr/>
          <p:nvPr/>
        </p:nvSpPr>
        <p:spPr>
          <a:xfrm>
            <a:off x="6724055" y="1659493"/>
            <a:ext cx="441007" cy="15240"/>
          </a:xfrm>
          <a:prstGeom prst="roundRect">
            <a:avLst>
              <a:gd name="adj" fmla="val 144712"/>
            </a:avLst>
          </a:prstGeom>
          <a:solidFill>
            <a:srgbClr val="494A4B"/>
          </a:solidFill>
          <a:ln/>
        </p:spPr>
      </p:sp>
      <p:sp>
        <p:nvSpPr>
          <p:cNvPr id="6" name="Shape 4"/>
          <p:cNvSpPr/>
          <p:nvPr/>
        </p:nvSpPr>
        <p:spPr>
          <a:xfrm>
            <a:off x="7149822" y="1501735"/>
            <a:ext cx="330756" cy="330756"/>
          </a:xfrm>
          <a:prstGeom prst="roundRect">
            <a:avLst>
              <a:gd name="adj" fmla="val 6668"/>
            </a:avLst>
          </a:prstGeom>
          <a:solidFill>
            <a:srgbClr val="303132"/>
          </a:solidFill>
          <a:ln/>
        </p:spPr>
      </p:sp>
      <p:sp>
        <p:nvSpPr>
          <p:cNvPr id="7" name="Text 5"/>
          <p:cNvSpPr/>
          <p:nvPr/>
        </p:nvSpPr>
        <p:spPr>
          <a:xfrm>
            <a:off x="7215009" y="1541859"/>
            <a:ext cx="200382" cy="250508"/>
          </a:xfrm>
          <a:prstGeom prst="rect">
            <a:avLst/>
          </a:prstGeom>
          <a:noFill/>
          <a:ln/>
        </p:spPr>
        <p:txBody>
          <a:bodyPr wrap="none" lIns="0" tIns="0" rIns="0" bIns="0" rtlCol="0" anchor="t"/>
          <a:lstStyle/>
          <a:p>
            <a:pPr algn="ctr" indent="0" marL="0">
              <a:lnSpc>
                <a:spcPts val="1550"/>
              </a:lnSpc>
              <a:buNone/>
            </a:pPr>
            <a:r>
              <a:rPr lang="en-US" sz="1550" b="1" dirty="0">
                <a:solidFill>
                  <a:srgbClr val="E2E6E9"/>
                </a:solidFill>
                <a:latin typeface="Montserrat Bold" pitchFamily="34" charset="0"/>
                <a:ea typeface="Montserrat Bold" pitchFamily="34" charset="-122"/>
                <a:cs typeface="Montserrat Bold" pitchFamily="34" charset="-120"/>
              </a:rPr>
              <a:t>1</a:t>
            </a:r>
            <a:endParaRPr lang="en-US" sz="1550" dirty="0"/>
          </a:p>
        </p:txBody>
      </p:sp>
      <p:sp>
        <p:nvSpPr>
          <p:cNvPr id="8" name="Text 6"/>
          <p:cNvSpPr/>
          <p:nvPr/>
        </p:nvSpPr>
        <p:spPr>
          <a:xfrm>
            <a:off x="4909423" y="1552218"/>
            <a:ext cx="1670685" cy="208717"/>
          </a:xfrm>
          <a:prstGeom prst="rect">
            <a:avLst/>
          </a:prstGeom>
          <a:noFill/>
          <a:ln/>
        </p:spPr>
        <p:txBody>
          <a:bodyPr wrap="none" lIns="0" tIns="0" rIns="0" bIns="0" rtlCol="0" anchor="t"/>
          <a:lstStyle/>
          <a:p>
            <a:pPr algn="r" indent="0" marL="0">
              <a:lnSpc>
                <a:spcPts val="1600"/>
              </a:lnSpc>
              <a:buNone/>
            </a:pPr>
            <a:r>
              <a:rPr lang="en-US" sz="1300" b="1" dirty="0">
                <a:solidFill>
                  <a:srgbClr val="E2E6E9"/>
                </a:solidFill>
                <a:latin typeface="Montserrat Bold" pitchFamily="34" charset="0"/>
                <a:ea typeface="Montserrat Bold" pitchFamily="34" charset="-122"/>
                <a:cs typeface="Montserrat Bold" pitchFamily="34" charset="-120"/>
              </a:rPr>
              <a:t>2026년 1월 1주</a:t>
            </a:r>
            <a:endParaRPr lang="en-US" sz="1300" dirty="0"/>
          </a:p>
        </p:txBody>
      </p:sp>
      <p:sp>
        <p:nvSpPr>
          <p:cNvPr id="9" name="Text 7"/>
          <p:cNvSpPr/>
          <p:nvPr/>
        </p:nvSpPr>
        <p:spPr>
          <a:xfrm>
            <a:off x="588050" y="1849041"/>
            <a:ext cx="5992058" cy="220504"/>
          </a:xfrm>
          <a:prstGeom prst="rect">
            <a:avLst/>
          </a:prstGeom>
          <a:noFill/>
          <a:ln/>
        </p:spPr>
        <p:txBody>
          <a:bodyPr wrap="none" lIns="0" tIns="0" rIns="0" bIns="0" rtlCol="0" anchor="t"/>
          <a:lstStyle/>
          <a:p>
            <a:pPr algn="r" indent="0" marL="0">
              <a:lnSpc>
                <a:spcPts val="1700"/>
              </a:lnSpc>
              <a:buNone/>
            </a:pPr>
            <a:r>
              <a:rPr lang="en-US" sz="1150" b="1" dirty="0">
                <a:solidFill>
                  <a:srgbClr val="E2E6E9"/>
                </a:solidFill>
                <a:latin typeface="Source Sans 3" pitchFamily="34" charset="0"/>
                <a:ea typeface="Source Sans 3" pitchFamily="34" charset="-122"/>
                <a:cs typeface="Source Sans 3" pitchFamily="34" charset="-120"/>
              </a:rPr>
              <a:t>목표:</a:t>
            </a:r>
            <a:pPr algn="r" indent="0" marL="0">
              <a:lnSpc>
                <a:spcPts val="1700"/>
              </a:lnSpc>
              <a:buNone/>
            </a:pPr>
            <a:r>
              <a:rPr lang="en-US" sz="1150" dirty="0">
                <a:solidFill>
                  <a:srgbClr val="E2E6E9"/>
                </a:solidFill>
                <a:latin typeface="Source Sans 3" pitchFamily="34" charset="0"/>
                <a:ea typeface="Source Sans 3" pitchFamily="34" charset="-122"/>
                <a:cs typeface="Source Sans 3" pitchFamily="34" charset="-120"/>
              </a:rPr>
              <a:t> ICFEC 투고 최종 결정</a:t>
            </a:r>
            <a:endParaRPr lang="en-US" sz="1150" dirty="0"/>
          </a:p>
        </p:txBody>
      </p:sp>
      <p:sp>
        <p:nvSpPr>
          <p:cNvPr id="10" name="Text 8"/>
          <p:cNvSpPr/>
          <p:nvPr/>
        </p:nvSpPr>
        <p:spPr>
          <a:xfrm>
            <a:off x="588050" y="2157651"/>
            <a:ext cx="5992058" cy="220504"/>
          </a:xfrm>
          <a:prstGeom prst="rect">
            <a:avLst/>
          </a:prstGeom>
          <a:noFill/>
          <a:ln/>
        </p:spPr>
        <p:txBody>
          <a:bodyPr wrap="none" lIns="0" tIns="0" rIns="0" bIns="0" rtlCol="0" anchor="t"/>
          <a:lstStyle/>
          <a:p>
            <a:pPr algn="r" indent="0" marL="0">
              <a:lnSpc>
                <a:spcPts val="1700"/>
              </a:lnSpc>
              <a:buNone/>
            </a:pPr>
            <a:r>
              <a:rPr lang="en-US" sz="1150" b="1" dirty="0">
                <a:solidFill>
                  <a:srgbClr val="E2E6E9"/>
                </a:solidFill>
                <a:latin typeface="Source Sans 3" pitchFamily="34" charset="0"/>
                <a:ea typeface="Source Sans 3" pitchFamily="34" charset="-122"/>
                <a:cs typeface="Source Sans 3" pitchFamily="34" charset="-120"/>
              </a:rPr>
              <a:t>활동:</a:t>
            </a:r>
            <a:pPr algn="r" indent="0" marL="0">
              <a:lnSpc>
                <a:spcPts val="1700"/>
              </a:lnSpc>
              <a:buNone/>
            </a:pPr>
            <a:r>
              <a:rPr lang="en-US" sz="1150" dirty="0">
                <a:solidFill>
                  <a:srgbClr val="E2E6E9"/>
                </a:solidFill>
                <a:latin typeface="Source Sans 3" pitchFamily="34" charset="0"/>
                <a:ea typeface="Source Sans 3" pitchFamily="34" charset="-122"/>
                <a:cs typeface="Source Sans 3" pitchFamily="34" charset="-120"/>
              </a:rPr>
              <a:t> 실험 진행 상황 점검, 예비 결과 분석, 투고 가능성 평가</a:t>
            </a:r>
            <a:endParaRPr lang="en-US" sz="1150" dirty="0"/>
          </a:p>
        </p:txBody>
      </p:sp>
      <p:sp>
        <p:nvSpPr>
          <p:cNvPr id="11" name="Text 9"/>
          <p:cNvSpPr/>
          <p:nvPr/>
        </p:nvSpPr>
        <p:spPr>
          <a:xfrm>
            <a:off x="588050" y="2466261"/>
            <a:ext cx="5992058" cy="220504"/>
          </a:xfrm>
          <a:prstGeom prst="rect">
            <a:avLst/>
          </a:prstGeom>
          <a:noFill/>
          <a:ln/>
        </p:spPr>
        <p:txBody>
          <a:bodyPr wrap="none" lIns="0" tIns="0" rIns="0" bIns="0" rtlCol="0" anchor="t"/>
          <a:lstStyle/>
          <a:p>
            <a:pPr algn="r" indent="0" marL="0">
              <a:lnSpc>
                <a:spcPts val="1700"/>
              </a:lnSpc>
              <a:buNone/>
            </a:pPr>
            <a:r>
              <a:rPr lang="en-US" sz="1150" b="1" dirty="0">
                <a:solidFill>
                  <a:srgbClr val="E2E6E9"/>
                </a:solidFill>
                <a:latin typeface="Source Sans 3" pitchFamily="34" charset="0"/>
                <a:ea typeface="Source Sans 3" pitchFamily="34" charset="-122"/>
                <a:cs typeface="Source Sans 3" pitchFamily="34" charset="-120"/>
              </a:rPr>
              <a:t>산출물:</a:t>
            </a:r>
            <a:pPr algn="r" indent="0" marL="0">
              <a:lnSpc>
                <a:spcPts val="1700"/>
              </a:lnSpc>
              <a:buNone/>
            </a:pPr>
            <a:r>
              <a:rPr lang="en-US" sz="1150" dirty="0">
                <a:solidFill>
                  <a:srgbClr val="E2E6E9"/>
                </a:solidFill>
                <a:latin typeface="Source Sans 3" pitchFamily="34" charset="0"/>
                <a:ea typeface="Source Sans 3" pitchFamily="34" charset="-122"/>
                <a:cs typeface="Source Sans 3" pitchFamily="34" charset="-120"/>
              </a:rPr>
              <a:t> Go/No-go 결정 문서</a:t>
            </a:r>
            <a:endParaRPr lang="en-US" sz="1150" dirty="0"/>
          </a:p>
        </p:txBody>
      </p:sp>
      <p:sp>
        <p:nvSpPr>
          <p:cNvPr id="12" name="Shape 10"/>
          <p:cNvSpPr/>
          <p:nvPr/>
        </p:nvSpPr>
        <p:spPr>
          <a:xfrm>
            <a:off x="7465338" y="2541508"/>
            <a:ext cx="441007" cy="15240"/>
          </a:xfrm>
          <a:prstGeom prst="roundRect">
            <a:avLst>
              <a:gd name="adj" fmla="val 144712"/>
            </a:avLst>
          </a:prstGeom>
          <a:solidFill>
            <a:srgbClr val="494A4B"/>
          </a:solidFill>
          <a:ln/>
        </p:spPr>
      </p:sp>
      <p:sp>
        <p:nvSpPr>
          <p:cNvPr id="13" name="Shape 11"/>
          <p:cNvSpPr/>
          <p:nvPr/>
        </p:nvSpPr>
        <p:spPr>
          <a:xfrm>
            <a:off x="7149822" y="2383750"/>
            <a:ext cx="330756" cy="330756"/>
          </a:xfrm>
          <a:prstGeom prst="roundRect">
            <a:avLst>
              <a:gd name="adj" fmla="val 6668"/>
            </a:avLst>
          </a:prstGeom>
          <a:solidFill>
            <a:srgbClr val="303132"/>
          </a:solidFill>
          <a:ln/>
        </p:spPr>
      </p:sp>
      <p:sp>
        <p:nvSpPr>
          <p:cNvPr id="14" name="Text 12"/>
          <p:cNvSpPr/>
          <p:nvPr/>
        </p:nvSpPr>
        <p:spPr>
          <a:xfrm>
            <a:off x="7215009" y="2423874"/>
            <a:ext cx="200382" cy="250508"/>
          </a:xfrm>
          <a:prstGeom prst="rect">
            <a:avLst/>
          </a:prstGeom>
          <a:noFill/>
          <a:ln/>
        </p:spPr>
        <p:txBody>
          <a:bodyPr wrap="none" lIns="0" tIns="0" rIns="0" bIns="0" rtlCol="0" anchor="t"/>
          <a:lstStyle/>
          <a:p>
            <a:pPr algn="ctr" indent="0" marL="0">
              <a:lnSpc>
                <a:spcPts val="1550"/>
              </a:lnSpc>
              <a:buNone/>
            </a:pPr>
            <a:r>
              <a:rPr lang="en-US" sz="1550" b="1" dirty="0">
                <a:solidFill>
                  <a:srgbClr val="E2E6E9"/>
                </a:solidFill>
                <a:latin typeface="Montserrat Bold" pitchFamily="34" charset="0"/>
                <a:ea typeface="Montserrat Bold" pitchFamily="34" charset="-122"/>
                <a:cs typeface="Montserrat Bold" pitchFamily="34" charset="-120"/>
              </a:rPr>
              <a:t>2</a:t>
            </a:r>
            <a:endParaRPr lang="en-US" sz="1550" dirty="0"/>
          </a:p>
        </p:txBody>
      </p:sp>
      <p:sp>
        <p:nvSpPr>
          <p:cNvPr id="15" name="Text 13"/>
          <p:cNvSpPr/>
          <p:nvPr/>
        </p:nvSpPr>
        <p:spPr>
          <a:xfrm>
            <a:off x="8050292" y="2434233"/>
            <a:ext cx="1670685" cy="208717"/>
          </a:xfrm>
          <a:prstGeom prst="rect">
            <a:avLst/>
          </a:prstGeom>
          <a:noFill/>
          <a:ln/>
        </p:spPr>
        <p:txBody>
          <a:bodyPr wrap="none" lIns="0" tIns="0" rIns="0" bIns="0" rtlCol="0" anchor="t"/>
          <a:lstStyle/>
          <a:p>
            <a:pPr algn="l" indent="0" marL="0">
              <a:lnSpc>
                <a:spcPts val="1600"/>
              </a:lnSpc>
              <a:buNone/>
            </a:pPr>
            <a:r>
              <a:rPr lang="en-US" sz="1300" b="1" dirty="0">
                <a:solidFill>
                  <a:srgbClr val="E2E6E9"/>
                </a:solidFill>
                <a:latin typeface="Montserrat Bold" pitchFamily="34" charset="0"/>
                <a:ea typeface="Montserrat Bold" pitchFamily="34" charset="-122"/>
                <a:cs typeface="Montserrat Bold" pitchFamily="34" charset="-120"/>
              </a:rPr>
              <a:t>2026년 1월 1-2주</a:t>
            </a:r>
            <a:endParaRPr lang="en-US" sz="1300" dirty="0"/>
          </a:p>
        </p:txBody>
      </p:sp>
      <p:sp>
        <p:nvSpPr>
          <p:cNvPr id="16" name="Text 14"/>
          <p:cNvSpPr/>
          <p:nvPr/>
        </p:nvSpPr>
        <p:spPr>
          <a:xfrm>
            <a:off x="8050292" y="2731056"/>
            <a:ext cx="5992058" cy="220504"/>
          </a:xfrm>
          <a:prstGeom prst="rect">
            <a:avLst/>
          </a:prstGeom>
          <a:noFill/>
          <a:ln/>
        </p:spPr>
        <p:txBody>
          <a:bodyPr wrap="none" lIns="0" tIns="0" rIns="0" bIns="0" rtlCol="0" anchor="t"/>
          <a:lstStyle/>
          <a:p>
            <a:pPr algn="l" indent="0" marL="0">
              <a:lnSpc>
                <a:spcPts val="1700"/>
              </a:lnSpc>
              <a:buNone/>
            </a:pPr>
            <a:r>
              <a:rPr lang="en-US" sz="1150" b="1" dirty="0">
                <a:solidFill>
                  <a:srgbClr val="E2E6E9"/>
                </a:solidFill>
                <a:latin typeface="Source Sans 3" pitchFamily="34" charset="0"/>
                <a:ea typeface="Source Sans 3" pitchFamily="34" charset="-122"/>
                <a:cs typeface="Source Sans 3" pitchFamily="34" charset="-120"/>
              </a:rPr>
              <a:t>목표:</a:t>
            </a:r>
            <a:pPr algn="l" indent="0" marL="0">
              <a:lnSpc>
                <a:spcPts val="1700"/>
              </a:lnSpc>
              <a:buNone/>
            </a:pPr>
            <a:r>
              <a:rPr lang="en-US" sz="1150" dirty="0">
                <a:solidFill>
                  <a:srgbClr val="E2E6E9"/>
                </a:solidFill>
                <a:latin typeface="Source Sans 3" pitchFamily="34" charset="0"/>
                <a:ea typeface="Source Sans 3" pitchFamily="34" charset="-122"/>
                <a:cs typeface="Source Sans 3" pitchFamily="34" charset="-120"/>
              </a:rPr>
              <a:t> 최종 원고 작성 및 실험 완료</a:t>
            </a:r>
            <a:endParaRPr lang="en-US" sz="1150" dirty="0"/>
          </a:p>
        </p:txBody>
      </p:sp>
      <p:sp>
        <p:nvSpPr>
          <p:cNvPr id="17" name="Text 15"/>
          <p:cNvSpPr/>
          <p:nvPr/>
        </p:nvSpPr>
        <p:spPr>
          <a:xfrm>
            <a:off x="8050292" y="3039666"/>
            <a:ext cx="5992058" cy="441008"/>
          </a:xfrm>
          <a:prstGeom prst="rect">
            <a:avLst/>
          </a:prstGeom>
          <a:noFill/>
          <a:ln/>
        </p:spPr>
        <p:txBody>
          <a:bodyPr wrap="square" lIns="0" tIns="0" rIns="0" bIns="0" rtlCol="0" anchor="t"/>
          <a:lstStyle/>
          <a:p>
            <a:pPr algn="l" indent="0" marL="0">
              <a:lnSpc>
                <a:spcPts val="1700"/>
              </a:lnSpc>
              <a:buNone/>
            </a:pPr>
            <a:r>
              <a:rPr lang="en-US" sz="1150" b="1" dirty="0">
                <a:solidFill>
                  <a:srgbClr val="E2E6E9"/>
                </a:solidFill>
                <a:latin typeface="Source Sans 3" pitchFamily="34" charset="0"/>
                <a:ea typeface="Source Sans 3" pitchFamily="34" charset="-122"/>
                <a:cs typeface="Source Sans 3" pitchFamily="34" charset="-120"/>
              </a:rPr>
              <a:t>활동:</a:t>
            </a:r>
            <a:pPr algn="l" indent="0" marL="0">
              <a:lnSpc>
                <a:spcPts val="1700"/>
              </a:lnSpc>
              <a:buNone/>
            </a:pPr>
            <a:r>
              <a:rPr lang="en-US" sz="1150" dirty="0">
                <a:solidFill>
                  <a:srgbClr val="E2E6E9"/>
                </a:solidFill>
                <a:latin typeface="Source Sans 3" pitchFamily="34" charset="0"/>
                <a:ea typeface="Source Sans 3" pitchFamily="34" charset="-122"/>
                <a:cs typeface="Source Sans 3" pitchFamily="34" charset="-120"/>
              </a:rPr>
              <a:t> 초록, 본문, 부록 작성. 영상 분석과 예지 보전 시나리오 실험 완료 및 통계 분석. 익명화된 코드 저장소 준비.</a:t>
            </a:r>
            <a:endParaRPr lang="en-US" sz="1150" dirty="0"/>
          </a:p>
        </p:txBody>
      </p:sp>
      <p:sp>
        <p:nvSpPr>
          <p:cNvPr id="18" name="Text 16"/>
          <p:cNvSpPr/>
          <p:nvPr/>
        </p:nvSpPr>
        <p:spPr>
          <a:xfrm>
            <a:off x="8050292" y="3568779"/>
            <a:ext cx="5992058" cy="220504"/>
          </a:xfrm>
          <a:prstGeom prst="rect">
            <a:avLst/>
          </a:prstGeom>
          <a:noFill/>
          <a:ln/>
        </p:spPr>
        <p:txBody>
          <a:bodyPr wrap="none" lIns="0" tIns="0" rIns="0" bIns="0" rtlCol="0" anchor="t"/>
          <a:lstStyle/>
          <a:p>
            <a:pPr algn="l" indent="0" marL="0">
              <a:lnSpc>
                <a:spcPts val="1700"/>
              </a:lnSpc>
              <a:buNone/>
            </a:pPr>
            <a:r>
              <a:rPr lang="en-US" sz="1150" b="1" dirty="0">
                <a:solidFill>
                  <a:srgbClr val="E2E6E9"/>
                </a:solidFill>
                <a:latin typeface="Source Sans 3" pitchFamily="34" charset="0"/>
                <a:ea typeface="Source Sans 3" pitchFamily="34" charset="-122"/>
                <a:cs typeface="Source Sans 3" pitchFamily="34" charset="-120"/>
              </a:rPr>
              <a:t>산출물:</a:t>
            </a:r>
            <a:pPr algn="l" indent="0" marL="0">
              <a:lnSpc>
                <a:spcPts val="1700"/>
              </a:lnSpc>
              <a:buNone/>
            </a:pPr>
            <a:r>
              <a:rPr lang="en-US" sz="1150" dirty="0">
                <a:solidFill>
                  <a:srgbClr val="E2E6E9"/>
                </a:solidFill>
                <a:latin typeface="Source Sans 3" pitchFamily="34" charset="0"/>
                <a:ea typeface="Source Sans 3" pitchFamily="34" charset="-122"/>
                <a:cs typeface="Source Sans 3" pitchFamily="34" charset="-120"/>
              </a:rPr>
              <a:t> 초록, 본문(8페이지), 부록, 실험 스크립트, 익명 GitHub 레포지토리</a:t>
            </a:r>
            <a:endParaRPr lang="en-US" sz="1150" dirty="0"/>
          </a:p>
        </p:txBody>
      </p:sp>
      <p:sp>
        <p:nvSpPr>
          <p:cNvPr id="19" name="Shape 17"/>
          <p:cNvSpPr/>
          <p:nvPr/>
        </p:nvSpPr>
        <p:spPr>
          <a:xfrm>
            <a:off x="6724055" y="3391257"/>
            <a:ext cx="441007" cy="15240"/>
          </a:xfrm>
          <a:prstGeom prst="roundRect">
            <a:avLst>
              <a:gd name="adj" fmla="val 144712"/>
            </a:avLst>
          </a:prstGeom>
          <a:solidFill>
            <a:srgbClr val="494A4B"/>
          </a:solidFill>
          <a:ln/>
        </p:spPr>
      </p:sp>
      <p:sp>
        <p:nvSpPr>
          <p:cNvPr id="20" name="Shape 18"/>
          <p:cNvSpPr/>
          <p:nvPr/>
        </p:nvSpPr>
        <p:spPr>
          <a:xfrm>
            <a:off x="7149822" y="3233499"/>
            <a:ext cx="330756" cy="330756"/>
          </a:xfrm>
          <a:prstGeom prst="roundRect">
            <a:avLst>
              <a:gd name="adj" fmla="val 6668"/>
            </a:avLst>
          </a:prstGeom>
          <a:solidFill>
            <a:srgbClr val="303132"/>
          </a:solidFill>
          <a:ln/>
        </p:spPr>
      </p:sp>
      <p:sp>
        <p:nvSpPr>
          <p:cNvPr id="21" name="Text 19"/>
          <p:cNvSpPr/>
          <p:nvPr/>
        </p:nvSpPr>
        <p:spPr>
          <a:xfrm>
            <a:off x="7215009" y="3273623"/>
            <a:ext cx="200382" cy="250508"/>
          </a:xfrm>
          <a:prstGeom prst="rect">
            <a:avLst/>
          </a:prstGeom>
          <a:noFill/>
          <a:ln/>
        </p:spPr>
        <p:txBody>
          <a:bodyPr wrap="none" lIns="0" tIns="0" rIns="0" bIns="0" rtlCol="0" anchor="t"/>
          <a:lstStyle/>
          <a:p>
            <a:pPr algn="ctr" indent="0" marL="0">
              <a:lnSpc>
                <a:spcPts val="1550"/>
              </a:lnSpc>
              <a:buNone/>
            </a:pPr>
            <a:r>
              <a:rPr lang="en-US" sz="1550" b="1" dirty="0">
                <a:solidFill>
                  <a:srgbClr val="E2E6E9"/>
                </a:solidFill>
                <a:latin typeface="Montserrat Bold" pitchFamily="34" charset="0"/>
                <a:ea typeface="Montserrat Bold" pitchFamily="34" charset="-122"/>
                <a:cs typeface="Montserrat Bold" pitchFamily="34" charset="-120"/>
              </a:rPr>
              <a:t>3</a:t>
            </a:r>
            <a:endParaRPr lang="en-US" sz="1550" dirty="0"/>
          </a:p>
        </p:txBody>
      </p:sp>
      <p:sp>
        <p:nvSpPr>
          <p:cNvPr id="22" name="Text 20"/>
          <p:cNvSpPr/>
          <p:nvPr/>
        </p:nvSpPr>
        <p:spPr>
          <a:xfrm>
            <a:off x="4909423" y="3283982"/>
            <a:ext cx="1670685" cy="208717"/>
          </a:xfrm>
          <a:prstGeom prst="rect">
            <a:avLst/>
          </a:prstGeom>
          <a:noFill/>
          <a:ln/>
        </p:spPr>
        <p:txBody>
          <a:bodyPr wrap="none" lIns="0" tIns="0" rIns="0" bIns="0" rtlCol="0" anchor="t"/>
          <a:lstStyle/>
          <a:p>
            <a:pPr algn="r" indent="0" marL="0">
              <a:lnSpc>
                <a:spcPts val="1600"/>
              </a:lnSpc>
              <a:buNone/>
            </a:pPr>
            <a:r>
              <a:rPr lang="en-US" sz="1300" b="1" dirty="0">
                <a:solidFill>
                  <a:srgbClr val="E2E6E9"/>
                </a:solidFill>
                <a:latin typeface="Montserrat Bold" pitchFamily="34" charset="0"/>
                <a:ea typeface="Montserrat Bold" pitchFamily="34" charset="-122"/>
                <a:cs typeface="Montserrat Bold" pitchFamily="34" charset="-120"/>
              </a:rPr>
              <a:t>2026년 1월 9일</a:t>
            </a:r>
            <a:endParaRPr lang="en-US" sz="1300" dirty="0"/>
          </a:p>
        </p:txBody>
      </p:sp>
      <p:sp>
        <p:nvSpPr>
          <p:cNvPr id="23" name="Text 21"/>
          <p:cNvSpPr/>
          <p:nvPr/>
        </p:nvSpPr>
        <p:spPr>
          <a:xfrm>
            <a:off x="588050" y="3580805"/>
            <a:ext cx="5992058" cy="220504"/>
          </a:xfrm>
          <a:prstGeom prst="rect">
            <a:avLst/>
          </a:prstGeom>
          <a:noFill/>
          <a:ln/>
        </p:spPr>
        <p:txBody>
          <a:bodyPr wrap="none" lIns="0" tIns="0" rIns="0" bIns="0" rtlCol="0" anchor="t"/>
          <a:lstStyle/>
          <a:p>
            <a:pPr algn="r" indent="0" marL="0">
              <a:lnSpc>
                <a:spcPts val="1700"/>
              </a:lnSpc>
              <a:buNone/>
            </a:pPr>
            <a:r>
              <a:rPr lang="en-US" sz="1150" b="1" dirty="0">
                <a:solidFill>
                  <a:srgbClr val="E2E6E9"/>
                </a:solidFill>
                <a:latin typeface="Source Sans 3" pitchFamily="34" charset="0"/>
                <a:ea typeface="Source Sans 3" pitchFamily="34" charset="-122"/>
                <a:cs typeface="Source Sans 3" pitchFamily="34" charset="-120"/>
              </a:rPr>
              <a:t>목표:</a:t>
            </a:r>
            <a:pPr algn="r" indent="0" marL="0">
              <a:lnSpc>
                <a:spcPts val="1700"/>
              </a:lnSpc>
              <a:buNone/>
            </a:pPr>
            <a:r>
              <a:rPr lang="en-US" sz="1150" dirty="0">
                <a:solidFill>
                  <a:srgbClr val="E2E6E9"/>
                </a:solidFill>
                <a:latin typeface="Source Sans 3" pitchFamily="34" charset="0"/>
                <a:ea typeface="Source Sans 3" pitchFamily="34" charset="-122"/>
                <a:cs typeface="Source Sans 3" pitchFamily="34" charset="-120"/>
              </a:rPr>
              <a:t> ICFEC Full Paper 제출</a:t>
            </a:r>
            <a:endParaRPr lang="en-US" sz="1150" dirty="0"/>
          </a:p>
        </p:txBody>
      </p:sp>
      <p:sp>
        <p:nvSpPr>
          <p:cNvPr id="24" name="Text 22"/>
          <p:cNvSpPr/>
          <p:nvPr/>
        </p:nvSpPr>
        <p:spPr>
          <a:xfrm>
            <a:off x="588050" y="3889415"/>
            <a:ext cx="5992058" cy="220504"/>
          </a:xfrm>
          <a:prstGeom prst="rect">
            <a:avLst/>
          </a:prstGeom>
          <a:noFill/>
          <a:ln/>
        </p:spPr>
        <p:txBody>
          <a:bodyPr wrap="none" lIns="0" tIns="0" rIns="0" bIns="0" rtlCol="0" anchor="t"/>
          <a:lstStyle/>
          <a:p>
            <a:pPr algn="r" indent="0" marL="0">
              <a:lnSpc>
                <a:spcPts val="1700"/>
              </a:lnSpc>
              <a:buNone/>
            </a:pPr>
            <a:r>
              <a:rPr lang="en-US" sz="1150" b="1" dirty="0">
                <a:solidFill>
                  <a:srgbClr val="E2E6E9"/>
                </a:solidFill>
                <a:latin typeface="Source Sans 3" pitchFamily="34" charset="0"/>
                <a:ea typeface="Source Sans 3" pitchFamily="34" charset="-122"/>
                <a:cs typeface="Source Sans 3" pitchFamily="34" charset="-120"/>
              </a:rPr>
              <a:t>활동:</a:t>
            </a:r>
            <a:pPr algn="r" indent="0" marL="0">
              <a:lnSpc>
                <a:spcPts val="1700"/>
              </a:lnSpc>
              <a:buNone/>
            </a:pPr>
            <a:r>
              <a:rPr lang="en-US" sz="1150" dirty="0">
                <a:solidFill>
                  <a:srgbClr val="E2E6E9"/>
                </a:solidFill>
                <a:latin typeface="Source Sans 3" pitchFamily="34" charset="0"/>
                <a:ea typeface="Source Sans 3" pitchFamily="34" charset="-122"/>
                <a:cs typeface="Source Sans 3" pitchFamily="34" charset="-120"/>
              </a:rPr>
              <a:t> 최종 교정, 레퍼런스 확인, 제출 시스템 업로드</a:t>
            </a:r>
            <a:endParaRPr lang="en-US" sz="1150" dirty="0"/>
          </a:p>
        </p:txBody>
      </p:sp>
      <p:sp>
        <p:nvSpPr>
          <p:cNvPr id="25" name="Text 23"/>
          <p:cNvSpPr/>
          <p:nvPr/>
        </p:nvSpPr>
        <p:spPr>
          <a:xfrm>
            <a:off x="588050" y="4198025"/>
            <a:ext cx="5992058" cy="220504"/>
          </a:xfrm>
          <a:prstGeom prst="rect">
            <a:avLst/>
          </a:prstGeom>
          <a:noFill/>
          <a:ln/>
        </p:spPr>
        <p:txBody>
          <a:bodyPr wrap="none" lIns="0" tIns="0" rIns="0" bIns="0" rtlCol="0" anchor="t"/>
          <a:lstStyle/>
          <a:p>
            <a:pPr algn="r" indent="0" marL="0">
              <a:lnSpc>
                <a:spcPts val="1700"/>
              </a:lnSpc>
              <a:buNone/>
            </a:pPr>
            <a:r>
              <a:rPr lang="en-US" sz="1150" b="1" dirty="0">
                <a:solidFill>
                  <a:srgbClr val="E2E6E9"/>
                </a:solidFill>
                <a:latin typeface="Source Sans 3" pitchFamily="34" charset="0"/>
                <a:ea typeface="Source Sans 3" pitchFamily="34" charset="-122"/>
                <a:cs typeface="Source Sans 3" pitchFamily="34" charset="-120"/>
              </a:rPr>
              <a:t>산출물:</a:t>
            </a:r>
            <a:pPr algn="r" indent="0" marL="0">
              <a:lnSpc>
                <a:spcPts val="1700"/>
              </a:lnSpc>
              <a:buNone/>
            </a:pPr>
            <a:r>
              <a:rPr lang="en-US" sz="1150" dirty="0">
                <a:solidFill>
                  <a:srgbClr val="E2E6E9"/>
                </a:solidFill>
                <a:latin typeface="Source Sans 3" pitchFamily="34" charset="0"/>
                <a:ea typeface="Source Sans 3" pitchFamily="34" charset="-122"/>
                <a:cs typeface="Source Sans 3" pitchFamily="34" charset="-120"/>
              </a:rPr>
              <a:t> 제출 완료된 Full Paper (PDF)</a:t>
            </a:r>
            <a:endParaRPr lang="en-US" sz="1150" dirty="0"/>
          </a:p>
        </p:txBody>
      </p:sp>
      <p:sp>
        <p:nvSpPr>
          <p:cNvPr id="26" name="Shape 24"/>
          <p:cNvSpPr/>
          <p:nvPr/>
        </p:nvSpPr>
        <p:spPr>
          <a:xfrm>
            <a:off x="7465338" y="4241006"/>
            <a:ext cx="441007" cy="15240"/>
          </a:xfrm>
          <a:prstGeom prst="roundRect">
            <a:avLst>
              <a:gd name="adj" fmla="val 144712"/>
            </a:avLst>
          </a:prstGeom>
          <a:solidFill>
            <a:srgbClr val="494A4B"/>
          </a:solidFill>
          <a:ln/>
        </p:spPr>
      </p:sp>
      <p:sp>
        <p:nvSpPr>
          <p:cNvPr id="27" name="Shape 25"/>
          <p:cNvSpPr/>
          <p:nvPr/>
        </p:nvSpPr>
        <p:spPr>
          <a:xfrm>
            <a:off x="7149822" y="4083248"/>
            <a:ext cx="330756" cy="330756"/>
          </a:xfrm>
          <a:prstGeom prst="roundRect">
            <a:avLst>
              <a:gd name="adj" fmla="val 6668"/>
            </a:avLst>
          </a:prstGeom>
          <a:solidFill>
            <a:srgbClr val="303132"/>
          </a:solidFill>
          <a:ln/>
        </p:spPr>
      </p:sp>
      <p:sp>
        <p:nvSpPr>
          <p:cNvPr id="28" name="Text 26"/>
          <p:cNvSpPr/>
          <p:nvPr/>
        </p:nvSpPr>
        <p:spPr>
          <a:xfrm>
            <a:off x="7215009" y="4123372"/>
            <a:ext cx="200382" cy="250508"/>
          </a:xfrm>
          <a:prstGeom prst="rect">
            <a:avLst/>
          </a:prstGeom>
          <a:noFill/>
          <a:ln/>
        </p:spPr>
        <p:txBody>
          <a:bodyPr wrap="none" lIns="0" tIns="0" rIns="0" bIns="0" rtlCol="0" anchor="t"/>
          <a:lstStyle/>
          <a:p>
            <a:pPr algn="ctr" indent="0" marL="0">
              <a:lnSpc>
                <a:spcPts val="1550"/>
              </a:lnSpc>
              <a:buNone/>
            </a:pPr>
            <a:r>
              <a:rPr lang="en-US" sz="1550" b="1" dirty="0">
                <a:solidFill>
                  <a:srgbClr val="E2E6E9"/>
                </a:solidFill>
                <a:latin typeface="Montserrat Bold" pitchFamily="34" charset="0"/>
                <a:ea typeface="Montserrat Bold" pitchFamily="34" charset="-122"/>
                <a:cs typeface="Montserrat Bold" pitchFamily="34" charset="-120"/>
              </a:rPr>
              <a:t>4</a:t>
            </a:r>
            <a:endParaRPr lang="en-US" sz="1550" dirty="0"/>
          </a:p>
        </p:txBody>
      </p:sp>
      <p:sp>
        <p:nvSpPr>
          <p:cNvPr id="29" name="Text 27"/>
          <p:cNvSpPr/>
          <p:nvPr/>
        </p:nvSpPr>
        <p:spPr>
          <a:xfrm>
            <a:off x="8050292" y="4133731"/>
            <a:ext cx="1670685" cy="208717"/>
          </a:xfrm>
          <a:prstGeom prst="rect">
            <a:avLst/>
          </a:prstGeom>
          <a:noFill/>
          <a:ln/>
        </p:spPr>
        <p:txBody>
          <a:bodyPr wrap="none" lIns="0" tIns="0" rIns="0" bIns="0" rtlCol="0" anchor="t"/>
          <a:lstStyle/>
          <a:p>
            <a:pPr algn="l" indent="0" marL="0">
              <a:lnSpc>
                <a:spcPts val="1600"/>
              </a:lnSpc>
              <a:buNone/>
            </a:pPr>
            <a:r>
              <a:rPr lang="en-US" sz="1300" b="1" dirty="0">
                <a:solidFill>
                  <a:srgbClr val="E2E6E9"/>
                </a:solidFill>
                <a:latin typeface="Montserrat Bold" pitchFamily="34" charset="0"/>
                <a:ea typeface="Montserrat Bold" pitchFamily="34" charset="-122"/>
                <a:cs typeface="Montserrat Bold" pitchFamily="34" charset="-120"/>
              </a:rPr>
              <a:t>2026년 2월 16일</a:t>
            </a:r>
            <a:endParaRPr lang="en-US" sz="1300" dirty="0"/>
          </a:p>
        </p:txBody>
      </p:sp>
      <p:sp>
        <p:nvSpPr>
          <p:cNvPr id="30" name="Text 28"/>
          <p:cNvSpPr/>
          <p:nvPr/>
        </p:nvSpPr>
        <p:spPr>
          <a:xfrm>
            <a:off x="8050292" y="4430554"/>
            <a:ext cx="5992058" cy="220504"/>
          </a:xfrm>
          <a:prstGeom prst="rect">
            <a:avLst/>
          </a:prstGeom>
          <a:noFill/>
          <a:ln/>
        </p:spPr>
        <p:txBody>
          <a:bodyPr wrap="none" lIns="0" tIns="0" rIns="0" bIns="0" rtlCol="0" anchor="t"/>
          <a:lstStyle/>
          <a:p>
            <a:pPr algn="l" indent="0" marL="0">
              <a:lnSpc>
                <a:spcPts val="1700"/>
              </a:lnSpc>
              <a:buNone/>
            </a:pPr>
            <a:r>
              <a:rPr lang="en-US" sz="1150" b="1" dirty="0">
                <a:solidFill>
                  <a:srgbClr val="E2E6E9"/>
                </a:solidFill>
                <a:latin typeface="Source Sans 3" pitchFamily="34" charset="0"/>
                <a:ea typeface="Source Sans 3" pitchFamily="34" charset="-122"/>
                <a:cs typeface="Source Sans 3" pitchFamily="34" charset="-120"/>
              </a:rPr>
              <a:t>목표:</a:t>
            </a:r>
            <a:pPr algn="l" indent="0" marL="0">
              <a:lnSpc>
                <a:spcPts val="1700"/>
              </a:lnSpc>
              <a:buNone/>
            </a:pPr>
            <a:r>
              <a:rPr lang="en-US" sz="1150" dirty="0">
                <a:solidFill>
                  <a:srgbClr val="E2E6E9"/>
                </a:solidFill>
                <a:latin typeface="Source Sans 3" pitchFamily="34" charset="0"/>
                <a:ea typeface="Source Sans 3" pitchFamily="34" charset="-122"/>
                <a:cs typeface="Source Sans 3" pitchFamily="34" charset="-120"/>
              </a:rPr>
              <a:t> 심사 결과 수령</a:t>
            </a:r>
            <a:endParaRPr lang="en-US" sz="1150" dirty="0"/>
          </a:p>
        </p:txBody>
      </p:sp>
      <p:sp>
        <p:nvSpPr>
          <p:cNvPr id="31" name="Text 29"/>
          <p:cNvSpPr/>
          <p:nvPr/>
        </p:nvSpPr>
        <p:spPr>
          <a:xfrm>
            <a:off x="8050292" y="4739164"/>
            <a:ext cx="5992058" cy="220504"/>
          </a:xfrm>
          <a:prstGeom prst="rect">
            <a:avLst/>
          </a:prstGeom>
          <a:noFill/>
          <a:ln/>
        </p:spPr>
        <p:txBody>
          <a:bodyPr wrap="none" lIns="0" tIns="0" rIns="0" bIns="0" rtlCol="0" anchor="t"/>
          <a:lstStyle/>
          <a:p>
            <a:pPr algn="l" indent="0" marL="0">
              <a:lnSpc>
                <a:spcPts val="1700"/>
              </a:lnSpc>
              <a:buNone/>
            </a:pPr>
            <a:r>
              <a:rPr lang="en-US" sz="1150" b="1" dirty="0">
                <a:solidFill>
                  <a:srgbClr val="E2E6E9"/>
                </a:solidFill>
                <a:latin typeface="Source Sans 3" pitchFamily="34" charset="0"/>
                <a:ea typeface="Source Sans 3" pitchFamily="34" charset="-122"/>
                <a:cs typeface="Source Sans 3" pitchFamily="34" charset="-120"/>
              </a:rPr>
              <a:t>활동:</a:t>
            </a:r>
            <a:pPr algn="l" indent="0" marL="0">
              <a:lnSpc>
                <a:spcPts val="1700"/>
              </a:lnSpc>
              <a:buNone/>
            </a:pPr>
            <a:r>
              <a:rPr lang="en-US" sz="1150" dirty="0">
                <a:solidFill>
                  <a:srgbClr val="E2E6E9"/>
                </a:solidFill>
                <a:latin typeface="Source Sans 3" pitchFamily="34" charset="0"/>
                <a:ea typeface="Source Sans 3" pitchFamily="34" charset="-122"/>
                <a:cs typeface="Source Sans 3" pitchFamily="34" charset="-120"/>
              </a:rPr>
              <a:t> 리뷰 코멘트 분석, 수정 방향 논의</a:t>
            </a:r>
            <a:endParaRPr lang="en-US" sz="1150" dirty="0"/>
          </a:p>
        </p:txBody>
      </p:sp>
      <p:sp>
        <p:nvSpPr>
          <p:cNvPr id="32" name="Text 30"/>
          <p:cNvSpPr/>
          <p:nvPr/>
        </p:nvSpPr>
        <p:spPr>
          <a:xfrm>
            <a:off x="8050292" y="5047774"/>
            <a:ext cx="5992058" cy="220504"/>
          </a:xfrm>
          <a:prstGeom prst="rect">
            <a:avLst/>
          </a:prstGeom>
          <a:noFill/>
          <a:ln/>
        </p:spPr>
        <p:txBody>
          <a:bodyPr wrap="none" lIns="0" tIns="0" rIns="0" bIns="0" rtlCol="0" anchor="t"/>
          <a:lstStyle/>
          <a:p>
            <a:pPr algn="l" indent="0" marL="0">
              <a:lnSpc>
                <a:spcPts val="1700"/>
              </a:lnSpc>
              <a:buNone/>
            </a:pPr>
            <a:r>
              <a:rPr lang="en-US" sz="1150" b="1" dirty="0">
                <a:solidFill>
                  <a:srgbClr val="E2E6E9"/>
                </a:solidFill>
                <a:latin typeface="Source Sans 3" pitchFamily="34" charset="0"/>
                <a:ea typeface="Source Sans 3" pitchFamily="34" charset="-122"/>
                <a:cs typeface="Source Sans 3" pitchFamily="34" charset="-120"/>
              </a:rPr>
              <a:t>산출물:</a:t>
            </a:r>
            <a:pPr algn="l" indent="0" marL="0">
              <a:lnSpc>
                <a:spcPts val="1700"/>
              </a:lnSpc>
              <a:buNone/>
            </a:pPr>
            <a:r>
              <a:rPr lang="en-US" sz="1150" dirty="0">
                <a:solidFill>
                  <a:srgbClr val="E2E6E9"/>
                </a:solidFill>
                <a:latin typeface="Source Sans 3" pitchFamily="34" charset="0"/>
                <a:ea typeface="Source Sans 3" pitchFamily="34" charset="-122"/>
                <a:cs typeface="Source Sans 3" pitchFamily="34" charset="-120"/>
              </a:rPr>
              <a:t> 리뷰 대응 계획서</a:t>
            </a:r>
            <a:endParaRPr lang="en-US" sz="1150" dirty="0"/>
          </a:p>
        </p:txBody>
      </p:sp>
      <p:sp>
        <p:nvSpPr>
          <p:cNvPr id="33" name="Shape 31"/>
          <p:cNvSpPr/>
          <p:nvPr/>
        </p:nvSpPr>
        <p:spPr>
          <a:xfrm>
            <a:off x="6724055" y="5001339"/>
            <a:ext cx="441007" cy="15240"/>
          </a:xfrm>
          <a:prstGeom prst="roundRect">
            <a:avLst>
              <a:gd name="adj" fmla="val 144712"/>
            </a:avLst>
          </a:prstGeom>
          <a:solidFill>
            <a:srgbClr val="494A4B"/>
          </a:solidFill>
          <a:ln/>
        </p:spPr>
      </p:sp>
      <p:sp>
        <p:nvSpPr>
          <p:cNvPr id="34" name="Shape 32"/>
          <p:cNvSpPr/>
          <p:nvPr/>
        </p:nvSpPr>
        <p:spPr>
          <a:xfrm>
            <a:off x="7149822" y="4843582"/>
            <a:ext cx="330756" cy="330756"/>
          </a:xfrm>
          <a:prstGeom prst="roundRect">
            <a:avLst>
              <a:gd name="adj" fmla="val 6668"/>
            </a:avLst>
          </a:prstGeom>
          <a:solidFill>
            <a:srgbClr val="303132"/>
          </a:solidFill>
          <a:ln/>
        </p:spPr>
      </p:sp>
      <p:sp>
        <p:nvSpPr>
          <p:cNvPr id="35" name="Text 33"/>
          <p:cNvSpPr/>
          <p:nvPr/>
        </p:nvSpPr>
        <p:spPr>
          <a:xfrm>
            <a:off x="7215009" y="4883706"/>
            <a:ext cx="200382" cy="250508"/>
          </a:xfrm>
          <a:prstGeom prst="rect">
            <a:avLst/>
          </a:prstGeom>
          <a:noFill/>
          <a:ln/>
        </p:spPr>
        <p:txBody>
          <a:bodyPr wrap="none" lIns="0" tIns="0" rIns="0" bIns="0" rtlCol="0" anchor="t"/>
          <a:lstStyle/>
          <a:p>
            <a:pPr algn="ctr" indent="0" marL="0">
              <a:lnSpc>
                <a:spcPts val="1550"/>
              </a:lnSpc>
              <a:buNone/>
            </a:pPr>
            <a:r>
              <a:rPr lang="en-US" sz="1550" b="1" dirty="0">
                <a:solidFill>
                  <a:srgbClr val="E2E6E9"/>
                </a:solidFill>
                <a:latin typeface="Montserrat Bold" pitchFamily="34" charset="0"/>
                <a:ea typeface="Montserrat Bold" pitchFamily="34" charset="-122"/>
                <a:cs typeface="Montserrat Bold" pitchFamily="34" charset="-120"/>
              </a:rPr>
              <a:t>5</a:t>
            </a:r>
            <a:endParaRPr lang="en-US" sz="1550" dirty="0"/>
          </a:p>
        </p:txBody>
      </p:sp>
      <p:sp>
        <p:nvSpPr>
          <p:cNvPr id="36" name="Text 34"/>
          <p:cNvSpPr/>
          <p:nvPr/>
        </p:nvSpPr>
        <p:spPr>
          <a:xfrm>
            <a:off x="4909423" y="4894064"/>
            <a:ext cx="1670685" cy="208717"/>
          </a:xfrm>
          <a:prstGeom prst="rect">
            <a:avLst/>
          </a:prstGeom>
          <a:noFill/>
          <a:ln/>
        </p:spPr>
        <p:txBody>
          <a:bodyPr wrap="none" lIns="0" tIns="0" rIns="0" bIns="0" rtlCol="0" anchor="t"/>
          <a:lstStyle/>
          <a:p>
            <a:pPr algn="r" indent="0" marL="0">
              <a:lnSpc>
                <a:spcPts val="1600"/>
              </a:lnSpc>
              <a:buNone/>
            </a:pPr>
            <a:r>
              <a:rPr lang="en-US" sz="1300" b="1" dirty="0">
                <a:solidFill>
                  <a:srgbClr val="E2E6E9"/>
                </a:solidFill>
                <a:latin typeface="Montserrat Bold" pitchFamily="34" charset="0"/>
                <a:ea typeface="Montserrat Bold" pitchFamily="34" charset="-122"/>
                <a:cs typeface="Montserrat Bold" pitchFamily="34" charset="-120"/>
              </a:rPr>
              <a:t>2026년 3월 15일</a:t>
            </a:r>
            <a:endParaRPr lang="en-US" sz="1300" dirty="0"/>
          </a:p>
        </p:txBody>
      </p:sp>
      <p:sp>
        <p:nvSpPr>
          <p:cNvPr id="37" name="Text 35"/>
          <p:cNvSpPr/>
          <p:nvPr/>
        </p:nvSpPr>
        <p:spPr>
          <a:xfrm>
            <a:off x="588050" y="5190887"/>
            <a:ext cx="5992058" cy="220504"/>
          </a:xfrm>
          <a:prstGeom prst="rect">
            <a:avLst/>
          </a:prstGeom>
          <a:noFill/>
          <a:ln/>
        </p:spPr>
        <p:txBody>
          <a:bodyPr wrap="none" lIns="0" tIns="0" rIns="0" bIns="0" rtlCol="0" anchor="t"/>
          <a:lstStyle/>
          <a:p>
            <a:pPr algn="r" indent="0" marL="0">
              <a:lnSpc>
                <a:spcPts val="1700"/>
              </a:lnSpc>
              <a:buNone/>
            </a:pPr>
            <a:r>
              <a:rPr lang="en-US" sz="1150" b="1" dirty="0">
                <a:solidFill>
                  <a:srgbClr val="E2E6E9"/>
                </a:solidFill>
                <a:latin typeface="Source Sans 3" pitchFamily="34" charset="0"/>
                <a:ea typeface="Source Sans 3" pitchFamily="34" charset="-122"/>
                <a:cs typeface="Source Sans 3" pitchFamily="34" charset="-120"/>
              </a:rPr>
              <a:t>목표:</a:t>
            </a:r>
            <a:pPr algn="r" indent="0" marL="0">
              <a:lnSpc>
                <a:spcPts val="1700"/>
              </a:lnSpc>
              <a:buNone/>
            </a:pPr>
            <a:r>
              <a:rPr lang="en-US" sz="1150" dirty="0">
                <a:solidFill>
                  <a:srgbClr val="E2E6E9"/>
                </a:solidFill>
                <a:latin typeface="Source Sans 3" pitchFamily="34" charset="0"/>
                <a:ea typeface="Source Sans 3" pitchFamily="34" charset="-122"/>
                <a:cs typeface="Source Sans 3" pitchFamily="34" charset="-120"/>
              </a:rPr>
              <a:t> Camera-ready 최종본 제출</a:t>
            </a:r>
            <a:endParaRPr lang="en-US" sz="1150" dirty="0"/>
          </a:p>
        </p:txBody>
      </p:sp>
      <p:sp>
        <p:nvSpPr>
          <p:cNvPr id="38" name="Text 36"/>
          <p:cNvSpPr/>
          <p:nvPr/>
        </p:nvSpPr>
        <p:spPr>
          <a:xfrm>
            <a:off x="588050" y="5499497"/>
            <a:ext cx="5992058" cy="220504"/>
          </a:xfrm>
          <a:prstGeom prst="rect">
            <a:avLst/>
          </a:prstGeom>
          <a:noFill/>
          <a:ln/>
        </p:spPr>
        <p:txBody>
          <a:bodyPr wrap="none" lIns="0" tIns="0" rIns="0" bIns="0" rtlCol="0" anchor="t"/>
          <a:lstStyle/>
          <a:p>
            <a:pPr algn="r" indent="0" marL="0">
              <a:lnSpc>
                <a:spcPts val="1700"/>
              </a:lnSpc>
              <a:buNone/>
            </a:pPr>
            <a:r>
              <a:rPr lang="en-US" sz="1150" b="1" dirty="0">
                <a:solidFill>
                  <a:srgbClr val="E2E6E9"/>
                </a:solidFill>
                <a:latin typeface="Source Sans 3" pitchFamily="34" charset="0"/>
                <a:ea typeface="Source Sans 3" pitchFamily="34" charset="-122"/>
                <a:cs typeface="Source Sans 3" pitchFamily="34" charset="-120"/>
              </a:rPr>
              <a:t>활동:</a:t>
            </a:r>
            <a:pPr algn="r" indent="0" marL="0">
              <a:lnSpc>
                <a:spcPts val="1700"/>
              </a:lnSpc>
              <a:buNone/>
            </a:pPr>
            <a:r>
              <a:rPr lang="en-US" sz="1150" dirty="0">
                <a:solidFill>
                  <a:srgbClr val="E2E6E9"/>
                </a:solidFill>
                <a:latin typeface="Source Sans 3" pitchFamily="34" charset="0"/>
                <a:ea typeface="Source Sans 3" pitchFamily="34" charset="-122"/>
                <a:cs typeface="Source Sans 3" pitchFamily="34" charset="-120"/>
              </a:rPr>
              <a:t> 리뷰 코멘트 반영, 최종 수정, 포맷 점검</a:t>
            </a:r>
            <a:endParaRPr lang="en-US" sz="1150" dirty="0"/>
          </a:p>
        </p:txBody>
      </p:sp>
      <p:sp>
        <p:nvSpPr>
          <p:cNvPr id="39" name="Text 37"/>
          <p:cNvSpPr/>
          <p:nvPr/>
        </p:nvSpPr>
        <p:spPr>
          <a:xfrm>
            <a:off x="588050" y="5808107"/>
            <a:ext cx="5992058" cy="220504"/>
          </a:xfrm>
          <a:prstGeom prst="rect">
            <a:avLst/>
          </a:prstGeom>
          <a:noFill/>
          <a:ln/>
        </p:spPr>
        <p:txBody>
          <a:bodyPr wrap="none" lIns="0" tIns="0" rIns="0" bIns="0" rtlCol="0" anchor="t"/>
          <a:lstStyle/>
          <a:p>
            <a:pPr algn="r" indent="0" marL="0">
              <a:lnSpc>
                <a:spcPts val="1700"/>
              </a:lnSpc>
              <a:buNone/>
            </a:pPr>
            <a:r>
              <a:rPr lang="en-US" sz="1150" b="1" dirty="0">
                <a:solidFill>
                  <a:srgbClr val="E2E6E9"/>
                </a:solidFill>
                <a:latin typeface="Source Sans 3" pitchFamily="34" charset="0"/>
                <a:ea typeface="Source Sans 3" pitchFamily="34" charset="-122"/>
                <a:cs typeface="Source Sans 3" pitchFamily="34" charset="-120"/>
              </a:rPr>
              <a:t>산출물:</a:t>
            </a:r>
            <a:pPr algn="r" indent="0" marL="0">
              <a:lnSpc>
                <a:spcPts val="1700"/>
              </a:lnSpc>
              <a:buNone/>
            </a:pPr>
            <a:r>
              <a:rPr lang="en-US" sz="1150" dirty="0">
                <a:solidFill>
                  <a:srgbClr val="E2E6E9"/>
                </a:solidFill>
                <a:latin typeface="Source Sans 3" pitchFamily="34" charset="0"/>
                <a:ea typeface="Source Sans 3" pitchFamily="34" charset="-122"/>
                <a:cs typeface="Source Sans 3" pitchFamily="34" charset="-120"/>
              </a:rPr>
              <a:t> Camera-ready 버전 (PDF + 소스)</a:t>
            </a:r>
            <a:endParaRPr lang="en-US" sz="1150" dirty="0"/>
          </a:p>
        </p:txBody>
      </p:sp>
      <p:sp>
        <p:nvSpPr>
          <p:cNvPr id="40" name="Shape 38"/>
          <p:cNvSpPr/>
          <p:nvPr/>
        </p:nvSpPr>
        <p:spPr>
          <a:xfrm>
            <a:off x="7465338" y="5761673"/>
            <a:ext cx="441007" cy="15240"/>
          </a:xfrm>
          <a:prstGeom prst="roundRect">
            <a:avLst>
              <a:gd name="adj" fmla="val 144712"/>
            </a:avLst>
          </a:prstGeom>
          <a:solidFill>
            <a:srgbClr val="494A4B"/>
          </a:solidFill>
          <a:ln/>
        </p:spPr>
      </p:sp>
      <p:sp>
        <p:nvSpPr>
          <p:cNvPr id="41" name="Shape 39"/>
          <p:cNvSpPr/>
          <p:nvPr/>
        </p:nvSpPr>
        <p:spPr>
          <a:xfrm>
            <a:off x="7149822" y="5603915"/>
            <a:ext cx="330756" cy="330756"/>
          </a:xfrm>
          <a:prstGeom prst="roundRect">
            <a:avLst>
              <a:gd name="adj" fmla="val 6668"/>
            </a:avLst>
          </a:prstGeom>
          <a:solidFill>
            <a:srgbClr val="303132"/>
          </a:solidFill>
          <a:ln/>
        </p:spPr>
      </p:sp>
      <p:sp>
        <p:nvSpPr>
          <p:cNvPr id="42" name="Text 40"/>
          <p:cNvSpPr/>
          <p:nvPr/>
        </p:nvSpPr>
        <p:spPr>
          <a:xfrm>
            <a:off x="7215009" y="5644039"/>
            <a:ext cx="200382" cy="250508"/>
          </a:xfrm>
          <a:prstGeom prst="rect">
            <a:avLst/>
          </a:prstGeom>
          <a:noFill/>
          <a:ln/>
        </p:spPr>
        <p:txBody>
          <a:bodyPr wrap="none" lIns="0" tIns="0" rIns="0" bIns="0" rtlCol="0" anchor="t"/>
          <a:lstStyle/>
          <a:p>
            <a:pPr algn="ctr" indent="0" marL="0">
              <a:lnSpc>
                <a:spcPts val="1550"/>
              </a:lnSpc>
              <a:buNone/>
            </a:pPr>
            <a:r>
              <a:rPr lang="en-US" sz="1550" b="1" dirty="0">
                <a:solidFill>
                  <a:srgbClr val="E2E6E9"/>
                </a:solidFill>
                <a:latin typeface="Montserrat Bold" pitchFamily="34" charset="0"/>
                <a:ea typeface="Montserrat Bold" pitchFamily="34" charset="-122"/>
                <a:cs typeface="Montserrat Bold" pitchFamily="34" charset="-120"/>
              </a:rPr>
              <a:t>6</a:t>
            </a:r>
            <a:endParaRPr lang="en-US" sz="1550" dirty="0"/>
          </a:p>
        </p:txBody>
      </p:sp>
      <p:sp>
        <p:nvSpPr>
          <p:cNvPr id="43" name="Text 41"/>
          <p:cNvSpPr/>
          <p:nvPr/>
        </p:nvSpPr>
        <p:spPr>
          <a:xfrm>
            <a:off x="8050292" y="5654397"/>
            <a:ext cx="1670685" cy="208717"/>
          </a:xfrm>
          <a:prstGeom prst="rect">
            <a:avLst/>
          </a:prstGeom>
          <a:noFill/>
          <a:ln/>
        </p:spPr>
        <p:txBody>
          <a:bodyPr wrap="none" lIns="0" tIns="0" rIns="0" bIns="0" rtlCol="0" anchor="t"/>
          <a:lstStyle/>
          <a:p>
            <a:pPr algn="l" indent="0" marL="0">
              <a:lnSpc>
                <a:spcPts val="1600"/>
              </a:lnSpc>
              <a:buNone/>
            </a:pPr>
            <a:r>
              <a:rPr lang="en-US" sz="1300" b="1" dirty="0">
                <a:solidFill>
                  <a:srgbClr val="E2E6E9"/>
                </a:solidFill>
                <a:latin typeface="Montserrat Bold" pitchFamily="34" charset="0"/>
                <a:ea typeface="Montserrat Bold" pitchFamily="34" charset="-122"/>
                <a:cs typeface="Montserrat Bold" pitchFamily="34" charset="-120"/>
              </a:rPr>
              <a:t>2026년 4월</a:t>
            </a:r>
            <a:endParaRPr lang="en-US" sz="1300" dirty="0"/>
          </a:p>
        </p:txBody>
      </p:sp>
      <p:sp>
        <p:nvSpPr>
          <p:cNvPr id="44" name="Text 42"/>
          <p:cNvSpPr/>
          <p:nvPr/>
        </p:nvSpPr>
        <p:spPr>
          <a:xfrm>
            <a:off x="8050292" y="5951220"/>
            <a:ext cx="5992058" cy="220504"/>
          </a:xfrm>
          <a:prstGeom prst="rect">
            <a:avLst/>
          </a:prstGeom>
          <a:noFill/>
          <a:ln/>
        </p:spPr>
        <p:txBody>
          <a:bodyPr wrap="none" lIns="0" tIns="0" rIns="0" bIns="0" rtlCol="0" anchor="t"/>
          <a:lstStyle/>
          <a:p>
            <a:pPr algn="l" indent="0" marL="0">
              <a:lnSpc>
                <a:spcPts val="1700"/>
              </a:lnSpc>
              <a:buNone/>
            </a:pPr>
            <a:r>
              <a:rPr lang="en-US" sz="1150" b="1" dirty="0">
                <a:solidFill>
                  <a:srgbClr val="E2E6E9"/>
                </a:solidFill>
                <a:latin typeface="Source Sans 3" pitchFamily="34" charset="0"/>
                <a:ea typeface="Source Sans 3" pitchFamily="34" charset="-122"/>
                <a:cs typeface="Source Sans 3" pitchFamily="34" charset="-120"/>
              </a:rPr>
              <a:t>목표:</a:t>
            </a:r>
            <a:pPr algn="l" indent="0" marL="0">
              <a:lnSpc>
                <a:spcPts val="1700"/>
              </a:lnSpc>
              <a:buNone/>
            </a:pPr>
            <a:r>
              <a:rPr lang="en-US" sz="1150" dirty="0">
                <a:solidFill>
                  <a:srgbClr val="E2E6E9"/>
                </a:solidFill>
                <a:latin typeface="Source Sans 3" pitchFamily="34" charset="0"/>
                <a:ea typeface="Source Sans 3" pitchFamily="34" charset="-122"/>
                <a:cs typeface="Source Sans 3" pitchFamily="34" charset="-120"/>
              </a:rPr>
              <a:t> 컨퍼런스 발표 준비</a:t>
            </a:r>
            <a:endParaRPr lang="en-US" sz="1150" dirty="0"/>
          </a:p>
        </p:txBody>
      </p:sp>
      <p:sp>
        <p:nvSpPr>
          <p:cNvPr id="45" name="Text 43"/>
          <p:cNvSpPr/>
          <p:nvPr/>
        </p:nvSpPr>
        <p:spPr>
          <a:xfrm>
            <a:off x="8050292" y="6259830"/>
            <a:ext cx="5992058" cy="220504"/>
          </a:xfrm>
          <a:prstGeom prst="rect">
            <a:avLst/>
          </a:prstGeom>
          <a:noFill/>
          <a:ln/>
        </p:spPr>
        <p:txBody>
          <a:bodyPr wrap="none" lIns="0" tIns="0" rIns="0" bIns="0" rtlCol="0" anchor="t"/>
          <a:lstStyle/>
          <a:p>
            <a:pPr algn="l" indent="0" marL="0">
              <a:lnSpc>
                <a:spcPts val="1700"/>
              </a:lnSpc>
              <a:buNone/>
            </a:pPr>
            <a:r>
              <a:rPr lang="en-US" sz="1150" b="1" dirty="0">
                <a:solidFill>
                  <a:srgbClr val="E2E6E9"/>
                </a:solidFill>
                <a:latin typeface="Source Sans 3" pitchFamily="34" charset="0"/>
                <a:ea typeface="Source Sans 3" pitchFamily="34" charset="-122"/>
                <a:cs typeface="Source Sans 3" pitchFamily="34" charset="-120"/>
              </a:rPr>
              <a:t>활동:</a:t>
            </a:r>
            <a:pPr algn="l" indent="0" marL="0">
              <a:lnSpc>
                <a:spcPts val="1700"/>
              </a:lnSpc>
              <a:buNone/>
            </a:pPr>
            <a:r>
              <a:rPr lang="en-US" sz="1150" dirty="0">
                <a:solidFill>
                  <a:srgbClr val="E2E6E9"/>
                </a:solidFill>
                <a:latin typeface="Source Sans 3" pitchFamily="34" charset="0"/>
                <a:ea typeface="Source Sans 3" pitchFamily="34" charset="-122"/>
                <a:cs typeface="Source Sans 3" pitchFamily="34" charset="-120"/>
              </a:rPr>
              <a:t> 발표 자료 제작, 데모 준비, 발표 연습</a:t>
            </a:r>
            <a:endParaRPr lang="en-US" sz="1150" dirty="0"/>
          </a:p>
        </p:txBody>
      </p:sp>
      <p:sp>
        <p:nvSpPr>
          <p:cNvPr id="46" name="Text 44"/>
          <p:cNvSpPr/>
          <p:nvPr/>
        </p:nvSpPr>
        <p:spPr>
          <a:xfrm>
            <a:off x="8050292" y="6568440"/>
            <a:ext cx="5992058" cy="220504"/>
          </a:xfrm>
          <a:prstGeom prst="rect">
            <a:avLst/>
          </a:prstGeom>
          <a:noFill/>
          <a:ln/>
        </p:spPr>
        <p:txBody>
          <a:bodyPr wrap="none" lIns="0" tIns="0" rIns="0" bIns="0" rtlCol="0" anchor="t"/>
          <a:lstStyle/>
          <a:p>
            <a:pPr algn="l" indent="0" marL="0">
              <a:lnSpc>
                <a:spcPts val="1700"/>
              </a:lnSpc>
              <a:buNone/>
            </a:pPr>
            <a:r>
              <a:rPr lang="en-US" sz="1150" b="1" dirty="0">
                <a:solidFill>
                  <a:srgbClr val="E2E6E9"/>
                </a:solidFill>
                <a:latin typeface="Source Sans 3" pitchFamily="34" charset="0"/>
                <a:ea typeface="Source Sans 3" pitchFamily="34" charset="-122"/>
                <a:cs typeface="Source Sans 3" pitchFamily="34" charset="-120"/>
              </a:rPr>
              <a:t>산출물:</a:t>
            </a:r>
            <a:pPr algn="l" indent="0" marL="0">
              <a:lnSpc>
                <a:spcPts val="1700"/>
              </a:lnSpc>
              <a:buNone/>
            </a:pPr>
            <a:r>
              <a:rPr lang="en-US" sz="1150" dirty="0">
                <a:solidFill>
                  <a:srgbClr val="E2E6E9"/>
                </a:solidFill>
                <a:latin typeface="Source Sans 3" pitchFamily="34" charset="0"/>
                <a:ea typeface="Source Sans 3" pitchFamily="34" charset="-122"/>
                <a:cs typeface="Source Sans 3" pitchFamily="34" charset="-120"/>
              </a:rPr>
              <a:t> 발표 슬라이드, 라이브 데모 (옵션), 포스터 (옵션)</a:t>
            </a:r>
            <a:endParaRPr lang="en-US" sz="1150" dirty="0"/>
          </a:p>
        </p:txBody>
      </p:sp>
      <p:sp>
        <p:nvSpPr>
          <p:cNvPr id="47" name="Shape 45"/>
          <p:cNvSpPr/>
          <p:nvPr/>
        </p:nvSpPr>
        <p:spPr>
          <a:xfrm>
            <a:off x="588050" y="6995993"/>
            <a:ext cx="13454301" cy="830342"/>
          </a:xfrm>
          <a:prstGeom prst="roundRect">
            <a:avLst>
              <a:gd name="adj" fmla="val 2656"/>
            </a:avLst>
          </a:prstGeom>
          <a:solidFill>
            <a:srgbClr val="262626"/>
          </a:solidFill>
          <a:ln/>
        </p:spPr>
      </p:sp>
      <p:pic>
        <p:nvPicPr>
          <p:cNvPr id="48" name="Image 0" descr="preencoded.png">    </p:cNvPr>
          <p:cNvPicPr>
            <a:picLocks noChangeAspect="1"/>
          </p:cNvPicPr>
          <p:nvPr/>
        </p:nvPicPr>
        <p:blipFill>
          <a:blip r:embed="rId1"/>
          <a:stretch>
            <a:fillRect/>
          </a:stretch>
        </p:blipFill>
        <p:spPr>
          <a:xfrm>
            <a:off x="734973" y="7203400"/>
            <a:ext cx="183713" cy="146923"/>
          </a:xfrm>
          <a:prstGeom prst="rect">
            <a:avLst/>
          </a:prstGeom>
        </p:spPr>
      </p:pic>
      <p:sp>
        <p:nvSpPr>
          <p:cNvPr id="49" name="Text 46"/>
          <p:cNvSpPr/>
          <p:nvPr/>
        </p:nvSpPr>
        <p:spPr>
          <a:xfrm>
            <a:off x="1065609" y="7179588"/>
            <a:ext cx="12829818" cy="441008"/>
          </a:xfrm>
          <a:prstGeom prst="rect">
            <a:avLst/>
          </a:prstGeom>
          <a:noFill/>
          <a:ln/>
        </p:spPr>
        <p:txBody>
          <a:bodyPr wrap="square" lIns="0" tIns="0" rIns="0" bIns="0" rtlCol="0" anchor="t"/>
          <a:lstStyle/>
          <a:p>
            <a:pPr algn="l" indent="0" marL="0">
              <a:lnSpc>
                <a:spcPts val="1700"/>
              </a:lnSpc>
              <a:buNone/>
            </a:pPr>
            <a:r>
              <a:rPr lang="en-US" sz="1150" b="1" dirty="0">
                <a:solidFill>
                  <a:srgbClr val="FFFFFF"/>
                </a:solidFill>
                <a:latin typeface="Source Sans 3" pitchFamily="34" charset="0"/>
                <a:ea typeface="Source Sans 3" pitchFamily="34" charset="-122"/>
                <a:cs typeface="Source Sans 3" pitchFamily="34" charset="-120"/>
              </a:rPr>
              <a:t>발표 메모:</a:t>
            </a:r>
            <a:pPr algn="l" indent="0" marL="0">
              <a:lnSpc>
                <a:spcPts val="1700"/>
              </a:lnSpc>
              <a:buNone/>
            </a:pPr>
            <a:r>
              <a:rPr lang="en-US" sz="1150" dirty="0">
                <a:solidFill>
                  <a:srgbClr val="FFFFFF"/>
                </a:solidFill>
                <a:latin typeface="Source Sans 3" pitchFamily="34" charset="0"/>
                <a:ea typeface="Source Sans 3" pitchFamily="34" charset="-122"/>
                <a:cs typeface="Source Sans 3" pitchFamily="34" charset="-120"/>
              </a:rPr>
              <a:t> ICFEC 일정은 타이트하지만 실행 가능합니다. 1월 첫 주에 투고 결정을 내리고, 1-2주 동안 집중적으로 원고와 실험을 완료합니다. 1월 9일 제출 후 2월 16일 결과를 받고, 3월 15일까지 최종본을 제출합니다. 4월에는 발표를 준비합니다. 각 단계마다 명확한 산출물이 정의되어 있어 진행 상황을 추적하기 용이합니다. 특히 초기 1-2주가 가장 중요한 크리티컬 패스입니다.</a:t>
            </a:r>
            <a:endParaRPr lang="en-US" sz="115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Text 0"/>
          <p:cNvSpPr/>
          <p:nvPr/>
        </p:nvSpPr>
        <p:spPr>
          <a:xfrm>
            <a:off x="570786" y="500777"/>
            <a:ext cx="4036100" cy="405408"/>
          </a:xfrm>
          <a:prstGeom prst="rect">
            <a:avLst/>
          </a:prstGeom>
          <a:noFill/>
          <a:ln/>
        </p:spPr>
        <p:txBody>
          <a:bodyPr wrap="none" lIns="0" tIns="0" rIns="0" bIns="0" rtlCol="0" anchor="t"/>
          <a:lstStyle/>
          <a:p>
            <a:pPr algn="l" indent="0" marL="0">
              <a:lnSpc>
                <a:spcPts val="3150"/>
              </a:lnSpc>
              <a:buNone/>
            </a:pPr>
            <a:r>
              <a:rPr lang="en-US" sz="2550" b="1" dirty="0">
                <a:solidFill>
                  <a:srgbClr val="FFFFFF"/>
                </a:solidFill>
                <a:latin typeface="Montserrat Bold" pitchFamily="34" charset="0"/>
                <a:ea typeface="Montserrat Bold" pitchFamily="34" charset="-122"/>
                <a:cs typeface="Montserrat Bold" pitchFamily="34" charset="-120"/>
              </a:rPr>
              <a:t>ACM SoCC 2026 확장 계획</a:t>
            </a:r>
            <a:endParaRPr lang="en-US" sz="2550" dirty="0"/>
          </a:p>
        </p:txBody>
      </p:sp>
      <p:sp>
        <p:nvSpPr>
          <p:cNvPr id="3" name="Text 1"/>
          <p:cNvSpPr/>
          <p:nvPr/>
        </p:nvSpPr>
        <p:spPr>
          <a:xfrm>
            <a:off x="570786" y="1191577"/>
            <a:ext cx="13488829" cy="214074"/>
          </a:xfrm>
          <a:prstGeom prst="rect">
            <a:avLst/>
          </a:prstGeom>
          <a:noFill/>
          <a:ln/>
        </p:spPr>
        <p:txBody>
          <a:bodyPr wrap="none" lIns="0" tIns="0" rIns="0" bIns="0" rtlCol="0" anchor="t"/>
          <a:lstStyle/>
          <a:p>
            <a:pPr algn="l"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ICFEC 이후 ACM SoCC를 목표로 연구를 확장하고 심화하는 계획입니다.</a:t>
            </a:r>
            <a:endParaRPr lang="en-US" sz="1100" dirty="0"/>
          </a:p>
        </p:txBody>
      </p:sp>
      <p:sp>
        <p:nvSpPr>
          <p:cNvPr id="4" name="Text 2"/>
          <p:cNvSpPr/>
          <p:nvPr/>
        </p:nvSpPr>
        <p:spPr>
          <a:xfrm>
            <a:off x="570786" y="1708785"/>
            <a:ext cx="2255401" cy="243126"/>
          </a:xfrm>
          <a:prstGeom prst="rect">
            <a:avLst/>
          </a:prstGeom>
          <a:noFill/>
          <a:ln/>
        </p:spPr>
        <p:txBody>
          <a:bodyPr wrap="none" lIns="0" tIns="0" rIns="0" bIns="0" rtlCol="0" anchor="t"/>
          <a:lstStyle/>
          <a:p>
            <a:pPr algn="l" indent="0" marL="0">
              <a:lnSpc>
                <a:spcPts val="1900"/>
              </a:lnSpc>
              <a:buNone/>
            </a:pPr>
            <a:r>
              <a:rPr lang="en-US" sz="1500" b="1" dirty="0">
                <a:solidFill>
                  <a:srgbClr val="FFFFFF"/>
                </a:solidFill>
                <a:latin typeface="Montserrat Bold" pitchFamily="34" charset="0"/>
                <a:ea typeface="Montserrat Bold" pitchFamily="34" charset="-122"/>
                <a:cs typeface="Montserrat Bold" pitchFamily="34" charset="-120"/>
              </a:rPr>
              <a:t>2026년 6월: 실험 스케일업</a:t>
            </a:r>
            <a:endParaRPr lang="en-US" sz="1500" dirty="0"/>
          </a:p>
        </p:txBody>
      </p:sp>
      <p:sp>
        <p:nvSpPr>
          <p:cNvPr id="5" name="Shape 3"/>
          <p:cNvSpPr/>
          <p:nvPr/>
        </p:nvSpPr>
        <p:spPr>
          <a:xfrm>
            <a:off x="570786" y="2188190"/>
            <a:ext cx="71318" cy="71318"/>
          </a:xfrm>
          <a:prstGeom prst="roundRect">
            <a:avLst>
              <a:gd name="adj" fmla="val 641072"/>
            </a:avLst>
          </a:prstGeom>
          <a:solidFill>
            <a:srgbClr val="FFFFFF"/>
          </a:solidFill>
          <a:ln/>
        </p:spPr>
      </p:sp>
      <p:sp>
        <p:nvSpPr>
          <p:cNvPr id="6" name="Text 4"/>
          <p:cNvSpPr/>
          <p:nvPr/>
        </p:nvSpPr>
        <p:spPr>
          <a:xfrm>
            <a:off x="784741" y="2112407"/>
            <a:ext cx="1621512" cy="202644"/>
          </a:xfrm>
          <a:prstGeom prst="rect">
            <a:avLst/>
          </a:prstGeom>
          <a:noFill/>
          <a:ln/>
        </p:spPr>
        <p:txBody>
          <a:bodyPr wrap="none" lIns="0" tIns="0" rIns="0" bIns="0" rtlCol="0" anchor="t"/>
          <a:lstStyle/>
          <a:p>
            <a:pPr algn="l" indent="0" marL="0">
              <a:lnSpc>
                <a:spcPts val="1550"/>
              </a:lnSpc>
              <a:buNone/>
            </a:pPr>
            <a:r>
              <a:rPr lang="en-US" sz="1250" b="1" dirty="0">
                <a:solidFill>
                  <a:srgbClr val="E2E6E9"/>
                </a:solidFill>
                <a:latin typeface="Montserrat Bold" pitchFamily="34" charset="0"/>
                <a:ea typeface="Montserrat Bold" pitchFamily="34" charset="-122"/>
                <a:cs typeface="Montserrat Bold" pitchFamily="34" charset="-120"/>
              </a:rPr>
              <a:t>시나리오 보강</a:t>
            </a:r>
            <a:endParaRPr lang="en-US" sz="1250" dirty="0"/>
          </a:p>
        </p:txBody>
      </p:sp>
      <p:sp>
        <p:nvSpPr>
          <p:cNvPr id="7" name="Text 5"/>
          <p:cNvSpPr/>
          <p:nvPr/>
        </p:nvSpPr>
        <p:spPr>
          <a:xfrm>
            <a:off x="784741" y="2457688"/>
            <a:ext cx="6356390" cy="428149"/>
          </a:xfrm>
          <a:prstGeom prst="rect">
            <a:avLst/>
          </a:prstGeom>
          <a:noFill/>
          <a:ln/>
        </p:spPr>
        <p:txBody>
          <a:bodyPr wrap="square" lIns="0" tIns="0" rIns="0" bIns="0" rtlCol="0" anchor="t"/>
          <a:lstStyle/>
          <a:p>
            <a:pPr algn="l"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ICFEC에서 다루지 못한 모바일 AR과 버스티 부하 시나리오를 추가합니다. 각 시나리오당 샘플 크기를 n=30에서 n=50으로 확대하여 통계적 검정력을 향상시킵니다.</a:t>
            </a:r>
            <a:endParaRPr lang="en-US" sz="1100" dirty="0"/>
          </a:p>
        </p:txBody>
      </p:sp>
      <p:sp>
        <p:nvSpPr>
          <p:cNvPr id="8" name="Shape 6"/>
          <p:cNvSpPr/>
          <p:nvPr/>
        </p:nvSpPr>
        <p:spPr>
          <a:xfrm>
            <a:off x="570786" y="3247013"/>
            <a:ext cx="71318" cy="71318"/>
          </a:xfrm>
          <a:prstGeom prst="roundRect">
            <a:avLst>
              <a:gd name="adj" fmla="val 641072"/>
            </a:avLst>
          </a:prstGeom>
          <a:solidFill>
            <a:srgbClr val="FFFFFF"/>
          </a:solidFill>
          <a:ln/>
        </p:spPr>
      </p:sp>
      <p:sp>
        <p:nvSpPr>
          <p:cNvPr id="9" name="Text 7"/>
          <p:cNvSpPr/>
          <p:nvPr/>
        </p:nvSpPr>
        <p:spPr>
          <a:xfrm>
            <a:off x="784741" y="3171230"/>
            <a:ext cx="1621512" cy="202644"/>
          </a:xfrm>
          <a:prstGeom prst="rect">
            <a:avLst/>
          </a:prstGeom>
          <a:noFill/>
          <a:ln/>
        </p:spPr>
        <p:txBody>
          <a:bodyPr wrap="none" lIns="0" tIns="0" rIns="0" bIns="0" rtlCol="0" anchor="t"/>
          <a:lstStyle/>
          <a:p>
            <a:pPr algn="l" indent="0" marL="0">
              <a:lnSpc>
                <a:spcPts val="1550"/>
              </a:lnSpc>
              <a:buNone/>
            </a:pPr>
            <a:r>
              <a:rPr lang="en-US" sz="1250" b="1" dirty="0">
                <a:solidFill>
                  <a:srgbClr val="E2E6E9"/>
                </a:solidFill>
                <a:latin typeface="Montserrat Bold" pitchFamily="34" charset="0"/>
                <a:ea typeface="Montserrat Bold" pitchFamily="34" charset="-122"/>
                <a:cs typeface="Montserrat Bold" pitchFamily="34" charset="-120"/>
              </a:rPr>
              <a:t>대규모 배포</a:t>
            </a:r>
            <a:endParaRPr lang="en-US" sz="1250" dirty="0"/>
          </a:p>
        </p:txBody>
      </p:sp>
      <p:sp>
        <p:nvSpPr>
          <p:cNvPr id="10" name="Text 8"/>
          <p:cNvSpPr/>
          <p:nvPr/>
        </p:nvSpPr>
        <p:spPr>
          <a:xfrm>
            <a:off x="784741" y="3516511"/>
            <a:ext cx="6356390" cy="428149"/>
          </a:xfrm>
          <a:prstGeom prst="rect">
            <a:avLst/>
          </a:prstGeom>
          <a:noFill/>
          <a:ln/>
        </p:spPr>
        <p:txBody>
          <a:bodyPr wrap="square" lIns="0" tIns="0" rIns="0" bIns="0" rtlCol="0" anchor="t"/>
          <a:lstStyle/>
          <a:p>
            <a:pPr algn="l"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단일 클러스터에서 멀티 클러스터/멀티 리전 환경으로 확장합니다. 수백 개 노드와 수천 개 서비스 인스턴스를 포함한 대규모 실험을 수행하여 스케일러빌리티를 검증합니다.</a:t>
            </a:r>
            <a:endParaRPr lang="en-US" sz="1100" dirty="0"/>
          </a:p>
        </p:txBody>
      </p:sp>
      <p:sp>
        <p:nvSpPr>
          <p:cNvPr id="11" name="Shape 9"/>
          <p:cNvSpPr/>
          <p:nvPr/>
        </p:nvSpPr>
        <p:spPr>
          <a:xfrm>
            <a:off x="570786" y="4305836"/>
            <a:ext cx="71318" cy="71318"/>
          </a:xfrm>
          <a:prstGeom prst="roundRect">
            <a:avLst>
              <a:gd name="adj" fmla="val 641072"/>
            </a:avLst>
          </a:prstGeom>
          <a:solidFill>
            <a:srgbClr val="FFFFFF"/>
          </a:solidFill>
          <a:ln/>
        </p:spPr>
      </p:sp>
      <p:sp>
        <p:nvSpPr>
          <p:cNvPr id="12" name="Text 10"/>
          <p:cNvSpPr/>
          <p:nvPr/>
        </p:nvSpPr>
        <p:spPr>
          <a:xfrm>
            <a:off x="784741" y="4230053"/>
            <a:ext cx="1621512" cy="202644"/>
          </a:xfrm>
          <a:prstGeom prst="rect">
            <a:avLst/>
          </a:prstGeom>
          <a:noFill/>
          <a:ln/>
        </p:spPr>
        <p:txBody>
          <a:bodyPr wrap="none" lIns="0" tIns="0" rIns="0" bIns="0" rtlCol="0" anchor="t"/>
          <a:lstStyle/>
          <a:p>
            <a:pPr algn="l" indent="0" marL="0">
              <a:lnSpc>
                <a:spcPts val="1550"/>
              </a:lnSpc>
              <a:buNone/>
            </a:pPr>
            <a:r>
              <a:rPr lang="en-US" sz="1250" b="1" dirty="0">
                <a:solidFill>
                  <a:srgbClr val="E2E6E9"/>
                </a:solidFill>
                <a:latin typeface="Montserrat Bold" pitchFamily="34" charset="0"/>
                <a:ea typeface="Montserrat Bold" pitchFamily="34" charset="-122"/>
                <a:cs typeface="Montserrat Bold" pitchFamily="34" charset="-120"/>
              </a:rPr>
              <a:t>장기 운영 데이터</a:t>
            </a:r>
            <a:endParaRPr lang="en-US" sz="1250" dirty="0"/>
          </a:p>
        </p:txBody>
      </p:sp>
      <p:sp>
        <p:nvSpPr>
          <p:cNvPr id="13" name="Text 11"/>
          <p:cNvSpPr/>
          <p:nvPr/>
        </p:nvSpPr>
        <p:spPr>
          <a:xfrm>
            <a:off x="784741" y="4575334"/>
            <a:ext cx="6356390" cy="428149"/>
          </a:xfrm>
          <a:prstGeom prst="rect">
            <a:avLst/>
          </a:prstGeom>
          <a:noFill/>
          <a:ln/>
        </p:spPr>
        <p:txBody>
          <a:bodyPr wrap="square" lIns="0" tIns="0" rIns="0" bIns="0" rtlCol="0" anchor="t"/>
          <a:lstStyle/>
          <a:p>
            <a:pPr algn="l"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수 주 또는 수 개월 동안의 연속 운영 데이터를 수집합니다. 시간대별, 요일별 부하 패턴과 계절적 변화에 대한 시스템의 적응성을 분석합니다.</a:t>
            </a:r>
            <a:endParaRPr lang="en-US" sz="1100" dirty="0"/>
          </a:p>
        </p:txBody>
      </p:sp>
      <p:sp>
        <p:nvSpPr>
          <p:cNvPr id="14" name="Text 12"/>
          <p:cNvSpPr/>
          <p:nvPr/>
        </p:nvSpPr>
        <p:spPr>
          <a:xfrm>
            <a:off x="570786" y="5163979"/>
            <a:ext cx="1945838" cy="243126"/>
          </a:xfrm>
          <a:prstGeom prst="rect">
            <a:avLst/>
          </a:prstGeom>
          <a:noFill/>
          <a:ln/>
        </p:spPr>
        <p:txBody>
          <a:bodyPr wrap="none" lIns="0" tIns="0" rIns="0" bIns="0" rtlCol="0" anchor="t"/>
          <a:lstStyle/>
          <a:p>
            <a:pPr algn="l" indent="0" marL="0">
              <a:lnSpc>
                <a:spcPts val="1900"/>
              </a:lnSpc>
              <a:buNone/>
            </a:pPr>
            <a:r>
              <a:rPr lang="en-US" sz="1500" b="1" dirty="0">
                <a:solidFill>
                  <a:srgbClr val="FFFFFF"/>
                </a:solidFill>
                <a:latin typeface="Montserrat Bold" pitchFamily="34" charset="0"/>
                <a:ea typeface="Montserrat Bold" pitchFamily="34" charset="-122"/>
                <a:cs typeface="Montserrat Bold" pitchFamily="34" charset="-120"/>
              </a:rPr>
              <a:t>추가 분석 영역</a:t>
            </a:r>
            <a:endParaRPr lang="en-US" sz="1500" dirty="0"/>
          </a:p>
        </p:txBody>
      </p:sp>
      <p:sp>
        <p:nvSpPr>
          <p:cNvPr id="15" name="Text 13"/>
          <p:cNvSpPr/>
          <p:nvPr/>
        </p:nvSpPr>
        <p:spPr>
          <a:xfrm>
            <a:off x="570786" y="5549741"/>
            <a:ext cx="6570345" cy="214074"/>
          </a:xfrm>
          <a:prstGeom prst="rect">
            <a:avLst/>
          </a:prstGeom>
          <a:noFill/>
          <a:ln/>
        </p:spPr>
        <p:txBody>
          <a:bodyPr wrap="none" lIns="0" tIns="0" rIns="0" bIns="0" rtlCol="0" anchor="t"/>
          <a:lstStyle/>
          <a:p>
            <a:pPr algn="l" marL="342900" indent="-342900">
              <a:lnSpc>
                <a:spcPts val="1650"/>
              </a:lnSpc>
              <a:buSzPct val="100000"/>
              <a:buChar char="•"/>
            </a:pPr>
            <a:r>
              <a:rPr lang="en-US" sz="1100" b="1" dirty="0">
                <a:solidFill>
                  <a:srgbClr val="E2E6E9"/>
                </a:solidFill>
                <a:latin typeface="Source Sans 3" pitchFamily="34" charset="0"/>
                <a:ea typeface="Source Sans 3" pitchFamily="34" charset="-122"/>
                <a:cs typeface="Source Sans 3" pitchFamily="34" charset="-120"/>
              </a:rPr>
              <a:t>비용 분석:</a:t>
            </a:r>
            <a:pPr algn="l"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 실제 클라우드 요금 체계를 적용한 TCO(총 소유 비용) 계산</a:t>
            </a:r>
            <a:endParaRPr lang="en-US" sz="1100" dirty="0"/>
          </a:p>
        </p:txBody>
      </p:sp>
      <p:sp>
        <p:nvSpPr>
          <p:cNvPr id="16" name="Text 14"/>
          <p:cNvSpPr/>
          <p:nvPr/>
        </p:nvSpPr>
        <p:spPr>
          <a:xfrm>
            <a:off x="570786" y="5813703"/>
            <a:ext cx="6570345" cy="214074"/>
          </a:xfrm>
          <a:prstGeom prst="rect">
            <a:avLst/>
          </a:prstGeom>
          <a:noFill/>
          <a:ln/>
        </p:spPr>
        <p:txBody>
          <a:bodyPr wrap="none" lIns="0" tIns="0" rIns="0" bIns="0" rtlCol="0" anchor="t"/>
          <a:lstStyle/>
          <a:p>
            <a:pPr algn="l" marL="342900" indent="-342900">
              <a:lnSpc>
                <a:spcPts val="1650"/>
              </a:lnSpc>
              <a:buSzPct val="100000"/>
              <a:buChar char="•"/>
            </a:pPr>
            <a:r>
              <a:rPr lang="en-US" sz="1100" b="1" dirty="0">
                <a:solidFill>
                  <a:srgbClr val="E2E6E9"/>
                </a:solidFill>
                <a:latin typeface="Source Sans 3" pitchFamily="34" charset="0"/>
                <a:ea typeface="Source Sans 3" pitchFamily="34" charset="-122"/>
                <a:cs typeface="Source Sans 3" pitchFamily="34" charset="-120"/>
              </a:rPr>
              <a:t>에너지 효율:</a:t>
            </a:r>
            <a:pPr algn="l"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 탄소 배출량 추정과 그린 컴퓨팅 관점 평가</a:t>
            </a:r>
            <a:endParaRPr lang="en-US" sz="1100" dirty="0"/>
          </a:p>
        </p:txBody>
      </p:sp>
      <p:sp>
        <p:nvSpPr>
          <p:cNvPr id="17" name="Text 15"/>
          <p:cNvSpPr/>
          <p:nvPr/>
        </p:nvSpPr>
        <p:spPr>
          <a:xfrm>
            <a:off x="570786" y="6077664"/>
            <a:ext cx="6570345" cy="214074"/>
          </a:xfrm>
          <a:prstGeom prst="rect">
            <a:avLst/>
          </a:prstGeom>
          <a:noFill/>
          <a:ln/>
        </p:spPr>
        <p:txBody>
          <a:bodyPr wrap="none" lIns="0" tIns="0" rIns="0" bIns="0" rtlCol="0" anchor="t"/>
          <a:lstStyle/>
          <a:p>
            <a:pPr algn="l" marL="342900" indent="-342900">
              <a:lnSpc>
                <a:spcPts val="1650"/>
              </a:lnSpc>
              <a:buSzPct val="100000"/>
              <a:buChar char="•"/>
            </a:pPr>
            <a:r>
              <a:rPr lang="en-US" sz="1100" b="1" dirty="0">
                <a:solidFill>
                  <a:srgbClr val="E2E6E9"/>
                </a:solidFill>
                <a:latin typeface="Source Sans 3" pitchFamily="34" charset="0"/>
                <a:ea typeface="Source Sans 3" pitchFamily="34" charset="-122"/>
                <a:cs typeface="Source Sans 3" pitchFamily="34" charset="-120"/>
              </a:rPr>
              <a:t>이동성:</a:t>
            </a:r>
            <a:pPr algn="l"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 모바일 디바이스의 핸드오버와 연결 변화 시나리오</a:t>
            </a:r>
            <a:endParaRPr lang="en-US" sz="1100" dirty="0"/>
          </a:p>
        </p:txBody>
      </p:sp>
      <p:sp>
        <p:nvSpPr>
          <p:cNvPr id="18" name="Text 16"/>
          <p:cNvSpPr/>
          <p:nvPr/>
        </p:nvSpPr>
        <p:spPr>
          <a:xfrm>
            <a:off x="570786" y="6341626"/>
            <a:ext cx="6570345" cy="214074"/>
          </a:xfrm>
          <a:prstGeom prst="rect">
            <a:avLst/>
          </a:prstGeom>
          <a:noFill/>
          <a:ln/>
        </p:spPr>
        <p:txBody>
          <a:bodyPr wrap="none" lIns="0" tIns="0" rIns="0" bIns="0" rtlCol="0" anchor="t"/>
          <a:lstStyle/>
          <a:p>
            <a:pPr algn="l" marL="342900" indent="-342900">
              <a:lnSpc>
                <a:spcPts val="1650"/>
              </a:lnSpc>
              <a:buSzPct val="100000"/>
              <a:buChar char="•"/>
            </a:pPr>
            <a:r>
              <a:rPr lang="en-US" sz="1100" b="1" dirty="0">
                <a:solidFill>
                  <a:srgbClr val="E2E6E9"/>
                </a:solidFill>
                <a:latin typeface="Source Sans 3" pitchFamily="34" charset="0"/>
                <a:ea typeface="Source Sans 3" pitchFamily="34" charset="-122"/>
                <a:cs typeface="Source Sans 3" pitchFamily="34" charset="-120"/>
              </a:rPr>
              <a:t>보안 오버헤드:</a:t>
            </a:r>
            <a:pPr algn="l"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 암호화와 인증이 성능에 미치는 영향</a:t>
            </a:r>
            <a:endParaRPr lang="en-US" sz="1100" dirty="0"/>
          </a:p>
        </p:txBody>
      </p:sp>
      <p:sp>
        <p:nvSpPr>
          <p:cNvPr id="19" name="Text 17"/>
          <p:cNvSpPr/>
          <p:nvPr/>
        </p:nvSpPr>
        <p:spPr>
          <a:xfrm>
            <a:off x="7496889" y="1708785"/>
            <a:ext cx="2063472" cy="243126"/>
          </a:xfrm>
          <a:prstGeom prst="rect">
            <a:avLst/>
          </a:prstGeom>
          <a:noFill/>
          <a:ln/>
        </p:spPr>
        <p:txBody>
          <a:bodyPr wrap="none" lIns="0" tIns="0" rIns="0" bIns="0" rtlCol="0" anchor="t"/>
          <a:lstStyle/>
          <a:p>
            <a:pPr algn="l" indent="0" marL="0">
              <a:lnSpc>
                <a:spcPts val="1900"/>
              </a:lnSpc>
              <a:buNone/>
            </a:pPr>
            <a:r>
              <a:rPr lang="en-US" sz="1500" b="1" dirty="0">
                <a:solidFill>
                  <a:srgbClr val="FFFFFF"/>
                </a:solidFill>
                <a:latin typeface="Montserrat Bold" pitchFamily="34" charset="0"/>
                <a:ea typeface="Montserrat Bold" pitchFamily="34" charset="-122"/>
                <a:cs typeface="Montserrat Bold" pitchFamily="34" charset="-120"/>
              </a:rPr>
              <a:t>2026년 7월: SoCC 투고</a:t>
            </a:r>
            <a:endParaRPr lang="en-US" sz="1500" dirty="0"/>
          </a:p>
        </p:txBody>
      </p:sp>
      <p:pic>
        <p:nvPicPr>
          <p:cNvPr id="20" name="Image 0" descr="preencoded.png">    </p:cNvPr>
          <p:cNvPicPr>
            <a:picLocks noChangeAspect="1"/>
          </p:cNvPicPr>
          <p:nvPr/>
        </p:nvPicPr>
        <p:blipFill>
          <a:blip r:embed="rId1"/>
          <a:stretch>
            <a:fillRect/>
          </a:stretch>
        </p:blipFill>
        <p:spPr>
          <a:xfrm>
            <a:off x="7496889" y="2112407"/>
            <a:ext cx="713423" cy="1058704"/>
          </a:xfrm>
          <a:prstGeom prst="rect">
            <a:avLst/>
          </a:prstGeom>
        </p:spPr>
      </p:pic>
      <p:sp>
        <p:nvSpPr>
          <p:cNvPr id="21" name="Text 18"/>
          <p:cNvSpPr/>
          <p:nvPr/>
        </p:nvSpPr>
        <p:spPr>
          <a:xfrm>
            <a:off x="8352949" y="2255044"/>
            <a:ext cx="1621512" cy="202644"/>
          </a:xfrm>
          <a:prstGeom prst="rect">
            <a:avLst/>
          </a:prstGeom>
          <a:noFill/>
          <a:ln/>
        </p:spPr>
        <p:txBody>
          <a:bodyPr wrap="none" lIns="0" tIns="0" rIns="0" bIns="0" rtlCol="0" anchor="t"/>
          <a:lstStyle/>
          <a:p>
            <a:pPr algn="l" indent="0" marL="0">
              <a:lnSpc>
                <a:spcPts val="1550"/>
              </a:lnSpc>
              <a:buNone/>
            </a:pPr>
            <a:r>
              <a:rPr lang="en-US" sz="1250" b="1" dirty="0">
                <a:solidFill>
                  <a:srgbClr val="E2E6E9"/>
                </a:solidFill>
                <a:latin typeface="Montserrat Bold" pitchFamily="34" charset="0"/>
                <a:ea typeface="Montserrat Bold" pitchFamily="34" charset="-122"/>
                <a:cs typeface="Montserrat Bold" pitchFamily="34" charset="-120"/>
              </a:rPr>
              <a:t>초록 및 본문 작성</a:t>
            </a:r>
            <a:endParaRPr lang="en-US" sz="1250" dirty="0"/>
          </a:p>
        </p:txBody>
      </p:sp>
      <p:sp>
        <p:nvSpPr>
          <p:cNvPr id="22" name="Text 19"/>
          <p:cNvSpPr/>
          <p:nvPr/>
        </p:nvSpPr>
        <p:spPr>
          <a:xfrm>
            <a:off x="8352949" y="2600325"/>
            <a:ext cx="5714286" cy="428149"/>
          </a:xfrm>
          <a:prstGeom prst="rect">
            <a:avLst/>
          </a:prstGeom>
          <a:noFill/>
          <a:ln/>
        </p:spPr>
        <p:txBody>
          <a:bodyPr wrap="square" lIns="0" tIns="0" rIns="0" bIns="0" rtlCol="0" anchor="t"/>
          <a:lstStyle/>
          <a:p>
            <a:pPr algn="l"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ICFEC 피드백을 반영하여 연구의 깊이와 폭을 확장합니다. Introduction에서 동기를 더 명확히 하고, Related Work를 업데이트하며, Evaluation을 대폭 강화합니다.</a:t>
            </a:r>
            <a:endParaRPr lang="en-US" sz="1100" dirty="0"/>
          </a:p>
        </p:txBody>
      </p:sp>
      <p:pic>
        <p:nvPicPr>
          <p:cNvPr id="23" name="Image 1" descr="preencoded.png">    </p:cNvPr>
          <p:cNvPicPr>
            <a:picLocks noChangeAspect="1"/>
          </p:cNvPicPr>
          <p:nvPr/>
        </p:nvPicPr>
        <p:blipFill>
          <a:blip r:embed="rId2"/>
          <a:stretch>
            <a:fillRect/>
          </a:stretch>
        </p:blipFill>
        <p:spPr>
          <a:xfrm>
            <a:off x="7496889" y="3171111"/>
            <a:ext cx="713423" cy="1058704"/>
          </a:xfrm>
          <a:prstGeom prst="rect">
            <a:avLst/>
          </a:prstGeom>
        </p:spPr>
      </p:pic>
      <p:sp>
        <p:nvSpPr>
          <p:cNvPr id="24" name="Text 20"/>
          <p:cNvSpPr/>
          <p:nvPr/>
        </p:nvSpPr>
        <p:spPr>
          <a:xfrm>
            <a:off x="8352949" y="3313748"/>
            <a:ext cx="1621512" cy="202644"/>
          </a:xfrm>
          <a:prstGeom prst="rect">
            <a:avLst/>
          </a:prstGeom>
          <a:noFill/>
          <a:ln/>
        </p:spPr>
        <p:txBody>
          <a:bodyPr wrap="none" lIns="0" tIns="0" rIns="0" bIns="0" rtlCol="0" anchor="t"/>
          <a:lstStyle/>
          <a:p>
            <a:pPr algn="l" indent="0" marL="0">
              <a:lnSpc>
                <a:spcPts val="1550"/>
              </a:lnSpc>
              <a:buNone/>
            </a:pPr>
            <a:r>
              <a:rPr lang="en-US" sz="1250" b="1" dirty="0">
                <a:solidFill>
                  <a:srgbClr val="E2E6E9"/>
                </a:solidFill>
                <a:latin typeface="Montserrat Bold" pitchFamily="34" charset="0"/>
                <a:ea typeface="Montserrat Bold" pitchFamily="34" charset="-122"/>
                <a:cs typeface="Montserrat Bold" pitchFamily="34" charset="-120"/>
              </a:rPr>
              <a:t>이론적 기여 강화</a:t>
            </a:r>
            <a:endParaRPr lang="en-US" sz="1250" dirty="0"/>
          </a:p>
        </p:txBody>
      </p:sp>
      <p:sp>
        <p:nvSpPr>
          <p:cNvPr id="25" name="Text 21"/>
          <p:cNvSpPr/>
          <p:nvPr/>
        </p:nvSpPr>
        <p:spPr>
          <a:xfrm>
            <a:off x="8352949" y="3659029"/>
            <a:ext cx="5714286" cy="428149"/>
          </a:xfrm>
          <a:prstGeom prst="rect">
            <a:avLst/>
          </a:prstGeom>
          <a:noFill/>
          <a:ln/>
        </p:spPr>
        <p:txBody>
          <a:bodyPr wrap="square" lIns="0" tIns="0" rIns="0" bIns="0" rtlCol="0" anchor="t"/>
          <a:lstStyle/>
          <a:p>
            <a:pPr algn="l"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혼합 DAG 실행의 수식화를 더 엄밀히 하고, 근사 해법의 이론적 보장(approximation ratio, complexity)을 추가합니다. 강화학습 수렴 분석과 리그렛 바운드를 제공합니다.</a:t>
            </a:r>
            <a:endParaRPr lang="en-US" sz="1100" dirty="0"/>
          </a:p>
        </p:txBody>
      </p:sp>
      <p:pic>
        <p:nvPicPr>
          <p:cNvPr id="26" name="Image 2" descr="preencoded.png">    </p:cNvPr>
          <p:cNvPicPr>
            <a:picLocks noChangeAspect="1"/>
          </p:cNvPicPr>
          <p:nvPr/>
        </p:nvPicPr>
        <p:blipFill>
          <a:blip r:embed="rId3"/>
          <a:stretch>
            <a:fillRect/>
          </a:stretch>
        </p:blipFill>
        <p:spPr>
          <a:xfrm>
            <a:off x="7496889" y="4229814"/>
            <a:ext cx="713423" cy="1058704"/>
          </a:xfrm>
          <a:prstGeom prst="rect">
            <a:avLst/>
          </a:prstGeom>
        </p:spPr>
      </p:pic>
      <p:sp>
        <p:nvSpPr>
          <p:cNvPr id="27" name="Text 22"/>
          <p:cNvSpPr/>
          <p:nvPr/>
        </p:nvSpPr>
        <p:spPr>
          <a:xfrm>
            <a:off x="8352949" y="4372451"/>
            <a:ext cx="1621512" cy="202644"/>
          </a:xfrm>
          <a:prstGeom prst="rect">
            <a:avLst/>
          </a:prstGeom>
          <a:noFill/>
          <a:ln/>
        </p:spPr>
        <p:txBody>
          <a:bodyPr wrap="none" lIns="0" tIns="0" rIns="0" bIns="0" rtlCol="0" anchor="t"/>
          <a:lstStyle/>
          <a:p>
            <a:pPr algn="l" indent="0" marL="0">
              <a:lnSpc>
                <a:spcPts val="1550"/>
              </a:lnSpc>
              <a:buNone/>
            </a:pPr>
            <a:r>
              <a:rPr lang="en-US" sz="1250" b="1" dirty="0">
                <a:solidFill>
                  <a:srgbClr val="E2E6E9"/>
                </a:solidFill>
                <a:latin typeface="Montserrat Bold" pitchFamily="34" charset="0"/>
                <a:ea typeface="Montserrat Bold" pitchFamily="34" charset="-122"/>
                <a:cs typeface="Montserrat Bold" pitchFamily="34" charset="-120"/>
              </a:rPr>
              <a:t>비교 범위 확대</a:t>
            </a:r>
            <a:endParaRPr lang="en-US" sz="1250" dirty="0"/>
          </a:p>
        </p:txBody>
      </p:sp>
      <p:sp>
        <p:nvSpPr>
          <p:cNvPr id="28" name="Text 23"/>
          <p:cNvSpPr/>
          <p:nvPr/>
        </p:nvSpPr>
        <p:spPr>
          <a:xfrm>
            <a:off x="8352949" y="4717733"/>
            <a:ext cx="5714286" cy="428149"/>
          </a:xfrm>
          <a:prstGeom prst="rect">
            <a:avLst/>
          </a:prstGeom>
          <a:noFill/>
          <a:ln/>
        </p:spPr>
        <p:txBody>
          <a:bodyPr wrap="square" lIns="0" tIns="0" rIns="0" bIns="0" rtlCol="0" anchor="t"/>
          <a:lstStyle/>
          <a:p>
            <a:pPr algn="l"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더 많은 베이스라인과 비교합니다: Kubernetes+Istio, KubeEdge, OpenYurt, Akri 등 오픈소스 엣지 플랫폼과의 정량적 비교를 수행합니다.</a:t>
            </a:r>
            <a:endParaRPr lang="en-US" sz="1100" dirty="0"/>
          </a:p>
        </p:txBody>
      </p:sp>
      <p:pic>
        <p:nvPicPr>
          <p:cNvPr id="29" name="Image 3" descr="preencoded.png">    </p:cNvPr>
          <p:cNvPicPr>
            <a:picLocks noChangeAspect="1"/>
          </p:cNvPicPr>
          <p:nvPr/>
        </p:nvPicPr>
        <p:blipFill>
          <a:blip r:embed="rId4"/>
          <a:stretch>
            <a:fillRect/>
          </a:stretch>
        </p:blipFill>
        <p:spPr>
          <a:xfrm>
            <a:off x="7496889" y="5288518"/>
            <a:ext cx="713423" cy="1313259"/>
          </a:xfrm>
          <a:prstGeom prst="rect">
            <a:avLst/>
          </a:prstGeom>
        </p:spPr>
      </p:pic>
      <p:sp>
        <p:nvSpPr>
          <p:cNvPr id="30" name="Text 24"/>
          <p:cNvSpPr/>
          <p:nvPr/>
        </p:nvSpPr>
        <p:spPr>
          <a:xfrm>
            <a:off x="8352949" y="5431155"/>
            <a:ext cx="2121813" cy="243126"/>
          </a:xfrm>
          <a:prstGeom prst="rect">
            <a:avLst/>
          </a:prstGeom>
          <a:noFill/>
          <a:ln/>
        </p:spPr>
        <p:txBody>
          <a:bodyPr wrap="none" lIns="0" tIns="0" rIns="0" bIns="0" rtlCol="0" anchor="t"/>
          <a:lstStyle/>
          <a:p>
            <a:pPr algn="l" indent="0" marL="0">
              <a:lnSpc>
                <a:spcPts val="1900"/>
              </a:lnSpc>
              <a:buNone/>
            </a:pPr>
            <a:r>
              <a:rPr lang="en-US" sz="1500" b="1" dirty="0">
                <a:solidFill>
                  <a:srgbClr val="E2E6E9"/>
                </a:solidFill>
                <a:latin typeface="Montserrat Bold" pitchFamily="34" charset="0"/>
                <a:ea typeface="Montserrat Bold" pitchFamily="34" charset="-122"/>
                <a:cs typeface="Montserrat Bold" pitchFamily="34" charset="-120"/>
              </a:rPr>
              <a:t>2026년 9-11월: 발표 준비</a:t>
            </a:r>
            <a:endParaRPr lang="en-US" sz="1500" dirty="0"/>
          </a:p>
        </p:txBody>
      </p:sp>
      <p:sp>
        <p:nvSpPr>
          <p:cNvPr id="31" name="Text 25"/>
          <p:cNvSpPr/>
          <p:nvPr/>
        </p:nvSpPr>
        <p:spPr>
          <a:xfrm>
            <a:off x="8352949" y="5816918"/>
            <a:ext cx="5714286" cy="642223"/>
          </a:xfrm>
          <a:prstGeom prst="rect">
            <a:avLst/>
          </a:prstGeom>
          <a:noFill/>
          <a:ln/>
        </p:spPr>
        <p:txBody>
          <a:bodyPr wrap="square" lIns="0" tIns="0" rIns="0" bIns="0" rtlCol="0" anchor="t"/>
          <a:lstStyle/>
          <a:p>
            <a:pPr algn="l"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SoCC 채택 시 발표 자료를 준비합니다. 시스템 아키텍처의 핵심 인사이트와 실험 결과의 핵심 메시지를 효과적으로 전달하는 20분 발표를 구성합니다. 라이브 데모나 비디오 데모를 준비하여 시스템의 동작을 직관적으로 보여줍니다.</a:t>
            </a:r>
            <a:endParaRPr lang="en-US" sz="1100" dirty="0"/>
          </a:p>
        </p:txBody>
      </p:sp>
      <p:sp>
        <p:nvSpPr>
          <p:cNvPr id="32" name="Shape 26"/>
          <p:cNvSpPr/>
          <p:nvPr/>
        </p:nvSpPr>
        <p:spPr>
          <a:xfrm>
            <a:off x="570786" y="6922770"/>
            <a:ext cx="13488829" cy="806053"/>
          </a:xfrm>
          <a:prstGeom prst="roundRect">
            <a:avLst>
              <a:gd name="adj" fmla="val 2656"/>
            </a:avLst>
          </a:prstGeom>
          <a:solidFill>
            <a:srgbClr val="262626"/>
          </a:solidFill>
          <a:ln/>
        </p:spPr>
      </p:sp>
      <p:pic>
        <p:nvPicPr>
          <p:cNvPr id="33" name="Image 4" descr="preencoded.png">    </p:cNvPr>
          <p:cNvPicPr>
            <a:picLocks noChangeAspect="1"/>
          </p:cNvPicPr>
          <p:nvPr/>
        </p:nvPicPr>
        <p:blipFill>
          <a:blip r:embed="rId5"/>
          <a:stretch>
            <a:fillRect/>
          </a:stretch>
        </p:blipFill>
        <p:spPr>
          <a:xfrm>
            <a:off x="713423" y="7128510"/>
            <a:ext cx="178356" cy="142637"/>
          </a:xfrm>
          <a:prstGeom prst="rect">
            <a:avLst/>
          </a:prstGeom>
        </p:spPr>
      </p:pic>
      <p:sp>
        <p:nvSpPr>
          <p:cNvPr id="34" name="Text 27"/>
          <p:cNvSpPr/>
          <p:nvPr/>
        </p:nvSpPr>
        <p:spPr>
          <a:xfrm>
            <a:off x="1034415" y="7101007"/>
            <a:ext cx="12882563" cy="428149"/>
          </a:xfrm>
          <a:prstGeom prst="rect">
            <a:avLst/>
          </a:prstGeom>
          <a:noFill/>
          <a:ln/>
        </p:spPr>
        <p:txBody>
          <a:bodyPr wrap="square" lIns="0" tIns="0" rIns="0" bIns="0" rtlCol="0" anchor="t"/>
          <a:lstStyle/>
          <a:p>
            <a:pPr algn="l" indent="0" marL="0">
              <a:lnSpc>
                <a:spcPts val="1650"/>
              </a:lnSpc>
              <a:buNone/>
            </a:pPr>
            <a:r>
              <a:rPr lang="en-US" sz="1100" b="1" dirty="0">
                <a:solidFill>
                  <a:srgbClr val="FFFFFF"/>
                </a:solidFill>
                <a:latin typeface="Source Sans 3" pitchFamily="34" charset="0"/>
                <a:ea typeface="Source Sans 3" pitchFamily="34" charset="-122"/>
                <a:cs typeface="Source Sans 3" pitchFamily="34" charset="-120"/>
              </a:rPr>
              <a:t>발표 메모:</a:t>
            </a:r>
            <a:pPr algn="l" indent="0" marL="0">
              <a:lnSpc>
                <a:spcPts val="1650"/>
              </a:lnSpc>
              <a:buNone/>
            </a:pPr>
            <a:r>
              <a:rPr lang="en-US" sz="1100" dirty="0">
                <a:solidFill>
                  <a:srgbClr val="FFFFFF"/>
                </a:solidFill>
                <a:latin typeface="Source Sans 3" pitchFamily="34" charset="0"/>
                <a:ea typeface="Source Sans 3" pitchFamily="34" charset="-122"/>
                <a:cs typeface="Source Sans 3" pitchFamily="34" charset="-120"/>
              </a:rPr>
              <a:t> SoCC 확장은 세 가지 방향으로 진행됩니다. 6월에는 실험 스케일업으로 시나리오와 샘플 크기를 확대하고, 대규모 배포와 장기 운영 데이터를 추가합니다. 비용, 에너지, 이동성, 보안 등 추가 분석 영역을 포함합니다. 7월 투고 시에는 ICFEC 피드백을 반영하고, 이론적 기여를 강화하며, 비교 범위를 확대합니다. 9-11월에는 발표를 준비합니다. 이 과정에서 연구는 컨퍼런스 페이퍼에서 완전한 시스템 연구로 진화합니다.</a:t>
            </a:r>
            <a:endParaRPr lang="en-US" sz="11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Text 0"/>
          <p:cNvSpPr/>
          <p:nvPr/>
        </p:nvSpPr>
        <p:spPr>
          <a:xfrm>
            <a:off x="557927" y="592931"/>
            <a:ext cx="3170277" cy="396240"/>
          </a:xfrm>
          <a:prstGeom prst="rect">
            <a:avLst/>
          </a:prstGeom>
          <a:noFill/>
          <a:ln/>
        </p:spPr>
        <p:txBody>
          <a:bodyPr wrap="none" lIns="0" tIns="0" rIns="0" bIns="0" rtlCol="0" anchor="t"/>
          <a:lstStyle/>
          <a:p>
            <a:pPr algn="l" indent="0" marL="0">
              <a:lnSpc>
                <a:spcPts val="3100"/>
              </a:lnSpc>
              <a:buNone/>
            </a:pPr>
            <a:r>
              <a:rPr lang="en-US" sz="2450" b="1" dirty="0">
                <a:solidFill>
                  <a:srgbClr val="FFFFFF"/>
                </a:solidFill>
                <a:latin typeface="Montserrat Bold" pitchFamily="34" charset="0"/>
                <a:ea typeface="Montserrat Bold" pitchFamily="34" charset="-122"/>
                <a:cs typeface="Montserrat Bold" pitchFamily="34" charset="-120"/>
              </a:rPr>
              <a:t>결론 및 향후 과제</a:t>
            </a:r>
            <a:endParaRPr lang="en-US" sz="2450" dirty="0"/>
          </a:p>
        </p:txBody>
      </p:sp>
      <p:sp>
        <p:nvSpPr>
          <p:cNvPr id="3" name="Text 1"/>
          <p:cNvSpPr/>
          <p:nvPr/>
        </p:nvSpPr>
        <p:spPr>
          <a:xfrm>
            <a:off x="557927" y="1198364"/>
            <a:ext cx="7717155" cy="792480"/>
          </a:xfrm>
          <a:prstGeom prst="rect">
            <a:avLst/>
          </a:prstGeom>
          <a:noFill/>
          <a:ln/>
        </p:spPr>
        <p:txBody>
          <a:bodyPr wrap="none" lIns="0" tIns="0" rIns="0" bIns="0" rtlCol="0" anchor="t"/>
          <a:lstStyle/>
          <a:p>
            <a:pPr algn="l" indent="0" marL="0">
              <a:lnSpc>
                <a:spcPts val="6200"/>
              </a:lnSpc>
              <a:buNone/>
            </a:pPr>
            <a:r>
              <a:rPr lang="en-US" sz="4950" b="1" dirty="0">
                <a:solidFill>
                  <a:srgbClr val="FFFFFF"/>
                </a:solidFill>
                <a:latin typeface="Montserrat Bold" pitchFamily="34" charset="0"/>
                <a:ea typeface="Montserrat Bold" pitchFamily="34" charset="-122"/>
                <a:cs typeface="Montserrat Bold" pitchFamily="34" charset="-120"/>
              </a:rPr>
              <a:t>미래를 향한 지속 가능한 연구</a:t>
            </a:r>
            <a:endParaRPr lang="en-US" sz="4950" dirty="0"/>
          </a:p>
        </p:txBody>
      </p:sp>
      <p:sp>
        <p:nvSpPr>
          <p:cNvPr id="4" name="Text 2"/>
          <p:cNvSpPr/>
          <p:nvPr/>
        </p:nvSpPr>
        <p:spPr>
          <a:xfrm>
            <a:off x="557927" y="2200037"/>
            <a:ext cx="13514546" cy="418624"/>
          </a:xfrm>
          <a:prstGeom prst="rect">
            <a:avLst/>
          </a:prstGeom>
          <a:noFill/>
          <a:ln/>
        </p:spPr>
        <p:txBody>
          <a:bodyPr wrap="square" lIns="0" tIns="0" rIns="0" bIns="0" rtlCol="0" anchor="t"/>
          <a:lstStyle/>
          <a:p>
            <a:pPr algn="l" indent="0" marL="0">
              <a:lnSpc>
                <a:spcPts val="1600"/>
              </a:lnSpc>
              <a:buNone/>
            </a:pPr>
            <a:r>
              <a:rPr lang="en-US" sz="1050" dirty="0">
                <a:solidFill>
                  <a:srgbClr val="E2E6E9"/>
                </a:solidFill>
                <a:latin typeface="Source Sans 3" pitchFamily="34" charset="0"/>
                <a:ea typeface="Source Sans 3" pitchFamily="34" charset="-122"/>
                <a:cs typeface="Source Sans 3" pitchFamily="34" charset="-120"/>
              </a:rPr>
              <a:t>본 연구는 클라우드–엣지–IoT 통합 환경에서의 자원 관리라는 복잡한 문제에 대해 SLO 인지형 정책 엔진과 강화학습, 혼합 DAG 실행을 결합한 통합 프레임워크로 접근합니다. 이론적 깊이와 실용적 가치를 동시에 추구하여, 학술적 기여와 산업적 적용 가능성을 모두 확보하는 것이 목표입니다.</a:t>
            </a:r>
            <a:endParaRPr lang="en-US" sz="1050" dirty="0"/>
          </a:p>
        </p:txBody>
      </p:sp>
      <p:sp>
        <p:nvSpPr>
          <p:cNvPr id="5" name="Shape 3"/>
          <p:cNvSpPr/>
          <p:nvPr/>
        </p:nvSpPr>
        <p:spPr>
          <a:xfrm>
            <a:off x="557927" y="2775585"/>
            <a:ext cx="4411861" cy="1544122"/>
          </a:xfrm>
          <a:prstGeom prst="roundRect">
            <a:avLst>
              <a:gd name="adj" fmla="val 1355"/>
            </a:avLst>
          </a:prstGeom>
          <a:solidFill>
            <a:srgbClr val="303132"/>
          </a:solidFill>
          <a:ln/>
        </p:spPr>
      </p:sp>
      <p:sp>
        <p:nvSpPr>
          <p:cNvPr id="6" name="Text 4"/>
          <p:cNvSpPr/>
          <p:nvPr/>
        </p:nvSpPr>
        <p:spPr>
          <a:xfrm>
            <a:off x="697349" y="2915007"/>
            <a:ext cx="1809155" cy="198001"/>
          </a:xfrm>
          <a:prstGeom prst="rect">
            <a:avLst/>
          </a:prstGeom>
          <a:noFill/>
          <a:ln/>
        </p:spPr>
        <p:txBody>
          <a:bodyPr wrap="none" lIns="0" tIns="0" rIns="0" bIns="0" rtlCol="0" anchor="t"/>
          <a:lstStyle/>
          <a:p>
            <a:pPr algn="l" indent="0" marL="0">
              <a:lnSpc>
                <a:spcPts val="1550"/>
              </a:lnSpc>
              <a:buNone/>
            </a:pPr>
            <a:r>
              <a:rPr lang="en-US" sz="1200" b="1" dirty="0">
                <a:solidFill>
                  <a:srgbClr val="E2E6E9"/>
                </a:solidFill>
                <a:latin typeface="Montserrat Bold" pitchFamily="34" charset="0"/>
                <a:ea typeface="Montserrat Bold" pitchFamily="34" charset="-122"/>
                <a:cs typeface="Montserrat Bold" pitchFamily="34" charset="-120"/>
              </a:rPr>
              <a:t>단기 목표 (2026년 상반기)</a:t>
            </a:r>
            <a:endParaRPr lang="en-US" sz="1200" dirty="0"/>
          </a:p>
        </p:txBody>
      </p:sp>
      <p:sp>
        <p:nvSpPr>
          <p:cNvPr id="7" name="Text 5"/>
          <p:cNvSpPr/>
          <p:nvPr/>
        </p:nvSpPr>
        <p:spPr>
          <a:xfrm>
            <a:off x="697349" y="3196590"/>
            <a:ext cx="4133017" cy="209312"/>
          </a:xfrm>
          <a:prstGeom prst="rect">
            <a:avLst/>
          </a:prstGeom>
          <a:noFill/>
          <a:ln/>
        </p:spPr>
        <p:txBody>
          <a:bodyPr wrap="none" lIns="0" tIns="0" rIns="0" bIns="0" rtlCol="0" anchor="t"/>
          <a:lstStyle/>
          <a:p>
            <a:pPr algn="l" marL="342900" indent="-342900">
              <a:lnSpc>
                <a:spcPts val="1600"/>
              </a:lnSpc>
              <a:buSzPct val="100000"/>
              <a:buChar char="•"/>
            </a:pPr>
            <a:r>
              <a:rPr lang="en-US" sz="1050" dirty="0">
                <a:solidFill>
                  <a:srgbClr val="E2E6E9"/>
                </a:solidFill>
                <a:latin typeface="Source Sans 3" pitchFamily="34" charset="0"/>
                <a:ea typeface="Source Sans 3" pitchFamily="34" charset="-122"/>
                <a:cs typeface="Source Sans 3" pitchFamily="34" charset="-120"/>
              </a:rPr>
              <a:t>ICFEC 2026 투고 및 발표</a:t>
            </a:r>
            <a:endParaRPr lang="en-US" sz="1050" dirty="0"/>
          </a:p>
        </p:txBody>
      </p:sp>
      <p:sp>
        <p:nvSpPr>
          <p:cNvPr id="8" name="Text 6"/>
          <p:cNvSpPr/>
          <p:nvPr/>
        </p:nvSpPr>
        <p:spPr>
          <a:xfrm>
            <a:off x="697349" y="3454717"/>
            <a:ext cx="4133017" cy="209312"/>
          </a:xfrm>
          <a:prstGeom prst="rect">
            <a:avLst/>
          </a:prstGeom>
          <a:noFill/>
          <a:ln/>
        </p:spPr>
        <p:txBody>
          <a:bodyPr wrap="none" lIns="0" tIns="0" rIns="0" bIns="0" rtlCol="0" anchor="t"/>
          <a:lstStyle/>
          <a:p>
            <a:pPr algn="l" marL="342900" indent="-342900">
              <a:lnSpc>
                <a:spcPts val="1600"/>
              </a:lnSpc>
              <a:buSzPct val="100000"/>
              <a:buChar char="•"/>
            </a:pPr>
            <a:r>
              <a:rPr lang="en-US" sz="1050" dirty="0">
                <a:solidFill>
                  <a:srgbClr val="E2E6E9"/>
                </a:solidFill>
                <a:latin typeface="Source Sans 3" pitchFamily="34" charset="0"/>
                <a:ea typeface="Source Sans 3" pitchFamily="34" charset="-122"/>
                <a:cs typeface="Source Sans 3" pitchFamily="34" charset="-120"/>
              </a:rPr>
              <a:t>핵심 시나리오 실험 완료 및 통계 검증</a:t>
            </a:r>
            <a:endParaRPr lang="en-US" sz="1050" dirty="0"/>
          </a:p>
        </p:txBody>
      </p:sp>
      <p:sp>
        <p:nvSpPr>
          <p:cNvPr id="9" name="Text 7"/>
          <p:cNvSpPr/>
          <p:nvPr/>
        </p:nvSpPr>
        <p:spPr>
          <a:xfrm>
            <a:off x="697349" y="3712845"/>
            <a:ext cx="4133017" cy="209312"/>
          </a:xfrm>
          <a:prstGeom prst="rect">
            <a:avLst/>
          </a:prstGeom>
          <a:noFill/>
          <a:ln/>
        </p:spPr>
        <p:txBody>
          <a:bodyPr wrap="none" lIns="0" tIns="0" rIns="0" bIns="0" rtlCol="0" anchor="t"/>
          <a:lstStyle/>
          <a:p>
            <a:pPr algn="l" marL="342900" indent="-342900">
              <a:lnSpc>
                <a:spcPts val="1600"/>
              </a:lnSpc>
              <a:buSzPct val="100000"/>
              <a:buChar char="•"/>
            </a:pPr>
            <a:r>
              <a:rPr lang="en-US" sz="1050" dirty="0">
                <a:solidFill>
                  <a:srgbClr val="E2E6E9"/>
                </a:solidFill>
                <a:latin typeface="Source Sans 3" pitchFamily="34" charset="0"/>
                <a:ea typeface="Source Sans 3" pitchFamily="34" charset="-122"/>
                <a:cs typeface="Source Sans 3" pitchFamily="34" charset="-120"/>
              </a:rPr>
              <a:t>오픈소스 프레임워크 초기 버전 공개</a:t>
            </a:r>
            <a:endParaRPr lang="en-US" sz="1050" dirty="0"/>
          </a:p>
        </p:txBody>
      </p:sp>
      <p:sp>
        <p:nvSpPr>
          <p:cNvPr id="10" name="Text 8"/>
          <p:cNvSpPr/>
          <p:nvPr/>
        </p:nvSpPr>
        <p:spPr>
          <a:xfrm>
            <a:off x="697349" y="3970973"/>
            <a:ext cx="4133017" cy="209312"/>
          </a:xfrm>
          <a:prstGeom prst="rect">
            <a:avLst/>
          </a:prstGeom>
          <a:noFill/>
          <a:ln/>
        </p:spPr>
        <p:txBody>
          <a:bodyPr wrap="none" lIns="0" tIns="0" rIns="0" bIns="0" rtlCol="0" anchor="t"/>
          <a:lstStyle/>
          <a:p>
            <a:pPr algn="l" marL="342900" indent="-342900">
              <a:lnSpc>
                <a:spcPts val="1600"/>
              </a:lnSpc>
              <a:buSzPct val="100000"/>
              <a:buChar char="•"/>
            </a:pPr>
            <a:r>
              <a:rPr lang="en-US" sz="1050" dirty="0">
                <a:solidFill>
                  <a:srgbClr val="E2E6E9"/>
                </a:solidFill>
                <a:latin typeface="Source Sans 3" pitchFamily="34" charset="0"/>
                <a:ea typeface="Source Sans 3" pitchFamily="34" charset="-122"/>
                <a:cs typeface="Source Sans 3" pitchFamily="34" charset="-120"/>
              </a:rPr>
              <a:t>테스트베드 구축 및 측정 스크립트 완성</a:t>
            </a:r>
            <a:endParaRPr lang="en-US" sz="1050" dirty="0"/>
          </a:p>
        </p:txBody>
      </p:sp>
      <p:sp>
        <p:nvSpPr>
          <p:cNvPr id="11" name="Shape 9"/>
          <p:cNvSpPr/>
          <p:nvPr/>
        </p:nvSpPr>
        <p:spPr>
          <a:xfrm>
            <a:off x="5109210" y="2775585"/>
            <a:ext cx="4411861" cy="1544122"/>
          </a:xfrm>
          <a:prstGeom prst="roundRect">
            <a:avLst>
              <a:gd name="adj" fmla="val 1355"/>
            </a:avLst>
          </a:prstGeom>
          <a:solidFill>
            <a:srgbClr val="303132"/>
          </a:solidFill>
          <a:ln/>
        </p:spPr>
      </p:sp>
      <p:sp>
        <p:nvSpPr>
          <p:cNvPr id="12" name="Text 10"/>
          <p:cNvSpPr/>
          <p:nvPr/>
        </p:nvSpPr>
        <p:spPr>
          <a:xfrm>
            <a:off x="5248632" y="2915007"/>
            <a:ext cx="1809155" cy="198001"/>
          </a:xfrm>
          <a:prstGeom prst="rect">
            <a:avLst/>
          </a:prstGeom>
          <a:noFill/>
          <a:ln/>
        </p:spPr>
        <p:txBody>
          <a:bodyPr wrap="none" lIns="0" tIns="0" rIns="0" bIns="0" rtlCol="0" anchor="t"/>
          <a:lstStyle/>
          <a:p>
            <a:pPr algn="l" indent="0" marL="0">
              <a:lnSpc>
                <a:spcPts val="1550"/>
              </a:lnSpc>
              <a:buNone/>
            </a:pPr>
            <a:r>
              <a:rPr lang="en-US" sz="1200" b="1" dirty="0">
                <a:solidFill>
                  <a:srgbClr val="E2E6E9"/>
                </a:solidFill>
                <a:latin typeface="Montserrat Bold" pitchFamily="34" charset="0"/>
                <a:ea typeface="Montserrat Bold" pitchFamily="34" charset="-122"/>
                <a:cs typeface="Montserrat Bold" pitchFamily="34" charset="-120"/>
              </a:rPr>
              <a:t>중기 목표 (2026년 하반기)</a:t>
            </a:r>
            <a:endParaRPr lang="en-US" sz="1200" dirty="0"/>
          </a:p>
        </p:txBody>
      </p:sp>
      <p:sp>
        <p:nvSpPr>
          <p:cNvPr id="13" name="Text 11"/>
          <p:cNvSpPr/>
          <p:nvPr/>
        </p:nvSpPr>
        <p:spPr>
          <a:xfrm>
            <a:off x="5248632" y="3196590"/>
            <a:ext cx="4133017" cy="209312"/>
          </a:xfrm>
          <a:prstGeom prst="rect">
            <a:avLst/>
          </a:prstGeom>
          <a:noFill/>
          <a:ln/>
        </p:spPr>
        <p:txBody>
          <a:bodyPr wrap="none" lIns="0" tIns="0" rIns="0" bIns="0" rtlCol="0" anchor="t"/>
          <a:lstStyle/>
          <a:p>
            <a:pPr algn="l" marL="342900" indent="-342900">
              <a:lnSpc>
                <a:spcPts val="1600"/>
              </a:lnSpc>
              <a:buSzPct val="100000"/>
              <a:buChar char="•"/>
            </a:pPr>
            <a:r>
              <a:rPr lang="en-US" sz="1050" dirty="0">
                <a:solidFill>
                  <a:srgbClr val="E2E6E9"/>
                </a:solidFill>
                <a:latin typeface="Source Sans 3" pitchFamily="34" charset="0"/>
                <a:ea typeface="Source Sans 3" pitchFamily="34" charset="-122"/>
                <a:cs typeface="Source Sans 3" pitchFamily="34" charset="-120"/>
              </a:rPr>
              <a:t>ACM SoCC 2026 투고 및 발표</a:t>
            </a:r>
            <a:endParaRPr lang="en-US" sz="1050" dirty="0"/>
          </a:p>
        </p:txBody>
      </p:sp>
      <p:sp>
        <p:nvSpPr>
          <p:cNvPr id="14" name="Text 12"/>
          <p:cNvSpPr/>
          <p:nvPr/>
        </p:nvSpPr>
        <p:spPr>
          <a:xfrm>
            <a:off x="5248632" y="3454717"/>
            <a:ext cx="4133017" cy="209312"/>
          </a:xfrm>
          <a:prstGeom prst="rect">
            <a:avLst/>
          </a:prstGeom>
          <a:noFill/>
          <a:ln/>
        </p:spPr>
        <p:txBody>
          <a:bodyPr wrap="none" lIns="0" tIns="0" rIns="0" bIns="0" rtlCol="0" anchor="t"/>
          <a:lstStyle/>
          <a:p>
            <a:pPr algn="l" marL="342900" indent="-342900">
              <a:lnSpc>
                <a:spcPts val="1600"/>
              </a:lnSpc>
              <a:buSzPct val="100000"/>
              <a:buChar char="•"/>
            </a:pPr>
            <a:r>
              <a:rPr lang="en-US" sz="1050" dirty="0">
                <a:solidFill>
                  <a:srgbClr val="E2E6E9"/>
                </a:solidFill>
                <a:latin typeface="Source Sans 3" pitchFamily="34" charset="0"/>
                <a:ea typeface="Source Sans 3" pitchFamily="34" charset="-122"/>
                <a:cs typeface="Source Sans 3" pitchFamily="34" charset="-120"/>
              </a:rPr>
              <a:t>대규모 실험과 장기 운영 데이터 수집</a:t>
            </a:r>
            <a:endParaRPr lang="en-US" sz="1050" dirty="0"/>
          </a:p>
        </p:txBody>
      </p:sp>
      <p:sp>
        <p:nvSpPr>
          <p:cNvPr id="15" name="Text 13"/>
          <p:cNvSpPr/>
          <p:nvPr/>
        </p:nvSpPr>
        <p:spPr>
          <a:xfrm>
            <a:off x="5248632" y="3712845"/>
            <a:ext cx="4133017" cy="209312"/>
          </a:xfrm>
          <a:prstGeom prst="rect">
            <a:avLst/>
          </a:prstGeom>
          <a:noFill/>
          <a:ln/>
        </p:spPr>
        <p:txBody>
          <a:bodyPr wrap="none" lIns="0" tIns="0" rIns="0" bIns="0" rtlCol="0" anchor="t"/>
          <a:lstStyle/>
          <a:p>
            <a:pPr algn="l" marL="342900" indent="-342900">
              <a:lnSpc>
                <a:spcPts val="1600"/>
              </a:lnSpc>
              <a:buSzPct val="100000"/>
              <a:buChar char="•"/>
            </a:pPr>
            <a:r>
              <a:rPr lang="en-US" sz="1050" dirty="0">
                <a:solidFill>
                  <a:srgbClr val="E2E6E9"/>
                </a:solidFill>
                <a:latin typeface="Source Sans 3" pitchFamily="34" charset="0"/>
                <a:ea typeface="Source Sans 3" pitchFamily="34" charset="-122"/>
                <a:cs typeface="Source Sans 3" pitchFamily="34" charset="-120"/>
              </a:rPr>
              <a:t>추가 시나리오와 비교 베이스라인 확대</a:t>
            </a:r>
            <a:endParaRPr lang="en-US" sz="1050" dirty="0"/>
          </a:p>
        </p:txBody>
      </p:sp>
      <p:sp>
        <p:nvSpPr>
          <p:cNvPr id="16" name="Text 14"/>
          <p:cNvSpPr/>
          <p:nvPr/>
        </p:nvSpPr>
        <p:spPr>
          <a:xfrm>
            <a:off x="5248632" y="3970973"/>
            <a:ext cx="4133017" cy="209312"/>
          </a:xfrm>
          <a:prstGeom prst="rect">
            <a:avLst/>
          </a:prstGeom>
          <a:noFill/>
          <a:ln/>
        </p:spPr>
        <p:txBody>
          <a:bodyPr wrap="none" lIns="0" tIns="0" rIns="0" bIns="0" rtlCol="0" anchor="t"/>
          <a:lstStyle/>
          <a:p>
            <a:pPr algn="l" marL="342900" indent="-342900">
              <a:lnSpc>
                <a:spcPts val="1600"/>
              </a:lnSpc>
              <a:buSzPct val="100000"/>
              <a:buChar char="•"/>
            </a:pPr>
            <a:r>
              <a:rPr lang="en-US" sz="1050" dirty="0">
                <a:solidFill>
                  <a:srgbClr val="E2E6E9"/>
                </a:solidFill>
                <a:latin typeface="Source Sans 3" pitchFamily="34" charset="0"/>
                <a:ea typeface="Source Sans 3" pitchFamily="34" charset="-122"/>
                <a:cs typeface="Source Sans 3" pitchFamily="34" charset="-120"/>
              </a:rPr>
              <a:t>이론적 분석 심화 (수렴, 복잡도, 보장)</a:t>
            </a:r>
            <a:endParaRPr lang="en-US" sz="1050" dirty="0"/>
          </a:p>
        </p:txBody>
      </p:sp>
      <p:sp>
        <p:nvSpPr>
          <p:cNvPr id="17" name="Shape 15"/>
          <p:cNvSpPr/>
          <p:nvPr/>
        </p:nvSpPr>
        <p:spPr>
          <a:xfrm>
            <a:off x="9660493" y="2775585"/>
            <a:ext cx="4411980" cy="1544122"/>
          </a:xfrm>
          <a:prstGeom prst="roundRect">
            <a:avLst>
              <a:gd name="adj" fmla="val 1355"/>
            </a:avLst>
          </a:prstGeom>
          <a:solidFill>
            <a:srgbClr val="303132"/>
          </a:solidFill>
          <a:ln/>
        </p:spPr>
      </p:sp>
      <p:sp>
        <p:nvSpPr>
          <p:cNvPr id="18" name="Text 16"/>
          <p:cNvSpPr/>
          <p:nvPr/>
        </p:nvSpPr>
        <p:spPr>
          <a:xfrm>
            <a:off x="9799915" y="2915007"/>
            <a:ext cx="1660684" cy="198001"/>
          </a:xfrm>
          <a:prstGeom prst="rect">
            <a:avLst/>
          </a:prstGeom>
          <a:noFill/>
          <a:ln/>
        </p:spPr>
        <p:txBody>
          <a:bodyPr wrap="none" lIns="0" tIns="0" rIns="0" bIns="0" rtlCol="0" anchor="t"/>
          <a:lstStyle/>
          <a:p>
            <a:pPr algn="l" indent="0" marL="0">
              <a:lnSpc>
                <a:spcPts val="1550"/>
              </a:lnSpc>
              <a:buNone/>
            </a:pPr>
            <a:r>
              <a:rPr lang="en-US" sz="1200" b="1" dirty="0">
                <a:solidFill>
                  <a:srgbClr val="E2E6E9"/>
                </a:solidFill>
                <a:latin typeface="Montserrat Bold" pitchFamily="34" charset="0"/>
                <a:ea typeface="Montserrat Bold" pitchFamily="34" charset="-122"/>
                <a:cs typeface="Montserrat Bold" pitchFamily="34" charset="-120"/>
              </a:rPr>
              <a:t>장기 목표 (2027년 이후)</a:t>
            </a:r>
            <a:endParaRPr lang="en-US" sz="1200" dirty="0"/>
          </a:p>
        </p:txBody>
      </p:sp>
      <p:sp>
        <p:nvSpPr>
          <p:cNvPr id="19" name="Text 17"/>
          <p:cNvSpPr/>
          <p:nvPr/>
        </p:nvSpPr>
        <p:spPr>
          <a:xfrm>
            <a:off x="9799915" y="3196590"/>
            <a:ext cx="4133136" cy="209312"/>
          </a:xfrm>
          <a:prstGeom prst="rect">
            <a:avLst/>
          </a:prstGeom>
          <a:noFill/>
          <a:ln/>
        </p:spPr>
        <p:txBody>
          <a:bodyPr wrap="none" lIns="0" tIns="0" rIns="0" bIns="0" rtlCol="0" anchor="t"/>
          <a:lstStyle/>
          <a:p>
            <a:pPr algn="l" marL="342900" indent="-342900">
              <a:lnSpc>
                <a:spcPts val="1600"/>
              </a:lnSpc>
              <a:buSzPct val="100000"/>
              <a:buChar char="•"/>
            </a:pPr>
            <a:r>
              <a:rPr lang="en-US" sz="1050" dirty="0">
                <a:solidFill>
                  <a:srgbClr val="E2E6E9"/>
                </a:solidFill>
                <a:latin typeface="Source Sans 3" pitchFamily="34" charset="0"/>
                <a:ea typeface="Source Sans 3" pitchFamily="34" charset="-122"/>
                <a:cs typeface="Source Sans 3" pitchFamily="34" charset="-120"/>
              </a:rPr>
              <a:t>IEEE TMC 또는 IoT Journal 저널 확장판</a:t>
            </a:r>
            <a:endParaRPr lang="en-US" sz="1050" dirty="0"/>
          </a:p>
        </p:txBody>
      </p:sp>
      <p:sp>
        <p:nvSpPr>
          <p:cNvPr id="20" name="Text 18"/>
          <p:cNvSpPr/>
          <p:nvPr/>
        </p:nvSpPr>
        <p:spPr>
          <a:xfrm>
            <a:off x="9799915" y="3454717"/>
            <a:ext cx="4133136" cy="209312"/>
          </a:xfrm>
          <a:prstGeom prst="rect">
            <a:avLst/>
          </a:prstGeom>
          <a:noFill/>
          <a:ln/>
        </p:spPr>
        <p:txBody>
          <a:bodyPr wrap="none" lIns="0" tIns="0" rIns="0" bIns="0" rtlCol="0" anchor="t"/>
          <a:lstStyle/>
          <a:p>
            <a:pPr algn="l" marL="342900" indent="-342900">
              <a:lnSpc>
                <a:spcPts val="1600"/>
              </a:lnSpc>
              <a:buSzPct val="100000"/>
              <a:buChar char="•"/>
            </a:pPr>
            <a:r>
              <a:rPr lang="en-US" sz="1050" dirty="0">
                <a:solidFill>
                  <a:srgbClr val="E2E6E9"/>
                </a:solidFill>
                <a:latin typeface="Source Sans 3" pitchFamily="34" charset="0"/>
                <a:ea typeface="Source Sans 3" pitchFamily="34" charset="-122"/>
                <a:cs typeface="Source Sans 3" pitchFamily="34" charset="-120"/>
              </a:rPr>
              <a:t>산업 파트너십 및 실제 배포 사례</a:t>
            </a:r>
            <a:endParaRPr lang="en-US" sz="1050" dirty="0"/>
          </a:p>
        </p:txBody>
      </p:sp>
      <p:sp>
        <p:nvSpPr>
          <p:cNvPr id="21" name="Text 19"/>
          <p:cNvSpPr/>
          <p:nvPr/>
        </p:nvSpPr>
        <p:spPr>
          <a:xfrm>
            <a:off x="9799915" y="3712845"/>
            <a:ext cx="4133136" cy="209312"/>
          </a:xfrm>
          <a:prstGeom prst="rect">
            <a:avLst/>
          </a:prstGeom>
          <a:noFill/>
          <a:ln/>
        </p:spPr>
        <p:txBody>
          <a:bodyPr wrap="none" lIns="0" tIns="0" rIns="0" bIns="0" rtlCol="0" anchor="t"/>
          <a:lstStyle/>
          <a:p>
            <a:pPr algn="l" marL="342900" indent="-342900">
              <a:lnSpc>
                <a:spcPts val="1600"/>
              </a:lnSpc>
              <a:buSzPct val="100000"/>
              <a:buChar char="•"/>
            </a:pPr>
            <a:r>
              <a:rPr lang="en-US" sz="1050" dirty="0">
                <a:solidFill>
                  <a:srgbClr val="E2E6E9"/>
                </a:solidFill>
                <a:latin typeface="Source Sans 3" pitchFamily="34" charset="0"/>
                <a:ea typeface="Source Sans 3" pitchFamily="34" charset="-122"/>
                <a:cs typeface="Source Sans 3" pitchFamily="34" charset="-120"/>
              </a:rPr>
              <a:t>커뮤니티 기여 및 표준화 참여</a:t>
            </a:r>
            <a:endParaRPr lang="en-US" sz="1050" dirty="0"/>
          </a:p>
        </p:txBody>
      </p:sp>
      <p:sp>
        <p:nvSpPr>
          <p:cNvPr id="22" name="Text 20"/>
          <p:cNvSpPr/>
          <p:nvPr/>
        </p:nvSpPr>
        <p:spPr>
          <a:xfrm>
            <a:off x="9799915" y="3970973"/>
            <a:ext cx="4133136" cy="209312"/>
          </a:xfrm>
          <a:prstGeom prst="rect">
            <a:avLst/>
          </a:prstGeom>
          <a:noFill/>
          <a:ln/>
        </p:spPr>
        <p:txBody>
          <a:bodyPr wrap="none" lIns="0" tIns="0" rIns="0" bIns="0" rtlCol="0" anchor="t"/>
          <a:lstStyle/>
          <a:p>
            <a:pPr algn="l" marL="342900" indent="-342900">
              <a:lnSpc>
                <a:spcPts val="1600"/>
              </a:lnSpc>
              <a:buSzPct val="100000"/>
              <a:buChar char="•"/>
            </a:pPr>
            <a:r>
              <a:rPr lang="en-US" sz="1050" dirty="0">
                <a:solidFill>
                  <a:srgbClr val="E2E6E9"/>
                </a:solidFill>
                <a:latin typeface="Source Sans 3" pitchFamily="34" charset="0"/>
                <a:ea typeface="Source Sans 3" pitchFamily="34" charset="-122"/>
                <a:cs typeface="Source Sans 3" pitchFamily="34" charset="-120"/>
              </a:rPr>
              <a:t>후속 연구: 연합학습, 제로트러스트, 탄소 인지 스케줄링 등</a:t>
            </a:r>
            <a:endParaRPr lang="en-US" sz="1050" dirty="0"/>
          </a:p>
        </p:txBody>
      </p:sp>
      <p:sp>
        <p:nvSpPr>
          <p:cNvPr id="23" name="Text 21"/>
          <p:cNvSpPr/>
          <p:nvPr/>
        </p:nvSpPr>
        <p:spPr>
          <a:xfrm>
            <a:off x="557927" y="4528899"/>
            <a:ext cx="1902143" cy="237768"/>
          </a:xfrm>
          <a:prstGeom prst="rect">
            <a:avLst/>
          </a:prstGeom>
          <a:noFill/>
          <a:ln/>
        </p:spPr>
        <p:txBody>
          <a:bodyPr wrap="none" lIns="0" tIns="0" rIns="0" bIns="0" rtlCol="0" anchor="t"/>
          <a:lstStyle/>
          <a:p>
            <a:pPr algn="l" indent="0" marL="0">
              <a:lnSpc>
                <a:spcPts val="1850"/>
              </a:lnSpc>
              <a:buNone/>
            </a:pPr>
            <a:r>
              <a:rPr lang="en-US" sz="1450" b="1" dirty="0">
                <a:solidFill>
                  <a:srgbClr val="FFFFFF"/>
                </a:solidFill>
                <a:latin typeface="Montserrat Bold" pitchFamily="34" charset="0"/>
                <a:ea typeface="Montserrat Bold" pitchFamily="34" charset="-122"/>
                <a:cs typeface="Montserrat Bold" pitchFamily="34" charset="-120"/>
              </a:rPr>
              <a:t>기대되는 파급 효과</a:t>
            </a:r>
            <a:endParaRPr lang="en-US" sz="1450" dirty="0"/>
          </a:p>
        </p:txBody>
      </p:sp>
      <p:sp>
        <p:nvSpPr>
          <p:cNvPr id="24" name="Text 22"/>
          <p:cNvSpPr/>
          <p:nvPr/>
        </p:nvSpPr>
        <p:spPr>
          <a:xfrm>
            <a:off x="557927" y="5101352"/>
            <a:ext cx="6587133" cy="418624"/>
          </a:xfrm>
          <a:prstGeom prst="rect">
            <a:avLst/>
          </a:prstGeom>
          <a:noFill/>
          <a:ln/>
        </p:spPr>
        <p:txBody>
          <a:bodyPr wrap="square" lIns="0" tIns="0" rIns="0" bIns="0" rtlCol="0" anchor="t"/>
          <a:lstStyle/>
          <a:p>
            <a:pPr algn="l" indent="0" marL="0">
              <a:lnSpc>
                <a:spcPts val="1600"/>
              </a:lnSpc>
              <a:buNone/>
            </a:pPr>
            <a:r>
              <a:rPr lang="en-US" sz="1050" b="1" dirty="0">
                <a:solidFill>
                  <a:srgbClr val="E2E6E9"/>
                </a:solidFill>
                <a:latin typeface="Source Sans 3" pitchFamily="34" charset="0"/>
                <a:ea typeface="Source Sans 3" pitchFamily="34" charset="-122"/>
                <a:cs typeface="Source Sans 3" pitchFamily="34" charset="-120"/>
              </a:rPr>
              <a:t>학술적 영향:</a:t>
            </a:r>
            <a:pPr algn="l" indent="0" marL="0">
              <a:lnSpc>
                <a:spcPts val="1600"/>
              </a:lnSpc>
              <a:buNone/>
            </a:pPr>
            <a:r>
              <a:rPr lang="en-US" sz="1050" dirty="0">
                <a:solidFill>
                  <a:srgbClr val="E2E6E9"/>
                </a:solidFill>
                <a:latin typeface="Source Sans 3" pitchFamily="34" charset="0"/>
                <a:ea typeface="Source Sans 3" pitchFamily="34" charset="-122"/>
                <a:cs typeface="Source Sans 3" pitchFamily="34" charset="-120"/>
              </a:rPr>
              <a:t> CEI 환경의 자원 관리에 대한 새로운 패러다임을 제시하여 분산 시스템, 엣지 컴퓨팅, 강화학습 응용 분야의 후속 연구를 촉진합니다. 통합적 접근과 재현 가능한 평가 체계는 연구 커뮤니티의 벤치마크가 될 것입니다.</a:t>
            </a:r>
            <a:endParaRPr lang="en-US" sz="1050" dirty="0"/>
          </a:p>
        </p:txBody>
      </p:sp>
      <p:sp>
        <p:nvSpPr>
          <p:cNvPr id="25" name="Text 23"/>
          <p:cNvSpPr/>
          <p:nvPr/>
        </p:nvSpPr>
        <p:spPr>
          <a:xfrm>
            <a:off x="7492960" y="5101352"/>
            <a:ext cx="6587133" cy="418624"/>
          </a:xfrm>
          <a:prstGeom prst="rect">
            <a:avLst/>
          </a:prstGeom>
          <a:noFill/>
          <a:ln/>
        </p:spPr>
        <p:txBody>
          <a:bodyPr wrap="square" lIns="0" tIns="0" rIns="0" bIns="0" rtlCol="0" anchor="t"/>
          <a:lstStyle/>
          <a:p>
            <a:pPr algn="l" indent="0" marL="0">
              <a:lnSpc>
                <a:spcPts val="1600"/>
              </a:lnSpc>
              <a:buNone/>
            </a:pPr>
            <a:r>
              <a:rPr lang="en-US" sz="1050" b="1" dirty="0">
                <a:solidFill>
                  <a:srgbClr val="E2E6E9"/>
                </a:solidFill>
                <a:latin typeface="Source Sans 3" pitchFamily="34" charset="0"/>
                <a:ea typeface="Source Sans 3" pitchFamily="34" charset="-122"/>
                <a:cs typeface="Source Sans 3" pitchFamily="34" charset="-120"/>
              </a:rPr>
              <a:t>산업적 가치:</a:t>
            </a:r>
            <a:pPr algn="l" indent="0" marL="0">
              <a:lnSpc>
                <a:spcPts val="1600"/>
              </a:lnSpc>
              <a:buNone/>
            </a:pPr>
            <a:r>
              <a:rPr lang="en-US" sz="1050" dirty="0">
                <a:solidFill>
                  <a:srgbClr val="E2E6E9"/>
                </a:solidFill>
                <a:latin typeface="Source Sans 3" pitchFamily="34" charset="0"/>
                <a:ea typeface="Source Sans 3" pitchFamily="34" charset="-122"/>
                <a:cs typeface="Source Sans 3" pitchFamily="34" charset="-120"/>
              </a:rPr>
              <a:t> 실시간 영상 분석, 예지 보전, 모바일 AR 등 다양한 실용 응용에 즉시 적용 가능한 솔루션을 제공합니다. 비용 절감, 에너지 효율, 사용자 경험 개선을 통해 기업의 경쟁력을 강화합니다.</a:t>
            </a:r>
            <a:endParaRPr lang="en-US" sz="1050" dirty="0"/>
          </a:p>
        </p:txBody>
      </p:sp>
      <p:sp>
        <p:nvSpPr>
          <p:cNvPr id="26" name="Text 24"/>
          <p:cNvSpPr/>
          <p:nvPr/>
        </p:nvSpPr>
        <p:spPr>
          <a:xfrm>
            <a:off x="767120" y="5959316"/>
            <a:ext cx="13305353" cy="209312"/>
          </a:xfrm>
          <a:prstGeom prst="rect">
            <a:avLst/>
          </a:prstGeom>
          <a:noFill/>
          <a:ln/>
        </p:spPr>
        <p:txBody>
          <a:bodyPr wrap="none" lIns="0" tIns="0" rIns="0" bIns="0" rtlCol="0" anchor="t"/>
          <a:lstStyle/>
          <a:p>
            <a:pPr algn="l" indent="0" marL="0">
              <a:lnSpc>
                <a:spcPts val="1600"/>
              </a:lnSpc>
              <a:buNone/>
            </a:pPr>
            <a:r>
              <a:rPr lang="en-US" sz="1050" dirty="0">
                <a:solidFill>
                  <a:srgbClr val="E2E6E9"/>
                </a:solidFill>
                <a:latin typeface="Source Sans 3" pitchFamily="34" charset="0"/>
                <a:ea typeface="Source Sans 3" pitchFamily="34" charset="-122"/>
                <a:cs typeface="Source Sans 3" pitchFamily="34" charset="-120"/>
              </a:rPr>
              <a:t>"복잡성을 단순함으로, 정적 정책을 지능적 적응으로, 수동 운영을 자동화로 전환하는 여정. 이것이 본 연구가 추구하는 비전입니다."</a:t>
            </a:r>
            <a:endParaRPr lang="en-US" sz="1050" dirty="0"/>
          </a:p>
        </p:txBody>
      </p:sp>
      <p:sp>
        <p:nvSpPr>
          <p:cNvPr id="27" name="Shape 25"/>
          <p:cNvSpPr/>
          <p:nvPr/>
        </p:nvSpPr>
        <p:spPr>
          <a:xfrm>
            <a:off x="557927" y="5802392"/>
            <a:ext cx="15240" cy="523161"/>
          </a:xfrm>
          <a:prstGeom prst="rect">
            <a:avLst/>
          </a:prstGeom>
          <a:solidFill>
            <a:srgbClr val="FFFFFF"/>
          </a:solidFill>
          <a:ln/>
        </p:spPr>
      </p:sp>
      <p:sp>
        <p:nvSpPr>
          <p:cNvPr id="28" name="Text 26"/>
          <p:cNvSpPr/>
          <p:nvPr/>
        </p:nvSpPr>
        <p:spPr>
          <a:xfrm>
            <a:off x="557927" y="6482477"/>
            <a:ext cx="13514546" cy="209312"/>
          </a:xfrm>
          <a:prstGeom prst="rect">
            <a:avLst/>
          </a:prstGeom>
          <a:noFill/>
          <a:ln/>
        </p:spPr>
        <p:txBody>
          <a:bodyPr wrap="none" lIns="0" tIns="0" rIns="0" bIns="0" rtlCol="0" anchor="t"/>
          <a:lstStyle/>
          <a:p>
            <a:pPr algn="l" indent="0" marL="0">
              <a:lnSpc>
                <a:spcPts val="1600"/>
              </a:lnSpc>
              <a:buNone/>
            </a:pPr>
            <a:r>
              <a:rPr lang="en-US" sz="1050" dirty="0">
                <a:solidFill>
                  <a:srgbClr val="E2E6E9"/>
                </a:solidFill>
                <a:latin typeface="Source Sans 3" pitchFamily="34" charset="0"/>
                <a:ea typeface="Source Sans 3" pitchFamily="34" charset="-122"/>
                <a:cs typeface="Source Sans 3" pitchFamily="34" charset="-120"/>
              </a:rPr>
              <a:t>질문과 피드백을 환영합니다. 함께 더 나은 분산 시스템의 미래를 만들어가겠습니다. 감사합니다.</a:t>
            </a:r>
            <a:endParaRPr lang="en-US" sz="1050" dirty="0"/>
          </a:p>
        </p:txBody>
      </p:sp>
      <p:sp>
        <p:nvSpPr>
          <p:cNvPr id="29" name="Shape 27"/>
          <p:cNvSpPr/>
          <p:nvPr/>
        </p:nvSpPr>
        <p:spPr>
          <a:xfrm>
            <a:off x="557927" y="6848713"/>
            <a:ext cx="13514546" cy="787956"/>
          </a:xfrm>
          <a:prstGeom prst="roundRect">
            <a:avLst>
              <a:gd name="adj" fmla="val 2655"/>
            </a:avLst>
          </a:prstGeom>
          <a:solidFill>
            <a:srgbClr val="262626"/>
          </a:solidFill>
          <a:ln/>
        </p:spPr>
      </p:sp>
      <p:pic>
        <p:nvPicPr>
          <p:cNvPr id="30" name="Image 0" descr="preencoded.png">    </p:cNvPr>
          <p:cNvPicPr>
            <a:picLocks noChangeAspect="1"/>
          </p:cNvPicPr>
          <p:nvPr/>
        </p:nvPicPr>
        <p:blipFill>
          <a:blip r:embed="rId1"/>
          <a:stretch>
            <a:fillRect/>
          </a:stretch>
        </p:blipFill>
        <p:spPr>
          <a:xfrm>
            <a:off x="697349" y="7045643"/>
            <a:ext cx="174308" cy="139422"/>
          </a:xfrm>
          <a:prstGeom prst="rect">
            <a:avLst/>
          </a:prstGeom>
        </p:spPr>
      </p:pic>
      <p:sp>
        <p:nvSpPr>
          <p:cNvPr id="31" name="Text 28"/>
          <p:cNvSpPr/>
          <p:nvPr/>
        </p:nvSpPr>
        <p:spPr>
          <a:xfrm>
            <a:off x="1011079" y="7022902"/>
            <a:ext cx="12921972" cy="418624"/>
          </a:xfrm>
          <a:prstGeom prst="rect">
            <a:avLst/>
          </a:prstGeom>
          <a:noFill/>
          <a:ln/>
        </p:spPr>
        <p:txBody>
          <a:bodyPr wrap="square" lIns="0" tIns="0" rIns="0" bIns="0" rtlCol="0" anchor="t"/>
          <a:lstStyle/>
          <a:p>
            <a:pPr algn="l" indent="0" marL="0">
              <a:lnSpc>
                <a:spcPts val="1600"/>
              </a:lnSpc>
              <a:buNone/>
            </a:pPr>
            <a:r>
              <a:rPr lang="en-US" sz="1050" b="1" dirty="0">
                <a:solidFill>
                  <a:srgbClr val="FFFFFF"/>
                </a:solidFill>
                <a:latin typeface="Source Sans 3" pitchFamily="34" charset="0"/>
                <a:ea typeface="Source Sans 3" pitchFamily="34" charset="-122"/>
                <a:cs typeface="Source Sans 3" pitchFamily="34" charset="-120"/>
              </a:rPr>
              <a:t>발표 메모:</a:t>
            </a:r>
            <a:pPr algn="l" indent="0" marL="0">
              <a:lnSpc>
                <a:spcPts val="1600"/>
              </a:lnSpc>
              <a:buNone/>
            </a:pPr>
            <a:r>
              <a:rPr lang="en-US" sz="1050" dirty="0">
                <a:solidFill>
                  <a:srgbClr val="FFFFFF"/>
                </a:solidFill>
                <a:latin typeface="Source Sans 3" pitchFamily="34" charset="0"/>
                <a:ea typeface="Source Sans 3" pitchFamily="34" charset="-122"/>
                <a:cs typeface="Source Sans 3" pitchFamily="34" charset="-120"/>
              </a:rPr>
              <a:t> 결론입니다. 본 연구는 단기적으로 ICFEC 발표와 오픈소스 공개, 중기적으로 SoCC 투고와 실험 확대, 장기적으로 저널 출판과 산업 적용을 목표로 합니다. 학술적으로는 새로운 패러다임과 벤치마크를 제시하고, 산업적으로는 즉시 적용 가능한 솔루션을 제공합니다. 복잡성을 단순함으로, 정적을 동적으로, 수동을 자동으로 전환하는 것이 핵심 비전입니다. 여기까지 발표를 들어주셔서 감사합니다. 질문 받겠습니다.</a:t>
            </a:r>
            <a:endParaRPr lang="en-US" sz="10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857488" y="589955"/>
            <a:ext cx="4872395" cy="609005"/>
          </a:xfrm>
          <a:prstGeom prst="rect">
            <a:avLst/>
          </a:prstGeom>
          <a:noFill/>
          <a:ln/>
        </p:spPr>
        <p:txBody>
          <a:bodyPr wrap="none" lIns="0" tIns="0" rIns="0" bIns="0" rtlCol="0" anchor="t"/>
          <a:lstStyle/>
          <a:p>
            <a:pPr algn="l" indent="0" marL="0">
              <a:lnSpc>
                <a:spcPts val="4750"/>
              </a:lnSpc>
              <a:buNone/>
            </a:pPr>
            <a:r>
              <a:rPr lang="en-US" sz="3800" b="1" dirty="0">
                <a:solidFill>
                  <a:srgbClr val="FFFFFF"/>
                </a:solidFill>
                <a:latin typeface="Montserrat Bold" pitchFamily="34" charset="0"/>
                <a:ea typeface="Montserrat Bold" pitchFamily="34" charset="-122"/>
                <a:cs typeface="Montserrat Bold" pitchFamily="34" charset="-120"/>
              </a:rPr>
              <a:t>연구 배경 및 문제 정의</a:t>
            </a:r>
            <a:endParaRPr lang="en-US" sz="3800" dirty="0"/>
          </a:p>
        </p:txBody>
      </p:sp>
      <p:sp>
        <p:nvSpPr>
          <p:cNvPr id="3" name="Text 1"/>
          <p:cNvSpPr/>
          <p:nvPr/>
        </p:nvSpPr>
        <p:spPr>
          <a:xfrm>
            <a:off x="857488" y="1627703"/>
            <a:ext cx="12915424" cy="643176"/>
          </a:xfrm>
          <a:prstGeom prst="rect">
            <a:avLst/>
          </a:prstGeom>
          <a:noFill/>
          <a:ln/>
        </p:spPr>
        <p:txBody>
          <a:bodyPr wrap="square" lIns="0" tIns="0" rIns="0" bIns="0" rtlCol="0" anchor="t"/>
          <a:lstStyle/>
          <a:p>
            <a:pPr algn="l" indent="0" marL="0">
              <a:lnSpc>
                <a:spcPts val="2500"/>
              </a:lnSpc>
              <a:buNone/>
            </a:pPr>
            <a:r>
              <a:rPr lang="en-US" sz="1650" dirty="0">
                <a:solidFill>
                  <a:srgbClr val="E2E6E9"/>
                </a:solidFill>
                <a:latin typeface="Source Sans 3" pitchFamily="34" charset="0"/>
                <a:ea typeface="Source Sans 3" pitchFamily="34" charset="-122"/>
                <a:cs typeface="Source Sans 3" pitchFamily="34" charset="-120"/>
              </a:rPr>
              <a:t>클라우드–엣지–IoT(CEI) 환경은 현대 분산 컴퓨팅의 핵심 패러다임으로 자리 잡았습니다. 그러나 이 환경은 본질적으로 복잡한 도전 과제를 내포하고 있습니다.</a:t>
            </a:r>
            <a:endParaRPr lang="en-US" sz="1650" dirty="0"/>
          </a:p>
        </p:txBody>
      </p:sp>
      <p:sp>
        <p:nvSpPr>
          <p:cNvPr id="4" name="Shape 2"/>
          <p:cNvSpPr/>
          <p:nvPr/>
        </p:nvSpPr>
        <p:spPr>
          <a:xfrm>
            <a:off x="857488" y="2511981"/>
            <a:ext cx="4162187" cy="2469594"/>
          </a:xfrm>
          <a:prstGeom prst="roundRect">
            <a:avLst>
              <a:gd name="adj" fmla="val 1302"/>
            </a:avLst>
          </a:prstGeom>
          <a:solidFill>
            <a:srgbClr val="303132"/>
          </a:solidFill>
          <a:ln/>
        </p:spPr>
      </p:sp>
      <p:sp>
        <p:nvSpPr>
          <p:cNvPr id="5" name="Text 3"/>
          <p:cNvSpPr/>
          <p:nvPr/>
        </p:nvSpPr>
        <p:spPr>
          <a:xfrm>
            <a:off x="1071801" y="2726293"/>
            <a:ext cx="2436138" cy="304443"/>
          </a:xfrm>
          <a:prstGeom prst="rect">
            <a:avLst/>
          </a:prstGeom>
          <a:noFill/>
          <a:ln/>
        </p:spPr>
        <p:txBody>
          <a:bodyPr wrap="none" lIns="0" tIns="0" rIns="0" bIns="0" rtlCol="0" anchor="t"/>
          <a:lstStyle/>
          <a:p>
            <a:pPr algn="l" indent="0" marL="0">
              <a:lnSpc>
                <a:spcPts val="2350"/>
              </a:lnSpc>
              <a:buNone/>
            </a:pPr>
            <a:r>
              <a:rPr lang="en-US" sz="1900" b="1" dirty="0">
                <a:solidFill>
                  <a:srgbClr val="E2E6E9"/>
                </a:solidFill>
                <a:latin typeface="Montserrat Bold" pitchFamily="34" charset="0"/>
                <a:ea typeface="Montserrat Bold" pitchFamily="34" charset="-122"/>
                <a:cs typeface="Montserrat Bold" pitchFamily="34" charset="-120"/>
              </a:rPr>
              <a:t>이기종 자원의 복잡성</a:t>
            </a:r>
            <a:endParaRPr lang="en-US" sz="1900" dirty="0"/>
          </a:p>
        </p:txBody>
      </p:sp>
      <p:sp>
        <p:nvSpPr>
          <p:cNvPr id="6" name="Text 4"/>
          <p:cNvSpPr/>
          <p:nvPr/>
        </p:nvSpPr>
        <p:spPr>
          <a:xfrm>
            <a:off x="1071801" y="3159323"/>
            <a:ext cx="3733562" cy="1607939"/>
          </a:xfrm>
          <a:prstGeom prst="rect">
            <a:avLst/>
          </a:prstGeom>
          <a:noFill/>
          <a:ln/>
        </p:spPr>
        <p:txBody>
          <a:bodyPr wrap="square" lIns="0" tIns="0" rIns="0" bIns="0" rtlCol="0" anchor="t"/>
          <a:lstStyle/>
          <a:p>
            <a:pPr algn="l" indent="0" marL="0">
              <a:lnSpc>
                <a:spcPts val="2500"/>
              </a:lnSpc>
              <a:buNone/>
            </a:pPr>
            <a:r>
              <a:rPr lang="en-US" sz="1650" dirty="0">
                <a:solidFill>
                  <a:srgbClr val="E2E6E9"/>
                </a:solidFill>
                <a:latin typeface="Source Sans 3" pitchFamily="34" charset="0"/>
                <a:ea typeface="Source Sans 3" pitchFamily="34" charset="-122"/>
                <a:cs typeface="Source Sans 3" pitchFamily="34" charset="-120"/>
              </a:rPr>
              <a:t>클라우드, 엣지, IoT 디바이스가 혼재된 환경에서 각각의 계산 능력, 메모리, 네트워크 특성이 상이하여 통합 관리가 어렵습니다. CPU, GPU, TPU 등 다양한 프로세서와 무선·유선 네트워크가 혼합되어 있습니다.</a:t>
            </a:r>
            <a:endParaRPr lang="en-US" sz="1650" dirty="0"/>
          </a:p>
        </p:txBody>
      </p:sp>
      <p:sp>
        <p:nvSpPr>
          <p:cNvPr id="7" name="Shape 5"/>
          <p:cNvSpPr/>
          <p:nvPr/>
        </p:nvSpPr>
        <p:spPr>
          <a:xfrm>
            <a:off x="5233988" y="2511981"/>
            <a:ext cx="4162306" cy="2469594"/>
          </a:xfrm>
          <a:prstGeom prst="roundRect">
            <a:avLst>
              <a:gd name="adj" fmla="val 1302"/>
            </a:avLst>
          </a:prstGeom>
          <a:solidFill>
            <a:srgbClr val="303132"/>
          </a:solidFill>
          <a:ln/>
        </p:spPr>
      </p:sp>
      <p:sp>
        <p:nvSpPr>
          <p:cNvPr id="8" name="Text 6"/>
          <p:cNvSpPr/>
          <p:nvPr/>
        </p:nvSpPr>
        <p:spPr>
          <a:xfrm>
            <a:off x="5448300" y="2726293"/>
            <a:ext cx="2436138" cy="304443"/>
          </a:xfrm>
          <a:prstGeom prst="rect">
            <a:avLst/>
          </a:prstGeom>
          <a:noFill/>
          <a:ln/>
        </p:spPr>
        <p:txBody>
          <a:bodyPr wrap="none" lIns="0" tIns="0" rIns="0" bIns="0" rtlCol="0" anchor="t"/>
          <a:lstStyle/>
          <a:p>
            <a:pPr algn="l" indent="0" marL="0">
              <a:lnSpc>
                <a:spcPts val="2350"/>
              </a:lnSpc>
              <a:buNone/>
            </a:pPr>
            <a:r>
              <a:rPr lang="en-US" sz="1900" b="1" dirty="0">
                <a:solidFill>
                  <a:srgbClr val="E2E6E9"/>
                </a:solidFill>
                <a:latin typeface="Montserrat Bold" pitchFamily="34" charset="0"/>
                <a:ea typeface="Montserrat Bold" pitchFamily="34" charset="-122"/>
                <a:cs typeface="Montserrat Bold" pitchFamily="34" charset="-120"/>
              </a:rPr>
              <a:t>가변적인 네트워크 상태</a:t>
            </a:r>
            <a:endParaRPr lang="en-US" sz="1900" dirty="0"/>
          </a:p>
        </p:txBody>
      </p:sp>
      <p:sp>
        <p:nvSpPr>
          <p:cNvPr id="9" name="Text 7"/>
          <p:cNvSpPr/>
          <p:nvPr/>
        </p:nvSpPr>
        <p:spPr>
          <a:xfrm>
            <a:off x="5448300" y="3159323"/>
            <a:ext cx="3733681" cy="1286351"/>
          </a:xfrm>
          <a:prstGeom prst="rect">
            <a:avLst/>
          </a:prstGeom>
          <a:noFill/>
          <a:ln/>
        </p:spPr>
        <p:txBody>
          <a:bodyPr wrap="square" lIns="0" tIns="0" rIns="0" bIns="0" rtlCol="0" anchor="t"/>
          <a:lstStyle/>
          <a:p>
            <a:pPr algn="l" indent="0" marL="0">
              <a:lnSpc>
                <a:spcPts val="2500"/>
              </a:lnSpc>
              <a:buNone/>
            </a:pPr>
            <a:r>
              <a:rPr lang="en-US" sz="1650" dirty="0">
                <a:solidFill>
                  <a:srgbClr val="E2E6E9"/>
                </a:solidFill>
                <a:latin typeface="Source Sans 3" pitchFamily="34" charset="0"/>
                <a:ea typeface="Source Sans 3" pitchFamily="34" charset="-122"/>
                <a:cs typeface="Source Sans 3" pitchFamily="34" charset="-120"/>
              </a:rPr>
              <a:t>무선 네트워크의 불안정성과 백홀 상태의 동적 변화로 인해 지연, 지터, 대역폭이 시간에 따라 크게 변동합니다. 이는 실시간 서비스의 품질 보장을 어렵게 만듭니다.</a:t>
            </a:r>
            <a:endParaRPr lang="en-US" sz="1650" dirty="0"/>
          </a:p>
        </p:txBody>
      </p:sp>
      <p:sp>
        <p:nvSpPr>
          <p:cNvPr id="10" name="Shape 8"/>
          <p:cNvSpPr/>
          <p:nvPr/>
        </p:nvSpPr>
        <p:spPr>
          <a:xfrm>
            <a:off x="9610606" y="2511981"/>
            <a:ext cx="4162187" cy="2469594"/>
          </a:xfrm>
          <a:prstGeom prst="roundRect">
            <a:avLst>
              <a:gd name="adj" fmla="val 1302"/>
            </a:avLst>
          </a:prstGeom>
          <a:solidFill>
            <a:srgbClr val="303132"/>
          </a:solidFill>
          <a:ln/>
        </p:spPr>
      </p:sp>
      <p:sp>
        <p:nvSpPr>
          <p:cNvPr id="11" name="Text 9"/>
          <p:cNvSpPr/>
          <p:nvPr/>
        </p:nvSpPr>
        <p:spPr>
          <a:xfrm>
            <a:off x="9824918" y="2726293"/>
            <a:ext cx="2436138" cy="304443"/>
          </a:xfrm>
          <a:prstGeom prst="rect">
            <a:avLst/>
          </a:prstGeom>
          <a:noFill/>
          <a:ln/>
        </p:spPr>
        <p:txBody>
          <a:bodyPr wrap="none" lIns="0" tIns="0" rIns="0" bIns="0" rtlCol="0" anchor="t"/>
          <a:lstStyle/>
          <a:p>
            <a:pPr algn="l" indent="0" marL="0">
              <a:lnSpc>
                <a:spcPts val="2350"/>
              </a:lnSpc>
              <a:buNone/>
            </a:pPr>
            <a:r>
              <a:rPr lang="en-US" sz="1900" b="1" dirty="0">
                <a:solidFill>
                  <a:srgbClr val="E2E6E9"/>
                </a:solidFill>
                <a:latin typeface="Montserrat Bold" pitchFamily="34" charset="0"/>
                <a:ea typeface="Montserrat Bold" pitchFamily="34" charset="-122"/>
                <a:cs typeface="Montserrat Bold" pitchFamily="34" charset="-120"/>
              </a:rPr>
              <a:t>복합 트레이드오프</a:t>
            </a:r>
            <a:endParaRPr lang="en-US" sz="1900" dirty="0"/>
          </a:p>
        </p:txBody>
      </p:sp>
      <p:sp>
        <p:nvSpPr>
          <p:cNvPr id="12" name="Text 10"/>
          <p:cNvSpPr/>
          <p:nvPr/>
        </p:nvSpPr>
        <p:spPr>
          <a:xfrm>
            <a:off x="9824918" y="3159323"/>
            <a:ext cx="3733562" cy="1286351"/>
          </a:xfrm>
          <a:prstGeom prst="rect">
            <a:avLst/>
          </a:prstGeom>
          <a:noFill/>
          <a:ln/>
        </p:spPr>
        <p:txBody>
          <a:bodyPr wrap="square" lIns="0" tIns="0" rIns="0" bIns="0" rtlCol="0" anchor="t"/>
          <a:lstStyle/>
          <a:p>
            <a:pPr algn="l" indent="0" marL="0">
              <a:lnSpc>
                <a:spcPts val="2500"/>
              </a:lnSpc>
              <a:buNone/>
            </a:pPr>
            <a:r>
              <a:rPr lang="en-US" sz="1650" dirty="0">
                <a:solidFill>
                  <a:srgbClr val="E2E6E9"/>
                </a:solidFill>
                <a:latin typeface="Source Sans 3" pitchFamily="34" charset="0"/>
                <a:ea typeface="Source Sans 3" pitchFamily="34" charset="-122"/>
                <a:cs typeface="Source Sans 3" pitchFamily="34" charset="-120"/>
              </a:rPr>
              <a:t>지연·지터·대역폭·비용·에너지·가용성이 서로 얽힌 다차원 최적화 문제가 존재합니다. 한 지표를 개선하면 다른 지표가 악화되는 상충 관계가 발생합니다.</a:t>
            </a:r>
            <a:endParaRPr lang="en-US" sz="1650" dirty="0"/>
          </a:p>
        </p:txBody>
      </p:sp>
      <p:sp>
        <p:nvSpPr>
          <p:cNvPr id="13" name="Text 11"/>
          <p:cNvSpPr/>
          <p:nvPr/>
        </p:nvSpPr>
        <p:spPr>
          <a:xfrm>
            <a:off x="857488" y="5222677"/>
            <a:ext cx="12915424" cy="643176"/>
          </a:xfrm>
          <a:prstGeom prst="rect">
            <a:avLst/>
          </a:prstGeom>
          <a:noFill/>
          <a:ln/>
        </p:spPr>
        <p:txBody>
          <a:bodyPr wrap="square" lIns="0" tIns="0" rIns="0" bIns="0" rtlCol="0" anchor="t"/>
          <a:lstStyle/>
          <a:p>
            <a:pPr algn="l" indent="0" marL="0">
              <a:lnSpc>
                <a:spcPts val="2500"/>
              </a:lnSpc>
              <a:buNone/>
            </a:pPr>
            <a:r>
              <a:rPr lang="en-US" sz="1650" dirty="0">
                <a:solidFill>
                  <a:srgbClr val="E2E6E9"/>
                </a:solidFill>
                <a:latin typeface="Source Sans 3" pitchFamily="34" charset="0"/>
                <a:ea typeface="Source Sans 3" pitchFamily="34" charset="-122"/>
                <a:cs typeface="Source Sans 3" pitchFamily="34" charset="-120"/>
              </a:rPr>
              <a:t>기존 Kubernetes 기반 컨테이너 오케스트레이션은 스케일링에는 우수하지만, 계층 간 오프로딩, 압축, 캐싱, 경로 결정을 통합적으로 다루지 못합니다. 정적 정책으로는 서비스 수준 목표(SLO)를 일관되게 보장하기 어려운 한계가 명확합니다.</a:t>
            </a:r>
            <a:endParaRPr lang="en-US" sz="1650" dirty="0"/>
          </a:p>
        </p:txBody>
      </p:sp>
      <p:sp>
        <p:nvSpPr>
          <p:cNvPr id="14" name="Shape 12"/>
          <p:cNvSpPr/>
          <p:nvPr/>
        </p:nvSpPr>
        <p:spPr>
          <a:xfrm>
            <a:off x="857488" y="6106954"/>
            <a:ext cx="12915424" cy="1532692"/>
          </a:xfrm>
          <a:prstGeom prst="roundRect">
            <a:avLst>
              <a:gd name="adj" fmla="val 2098"/>
            </a:avLst>
          </a:prstGeom>
          <a:solidFill>
            <a:srgbClr val="262626"/>
          </a:solidFill>
          <a:ln/>
        </p:spPr>
      </p:sp>
      <p:pic>
        <p:nvPicPr>
          <p:cNvPr id="15" name="Image 0" descr="preencoded.png">    </p:cNvPr>
          <p:cNvPicPr>
            <a:picLocks noChangeAspect="1"/>
          </p:cNvPicPr>
          <p:nvPr/>
        </p:nvPicPr>
        <p:blipFill>
          <a:blip r:embed="rId1"/>
          <a:stretch>
            <a:fillRect/>
          </a:stretch>
        </p:blipFill>
        <p:spPr>
          <a:xfrm>
            <a:off x="1071801" y="6415921"/>
            <a:ext cx="267891" cy="214312"/>
          </a:xfrm>
          <a:prstGeom prst="rect">
            <a:avLst/>
          </a:prstGeom>
        </p:spPr>
      </p:pic>
      <p:sp>
        <p:nvSpPr>
          <p:cNvPr id="16" name="Text 13"/>
          <p:cNvSpPr/>
          <p:nvPr/>
        </p:nvSpPr>
        <p:spPr>
          <a:xfrm>
            <a:off x="1554004" y="6374844"/>
            <a:ext cx="12004596" cy="964763"/>
          </a:xfrm>
          <a:prstGeom prst="rect">
            <a:avLst/>
          </a:prstGeom>
          <a:noFill/>
          <a:ln/>
        </p:spPr>
        <p:txBody>
          <a:bodyPr wrap="square" lIns="0" tIns="0" rIns="0" bIns="0" rtlCol="0" anchor="t"/>
          <a:lstStyle/>
          <a:p>
            <a:pPr algn="l" indent="0" marL="0">
              <a:lnSpc>
                <a:spcPts val="2500"/>
              </a:lnSpc>
              <a:buNone/>
            </a:pPr>
            <a:r>
              <a:rPr lang="en-US" sz="1650" b="1" dirty="0">
                <a:solidFill>
                  <a:srgbClr val="FFFFFF"/>
                </a:solidFill>
                <a:latin typeface="Source Sans 3" pitchFamily="34" charset="0"/>
                <a:ea typeface="Source Sans 3" pitchFamily="34" charset="-122"/>
                <a:cs typeface="Source Sans 3" pitchFamily="34" charset="-120"/>
              </a:rPr>
              <a:t>발표 메모:</a:t>
            </a:r>
            <a:pPr algn="l" indent="0" marL="0">
              <a:lnSpc>
                <a:spcPts val="2500"/>
              </a:lnSpc>
              <a:buNone/>
            </a:pPr>
            <a:r>
              <a:rPr lang="en-US" sz="1650" dirty="0">
                <a:solidFill>
                  <a:srgbClr val="FFFFFF"/>
                </a:solidFill>
                <a:latin typeface="Source Sans 3" pitchFamily="34" charset="0"/>
                <a:ea typeface="Source Sans 3" pitchFamily="34" charset="-122"/>
                <a:cs typeface="Source Sans 3" pitchFamily="34" charset="-120"/>
              </a:rPr>
              <a:t> CEI 환경의 핵심 문제는 세 가지입니다. 첫째, 이기종 자원의 복잡성으로 클라우드부터 IoT 디바이스까지 다양한 계산 능력과 네트워크 특성이 혼재합니다. 둘째, 무선 네트워크의 불안정성으로 인한 가변적인 상태 변화입니다. 셋째, 지연과 비용, 에너지와 품질 등 여러 지표 간의 복합적인 트레이드오프입니다. 기존 Kubernetes는 이러한 계층 간 최적화를 통합적으로 처리하지 못하는 한계가 있습니다.</a:t>
            </a:r>
            <a:endParaRPr lang="en-US" sz="16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824151" y="570905"/>
            <a:ext cx="4683085" cy="585311"/>
          </a:xfrm>
          <a:prstGeom prst="rect">
            <a:avLst/>
          </a:prstGeom>
          <a:noFill/>
          <a:ln/>
        </p:spPr>
        <p:txBody>
          <a:bodyPr wrap="none" lIns="0" tIns="0" rIns="0" bIns="0" rtlCol="0" anchor="t"/>
          <a:lstStyle/>
          <a:p>
            <a:pPr algn="l" indent="0" marL="0">
              <a:lnSpc>
                <a:spcPts val="4600"/>
              </a:lnSpc>
              <a:buNone/>
            </a:pPr>
            <a:r>
              <a:rPr lang="en-US" sz="3650" b="1" dirty="0">
                <a:solidFill>
                  <a:srgbClr val="FFFFFF"/>
                </a:solidFill>
                <a:latin typeface="Montserrat Bold" pitchFamily="34" charset="0"/>
                <a:ea typeface="Montserrat Bold" pitchFamily="34" charset="-122"/>
                <a:cs typeface="Montserrat Bold" pitchFamily="34" charset="-120"/>
              </a:rPr>
              <a:t>연구의 핵심 기여</a:t>
            </a:r>
            <a:endParaRPr lang="en-US" sz="3650" dirty="0"/>
          </a:p>
        </p:txBody>
      </p:sp>
      <p:sp>
        <p:nvSpPr>
          <p:cNvPr id="3" name="Text 1"/>
          <p:cNvSpPr/>
          <p:nvPr/>
        </p:nvSpPr>
        <p:spPr>
          <a:xfrm>
            <a:off x="824151" y="1568291"/>
            <a:ext cx="12982099" cy="309086"/>
          </a:xfrm>
          <a:prstGeom prst="rect">
            <a:avLst/>
          </a:prstGeom>
          <a:noFill/>
          <a:ln/>
        </p:spPr>
        <p:txBody>
          <a:bodyPr wrap="none" lIns="0" tIns="0" rIns="0" bIns="0" rtlCol="0" anchor="t"/>
          <a:lstStyle/>
          <a:p>
            <a:pPr algn="l" indent="0" marL="0">
              <a:lnSpc>
                <a:spcPts val="2400"/>
              </a:lnSpc>
              <a:buNone/>
            </a:pPr>
            <a:r>
              <a:rPr lang="en-US" sz="1600" dirty="0">
                <a:solidFill>
                  <a:srgbClr val="E2E6E9"/>
                </a:solidFill>
                <a:latin typeface="Source Sans 3" pitchFamily="34" charset="0"/>
                <a:ea typeface="Source Sans 3" pitchFamily="34" charset="-122"/>
                <a:cs typeface="Source Sans 3" pitchFamily="34" charset="-120"/>
              </a:rPr>
              <a:t>본 연구는 CEI 환경의 자동화된 자원 관리를 위한 다섯 가지 핵심 기여를 제시합니다.</a:t>
            </a:r>
            <a:endParaRPr lang="en-US" sz="1600" dirty="0"/>
          </a:p>
        </p:txBody>
      </p:sp>
      <p:sp>
        <p:nvSpPr>
          <p:cNvPr id="4" name="Text 2"/>
          <p:cNvSpPr/>
          <p:nvPr/>
        </p:nvSpPr>
        <p:spPr>
          <a:xfrm>
            <a:off x="824151" y="2109073"/>
            <a:ext cx="205978" cy="257532"/>
          </a:xfrm>
          <a:prstGeom prst="rect">
            <a:avLst/>
          </a:prstGeom>
          <a:noFill/>
          <a:ln/>
        </p:spPr>
        <p:txBody>
          <a:bodyPr wrap="none" lIns="0" tIns="0" rIns="0" bIns="0" rtlCol="0" anchor="t"/>
          <a:lstStyle/>
          <a:p>
            <a:pPr algn="l" indent="0" marL="0">
              <a:lnSpc>
                <a:spcPts val="2400"/>
              </a:lnSpc>
              <a:buNone/>
            </a:pPr>
            <a:r>
              <a:rPr lang="en-US" sz="1600" dirty="0">
                <a:solidFill>
                  <a:srgbClr val="E2E6E9"/>
                </a:solidFill>
                <a:latin typeface="Montserrat Light" pitchFamily="34" charset="0"/>
                <a:ea typeface="Montserrat Light" pitchFamily="34" charset="-122"/>
                <a:cs typeface="Montserrat Light" pitchFamily="34" charset="-120"/>
              </a:rPr>
              <a:t>01</a:t>
            </a:r>
            <a:endParaRPr lang="en-US" sz="1600" dirty="0"/>
          </a:p>
        </p:txBody>
      </p:sp>
      <p:sp>
        <p:nvSpPr>
          <p:cNvPr id="5" name="Shape 3"/>
          <p:cNvSpPr/>
          <p:nvPr/>
        </p:nvSpPr>
        <p:spPr>
          <a:xfrm>
            <a:off x="824151" y="2436376"/>
            <a:ext cx="4190048" cy="22860"/>
          </a:xfrm>
          <a:prstGeom prst="rect">
            <a:avLst/>
          </a:prstGeom>
          <a:solidFill>
            <a:srgbClr val="FFFFFF"/>
          </a:solidFill>
          <a:ln/>
        </p:spPr>
      </p:sp>
      <p:sp>
        <p:nvSpPr>
          <p:cNvPr id="6" name="Text 4"/>
          <p:cNvSpPr/>
          <p:nvPr/>
        </p:nvSpPr>
        <p:spPr>
          <a:xfrm>
            <a:off x="824151" y="2585085"/>
            <a:ext cx="2341483" cy="292656"/>
          </a:xfrm>
          <a:prstGeom prst="rect">
            <a:avLst/>
          </a:prstGeom>
          <a:noFill/>
          <a:ln/>
        </p:spPr>
        <p:txBody>
          <a:bodyPr wrap="none" lIns="0" tIns="0" rIns="0" bIns="0" rtlCol="0" anchor="t"/>
          <a:lstStyle/>
          <a:p>
            <a:pPr algn="l" indent="0" marL="0">
              <a:lnSpc>
                <a:spcPts val="2300"/>
              </a:lnSpc>
              <a:buNone/>
            </a:pPr>
            <a:r>
              <a:rPr lang="en-US" sz="1800" b="1" dirty="0">
                <a:solidFill>
                  <a:srgbClr val="E2E6E9"/>
                </a:solidFill>
                <a:latin typeface="Montserrat Bold" pitchFamily="34" charset="0"/>
                <a:ea typeface="Montserrat Bold" pitchFamily="34" charset="-122"/>
                <a:cs typeface="Montserrat Bold" pitchFamily="34" charset="-120"/>
              </a:rPr>
              <a:t>통합 자동화 아키텍처</a:t>
            </a:r>
            <a:endParaRPr lang="en-US" sz="1800" dirty="0"/>
          </a:p>
        </p:txBody>
      </p:sp>
      <p:sp>
        <p:nvSpPr>
          <p:cNvPr id="7" name="Text 5"/>
          <p:cNvSpPr/>
          <p:nvPr/>
        </p:nvSpPr>
        <p:spPr>
          <a:xfrm>
            <a:off x="824151" y="3001327"/>
            <a:ext cx="4190048" cy="927259"/>
          </a:xfrm>
          <a:prstGeom prst="rect">
            <a:avLst/>
          </a:prstGeom>
          <a:noFill/>
          <a:ln/>
        </p:spPr>
        <p:txBody>
          <a:bodyPr wrap="square" lIns="0" tIns="0" rIns="0" bIns="0" rtlCol="0" anchor="t"/>
          <a:lstStyle/>
          <a:p>
            <a:pPr algn="l" indent="0" marL="0">
              <a:lnSpc>
                <a:spcPts val="2400"/>
              </a:lnSpc>
              <a:buNone/>
            </a:pPr>
            <a:r>
              <a:rPr lang="en-US" sz="1600" dirty="0">
                <a:solidFill>
                  <a:srgbClr val="E2E6E9"/>
                </a:solidFill>
                <a:latin typeface="Source Sans 3" pitchFamily="34" charset="0"/>
                <a:ea typeface="Source Sans 3" pitchFamily="34" charset="-122"/>
                <a:cs typeface="Source Sans 3" pitchFamily="34" charset="-120"/>
              </a:rPr>
              <a:t>데이터 수집부터 정화, 추론, 분석, 저장, 운영까지 CEI 전 과정을 자동화하는 엔드투엔드 아키텍처와 참조 구현을 제공합니다.</a:t>
            </a:r>
            <a:endParaRPr lang="en-US" sz="1600" dirty="0"/>
          </a:p>
        </p:txBody>
      </p:sp>
      <p:sp>
        <p:nvSpPr>
          <p:cNvPr id="8" name="Text 6"/>
          <p:cNvSpPr/>
          <p:nvPr/>
        </p:nvSpPr>
        <p:spPr>
          <a:xfrm>
            <a:off x="5220176" y="2109073"/>
            <a:ext cx="205978" cy="257532"/>
          </a:xfrm>
          <a:prstGeom prst="rect">
            <a:avLst/>
          </a:prstGeom>
          <a:noFill/>
          <a:ln/>
        </p:spPr>
        <p:txBody>
          <a:bodyPr wrap="none" lIns="0" tIns="0" rIns="0" bIns="0" rtlCol="0" anchor="t"/>
          <a:lstStyle/>
          <a:p>
            <a:pPr algn="l" indent="0" marL="0">
              <a:lnSpc>
                <a:spcPts val="2400"/>
              </a:lnSpc>
              <a:buNone/>
            </a:pPr>
            <a:r>
              <a:rPr lang="en-US" sz="1600" dirty="0">
                <a:solidFill>
                  <a:srgbClr val="E2E6E9"/>
                </a:solidFill>
                <a:latin typeface="Montserrat Light" pitchFamily="34" charset="0"/>
                <a:ea typeface="Montserrat Light" pitchFamily="34" charset="-122"/>
                <a:cs typeface="Montserrat Light" pitchFamily="34" charset="-120"/>
              </a:rPr>
              <a:t>02</a:t>
            </a:r>
            <a:endParaRPr lang="en-US" sz="1600" dirty="0"/>
          </a:p>
        </p:txBody>
      </p:sp>
      <p:sp>
        <p:nvSpPr>
          <p:cNvPr id="9" name="Shape 7"/>
          <p:cNvSpPr/>
          <p:nvPr/>
        </p:nvSpPr>
        <p:spPr>
          <a:xfrm>
            <a:off x="5220176" y="2436376"/>
            <a:ext cx="4190048" cy="22860"/>
          </a:xfrm>
          <a:prstGeom prst="rect">
            <a:avLst/>
          </a:prstGeom>
          <a:solidFill>
            <a:srgbClr val="FFFFFF"/>
          </a:solidFill>
          <a:ln/>
        </p:spPr>
      </p:sp>
      <p:sp>
        <p:nvSpPr>
          <p:cNvPr id="10" name="Text 8"/>
          <p:cNvSpPr/>
          <p:nvPr/>
        </p:nvSpPr>
        <p:spPr>
          <a:xfrm>
            <a:off x="5220176" y="2585085"/>
            <a:ext cx="2341483" cy="292656"/>
          </a:xfrm>
          <a:prstGeom prst="rect">
            <a:avLst/>
          </a:prstGeom>
          <a:noFill/>
          <a:ln/>
        </p:spPr>
        <p:txBody>
          <a:bodyPr wrap="none" lIns="0" tIns="0" rIns="0" bIns="0" rtlCol="0" anchor="t"/>
          <a:lstStyle/>
          <a:p>
            <a:pPr algn="l" indent="0" marL="0">
              <a:lnSpc>
                <a:spcPts val="2300"/>
              </a:lnSpc>
              <a:buNone/>
            </a:pPr>
            <a:r>
              <a:rPr lang="en-US" sz="1800" b="1" dirty="0">
                <a:solidFill>
                  <a:srgbClr val="E2E6E9"/>
                </a:solidFill>
                <a:latin typeface="Montserrat Bold" pitchFamily="34" charset="0"/>
                <a:ea typeface="Montserrat Bold" pitchFamily="34" charset="-122"/>
                <a:cs typeface="Montserrat Bold" pitchFamily="34" charset="-120"/>
              </a:rPr>
              <a:t>지능형 정책 엔진</a:t>
            </a:r>
            <a:endParaRPr lang="en-US" sz="1800" dirty="0"/>
          </a:p>
        </p:txBody>
      </p:sp>
      <p:sp>
        <p:nvSpPr>
          <p:cNvPr id="11" name="Text 9"/>
          <p:cNvSpPr/>
          <p:nvPr/>
        </p:nvSpPr>
        <p:spPr>
          <a:xfrm>
            <a:off x="5220176" y="3001327"/>
            <a:ext cx="4190048" cy="927259"/>
          </a:xfrm>
          <a:prstGeom prst="rect">
            <a:avLst/>
          </a:prstGeom>
          <a:noFill/>
          <a:ln/>
        </p:spPr>
        <p:txBody>
          <a:bodyPr wrap="square" lIns="0" tIns="0" rIns="0" bIns="0" rtlCol="0" anchor="t"/>
          <a:lstStyle/>
          <a:p>
            <a:pPr algn="l" indent="0" marL="0">
              <a:lnSpc>
                <a:spcPts val="2400"/>
              </a:lnSpc>
              <a:buNone/>
            </a:pPr>
            <a:r>
              <a:rPr lang="en-US" sz="1600" dirty="0">
                <a:solidFill>
                  <a:srgbClr val="E2E6E9"/>
                </a:solidFill>
                <a:latin typeface="Source Sans 3" pitchFamily="34" charset="0"/>
                <a:ea typeface="Source Sans 3" pitchFamily="34" charset="-122"/>
                <a:cs typeface="Source Sans 3" pitchFamily="34" charset="-120"/>
              </a:rPr>
              <a:t>SLO 인지형 멀티티어 스케줄러와 적응형 오프로딩, 압축, 캐싱 정책을 결합한 통합 정책 엔진을 설계합니다.</a:t>
            </a:r>
            <a:endParaRPr lang="en-US" sz="1600" dirty="0"/>
          </a:p>
        </p:txBody>
      </p:sp>
      <p:sp>
        <p:nvSpPr>
          <p:cNvPr id="12" name="Text 10"/>
          <p:cNvSpPr/>
          <p:nvPr/>
        </p:nvSpPr>
        <p:spPr>
          <a:xfrm>
            <a:off x="9616202" y="2109073"/>
            <a:ext cx="205978" cy="257532"/>
          </a:xfrm>
          <a:prstGeom prst="rect">
            <a:avLst/>
          </a:prstGeom>
          <a:noFill/>
          <a:ln/>
        </p:spPr>
        <p:txBody>
          <a:bodyPr wrap="none" lIns="0" tIns="0" rIns="0" bIns="0" rtlCol="0" anchor="t"/>
          <a:lstStyle/>
          <a:p>
            <a:pPr algn="l" indent="0" marL="0">
              <a:lnSpc>
                <a:spcPts val="2400"/>
              </a:lnSpc>
              <a:buNone/>
            </a:pPr>
            <a:r>
              <a:rPr lang="en-US" sz="1600" dirty="0">
                <a:solidFill>
                  <a:srgbClr val="E2E6E9"/>
                </a:solidFill>
                <a:latin typeface="Montserrat Light" pitchFamily="34" charset="0"/>
                <a:ea typeface="Montserrat Light" pitchFamily="34" charset="-122"/>
                <a:cs typeface="Montserrat Light" pitchFamily="34" charset="-120"/>
              </a:rPr>
              <a:t>03</a:t>
            </a:r>
            <a:endParaRPr lang="en-US" sz="1600" dirty="0"/>
          </a:p>
        </p:txBody>
      </p:sp>
      <p:sp>
        <p:nvSpPr>
          <p:cNvPr id="13" name="Shape 11"/>
          <p:cNvSpPr/>
          <p:nvPr/>
        </p:nvSpPr>
        <p:spPr>
          <a:xfrm>
            <a:off x="9616202" y="2436376"/>
            <a:ext cx="4190048" cy="22860"/>
          </a:xfrm>
          <a:prstGeom prst="rect">
            <a:avLst/>
          </a:prstGeom>
          <a:solidFill>
            <a:srgbClr val="FFFFFF"/>
          </a:solidFill>
          <a:ln/>
        </p:spPr>
      </p:sp>
      <p:sp>
        <p:nvSpPr>
          <p:cNvPr id="14" name="Text 12"/>
          <p:cNvSpPr/>
          <p:nvPr/>
        </p:nvSpPr>
        <p:spPr>
          <a:xfrm>
            <a:off x="9616202" y="2585085"/>
            <a:ext cx="2341483" cy="292656"/>
          </a:xfrm>
          <a:prstGeom prst="rect">
            <a:avLst/>
          </a:prstGeom>
          <a:noFill/>
          <a:ln/>
        </p:spPr>
        <p:txBody>
          <a:bodyPr wrap="none" lIns="0" tIns="0" rIns="0" bIns="0" rtlCol="0" anchor="t"/>
          <a:lstStyle/>
          <a:p>
            <a:pPr algn="l" indent="0" marL="0">
              <a:lnSpc>
                <a:spcPts val="2300"/>
              </a:lnSpc>
              <a:buNone/>
            </a:pPr>
            <a:r>
              <a:rPr lang="en-US" sz="1800" b="1" dirty="0">
                <a:solidFill>
                  <a:srgbClr val="E2E6E9"/>
                </a:solidFill>
                <a:latin typeface="Montserrat Bold" pitchFamily="34" charset="0"/>
                <a:ea typeface="Montserrat Bold" pitchFamily="34" charset="-122"/>
                <a:cs typeface="Montserrat Bold" pitchFamily="34" charset="-120"/>
              </a:rPr>
              <a:t>혼합 DAG 실행 모델</a:t>
            </a:r>
            <a:endParaRPr lang="en-US" sz="1800" dirty="0"/>
          </a:p>
        </p:txBody>
      </p:sp>
      <p:sp>
        <p:nvSpPr>
          <p:cNvPr id="15" name="Text 13"/>
          <p:cNvSpPr/>
          <p:nvPr/>
        </p:nvSpPr>
        <p:spPr>
          <a:xfrm>
            <a:off x="9616202" y="3001327"/>
            <a:ext cx="4190048" cy="927259"/>
          </a:xfrm>
          <a:prstGeom prst="rect">
            <a:avLst/>
          </a:prstGeom>
          <a:noFill/>
          <a:ln/>
        </p:spPr>
        <p:txBody>
          <a:bodyPr wrap="square" lIns="0" tIns="0" rIns="0" bIns="0" rtlCol="0" anchor="t"/>
          <a:lstStyle/>
          <a:p>
            <a:pPr algn="l" indent="0" marL="0">
              <a:lnSpc>
                <a:spcPts val="2400"/>
              </a:lnSpc>
              <a:buNone/>
            </a:pPr>
            <a:r>
              <a:rPr lang="en-US" sz="1600" dirty="0">
                <a:solidFill>
                  <a:srgbClr val="E2E6E9"/>
                </a:solidFill>
                <a:latin typeface="Source Sans 3" pitchFamily="34" charset="0"/>
                <a:ea typeface="Source Sans 3" pitchFamily="34" charset="-122"/>
                <a:cs typeface="Source Sans 3" pitchFamily="34" charset="-120"/>
              </a:rPr>
              <a:t>스트림과 배치를 혼합한 DAG 실행의 분할, 배치, 데이터 이동 비용을 수식화하고 경량 근사 해법을 제시합니다.</a:t>
            </a:r>
            <a:endParaRPr lang="en-US" sz="1600" dirty="0"/>
          </a:p>
        </p:txBody>
      </p:sp>
      <p:sp>
        <p:nvSpPr>
          <p:cNvPr id="16" name="Text 14"/>
          <p:cNvSpPr/>
          <p:nvPr/>
        </p:nvSpPr>
        <p:spPr>
          <a:xfrm>
            <a:off x="824151" y="4288988"/>
            <a:ext cx="205978" cy="257532"/>
          </a:xfrm>
          <a:prstGeom prst="rect">
            <a:avLst/>
          </a:prstGeom>
          <a:noFill/>
          <a:ln/>
        </p:spPr>
        <p:txBody>
          <a:bodyPr wrap="none" lIns="0" tIns="0" rIns="0" bIns="0" rtlCol="0" anchor="t"/>
          <a:lstStyle/>
          <a:p>
            <a:pPr algn="l" indent="0" marL="0">
              <a:lnSpc>
                <a:spcPts val="2400"/>
              </a:lnSpc>
              <a:buNone/>
            </a:pPr>
            <a:r>
              <a:rPr lang="en-US" sz="1600" dirty="0">
                <a:solidFill>
                  <a:srgbClr val="E2E6E9"/>
                </a:solidFill>
                <a:latin typeface="Montserrat Light" pitchFamily="34" charset="0"/>
                <a:ea typeface="Montserrat Light" pitchFamily="34" charset="-122"/>
                <a:cs typeface="Montserrat Light" pitchFamily="34" charset="-120"/>
              </a:rPr>
              <a:t>04</a:t>
            </a:r>
            <a:endParaRPr lang="en-US" sz="1600" dirty="0"/>
          </a:p>
        </p:txBody>
      </p:sp>
      <p:sp>
        <p:nvSpPr>
          <p:cNvPr id="17" name="Shape 15"/>
          <p:cNvSpPr/>
          <p:nvPr/>
        </p:nvSpPr>
        <p:spPr>
          <a:xfrm>
            <a:off x="824151" y="4616291"/>
            <a:ext cx="6388060" cy="22860"/>
          </a:xfrm>
          <a:prstGeom prst="rect">
            <a:avLst/>
          </a:prstGeom>
          <a:solidFill>
            <a:srgbClr val="FFFFFF"/>
          </a:solidFill>
          <a:ln/>
        </p:spPr>
      </p:sp>
      <p:sp>
        <p:nvSpPr>
          <p:cNvPr id="18" name="Text 16"/>
          <p:cNvSpPr/>
          <p:nvPr/>
        </p:nvSpPr>
        <p:spPr>
          <a:xfrm>
            <a:off x="824151" y="4765000"/>
            <a:ext cx="2341483" cy="292656"/>
          </a:xfrm>
          <a:prstGeom prst="rect">
            <a:avLst/>
          </a:prstGeom>
          <a:noFill/>
          <a:ln/>
        </p:spPr>
        <p:txBody>
          <a:bodyPr wrap="none" lIns="0" tIns="0" rIns="0" bIns="0" rtlCol="0" anchor="t"/>
          <a:lstStyle/>
          <a:p>
            <a:pPr algn="l" indent="0" marL="0">
              <a:lnSpc>
                <a:spcPts val="2300"/>
              </a:lnSpc>
              <a:buNone/>
            </a:pPr>
            <a:r>
              <a:rPr lang="en-US" sz="1800" b="1" dirty="0">
                <a:solidFill>
                  <a:srgbClr val="E2E6E9"/>
                </a:solidFill>
                <a:latin typeface="Montserrat Bold" pitchFamily="34" charset="0"/>
                <a:ea typeface="Montserrat Bold" pitchFamily="34" charset="-122"/>
                <a:cs typeface="Montserrat Bold" pitchFamily="34" charset="-120"/>
              </a:rPr>
              <a:t>재현 가능한 테스트베드</a:t>
            </a:r>
            <a:endParaRPr lang="en-US" sz="1800" dirty="0"/>
          </a:p>
        </p:txBody>
      </p:sp>
      <p:sp>
        <p:nvSpPr>
          <p:cNvPr id="19" name="Text 17"/>
          <p:cNvSpPr/>
          <p:nvPr/>
        </p:nvSpPr>
        <p:spPr>
          <a:xfrm>
            <a:off x="824151" y="5181243"/>
            <a:ext cx="6388060" cy="618173"/>
          </a:xfrm>
          <a:prstGeom prst="rect">
            <a:avLst/>
          </a:prstGeom>
          <a:noFill/>
          <a:ln/>
        </p:spPr>
        <p:txBody>
          <a:bodyPr wrap="square" lIns="0" tIns="0" rIns="0" bIns="0" rtlCol="0" anchor="t"/>
          <a:lstStyle/>
          <a:p>
            <a:pPr algn="l" indent="0" marL="0">
              <a:lnSpc>
                <a:spcPts val="2400"/>
              </a:lnSpc>
              <a:buNone/>
            </a:pPr>
            <a:r>
              <a:rPr lang="en-US" sz="1600" dirty="0">
                <a:solidFill>
                  <a:srgbClr val="E2E6E9"/>
                </a:solidFill>
                <a:latin typeface="Source Sans 3" pitchFamily="34" charset="0"/>
                <a:ea typeface="Source Sans 3" pitchFamily="34" charset="-122"/>
                <a:cs typeface="Source Sans 3" pitchFamily="34" charset="-120"/>
              </a:rPr>
              <a:t>측정 스크립트, 평가 매트릭스, 실험 환경을 공개하여 연구 결과의 실증 가능성과 재현성을 강화합니다.</a:t>
            </a:r>
            <a:endParaRPr lang="en-US" sz="1600" dirty="0"/>
          </a:p>
        </p:txBody>
      </p:sp>
      <p:sp>
        <p:nvSpPr>
          <p:cNvPr id="20" name="Text 18"/>
          <p:cNvSpPr/>
          <p:nvPr/>
        </p:nvSpPr>
        <p:spPr>
          <a:xfrm>
            <a:off x="7418189" y="4288988"/>
            <a:ext cx="205978" cy="257532"/>
          </a:xfrm>
          <a:prstGeom prst="rect">
            <a:avLst/>
          </a:prstGeom>
          <a:noFill/>
          <a:ln/>
        </p:spPr>
        <p:txBody>
          <a:bodyPr wrap="none" lIns="0" tIns="0" rIns="0" bIns="0" rtlCol="0" anchor="t"/>
          <a:lstStyle/>
          <a:p>
            <a:pPr algn="l" indent="0" marL="0">
              <a:lnSpc>
                <a:spcPts val="2400"/>
              </a:lnSpc>
              <a:buNone/>
            </a:pPr>
            <a:r>
              <a:rPr lang="en-US" sz="1600" dirty="0">
                <a:solidFill>
                  <a:srgbClr val="E2E6E9"/>
                </a:solidFill>
                <a:latin typeface="Montserrat Light" pitchFamily="34" charset="0"/>
                <a:ea typeface="Montserrat Light" pitchFamily="34" charset="-122"/>
                <a:cs typeface="Montserrat Light" pitchFamily="34" charset="-120"/>
              </a:rPr>
              <a:t>05</a:t>
            </a:r>
            <a:endParaRPr lang="en-US" sz="1600" dirty="0"/>
          </a:p>
        </p:txBody>
      </p:sp>
      <p:sp>
        <p:nvSpPr>
          <p:cNvPr id="21" name="Shape 19"/>
          <p:cNvSpPr/>
          <p:nvPr/>
        </p:nvSpPr>
        <p:spPr>
          <a:xfrm>
            <a:off x="7418189" y="4616291"/>
            <a:ext cx="6388060" cy="22860"/>
          </a:xfrm>
          <a:prstGeom prst="rect">
            <a:avLst/>
          </a:prstGeom>
          <a:solidFill>
            <a:srgbClr val="FFFFFF"/>
          </a:solidFill>
          <a:ln/>
        </p:spPr>
      </p:sp>
      <p:sp>
        <p:nvSpPr>
          <p:cNvPr id="22" name="Text 20"/>
          <p:cNvSpPr/>
          <p:nvPr/>
        </p:nvSpPr>
        <p:spPr>
          <a:xfrm>
            <a:off x="7418189" y="4765000"/>
            <a:ext cx="2341483" cy="292656"/>
          </a:xfrm>
          <a:prstGeom prst="rect">
            <a:avLst/>
          </a:prstGeom>
          <a:noFill/>
          <a:ln/>
        </p:spPr>
        <p:txBody>
          <a:bodyPr wrap="none" lIns="0" tIns="0" rIns="0" bIns="0" rtlCol="0" anchor="t"/>
          <a:lstStyle/>
          <a:p>
            <a:pPr algn="l" indent="0" marL="0">
              <a:lnSpc>
                <a:spcPts val="2300"/>
              </a:lnSpc>
              <a:buNone/>
            </a:pPr>
            <a:r>
              <a:rPr lang="en-US" sz="1800" b="1" dirty="0">
                <a:solidFill>
                  <a:srgbClr val="E2E6E9"/>
                </a:solidFill>
                <a:latin typeface="Montserrat Bold" pitchFamily="34" charset="0"/>
                <a:ea typeface="Montserrat Bold" pitchFamily="34" charset="-122"/>
                <a:cs typeface="Montserrat Bold" pitchFamily="34" charset="-120"/>
              </a:rPr>
              <a:t>운영 가이드라인</a:t>
            </a:r>
            <a:endParaRPr lang="en-US" sz="1800" dirty="0"/>
          </a:p>
        </p:txBody>
      </p:sp>
      <p:sp>
        <p:nvSpPr>
          <p:cNvPr id="23" name="Text 21"/>
          <p:cNvSpPr/>
          <p:nvPr/>
        </p:nvSpPr>
        <p:spPr>
          <a:xfrm>
            <a:off x="7418189" y="5181243"/>
            <a:ext cx="6388060" cy="618173"/>
          </a:xfrm>
          <a:prstGeom prst="rect">
            <a:avLst/>
          </a:prstGeom>
          <a:noFill/>
          <a:ln/>
        </p:spPr>
        <p:txBody>
          <a:bodyPr wrap="square" lIns="0" tIns="0" rIns="0" bIns="0" rtlCol="0" anchor="t"/>
          <a:lstStyle/>
          <a:p>
            <a:pPr algn="l" indent="0" marL="0">
              <a:lnSpc>
                <a:spcPts val="2400"/>
              </a:lnSpc>
              <a:buNone/>
            </a:pPr>
            <a:r>
              <a:rPr lang="en-US" sz="1600" dirty="0">
                <a:solidFill>
                  <a:srgbClr val="E2E6E9"/>
                </a:solidFill>
                <a:latin typeface="Source Sans 3" pitchFamily="34" charset="0"/>
                <a:ea typeface="Source Sans 3" pitchFamily="34" charset="-122"/>
                <a:cs typeface="Source Sans 3" pitchFamily="34" charset="-120"/>
              </a:rPr>
              <a:t>조건별 튜닝 파라미터, 정책 가드레일, 롤백 절차를 정량적으로 제시하여 실무 적용 가능성을 높입니다.</a:t>
            </a:r>
            <a:endParaRPr lang="en-US" sz="1600" dirty="0"/>
          </a:p>
        </p:txBody>
      </p:sp>
      <p:sp>
        <p:nvSpPr>
          <p:cNvPr id="24" name="Shape 22"/>
          <p:cNvSpPr/>
          <p:nvPr/>
        </p:nvSpPr>
        <p:spPr>
          <a:xfrm>
            <a:off x="824151" y="6185535"/>
            <a:ext cx="12982099" cy="1473041"/>
          </a:xfrm>
          <a:prstGeom prst="roundRect">
            <a:avLst>
              <a:gd name="adj" fmla="val 2098"/>
            </a:avLst>
          </a:prstGeom>
          <a:solidFill>
            <a:srgbClr val="262626"/>
          </a:solidFill>
          <a:ln/>
        </p:spPr>
      </p:sp>
      <p:pic>
        <p:nvPicPr>
          <p:cNvPr id="25" name="Image 0" descr="preencoded.png">    </p:cNvPr>
          <p:cNvPicPr>
            <a:picLocks noChangeAspect="1"/>
          </p:cNvPicPr>
          <p:nvPr/>
        </p:nvPicPr>
        <p:blipFill>
          <a:blip r:embed="rId1"/>
          <a:stretch>
            <a:fillRect/>
          </a:stretch>
        </p:blipFill>
        <p:spPr>
          <a:xfrm>
            <a:off x="1030129" y="6476048"/>
            <a:ext cx="257532" cy="205978"/>
          </a:xfrm>
          <a:prstGeom prst="rect">
            <a:avLst/>
          </a:prstGeom>
        </p:spPr>
      </p:pic>
      <p:sp>
        <p:nvSpPr>
          <p:cNvPr id="26" name="Text 23"/>
          <p:cNvSpPr/>
          <p:nvPr/>
        </p:nvSpPr>
        <p:spPr>
          <a:xfrm>
            <a:off x="1493639" y="6442948"/>
            <a:ext cx="12106632" cy="927259"/>
          </a:xfrm>
          <a:prstGeom prst="rect">
            <a:avLst/>
          </a:prstGeom>
          <a:noFill/>
          <a:ln/>
        </p:spPr>
        <p:txBody>
          <a:bodyPr wrap="square" lIns="0" tIns="0" rIns="0" bIns="0" rtlCol="0" anchor="t"/>
          <a:lstStyle/>
          <a:p>
            <a:pPr algn="l" indent="0" marL="0">
              <a:lnSpc>
                <a:spcPts val="2400"/>
              </a:lnSpc>
              <a:buNone/>
            </a:pPr>
            <a:r>
              <a:rPr lang="en-US" sz="1600" b="1" dirty="0">
                <a:solidFill>
                  <a:srgbClr val="FFFFFF"/>
                </a:solidFill>
                <a:latin typeface="Source Sans 3" pitchFamily="34" charset="0"/>
                <a:ea typeface="Source Sans 3" pitchFamily="34" charset="-122"/>
                <a:cs typeface="Source Sans 3" pitchFamily="34" charset="-120"/>
              </a:rPr>
              <a:t>발표 메모:</a:t>
            </a:r>
            <a:pPr algn="l" indent="0" marL="0">
              <a:lnSpc>
                <a:spcPts val="2400"/>
              </a:lnSpc>
              <a:buNone/>
            </a:pPr>
            <a:r>
              <a:rPr lang="en-US" sz="1600" dirty="0">
                <a:solidFill>
                  <a:srgbClr val="FFFFFF"/>
                </a:solidFill>
                <a:latin typeface="Source Sans 3" pitchFamily="34" charset="0"/>
                <a:ea typeface="Source Sans 3" pitchFamily="34" charset="-122"/>
                <a:cs typeface="Source Sans 3" pitchFamily="34" charset="-120"/>
              </a:rPr>
              <a:t> 본 연구의 기여는 다섯 가지입니다. 첫째, CEI 전 과정을 자동화하는 통합 아키텍처를 제공합니다. 둘째, SLO를 인지하는 지능형 정책 엔진을 설계합니다. 셋째, 혼합 DAG 실행 모델의 수식화와 해법을 제시합니다. 넷째, 재현 가능한 테스트베드로 실증성을 강화합니다. 마지막으로 실무 적용을 위한 정량적 운영 가이드라인을 제공합니다. 이는 학술적 기여와 실용적 가치를 동시에 추구하는 연구입니다.</a:t>
            </a:r>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805815" y="794861"/>
            <a:ext cx="4578787" cy="572333"/>
          </a:xfrm>
          <a:prstGeom prst="rect">
            <a:avLst/>
          </a:prstGeom>
          <a:noFill/>
          <a:ln/>
        </p:spPr>
        <p:txBody>
          <a:bodyPr wrap="none" lIns="0" tIns="0" rIns="0" bIns="0" rtlCol="0" anchor="t"/>
          <a:lstStyle/>
          <a:p>
            <a:pPr algn="l" indent="0" marL="0">
              <a:lnSpc>
                <a:spcPts val="4500"/>
              </a:lnSpc>
              <a:buNone/>
            </a:pPr>
            <a:r>
              <a:rPr lang="en-US" sz="3600" b="1" dirty="0">
                <a:solidFill>
                  <a:srgbClr val="FFFFFF"/>
                </a:solidFill>
                <a:latin typeface="Montserrat Bold" pitchFamily="34" charset="0"/>
                <a:ea typeface="Montserrat Bold" pitchFamily="34" charset="-122"/>
                <a:cs typeface="Montserrat Bold" pitchFamily="34" charset="-120"/>
              </a:rPr>
              <a:t>관련 연구 분석</a:t>
            </a:r>
            <a:endParaRPr lang="en-US" sz="3600" dirty="0"/>
          </a:p>
        </p:txBody>
      </p:sp>
      <p:sp>
        <p:nvSpPr>
          <p:cNvPr id="3" name="Text 1"/>
          <p:cNvSpPr/>
          <p:nvPr/>
        </p:nvSpPr>
        <p:spPr>
          <a:xfrm>
            <a:off x="805815" y="1770102"/>
            <a:ext cx="13018770" cy="302181"/>
          </a:xfrm>
          <a:prstGeom prst="rect">
            <a:avLst/>
          </a:prstGeom>
          <a:noFill/>
          <a:ln/>
        </p:spPr>
        <p:txBody>
          <a:bodyPr wrap="none" lIns="0" tIns="0" rIns="0" bIns="0" rtlCol="0" anchor="t"/>
          <a:lstStyle/>
          <a:p>
            <a:pPr algn="l" indent="0" marL="0">
              <a:lnSpc>
                <a:spcPts val="2350"/>
              </a:lnSpc>
              <a:buNone/>
            </a:pPr>
            <a:r>
              <a:rPr lang="en-US" sz="1550" dirty="0">
                <a:solidFill>
                  <a:srgbClr val="E2E6E9"/>
                </a:solidFill>
                <a:latin typeface="Source Sans 3" pitchFamily="34" charset="0"/>
                <a:ea typeface="Source Sans 3" pitchFamily="34" charset="-122"/>
                <a:cs typeface="Source Sans 3" pitchFamily="34" charset="-120"/>
              </a:rPr>
              <a:t>CEI 환경의 자원 관리와 관련된 주요 선행 연구들을 분석하고, 각 연구의 장점과 한계를 파악하여 본 연구의 차별성을 명확히 합니다.</a:t>
            </a:r>
            <a:endParaRPr lang="en-US" sz="1550" dirty="0"/>
          </a:p>
        </p:txBody>
      </p:sp>
      <p:sp>
        <p:nvSpPr>
          <p:cNvPr id="4" name="Text 2"/>
          <p:cNvSpPr/>
          <p:nvPr/>
        </p:nvSpPr>
        <p:spPr>
          <a:xfrm>
            <a:off x="805815" y="2500313"/>
            <a:ext cx="2289334" cy="286107"/>
          </a:xfrm>
          <a:prstGeom prst="rect">
            <a:avLst/>
          </a:prstGeom>
          <a:noFill/>
          <a:ln/>
        </p:spPr>
        <p:txBody>
          <a:bodyPr wrap="none" lIns="0" tIns="0" rIns="0" bIns="0" rtlCol="0" anchor="t"/>
          <a:lstStyle/>
          <a:p>
            <a:pPr algn="l" indent="0" marL="0">
              <a:lnSpc>
                <a:spcPts val="2250"/>
              </a:lnSpc>
              <a:buNone/>
            </a:pPr>
            <a:r>
              <a:rPr lang="en-US" sz="1800" b="1" dirty="0">
                <a:solidFill>
                  <a:srgbClr val="FFFFFF"/>
                </a:solidFill>
                <a:latin typeface="Montserrat Bold" pitchFamily="34" charset="0"/>
                <a:ea typeface="Montserrat Bold" pitchFamily="34" charset="-122"/>
                <a:cs typeface="Montserrat Bold" pitchFamily="34" charset="-120"/>
              </a:rPr>
              <a:t>초기 개념 정립 연구</a:t>
            </a:r>
            <a:endParaRPr lang="en-US" sz="1800" dirty="0"/>
          </a:p>
        </p:txBody>
      </p:sp>
      <p:sp>
        <p:nvSpPr>
          <p:cNvPr id="5" name="Text 3"/>
          <p:cNvSpPr/>
          <p:nvPr/>
        </p:nvSpPr>
        <p:spPr>
          <a:xfrm>
            <a:off x="805815" y="2987873"/>
            <a:ext cx="6263640" cy="1208723"/>
          </a:xfrm>
          <a:prstGeom prst="rect">
            <a:avLst/>
          </a:prstGeom>
          <a:noFill/>
          <a:ln/>
        </p:spPr>
        <p:txBody>
          <a:bodyPr wrap="square" lIns="0" tIns="0" rIns="0" bIns="0" rtlCol="0" anchor="t"/>
          <a:lstStyle/>
          <a:p>
            <a:pPr algn="l" indent="0" marL="0">
              <a:lnSpc>
                <a:spcPts val="2350"/>
              </a:lnSpc>
              <a:buNone/>
            </a:pPr>
            <a:r>
              <a:rPr lang="en-US" sz="1550" dirty="0">
                <a:solidFill>
                  <a:srgbClr val="E2E6E9"/>
                </a:solidFill>
                <a:highlight>
                  <a:srgbClr val="1D1F22"/>
                </a:highlight>
                <a:latin typeface="Source Sans 3" pitchFamily="34" charset="0"/>
                <a:ea typeface="Source Sans 3" pitchFamily="34" charset="-122"/>
                <a:cs typeface="Source Sans 3" pitchFamily="34" charset="-120"/>
              </a:rPr>
              <a:t>Satyanarayanan et al. (2009)</a:t>
            </a:r>
            <a:pPr algn="l" indent="0" marL="0">
              <a:lnSpc>
                <a:spcPts val="2350"/>
              </a:lnSpc>
              <a:buNone/>
            </a:pPr>
            <a:r>
              <a:rPr lang="en-US" sz="1550" dirty="0">
                <a:solidFill>
                  <a:srgbClr val="E2E6E9"/>
                </a:solidFill>
                <a:latin typeface="Source Sans 3" pitchFamily="34" charset="0"/>
                <a:ea typeface="Source Sans 3" pitchFamily="34" charset="-122"/>
                <a:cs typeface="Source Sans 3" pitchFamily="34" charset="-120"/>
              </a:rPr>
              <a:t>은 모바일 컴퓨팅에서 VM 기반 Cloudlet 개념을 제안하여 사용자 근접 소형 데이터센터의 가치를 선도했습니다. 이는 근접 연산의 중요성을 입증했으나, 대규모 정량 비교와 다양한 워크로드 실험이 제한적이었습니다.</a:t>
            </a:r>
            <a:endParaRPr lang="en-US" sz="1550" dirty="0"/>
          </a:p>
        </p:txBody>
      </p:sp>
      <p:sp>
        <p:nvSpPr>
          <p:cNvPr id="6" name="Text 4"/>
          <p:cNvSpPr/>
          <p:nvPr/>
        </p:nvSpPr>
        <p:spPr>
          <a:xfrm>
            <a:off x="805815" y="4377809"/>
            <a:ext cx="6263640" cy="1208723"/>
          </a:xfrm>
          <a:prstGeom prst="rect">
            <a:avLst/>
          </a:prstGeom>
          <a:noFill/>
          <a:ln/>
        </p:spPr>
        <p:txBody>
          <a:bodyPr wrap="square" lIns="0" tIns="0" rIns="0" bIns="0" rtlCol="0" anchor="t"/>
          <a:lstStyle/>
          <a:p>
            <a:pPr algn="l" indent="0" marL="0">
              <a:lnSpc>
                <a:spcPts val="2350"/>
              </a:lnSpc>
              <a:buNone/>
            </a:pPr>
            <a:r>
              <a:rPr lang="en-US" sz="1550" dirty="0">
                <a:solidFill>
                  <a:srgbClr val="E2E6E9"/>
                </a:solidFill>
                <a:highlight>
                  <a:srgbClr val="1D1F22"/>
                </a:highlight>
                <a:latin typeface="Source Sans 3" pitchFamily="34" charset="0"/>
                <a:ea typeface="Source Sans 3" pitchFamily="34" charset="-122"/>
                <a:cs typeface="Source Sans 3" pitchFamily="34" charset="-120"/>
              </a:rPr>
              <a:t>Shi et al. (2016)</a:t>
            </a:r>
            <a:pPr algn="l" indent="0" marL="0">
              <a:lnSpc>
                <a:spcPts val="2350"/>
              </a:lnSpc>
              <a:buNone/>
            </a:pPr>
            <a:r>
              <a:rPr lang="en-US" sz="1550" dirty="0">
                <a:solidFill>
                  <a:srgbClr val="E2E6E9"/>
                </a:solidFill>
                <a:latin typeface="Source Sans 3" pitchFamily="34" charset="0"/>
                <a:ea typeface="Source Sans 3" pitchFamily="34" charset="-122"/>
                <a:cs typeface="Source Sans 3" pitchFamily="34" charset="-120"/>
              </a:rPr>
              <a:t>과 </a:t>
            </a:r>
            <a:pPr algn="l" indent="0" marL="0">
              <a:lnSpc>
                <a:spcPts val="2350"/>
              </a:lnSpc>
              <a:buNone/>
            </a:pPr>
            <a:r>
              <a:rPr lang="en-US" sz="1550" dirty="0">
                <a:solidFill>
                  <a:srgbClr val="E2E6E9"/>
                </a:solidFill>
                <a:highlight>
                  <a:srgbClr val="1D1F22"/>
                </a:highlight>
                <a:latin typeface="Source Sans 3" pitchFamily="34" charset="0"/>
                <a:ea typeface="Source Sans 3" pitchFamily="34" charset="-122"/>
                <a:cs typeface="Source Sans 3" pitchFamily="34" charset="-120"/>
              </a:rPr>
              <a:t>Mao et al. (2017)</a:t>
            </a:r>
            <a:pPr algn="l" indent="0" marL="0">
              <a:lnSpc>
                <a:spcPts val="2350"/>
              </a:lnSpc>
              <a:buNone/>
            </a:pPr>
            <a:r>
              <a:rPr lang="en-US" sz="1550" dirty="0">
                <a:solidFill>
                  <a:srgbClr val="E2E6E9"/>
                </a:solidFill>
                <a:latin typeface="Source Sans 3" pitchFamily="34" charset="0"/>
                <a:ea typeface="Source Sans 3" pitchFamily="34" charset="-122"/>
                <a:cs typeface="Source Sans 3" pitchFamily="34" charset="-120"/>
              </a:rPr>
              <a:t>은 엣지 컴퓨팅의 개념, 아키텍처, 연구 과제를 포괄적으로 정리한 대표 서베이를 제공했습니다. 특히 통신 관점의 오프로딩과 자원 관리 분류 체계화에 기여했으나, 표준 KPI 기반의 아키텍처 교차 실험과 오케스트레이션 지연 논의가 부족했습니다.</a:t>
            </a:r>
            <a:endParaRPr lang="en-US" sz="1550" dirty="0"/>
          </a:p>
        </p:txBody>
      </p:sp>
      <p:sp>
        <p:nvSpPr>
          <p:cNvPr id="7" name="Text 5"/>
          <p:cNvSpPr/>
          <p:nvPr/>
        </p:nvSpPr>
        <p:spPr>
          <a:xfrm>
            <a:off x="7568565" y="2500313"/>
            <a:ext cx="2289334" cy="286107"/>
          </a:xfrm>
          <a:prstGeom prst="rect">
            <a:avLst/>
          </a:prstGeom>
          <a:noFill/>
          <a:ln/>
        </p:spPr>
        <p:txBody>
          <a:bodyPr wrap="none" lIns="0" tIns="0" rIns="0" bIns="0" rtlCol="0" anchor="t"/>
          <a:lstStyle/>
          <a:p>
            <a:pPr algn="l" indent="0" marL="0">
              <a:lnSpc>
                <a:spcPts val="2250"/>
              </a:lnSpc>
              <a:buNone/>
            </a:pPr>
            <a:r>
              <a:rPr lang="en-US" sz="1800" b="1" dirty="0">
                <a:solidFill>
                  <a:srgbClr val="FFFFFF"/>
                </a:solidFill>
                <a:latin typeface="Montserrat Bold" pitchFamily="34" charset="0"/>
                <a:ea typeface="Montserrat Bold" pitchFamily="34" charset="-122"/>
                <a:cs typeface="Montserrat Bold" pitchFamily="34" charset="-120"/>
              </a:rPr>
              <a:t>최신 응용 연구</a:t>
            </a:r>
            <a:endParaRPr lang="en-US" sz="1800" dirty="0"/>
          </a:p>
        </p:txBody>
      </p:sp>
      <p:sp>
        <p:nvSpPr>
          <p:cNvPr id="8" name="Text 6"/>
          <p:cNvSpPr/>
          <p:nvPr/>
        </p:nvSpPr>
        <p:spPr>
          <a:xfrm>
            <a:off x="7568565" y="2987873"/>
            <a:ext cx="6263640" cy="604361"/>
          </a:xfrm>
          <a:prstGeom prst="rect">
            <a:avLst/>
          </a:prstGeom>
          <a:noFill/>
          <a:ln/>
        </p:spPr>
        <p:txBody>
          <a:bodyPr wrap="square" lIns="0" tIns="0" rIns="0" bIns="0" rtlCol="0" anchor="t"/>
          <a:lstStyle/>
          <a:p>
            <a:pPr algn="l" indent="0" marL="0">
              <a:lnSpc>
                <a:spcPts val="2350"/>
              </a:lnSpc>
              <a:buNone/>
            </a:pPr>
            <a:r>
              <a:rPr lang="en-US" sz="1550" dirty="0">
                <a:solidFill>
                  <a:srgbClr val="E2E6E9"/>
                </a:solidFill>
                <a:highlight>
                  <a:srgbClr val="1D1F22"/>
                </a:highlight>
                <a:latin typeface="Source Sans 3" pitchFamily="34" charset="0"/>
                <a:ea typeface="Source Sans 3" pitchFamily="34" charset="-122"/>
                <a:cs typeface="Source Sans 3" pitchFamily="34" charset="-120"/>
              </a:rPr>
              <a:t>Chiang &amp; Zhang (2016)</a:t>
            </a:r>
            <a:pPr algn="l" indent="0" marL="0">
              <a:lnSpc>
                <a:spcPts val="2350"/>
              </a:lnSpc>
              <a:buNone/>
            </a:pPr>
            <a:r>
              <a:rPr lang="en-US" sz="1550" dirty="0">
                <a:solidFill>
                  <a:srgbClr val="E2E6E9"/>
                </a:solidFill>
                <a:latin typeface="Source Sans 3" pitchFamily="34" charset="0"/>
                <a:ea typeface="Source Sans 3" pitchFamily="34" charset="-122"/>
                <a:cs typeface="Source Sans 3" pitchFamily="34" charset="-120"/>
              </a:rPr>
              <a:t>은 Fog-IoT 융합의 대역폭 절감과 근원지 전처리 가치를 체계화했지만, 응용별 KPI와 운영 자동화의 정량 평가가 부족했습니다.</a:t>
            </a:r>
            <a:endParaRPr lang="en-US" sz="1550" dirty="0"/>
          </a:p>
        </p:txBody>
      </p:sp>
      <p:sp>
        <p:nvSpPr>
          <p:cNvPr id="9" name="Text 7"/>
          <p:cNvSpPr/>
          <p:nvPr/>
        </p:nvSpPr>
        <p:spPr>
          <a:xfrm>
            <a:off x="7568565" y="3773448"/>
            <a:ext cx="6263640" cy="604361"/>
          </a:xfrm>
          <a:prstGeom prst="rect">
            <a:avLst/>
          </a:prstGeom>
          <a:noFill/>
          <a:ln/>
        </p:spPr>
        <p:txBody>
          <a:bodyPr wrap="square" lIns="0" tIns="0" rIns="0" bIns="0" rtlCol="0" anchor="t"/>
          <a:lstStyle/>
          <a:p>
            <a:pPr algn="l" indent="0" marL="0">
              <a:lnSpc>
                <a:spcPts val="2350"/>
              </a:lnSpc>
              <a:buNone/>
            </a:pPr>
            <a:r>
              <a:rPr lang="en-US" sz="1550" dirty="0">
                <a:solidFill>
                  <a:srgbClr val="E2E6E9"/>
                </a:solidFill>
                <a:highlight>
                  <a:srgbClr val="1D1F22"/>
                </a:highlight>
                <a:latin typeface="Source Sans 3" pitchFamily="34" charset="0"/>
                <a:ea typeface="Source Sans 3" pitchFamily="34" charset="-122"/>
                <a:cs typeface="Source Sans 3" pitchFamily="34" charset="-120"/>
              </a:rPr>
              <a:t>Li et al. (2019)</a:t>
            </a:r>
            <a:pPr algn="l" indent="0" marL="0">
              <a:lnSpc>
                <a:spcPts val="2350"/>
              </a:lnSpc>
              <a:buNone/>
            </a:pPr>
            <a:r>
              <a:rPr lang="en-US" sz="1550" dirty="0">
                <a:solidFill>
                  <a:srgbClr val="E2E6E9"/>
                </a:solidFill>
                <a:latin typeface="Source Sans 3" pitchFamily="34" charset="0"/>
                <a:ea typeface="Source Sans 3" pitchFamily="34" charset="-122"/>
                <a:cs typeface="Source Sans 3" pitchFamily="34" charset="-120"/>
              </a:rPr>
              <a:t>는 오프로딩과 자원 할당 결합 최적화를 수학적으로 정식화했으나, E2E 오케스트레이션 지연과 이동성 시나리오 실증이 제한적이었습니다.</a:t>
            </a:r>
            <a:endParaRPr lang="en-US" sz="1550" dirty="0"/>
          </a:p>
        </p:txBody>
      </p:sp>
      <p:sp>
        <p:nvSpPr>
          <p:cNvPr id="10" name="Text 8"/>
          <p:cNvSpPr/>
          <p:nvPr/>
        </p:nvSpPr>
        <p:spPr>
          <a:xfrm>
            <a:off x="7568565" y="4559022"/>
            <a:ext cx="6263640" cy="906542"/>
          </a:xfrm>
          <a:prstGeom prst="rect">
            <a:avLst/>
          </a:prstGeom>
          <a:noFill/>
          <a:ln/>
        </p:spPr>
        <p:txBody>
          <a:bodyPr wrap="square" lIns="0" tIns="0" rIns="0" bIns="0" rtlCol="0" anchor="t"/>
          <a:lstStyle/>
          <a:p>
            <a:pPr algn="l" indent="0" marL="0">
              <a:lnSpc>
                <a:spcPts val="2350"/>
              </a:lnSpc>
              <a:buNone/>
            </a:pPr>
            <a:r>
              <a:rPr lang="en-US" sz="1550" dirty="0">
                <a:solidFill>
                  <a:srgbClr val="E2E6E9"/>
                </a:solidFill>
                <a:highlight>
                  <a:srgbClr val="1D1F22"/>
                </a:highlight>
                <a:latin typeface="Source Sans 3" pitchFamily="34" charset="0"/>
                <a:ea typeface="Source Sans 3" pitchFamily="34" charset="-122"/>
                <a:cs typeface="Source Sans 3" pitchFamily="34" charset="-120"/>
              </a:rPr>
              <a:t>Kong et al. (2023)</a:t>
            </a:r>
            <a:pPr algn="l" indent="0" marL="0">
              <a:lnSpc>
                <a:spcPts val="2350"/>
              </a:lnSpc>
              <a:buNone/>
            </a:pPr>
            <a:r>
              <a:rPr lang="en-US" sz="1550" dirty="0">
                <a:solidFill>
                  <a:srgbClr val="E2E6E9"/>
                </a:solidFill>
                <a:latin typeface="Source Sans 3" pitchFamily="34" charset="0"/>
                <a:ea typeface="Source Sans 3" pitchFamily="34" charset="-122"/>
                <a:cs typeface="Source Sans 3" pitchFamily="34" charset="-120"/>
              </a:rPr>
              <a:t>의 AccuMO는 정확도 중심 멀티태스크 오프로딩으로 AR 환경에서 정확도-지연 트레이드오프를 개선했지만, 특정 태스크와 디바이스 중심이라 범용 워크로드와 다양한 인프라로의 일반화가 필요합니다.</a:t>
            </a:r>
            <a:endParaRPr lang="en-US" sz="1550" dirty="0"/>
          </a:p>
        </p:txBody>
      </p:sp>
      <p:sp>
        <p:nvSpPr>
          <p:cNvPr id="11" name="Shape 9"/>
          <p:cNvSpPr/>
          <p:nvPr/>
        </p:nvSpPr>
        <p:spPr>
          <a:xfrm>
            <a:off x="805815" y="5994321"/>
            <a:ext cx="13018770" cy="1440299"/>
          </a:xfrm>
          <a:prstGeom prst="roundRect">
            <a:avLst>
              <a:gd name="adj" fmla="val 2098"/>
            </a:avLst>
          </a:prstGeom>
          <a:solidFill>
            <a:srgbClr val="262626"/>
          </a:solidFill>
          <a:ln/>
        </p:spPr>
      </p:sp>
      <p:pic>
        <p:nvPicPr>
          <p:cNvPr id="12" name="Image 0" descr="preencoded.png">    </p:cNvPr>
          <p:cNvPicPr>
            <a:picLocks noChangeAspect="1"/>
          </p:cNvPicPr>
          <p:nvPr/>
        </p:nvPicPr>
        <p:blipFill>
          <a:blip r:embed="rId1"/>
          <a:stretch>
            <a:fillRect/>
          </a:stretch>
        </p:blipFill>
        <p:spPr>
          <a:xfrm>
            <a:off x="1007269" y="6275546"/>
            <a:ext cx="251817" cy="201454"/>
          </a:xfrm>
          <a:prstGeom prst="rect">
            <a:avLst/>
          </a:prstGeom>
        </p:spPr>
      </p:pic>
      <p:sp>
        <p:nvSpPr>
          <p:cNvPr id="13" name="Text 10"/>
          <p:cNvSpPr/>
          <p:nvPr/>
        </p:nvSpPr>
        <p:spPr>
          <a:xfrm>
            <a:off x="1460540" y="6246138"/>
            <a:ext cx="12162592" cy="906542"/>
          </a:xfrm>
          <a:prstGeom prst="rect">
            <a:avLst/>
          </a:prstGeom>
          <a:noFill/>
          <a:ln/>
        </p:spPr>
        <p:txBody>
          <a:bodyPr wrap="square" lIns="0" tIns="0" rIns="0" bIns="0" rtlCol="0" anchor="t"/>
          <a:lstStyle/>
          <a:p>
            <a:pPr algn="l" indent="0" marL="0">
              <a:lnSpc>
                <a:spcPts val="2350"/>
              </a:lnSpc>
              <a:buNone/>
            </a:pPr>
            <a:r>
              <a:rPr lang="en-US" sz="1550" b="1" dirty="0">
                <a:solidFill>
                  <a:srgbClr val="FFFFFF"/>
                </a:solidFill>
                <a:latin typeface="Source Sans 3" pitchFamily="34" charset="0"/>
                <a:ea typeface="Source Sans 3" pitchFamily="34" charset="-122"/>
                <a:cs typeface="Source Sans 3" pitchFamily="34" charset="-120"/>
              </a:rPr>
              <a:t>발표 메모:</a:t>
            </a:r>
            <a:pPr algn="l" indent="0" marL="0">
              <a:lnSpc>
                <a:spcPts val="2350"/>
              </a:lnSpc>
              <a:buNone/>
            </a:pPr>
            <a:r>
              <a:rPr lang="en-US" sz="1550" dirty="0">
                <a:solidFill>
                  <a:srgbClr val="FFFFFF"/>
                </a:solidFill>
                <a:latin typeface="Source Sans 3" pitchFamily="34" charset="0"/>
                <a:ea typeface="Source Sans 3" pitchFamily="34" charset="-122"/>
                <a:cs typeface="Source Sans 3" pitchFamily="34" charset="-120"/>
              </a:rPr>
              <a:t> 관련 연구를 크게 두 그룹으로 나누어 살펴보겠습니다. 초기 연구들은 Cloudlet과 엣지 컴퓨팅의 개념을 정립하고 서베이를 제공했지만, 실험적 검증과 통합 오케스트레이션이 부족했습니다. 최신 연구들은 Fog-IoT 융합과 오프로딩 최적화를 다루었으나, 범용성과 E2E 자동화 측면에서 한계가 있습니다. 본 연구는 이러한 선행 연구들의 한계를 극복하고 통합적이고 실증 가능한 프레임워크를 제안합니다.</a:t>
            </a:r>
            <a:endParaRPr lang="en-US" sz="15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29020" y="501253"/>
            <a:ext cx="4142542" cy="517684"/>
          </a:xfrm>
          <a:prstGeom prst="rect">
            <a:avLst/>
          </a:prstGeom>
          <a:noFill/>
          <a:ln/>
        </p:spPr>
        <p:txBody>
          <a:bodyPr wrap="none" lIns="0" tIns="0" rIns="0" bIns="0" rtlCol="0" anchor="t"/>
          <a:lstStyle/>
          <a:p>
            <a:pPr algn="l" indent="0" marL="0">
              <a:lnSpc>
                <a:spcPts val="4050"/>
              </a:lnSpc>
              <a:buNone/>
            </a:pPr>
            <a:r>
              <a:rPr lang="en-US" sz="3250" b="1" dirty="0">
                <a:solidFill>
                  <a:srgbClr val="FFFFFF"/>
                </a:solidFill>
                <a:latin typeface="Montserrat Bold" pitchFamily="34" charset="0"/>
                <a:ea typeface="Montserrat Bold" pitchFamily="34" charset="-122"/>
                <a:cs typeface="Montserrat Bold" pitchFamily="34" charset="-120"/>
              </a:rPr>
              <a:t>제안 시스템 아키텍처</a:t>
            </a:r>
            <a:endParaRPr lang="en-US" sz="3250" dirty="0"/>
          </a:p>
        </p:txBody>
      </p:sp>
      <p:sp>
        <p:nvSpPr>
          <p:cNvPr id="3" name="Text 1"/>
          <p:cNvSpPr/>
          <p:nvPr/>
        </p:nvSpPr>
        <p:spPr>
          <a:xfrm>
            <a:off x="729020" y="1383387"/>
            <a:ext cx="13172361" cy="273368"/>
          </a:xfrm>
          <a:prstGeom prst="rect">
            <a:avLst/>
          </a:prstGeom>
          <a:noFill/>
          <a:ln/>
        </p:spPr>
        <p:txBody>
          <a:bodyPr wrap="none" lIns="0" tIns="0" rIns="0" bIns="0" rtlCol="0" anchor="t"/>
          <a:lstStyle/>
          <a:p>
            <a:pPr algn="l" indent="0" marL="0">
              <a:lnSpc>
                <a:spcPts val="2150"/>
              </a:lnSpc>
              <a:buNone/>
            </a:pPr>
            <a:r>
              <a:rPr lang="en-US" sz="1400" dirty="0">
                <a:solidFill>
                  <a:srgbClr val="E2E6E9"/>
                </a:solidFill>
                <a:latin typeface="Source Sans 3" pitchFamily="34" charset="0"/>
                <a:ea typeface="Source Sans 3" pitchFamily="34" charset="-122"/>
                <a:cs typeface="Source Sans 3" pitchFamily="34" charset="-120"/>
              </a:rPr>
              <a:t>본 연구가 제안하는 CEI 자원 관리 시스템은 컨트롤 플레인과 데이터 플레인으로 구성된 2계층 아키텍처를 채택하며, 보안과 프라이버시 레이어가 전체를 관통합니다.</a:t>
            </a:r>
            <a:endParaRPr lang="en-US" sz="1400" dirty="0"/>
          </a:p>
        </p:txBody>
      </p:sp>
      <p:sp>
        <p:nvSpPr>
          <p:cNvPr id="4" name="Shape 2"/>
          <p:cNvSpPr/>
          <p:nvPr/>
        </p:nvSpPr>
        <p:spPr>
          <a:xfrm>
            <a:off x="729020" y="1861780"/>
            <a:ext cx="4269343" cy="4359116"/>
          </a:xfrm>
          <a:prstGeom prst="roundRect">
            <a:avLst>
              <a:gd name="adj" fmla="val 640"/>
            </a:avLst>
          </a:prstGeom>
          <a:solidFill>
            <a:srgbClr val="111213"/>
          </a:solidFill>
          <a:ln w="22860">
            <a:solidFill>
              <a:srgbClr val="494A4B"/>
            </a:solidFill>
            <a:prstDash val="solid"/>
          </a:ln>
        </p:spPr>
      </p:sp>
      <p:sp>
        <p:nvSpPr>
          <p:cNvPr id="5" name="Shape 3"/>
          <p:cNvSpPr/>
          <p:nvPr/>
        </p:nvSpPr>
        <p:spPr>
          <a:xfrm>
            <a:off x="751880" y="1884640"/>
            <a:ext cx="4223623" cy="546735"/>
          </a:xfrm>
          <a:prstGeom prst="rect">
            <a:avLst/>
          </a:prstGeom>
          <a:solidFill>
            <a:srgbClr val="303132"/>
          </a:solidFill>
          <a:ln/>
        </p:spPr>
      </p:sp>
      <p:sp>
        <p:nvSpPr>
          <p:cNvPr id="6" name="Text 4"/>
          <p:cNvSpPr/>
          <p:nvPr/>
        </p:nvSpPr>
        <p:spPr>
          <a:xfrm>
            <a:off x="2727008" y="1987153"/>
            <a:ext cx="273368" cy="341709"/>
          </a:xfrm>
          <a:prstGeom prst="rect">
            <a:avLst/>
          </a:prstGeom>
          <a:noFill/>
          <a:ln/>
        </p:spPr>
        <p:txBody>
          <a:bodyPr wrap="none" lIns="0" tIns="0" rIns="0" bIns="0" rtlCol="0" anchor="t"/>
          <a:lstStyle/>
          <a:p>
            <a:pPr algn="l" indent="0" marL="0">
              <a:lnSpc>
                <a:spcPts val="2150"/>
              </a:lnSpc>
              <a:buNone/>
            </a:pPr>
            <a:r>
              <a:rPr lang="en-US" sz="2150" b="1" dirty="0">
                <a:solidFill>
                  <a:srgbClr val="E2E6E9"/>
                </a:solidFill>
                <a:latin typeface="Montserrat Bold" pitchFamily="34" charset="0"/>
                <a:ea typeface="Montserrat Bold" pitchFamily="34" charset="-122"/>
                <a:cs typeface="Montserrat Bold" pitchFamily="34" charset="-120"/>
              </a:rPr>
              <a:t>1</a:t>
            </a:r>
            <a:endParaRPr lang="en-US" sz="2150" dirty="0"/>
          </a:p>
        </p:txBody>
      </p:sp>
      <p:sp>
        <p:nvSpPr>
          <p:cNvPr id="7" name="Text 5"/>
          <p:cNvSpPr/>
          <p:nvPr/>
        </p:nvSpPr>
        <p:spPr>
          <a:xfrm>
            <a:off x="934045" y="2613541"/>
            <a:ext cx="2071211" cy="258961"/>
          </a:xfrm>
          <a:prstGeom prst="rect">
            <a:avLst/>
          </a:prstGeom>
          <a:noFill/>
          <a:ln/>
        </p:spPr>
        <p:txBody>
          <a:bodyPr wrap="none" lIns="0" tIns="0" rIns="0" bIns="0" rtlCol="0" anchor="t"/>
          <a:lstStyle/>
          <a:p>
            <a:pPr algn="l" indent="0" marL="0">
              <a:lnSpc>
                <a:spcPts val="2000"/>
              </a:lnSpc>
              <a:buNone/>
            </a:pPr>
            <a:r>
              <a:rPr lang="en-US" sz="1600" b="1" dirty="0">
                <a:solidFill>
                  <a:srgbClr val="E2E6E9"/>
                </a:solidFill>
                <a:latin typeface="Montserrat Bold" pitchFamily="34" charset="0"/>
                <a:ea typeface="Montserrat Bold" pitchFamily="34" charset="-122"/>
                <a:cs typeface="Montserrat Bold" pitchFamily="34" charset="-120"/>
              </a:rPr>
              <a:t>컨트롤 플레인</a:t>
            </a:r>
            <a:endParaRPr lang="en-US" sz="1600" dirty="0"/>
          </a:p>
        </p:txBody>
      </p:sp>
      <p:sp>
        <p:nvSpPr>
          <p:cNvPr id="8" name="Text 6"/>
          <p:cNvSpPr/>
          <p:nvPr/>
        </p:nvSpPr>
        <p:spPr>
          <a:xfrm>
            <a:off x="934045" y="2981801"/>
            <a:ext cx="3859292" cy="546735"/>
          </a:xfrm>
          <a:prstGeom prst="rect">
            <a:avLst/>
          </a:prstGeom>
          <a:noFill/>
          <a:ln/>
        </p:spPr>
        <p:txBody>
          <a:bodyPr wrap="square" lIns="0" tIns="0" rIns="0" bIns="0" rtlCol="0" anchor="t"/>
          <a:lstStyle/>
          <a:p>
            <a:pPr algn="l" indent="0" marL="0">
              <a:lnSpc>
                <a:spcPts val="2150"/>
              </a:lnSpc>
              <a:buNone/>
            </a:pPr>
            <a:r>
              <a:rPr lang="en-US" sz="1400" dirty="0">
                <a:solidFill>
                  <a:srgbClr val="E2E6E9"/>
                </a:solidFill>
                <a:latin typeface="Source Sans 3" pitchFamily="34" charset="0"/>
                <a:ea typeface="Source Sans 3" pitchFamily="34" charset="-122"/>
                <a:cs typeface="Source Sans 3" pitchFamily="34" charset="-120"/>
              </a:rPr>
              <a:t>시스템의 두뇌 역할을 수행하며 네 가지 핵심 컴포넌트로 구성됩니다.</a:t>
            </a:r>
            <a:endParaRPr lang="en-US" sz="1400" dirty="0"/>
          </a:p>
        </p:txBody>
      </p:sp>
      <p:sp>
        <p:nvSpPr>
          <p:cNvPr id="9" name="Text 7"/>
          <p:cNvSpPr/>
          <p:nvPr/>
        </p:nvSpPr>
        <p:spPr>
          <a:xfrm>
            <a:off x="934045" y="3637836"/>
            <a:ext cx="3859292" cy="546735"/>
          </a:xfrm>
          <a:prstGeom prst="rect">
            <a:avLst/>
          </a:prstGeom>
          <a:noFill/>
          <a:ln/>
        </p:spPr>
        <p:txBody>
          <a:bodyPr wrap="square" lIns="0" tIns="0" rIns="0" bIns="0" rtlCol="0" anchor="t"/>
          <a:lstStyle/>
          <a:p>
            <a:pPr algn="l" marL="342900" indent="-342900">
              <a:lnSpc>
                <a:spcPts val="2150"/>
              </a:lnSpc>
              <a:buSzPct val="100000"/>
              <a:buChar char="•"/>
            </a:pPr>
            <a:r>
              <a:rPr lang="en-US" sz="1400" b="1" dirty="0">
                <a:solidFill>
                  <a:srgbClr val="E2E6E9"/>
                </a:solidFill>
                <a:latin typeface="Source Sans 3" pitchFamily="34" charset="0"/>
                <a:ea typeface="Source Sans 3" pitchFamily="34" charset="-122"/>
                <a:cs typeface="Source Sans 3" pitchFamily="34" charset="-120"/>
              </a:rPr>
              <a:t>정책 엔진:</a:t>
            </a:r>
            <a:pPr algn="l" indent="0" marL="0">
              <a:lnSpc>
                <a:spcPts val="2150"/>
              </a:lnSpc>
              <a:buNone/>
            </a:pPr>
            <a:r>
              <a:rPr lang="en-US" sz="1400" dirty="0">
                <a:solidFill>
                  <a:srgbClr val="E2E6E9"/>
                </a:solidFill>
                <a:latin typeface="Source Sans 3" pitchFamily="34" charset="0"/>
                <a:ea typeface="Source Sans 3" pitchFamily="34" charset="-122"/>
                <a:cs typeface="Source Sans 3" pitchFamily="34" charset="-120"/>
              </a:rPr>
              <a:t> 강화학습과 휴리스틱을 결합하여 동적 정책 결정</a:t>
            </a:r>
            <a:endParaRPr lang="en-US" sz="1400" dirty="0"/>
          </a:p>
        </p:txBody>
      </p:sp>
      <p:sp>
        <p:nvSpPr>
          <p:cNvPr id="10" name="Text 8"/>
          <p:cNvSpPr/>
          <p:nvPr/>
        </p:nvSpPr>
        <p:spPr>
          <a:xfrm>
            <a:off x="934045" y="4248269"/>
            <a:ext cx="3859292" cy="546735"/>
          </a:xfrm>
          <a:prstGeom prst="rect">
            <a:avLst/>
          </a:prstGeom>
          <a:noFill/>
          <a:ln/>
        </p:spPr>
        <p:txBody>
          <a:bodyPr wrap="square" lIns="0" tIns="0" rIns="0" bIns="0" rtlCol="0" anchor="t"/>
          <a:lstStyle/>
          <a:p>
            <a:pPr algn="l" marL="342900" indent="-342900">
              <a:lnSpc>
                <a:spcPts val="2150"/>
              </a:lnSpc>
              <a:buSzPct val="100000"/>
              <a:buChar char="•"/>
            </a:pPr>
            <a:r>
              <a:rPr lang="en-US" sz="1400" b="1" dirty="0">
                <a:solidFill>
                  <a:srgbClr val="E2E6E9"/>
                </a:solidFill>
                <a:latin typeface="Source Sans 3" pitchFamily="34" charset="0"/>
                <a:ea typeface="Source Sans 3" pitchFamily="34" charset="-122"/>
                <a:cs typeface="Source Sans 3" pitchFamily="34" charset="-120"/>
              </a:rPr>
              <a:t>SLO 스케줄러:</a:t>
            </a:r>
            <a:pPr algn="l" indent="0" marL="0">
              <a:lnSpc>
                <a:spcPts val="2150"/>
              </a:lnSpc>
              <a:buNone/>
            </a:pPr>
            <a:r>
              <a:rPr lang="en-US" sz="1400" dirty="0">
                <a:solidFill>
                  <a:srgbClr val="E2E6E9"/>
                </a:solidFill>
                <a:latin typeface="Source Sans 3" pitchFamily="34" charset="0"/>
                <a:ea typeface="Source Sans 3" pitchFamily="34" charset="-122"/>
                <a:cs typeface="Source Sans 3" pitchFamily="34" charset="-120"/>
              </a:rPr>
              <a:t> 서비스 수준 목표를 인지하고 멀티티어 자원 할당</a:t>
            </a:r>
            <a:endParaRPr lang="en-US" sz="1400" dirty="0"/>
          </a:p>
        </p:txBody>
      </p:sp>
      <p:sp>
        <p:nvSpPr>
          <p:cNvPr id="11" name="Text 9"/>
          <p:cNvSpPr/>
          <p:nvPr/>
        </p:nvSpPr>
        <p:spPr>
          <a:xfrm>
            <a:off x="934045" y="4858703"/>
            <a:ext cx="3859292" cy="273368"/>
          </a:xfrm>
          <a:prstGeom prst="rect">
            <a:avLst/>
          </a:prstGeom>
          <a:noFill/>
          <a:ln/>
        </p:spPr>
        <p:txBody>
          <a:bodyPr wrap="none" lIns="0" tIns="0" rIns="0" bIns="0" rtlCol="0" anchor="t"/>
          <a:lstStyle/>
          <a:p>
            <a:pPr algn="l" marL="342900" indent="-342900">
              <a:lnSpc>
                <a:spcPts val="2150"/>
              </a:lnSpc>
              <a:buSzPct val="100000"/>
              <a:buChar char="•"/>
            </a:pPr>
            <a:r>
              <a:rPr lang="en-US" sz="1400" b="1" dirty="0">
                <a:solidFill>
                  <a:srgbClr val="E2E6E9"/>
                </a:solidFill>
                <a:latin typeface="Source Sans 3" pitchFamily="34" charset="0"/>
                <a:ea typeface="Source Sans 3" pitchFamily="34" charset="-122"/>
                <a:cs typeface="Source Sans 3" pitchFamily="34" charset="-120"/>
              </a:rPr>
              <a:t>카탈로그:</a:t>
            </a:r>
            <a:pPr algn="l" indent="0" marL="0">
              <a:lnSpc>
                <a:spcPts val="2150"/>
              </a:lnSpc>
              <a:buNone/>
            </a:pPr>
            <a:r>
              <a:rPr lang="en-US" sz="1400" dirty="0">
                <a:solidFill>
                  <a:srgbClr val="E2E6E9"/>
                </a:solidFill>
                <a:latin typeface="Source Sans 3" pitchFamily="34" charset="0"/>
                <a:ea typeface="Source Sans 3" pitchFamily="34" charset="-122"/>
                <a:cs typeface="Source Sans 3" pitchFamily="34" charset="-120"/>
              </a:rPr>
              <a:t> 서비스, 자원, 정책의 메타데이터 관리</a:t>
            </a:r>
            <a:endParaRPr lang="en-US" sz="1400" dirty="0"/>
          </a:p>
        </p:txBody>
      </p:sp>
      <p:sp>
        <p:nvSpPr>
          <p:cNvPr id="12" name="Text 10"/>
          <p:cNvSpPr/>
          <p:nvPr/>
        </p:nvSpPr>
        <p:spPr>
          <a:xfrm>
            <a:off x="934045" y="5195768"/>
            <a:ext cx="3859292" cy="273368"/>
          </a:xfrm>
          <a:prstGeom prst="rect">
            <a:avLst/>
          </a:prstGeom>
          <a:noFill/>
          <a:ln/>
        </p:spPr>
        <p:txBody>
          <a:bodyPr wrap="none" lIns="0" tIns="0" rIns="0" bIns="0" rtlCol="0" anchor="t"/>
          <a:lstStyle/>
          <a:p>
            <a:pPr algn="l" marL="342900" indent="-342900">
              <a:lnSpc>
                <a:spcPts val="2150"/>
              </a:lnSpc>
              <a:buSzPct val="100000"/>
              <a:buChar char="•"/>
            </a:pPr>
            <a:r>
              <a:rPr lang="en-US" sz="1400" b="1" dirty="0">
                <a:solidFill>
                  <a:srgbClr val="E2E6E9"/>
                </a:solidFill>
                <a:latin typeface="Source Sans 3" pitchFamily="34" charset="0"/>
                <a:ea typeface="Source Sans 3" pitchFamily="34" charset="-122"/>
                <a:cs typeface="Source Sans 3" pitchFamily="34" charset="-120"/>
              </a:rPr>
              <a:t>텔레메트리:</a:t>
            </a:r>
            <a:pPr algn="l" indent="0" marL="0">
              <a:lnSpc>
                <a:spcPts val="2150"/>
              </a:lnSpc>
              <a:buNone/>
            </a:pPr>
            <a:r>
              <a:rPr lang="en-US" sz="1400" dirty="0">
                <a:solidFill>
                  <a:srgbClr val="E2E6E9"/>
                </a:solidFill>
                <a:latin typeface="Source Sans 3" pitchFamily="34" charset="0"/>
                <a:ea typeface="Source Sans 3" pitchFamily="34" charset="-122"/>
                <a:cs typeface="Source Sans 3" pitchFamily="34" charset="-120"/>
              </a:rPr>
              <a:t> 실시간 모니터링과 메트릭 수집</a:t>
            </a:r>
            <a:endParaRPr lang="en-US" sz="1400" dirty="0"/>
          </a:p>
        </p:txBody>
      </p:sp>
      <p:sp>
        <p:nvSpPr>
          <p:cNvPr id="13" name="Shape 11"/>
          <p:cNvSpPr/>
          <p:nvPr/>
        </p:nvSpPr>
        <p:spPr>
          <a:xfrm>
            <a:off x="5180528" y="1861780"/>
            <a:ext cx="4269343" cy="4359116"/>
          </a:xfrm>
          <a:prstGeom prst="roundRect">
            <a:avLst>
              <a:gd name="adj" fmla="val 640"/>
            </a:avLst>
          </a:prstGeom>
          <a:solidFill>
            <a:srgbClr val="111213"/>
          </a:solidFill>
          <a:ln w="22860">
            <a:solidFill>
              <a:srgbClr val="494A4B"/>
            </a:solidFill>
            <a:prstDash val="solid"/>
          </a:ln>
        </p:spPr>
      </p:sp>
      <p:sp>
        <p:nvSpPr>
          <p:cNvPr id="14" name="Shape 12"/>
          <p:cNvSpPr/>
          <p:nvPr/>
        </p:nvSpPr>
        <p:spPr>
          <a:xfrm>
            <a:off x="5203388" y="1884640"/>
            <a:ext cx="4223623" cy="546735"/>
          </a:xfrm>
          <a:prstGeom prst="rect">
            <a:avLst/>
          </a:prstGeom>
          <a:solidFill>
            <a:srgbClr val="303132"/>
          </a:solidFill>
          <a:ln/>
        </p:spPr>
      </p:sp>
      <p:sp>
        <p:nvSpPr>
          <p:cNvPr id="15" name="Text 13"/>
          <p:cNvSpPr/>
          <p:nvPr/>
        </p:nvSpPr>
        <p:spPr>
          <a:xfrm>
            <a:off x="7178516" y="1987153"/>
            <a:ext cx="273368" cy="341709"/>
          </a:xfrm>
          <a:prstGeom prst="rect">
            <a:avLst/>
          </a:prstGeom>
          <a:noFill/>
          <a:ln/>
        </p:spPr>
        <p:txBody>
          <a:bodyPr wrap="none" lIns="0" tIns="0" rIns="0" bIns="0" rtlCol="0" anchor="t"/>
          <a:lstStyle/>
          <a:p>
            <a:pPr algn="l" indent="0" marL="0">
              <a:lnSpc>
                <a:spcPts val="2150"/>
              </a:lnSpc>
              <a:buNone/>
            </a:pPr>
            <a:r>
              <a:rPr lang="en-US" sz="2150" b="1" dirty="0">
                <a:solidFill>
                  <a:srgbClr val="E2E6E9"/>
                </a:solidFill>
                <a:latin typeface="Montserrat Bold" pitchFamily="34" charset="0"/>
                <a:ea typeface="Montserrat Bold" pitchFamily="34" charset="-122"/>
                <a:cs typeface="Montserrat Bold" pitchFamily="34" charset="-120"/>
              </a:rPr>
              <a:t>2</a:t>
            </a:r>
            <a:endParaRPr lang="en-US" sz="2150" dirty="0"/>
          </a:p>
        </p:txBody>
      </p:sp>
      <p:sp>
        <p:nvSpPr>
          <p:cNvPr id="16" name="Text 14"/>
          <p:cNvSpPr/>
          <p:nvPr/>
        </p:nvSpPr>
        <p:spPr>
          <a:xfrm>
            <a:off x="5385554" y="2613541"/>
            <a:ext cx="2071211" cy="258961"/>
          </a:xfrm>
          <a:prstGeom prst="rect">
            <a:avLst/>
          </a:prstGeom>
          <a:noFill/>
          <a:ln/>
        </p:spPr>
        <p:txBody>
          <a:bodyPr wrap="none" lIns="0" tIns="0" rIns="0" bIns="0" rtlCol="0" anchor="t"/>
          <a:lstStyle/>
          <a:p>
            <a:pPr algn="l" indent="0" marL="0">
              <a:lnSpc>
                <a:spcPts val="2000"/>
              </a:lnSpc>
              <a:buNone/>
            </a:pPr>
            <a:r>
              <a:rPr lang="en-US" sz="1600" b="1" dirty="0">
                <a:solidFill>
                  <a:srgbClr val="E2E6E9"/>
                </a:solidFill>
                <a:latin typeface="Montserrat Bold" pitchFamily="34" charset="0"/>
                <a:ea typeface="Montserrat Bold" pitchFamily="34" charset="-122"/>
                <a:cs typeface="Montserrat Bold" pitchFamily="34" charset="-120"/>
              </a:rPr>
              <a:t>데이터 플레인</a:t>
            </a:r>
            <a:endParaRPr lang="en-US" sz="1600" dirty="0"/>
          </a:p>
        </p:txBody>
      </p:sp>
      <p:sp>
        <p:nvSpPr>
          <p:cNvPr id="17" name="Text 15"/>
          <p:cNvSpPr/>
          <p:nvPr/>
        </p:nvSpPr>
        <p:spPr>
          <a:xfrm>
            <a:off x="5385554" y="2981801"/>
            <a:ext cx="3859292" cy="546735"/>
          </a:xfrm>
          <a:prstGeom prst="rect">
            <a:avLst/>
          </a:prstGeom>
          <a:noFill/>
          <a:ln/>
        </p:spPr>
        <p:txBody>
          <a:bodyPr wrap="square" lIns="0" tIns="0" rIns="0" bIns="0" rtlCol="0" anchor="t"/>
          <a:lstStyle/>
          <a:p>
            <a:pPr algn="l" indent="0" marL="0">
              <a:lnSpc>
                <a:spcPts val="2150"/>
              </a:lnSpc>
              <a:buNone/>
            </a:pPr>
            <a:r>
              <a:rPr lang="en-US" sz="1400" dirty="0">
                <a:solidFill>
                  <a:srgbClr val="E2E6E9"/>
                </a:solidFill>
                <a:latin typeface="Source Sans 3" pitchFamily="34" charset="0"/>
                <a:ea typeface="Source Sans 3" pitchFamily="34" charset="-122"/>
                <a:cs typeface="Source Sans 3" pitchFamily="34" charset="-120"/>
              </a:rPr>
              <a:t>실제 데이터 처리와 서비스 실행을 담당하는 4단계 파이프라인입니다.</a:t>
            </a:r>
            <a:endParaRPr lang="en-US" sz="1400" dirty="0"/>
          </a:p>
        </p:txBody>
      </p:sp>
      <p:sp>
        <p:nvSpPr>
          <p:cNvPr id="18" name="Text 16"/>
          <p:cNvSpPr/>
          <p:nvPr/>
        </p:nvSpPr>
        <p:spPr>
          <a:xfrm>
            <a:off x="5385554" y="3637836"/>
            <a:ext cx="3859292" cy="546735"/>
          </a:xfrm>
          <a:prstGeom prst="rect">
            <a:avLst/>
          </a:prstGeom>
          <a:noFill/>
          <a:ln/>
        </p:spPr>
        <p:txBody>
          <a:bodyPr wrap="square" lIns="0" tIns="0" rIns="0" bIns="0" rtlCol="0" anchor="t"/>
          <a:lstStyle/>
          <a:p>
            <a:pPr algn="l" marL="342900" indent="-342900">
              <a:lnSpc>
                <a:spcPts val="2150"/>
              </a:lnSpc>
              <a:buSzPct val="100000"/>
              <a:buChar char="•"/>
            </a:pPr>
            <a:r>
              <a:rPr lang="en-US" sz="1400" b="1" dirty="0">
                <a:solidFill>
                  <a:srgbClr val="E2E6E9"/>
                </a:solidFill>
                <a:latin typeface="Source Sans 3" pitchFamily="34" charset="0"/>
                <a:ea typeface="Source Sans 3" pitchFamily="34" charset="-122"/>
                <a:cs typeface="Source Sans 3" pitchFamily="34" charset="-120"/>
              </a:rPr>
              <a:t>수집:</a:t>
            </a:r>
            <a:pPr algn="l" indent="0" marL="0">
              <a:lnSpc>
                <a:spcPts val="2150"/>
              </a:lnSpc>
              <a:buNone/>
            </a:pPr>
            <a:r>
              <a:rPr lang="en-US" sz="1400" dirty="0">
                <a:solidFill>
                  <a:srgbClr val="E2E6E9"/>
                </a:solidFill>
                <a:latin typeface="Source Sans 3" pitchFamily="34" charset="0"/>
                <a:ea typeface="Source Sans 3" pitchFamily="34" charset="-122"/>
                <a:cs typeface="Source Sans 3" pitchFamily="34" charset="-120"/>
              </a:rPr>
              <a:t> MQTT, HTTP, Kafka를 통한 다중 프로토콜 데이터 인제스트</a:t>
            </a:r>
            <a:endParaRPr lang="en-US" sz="1400" dirty="0"/>
          </a:p>
        </p:txBody>
      </p:sp>
      <p:sp>
        <p:nvSpPr>
          <p:cNvPr id="19" name="Text 17"/>
          <p:cNvSpPr/>
          <p:nvPr/>
        </p:nvSpPr>
        <p:spPr>
          <a:xfrm>
            <a:off x="5385554" y="4248269"/>
            <a:ext cx="3859292" cy="546735"/>
          </a:xfrm>
          <a:prstGeom prst="rect">
            <a:avLst/>
          </a:prstGeom>
          <a:noFill/>
          <a:ln/>
        </p:spPr>
        <p:txBody>
          <a:bodyPr wrap="square" lIns="0" tIns="0" rIns="0" bIns="0" rtlCol="0" anchor="t"/>
          <a:lstStyle/>
          <a:p>
            <a:pPr algn="l" marL="342900" indent="-342900">
              <a:lnSpc>
                <a:spcPts val="2150"/>
              </a:lnSpc>
              <a:buSzPct val="100000"/>
              <a:buChar char="•"/>
            </a:pPr>
            <a:r>
              <a:rPr lang="en-US" sz="1400" b="1" dirty="0">
                <a:solidFill>
                  <a:srgbClr val="E2E6E9"/>
                </a:solidFill>
                <a:latin typeface="Source Sans 3" pitchFamily="34" charset="0"/>
                <a:ea typeface="Source Sans 3" pitchFamily="34" charset="-122"/>
                <a:cs typeface="Source Sans 3" pitchFamily="34" charset="-120"/>
              </a:rPr>
              <a:t>처리:</a:t>
            </a:r>
            <a:pPr algn="l" indent="0" marL="0">
              <a:lnSpc>
                <a:spcPts val="2150"/>
              </a:lnSpc>
              <a:buNone/>
            </a:pPr>
            <a:r>
              <a:rPr lang="en-US" sz="1400" dirty="0">
                <a:solidFill>
                  <a:srgbClr val="E2E6E9"/>
                </a:solidFill>
                <a:latin typeface="Source Sans 3" pitchFamily="34" charset="0"/>
                <a:ea typeface="Source Sans 3" pitchFamily="34" charset="-122"/>
                <a:cs typeface="Source Sans 3" pitchFamily="34" charset="-120"/>
              </a:rPr>
              <a:t> Apache Flink와 Spark를 활용한 스트림/배치 처리</a:t>
            </a:r>
            <a:endParaRPr lang="en-US" sz="1400" dirty="0"/>
          </a:p>
        </p:txBody>
      </p:sp>
      <p:sp>
        <p:nvSpPr>
          <p:cNvPr id="20" name="Text 18"/>
          <p:cNvSpPr/>
          <p:nvPr/>
        </p:nvSpPr>
        <p:spPr>
          <a:xfrm>
            <a:off x="5385554" y="4858703"/>
            <a:ext cx="3859292" cy="546735"/>
          </a:xfrm>
          <a:prstGeom prst="rect">
            <a:avLst/>
          </a:prstGeom>
          <a:noFill/>
          <a:ln/>
        </p:spPr>
        <p:txBody>
          <a:bodyPr wrap="square" lIns="0" tIns="0" rIns="0" bIns="0" rtlCol="0" anchor="t"/>
          <a:lstStyle/>
          <a:p>
            <a:pPr algn="l" marL="342900" indent="-342900">
              <a:lnSpc>
                <a:spcPts val="2150"/>
              </a:lnSpc>
              <a:buSzPct val="100000"/>
              <a:buChar char="•"/>
            </a:pPr>
            <a:r>
              <a:rPr lang="en-US" sz="1400" b="1" dirty="0">
                <a:solidFill>
                  <a:srgbClr val="E2E6E9"/>
                </a:solidFill>
                <a:latin typeface="Source Sans 3" pitchFamily="34" charset="0"/>
                <a:ea typeface="Source Sans 3" pitchFamily="34" charset="-122"/>
                <a:cs typeface="Source Sans 3" pitchFamily="34" charset="-120"/>
              </a:rPr>
              <a:t>저장:</a:t>
            </a:r>
            <a:pPr algn="l" indent="0" marL="0">
              <a:lnSpc>
                <a:spcPts val="2150"/>
              </a:lnSpc>
              <a:buNone/>
            </a:pPr>
            <a:r>
              <a:rPr lang="en-US" sz="1400" dirty="0">
                <a:solidFill>
                  <a:srgbClr val="E2E6E9"/>
                </a:solidFill>
                <a:latin typeface="Source Sans 3" pitchFamily="34" charset="0"/>
                <a:ea typeface="Source Sans 3" pitchFamily="34" charset="-122"/>
                <a:cs typeface="Source Sans 3" pitchFamily="34" charset="-120"/>
              </a:rPr>
              <a:t> 시계열 데이터베이스(TSDB)와 객체 저장소의 하이브리드 스토리지</a:t>
            </a:r>
            <a:endParaRPr lang="en-US" sz="1400" dirty="0"/>
          </a:p>
        </p:txBody>
      </p:sp>
      <p:sp>
        <p:nvSpPr>
          <p:cNvPr id="21" name="Text 19"/>
          <p:cNvSpPr/>
          <p:nvPr/>
        </p:nvSpPr>
        <p:spPr>
          <a:xfrm>
            <a:off x="5385554" y="5469136"/>
            <a:ext cx="3859292" cy="546735"/>
          </a:xfrm>
          <a:prstGeom prst="rect">
            <a:avLst/>
          </a:prstGeom>
          <a:noFill/>
          <a:ln/>
        </p:spPr>
        <p:txBody>
          <a:bodyPr wrap="square" lIns="0" tIns="0" rIns="0" bIns="0" rtlCol="0" anchor="t"/>
          <a:lstStyle/>
          <a:p>
            <a:pPr algn="l" marL="342900" indent="-342900">
              <a:lnSpc>
                <a:spcPts val="2150"/>
              </a:lnSpc>
              <a:buSzPct val="100000"/>
              <a:buChar char="•"/>
            </a:pPr>
            <a:r>
              <a:rPr lang="en-US" sz="1400" b="1" dirty="0">
                <a:solidFill>
                  <a:srgbClr val="E2E6E9"/>
                </a:solidFill>
                <a:latin typeface="Source Sans 3" pitchFamily="34" charset="0"/>
                <a:ea typeface="Source Sans 3" pitchFamily="34" charset="-122"/>
                <a:cs typeface="Source Sans 3" pitchFamily="34" charset="-120"/>
              </a:rPr>
              <a:t>서빙:</a:t>
            </a:r>
            <a:pPr algn="l" indent="0" marL="0">
              <a:lnSpc>
                <a:spcPts val="2150"/>
              </a:lnSpc>
              <a:buNone/>
            </a:pPr>
            <a:r>
              <a:rPr lang="en-US" sz="1400" dirty="0">
                <a:solidFill>
                  <a:srgbClr val="E2E6E9"/>
                </a:solidFill>
                <a:latin typeface="Source Sans 3" pitchFamily="34" charset="0"/>
                <a:ea typeface="Source Sans 3" pitchFamily="34" charset="-122"/>
                <a:cs typeface="Source Sans 3" pitchFamily="34" charset="-120"/>
              </a:rPr>
              <a:t> Ray, TensorFlow, ONNX 기반 추론 서비스 제공</a:t>
            </a:r>
            <a:endParaRPr lang="en-US" sz="1400" dirty="0"/>
          </a:p>
        </p:txBody>
      </p:sp>
      <p:sp>
        <p:nvSpPr>
          <p:cNvPr id="22" name="Shape 20"/>
          <p:cNvSpPr/>
          <p:nvPr/>
        </p:nvSpPr>
        <p:spPr>
          <a:xfrm>
            <a:off x="9632037" y="1861780"/>
            <a:ext cx="4269343" cy="4359116"/>
          </a:xfrm>
          <a:prstGeom prst="roundRect">
            <a:avLst>
              <a:gd name="adj" fmla="val 640"/>
            </a:avLst>
          </a:prstGeom>
          <a:solidFill>
            <a:srgbClr val="111213"/>
          </a:solidFill>
          <a:ln w="22860">
            <a:solidFill>
              <a:srgbClr val="494A4B"/>
            </a:solidFill>
            <a:prstDash val="solid"/>
          </a:ln>
        </p:spPr>
      </p:sp>
      <p:sp>
        <p:nvSpPr>
          <p:cNvPr id="23" name="Shape 21"/>
          <p:cNvSpPr/>
          <p:nvPr/>
        </p:nvSpPr>
        <p:spPr>
          <a:xfrm>
            <a:off x="9654897" y="1884640"/>
            <a:ext cx="4223623" cy="546735"/>
          </a:xfrm>
          <a:prstGeom prst="rect">
            <a:avLst/>
          </a:prstGeom>
          <a:solidFill>
            <a:srgbClr val="303132"/>
          </a:solidFill>
          <a:ln/>
        </p:spPr>
      </p:sp>
      <p:sp>
        <p:nvSpPr>
          <p:cNvPr id="24" name="Text 22"/>
          <p:cNvSpPr/>
          <p:nvPr/>
        </p:nvSpPr>
        <p:spPr>
          <a:xfrm>
            <a:off x="11630025" y="1987153"/>
            <a:ext cx="273368" cy="341709"/>
          </a:xfrm>
          <a:prstGeom prst="rect">
            <a:avLst/>
          </a:prstGeom>
          <a:noFill/>
          <a:ln/>
        </p:spPr>
        <p:txBody>
          <a:bodyPr wrap="none" lIns="0" tIns="0" rIns="0" bIns="0" rtlCol="0" anchor="t"/>
          <a:lstStyle/>
          <a:p>
            <a:pPr algn="l" indent="0" marL="0">
              <a:lnSpc>
                <a:spcPts val="2150"/>
              </a:lnSpc>
              <a:buNone/>
            </a:pPr>
            <a:r>
              <a:rPr lang="en-US" sz="2150" b="1" dirty="0">
                <a:solidFill>
                  <a:srgbClr val="E2E6E9"/>
                </a:solidFill>
                <a:latin typeface="Montserrat Bold" pitchFamily="34" charset="0"/>
                <a:ea typeface="Montserrat Bold" pitchFamily="34" charset="-122"/>
                <a:cs typeface="Montserrat Bold" pitchFamily="34" charset="-120"/>
              </a:rPr>
              <a:t>3</a:t>
            </a:r>
            <a:endParaRPr lang="en-US" sz="2150" dirty="0"/>
          </a:p>
        </p:txBody>
      </p:sp>
      <p:sp>
        <p:nvSpPr>
          <p:cNvPr id="25" name="Text 23"/>
          <p:cNvSpPr/>
          <p:nvPr/>
        </p:nvSpPr>
        <p:spPr>
          <a:xfrm>
            <a:off x="9837063" y="2613541"/>
            <a:ext cx="2071211" cy="258961"/>
          </a:xfrm>
          <a:prstGeom prst="rect">
            <a:avLst/>
          </a:prstGeom>
          <a:noFill/>
          <a:ln/>
        </p:spPr>
        <p:txBody>
          <a:bodyPr wrap="none" lIns="0" tIns="0" rIns="0" bIns="0" rtlCol="0" anchor="t"/>
          <a:lstStyle/>
          <a:p>
            <a:pPr algn="l" indent="0" marL="0">
              <a:lnSpc>
                <a:spcPts val="2000"/>
              </a:lnSpc>
              <a:buNone/>
            </a:pPr>
            <a:r>
              <a:rPr lang="en-US" sz="1600" b="1" dirty="0">
                <a:solidFill>
                  <a:srgbClr val="E2E6E9"/>
                </a:solidFill>
                <a:latin typeface="Montserrat Bold" pitchFamily="34" charset="0"/>
                <a:ea typeface="Montserrat Bold" pitchFamily="34" charset="-122"/>
                <a:cs typeface="Montserrat Bold" pitchFamily="34" charset="-120"/>
              </a:rPr>
              <a:t>보안 및 프라이버시</a:t>
            </a:r>
            <a:endParaRPr lang="en-US" sz="1600" dirty="0"/>
          </a:p>
        </p:txBody>
      </p:sp>
      <p:sp>
        <p:nvSpPr>
          <p:cNvPr id="26" name="Text 24"/>
          <p:cNvSpPr/>
          <p:nvPr/>
        </p:nvSpPr>
        <p:spPr>
          <a:xfrm>
            <a:off x="9837063" y="2981801"/>
            <a:ext cx="3859292" cy="273368"/>
          </a:xfrm>
          <a:prstGeom prst="rect">
            <a:avLst/>
          </a:prstGeom>
          <a:noFill/>
          <a:ln/>
        </p:spPr>
        <p:txBody>
          <a:bodyPr wrap="none" lIns="0" tIns="0" rIns="0" bIns="0" rtlCol="0" anchor="t"/>
          <a:lstStyle/>
          <a:p>
            <a:pPr algn="l" indent="0" marL="0">
              <a:lnSpc>
                <a:spcPts val="2150"/>
              </a:lnSpc>
              <a:buNone/>
            </a:pPr>
            <a:r>
              <a:rPr lang="en-US" sz="1400" dirty="0">
                <a:solidFill>
                  <a:srgbClr val="E2E6E9"/>
                </a:solidFill>
                <a:latin typeface="Source Sans 3" pitchFamily="34" charset="0"/>
                <a:ea typeface="Source Sans 3" pitchFamily="34" charset="-122"/>
                <a:cs typeface="Source Sans 3" pitchFamily="34" charset="-120"/>
              </a:rPr>
              <a:t>전체 시스템을 관통하는 횡단 관심사로 구현됩니다.</a:t>
            </a:r>
            <a:endParaRPr lang="en-US" sz="1400" dirty="0"/>
          </a:p>
        </p:txBody>
      </p:sp>
      <p:sp>
        <p:nvSpPr>
          <p:cNvPr id="27" name="Text 25"/>
          <p:cNvSpPr/>
          <p:nvPr/>
        </p:nvSpPr>
        <p:spPr>
          <a:xfrm>
            <a:off x="9837063" y="3364468"/>
            <a:ext cx="3859292" cy="273368"/>
          </a:xfrm>
          <a:prstGeom prst="rect">
            <a:avLst/>
          </a:prstGeom>
          <a:noFill/>
          <a:ln/>
        </p:spPr>
        <p:txBody>
          <a:bodyPr wrap="none" lIns="0" tIns="0" rIns="0" bIns="0" rtlCol="0" anchor="t"/>
          <a:lstStyle/>
          <a:p>
            <a:pPr algn="l" marL="342900" indent="-342900">
              <a:lnSpc>
                <a:spcPts val="2150"/>
              </a:lnSpc>
              <a:buSzPct val="100000"/>
              <a:buChar char="•"/>
            </a:pPr>
            <a:r>
              <a:rPr lang="en-US" sz="1400" b="1" dirty="0">
                <a:solidFill>
                  <a:srgbClr val="E2E6E9"/>
                </a:solidFill>
                <a:latin typeface="Source Sans 3" pitchFamily="34" charset="0"/>
                <a:ea typeface="Source Sans 3" pitchFamily="34" charset="-122"/>
                <a:cs typeface="Source Sans 3" pitchFamily="34" charset="-120"/>
              </a:rPr>
              <a:t>인증/암호화:</a:t>
            </a:r>
            <a:pPr algn="l" indent="0" marL="0">
              <a:lnSpc>
                <a:spcPts val="2150"/>
              </a:lnSpc>
              <a:buNone/>
            </a:pPr>
            <a:r>
              <a:rPr lang="en-US" sz="1400" dirty="0">
                <a:solidFill>
                  <a:srgbClr val="E2E6E9"/>
                </a:solidFill>
                <a:latin typeface="Source Sans 3" pitchFamily="34" charset="0"/>
                <a:ea typeface="Source Sans 3" pitchFamily="34" charset="-122"/>
                <a:cs typeface="Source Sans 3" pitchFamily="34" charset="-120"/>
              </a:rPr>
              <a:t> 계층 간 통신 보안과 접근 제어</a:t>
            </a:r>
            <a:endParaRPr lang="en-US" sz="1400" dirty="0"/>
          </a:p>
        </p:txBody>
      </p:sp>
      <p:sp>
        <p:nvSpPr>
          <p:cNvPr id="28" name="Text 26"/>
          <p:cNvSpPr/>
          <p:nvPr/>
        </p:nvSpPr>
        <p:spPr>
          <a:xfrm>
            <a:off x="9837063" y="3701534"/>
            <a:ext cx="3859292" cy="546735"/>
          </a:xfrm>
          <a:prstGeom prst="rect">
            <a:avLst/>
          </a:prstGeom>
          <a:noFill/>
          <a:ln/>
        </p:spPr>
        <p:txBody>
          <a:bodyPr wrap="square" lIns="0" tIns="0" rIns="0" bIns="0" rtlCol="0" anchor="t"/>
          <a:lstStyle/>
          <a:p>
            <a:pPr algn="l" marL="342900" indent="-342900">
              <a:lnSpc>
                <a:spcPts val="2150"/>
              </a:lnSpc>
              <a:buSzPct val="100000"/>
              <a:buChar char="•"/>
            </a:pPr>
            <a:r>
              <a:rPr lang="en-US" sz="1400" b="1" dirty="0">
                <a:solidFill>
                  <a:srgbClr val="E2E6E9"/>
                </a:solidFill>
                <a:latin typeface="Source Sans 3" pitchFamily="34" charset="0"/>
                <a:ea typeface="Source Sans 3" pitchFamily="34" charset="-122"/>
                <a:cs typeface="Source Sans 3" pitchFamily="34" charset="-120"/>
              </a:rPr>
              <a:t>프라이버시 보존:</a:t>
            </a:r>
            <a:pPr algn="l" indent="0" marL="0">
              <a:lnSpc>
                <a:spcPts val="2150"/>
              </a:lnSpc>
              <a:buNone/>
            </a:pPr>
            <a:r>
              <a:rPr lang="en-US" sz="1400" dirty="0">
                <a:solidFill>
                  <a:srgbClr val="E2E6E9"/>
                </a:solidFill>
                <a:latin typeface="Source Sans 3" pitchFamily="34" charset="0"/>
                <a:ea typeface="Source Sans 3" pitchFamily="34" charset="-122"/>
                <a:cs typeface="Source Sans 3" pitchFamily="34" charset="-120"/>
              </a:rPr>
              <a:t> 연합학습과 차등 프라이버시 적용</a:t>
            </a:r>
            <a:endParaRPr lang="en-US" sz="1400" dirty="0"/>
          </a:p>
        </p:txBody>
      </p:sp>
      <p:sp>
        <p:nvSpPr>
          <p:cNvPr id="29" name="Text 27"/>
          <p:cNvSpPr/>
          <p:nvPr/>
        </p:nvSpPr>
        <p:spPr>
          <a:xfrm>
            <a:off x="9837063" y="4311968"/>
            <a:ext cx="3859292" cy="273368"/>
          </a:xfrm>
          <a:prstGeom prst="rect">
            <a:avLst/>
          </a:prstGeom>
          <a:noFill/>
          <a:ln/>
        </p:spPr>
        <p:txBody>
          <a:bodyPr wrap="none" lIns="0" tIns="0" rIns="0" bIns="0" rtlCol="0" anchor="t"/>
          <a:lstStyle/>
          <a:p>
            <a:pPr algn="l" marL="342900" indent="-342900">
              <a:lnSpc>
                <a:spcPts val="2150"/>
              </a:lnSpc>
              <a:buSzPct val="100000"/>
              <a:buChar char="•"/>
            </a:pPr>
            <a:r>
              <a:rPr lang="en-US" sz="1400" b="1" dirty="0">
                <a:solidFill>
                  <a:srgbClr val="E2E6E9"/>
                </a:solidFill>
                <a:latin typeface="Source Sans 3" pitchFamily="34" charset="0"/>
                <a:ea typeface="Source Sans 3" pitchFamily="34" charset="-122"/>
                <a:cs typeface="Source Sans 3" pitchFamily="34" charset="-120"/>
              </a:rPr>
              <a:t>컴플라이언스:</a:t>
            </a:r>
            <a:pPr algn="l" indent="0" marL="0">
              <a:lnSpc>
                <a:spcPts val="2150"/>
              </a:lnSpc>
              <a:buNone/>
            </a:pPr>
            <a:r>
              <a:rPr lang="en-US" sz="1400" dirty="0">
                <a:solidFill>
                  <a:srgbClr val="E2E6E9"/>
                </a:solidFill>
                <a:latin typeface="Source Sans 3" pitchFamily="34" charset="0"/>
                <a:ea typeface="Source Sans 3" pitchFamily="34" charset="-122"/>
                <a:cs typeface="Source Sans 3" pitchFamily="34" charset="-120"/>
              </a:rPr>
              <a:t> GDPR, CCPA 등 규제 준수</a:t>
            </a:r>
            <a:endParaRPr lang="en-US" sz="1400" dirty="0"/>
          </a:p>
        </p:txBody>
      </p:sp>
      <p:sp>
        <p:nvSpPr>
          <p:cNvPr id="30" name="Shape 28"/>
          <p:cNvSpPr/>
          <p:nvPr/>
        </p:nvSpPr>
        <p:spPr>
          <a:xfrm>
            <a:off x="729020" y="6425922"/>
            <a:ext cx="13172361" cy="1302782"/>
          </a:xfrm>
          <a:prstGeom prst="roundRect">
            <a:avLst>
              <a:gd name="adj" fmla="val 2099"/>
            </a:avLst>
          </a:prstGeom>
          <a:solidFill>
            <a:srgbClr val="262626"/>
          </a:solidFill>
          <a:ln/>
        </p:spPr>
      </p:sp>
      <p:pic>
        <p:nvPicPr>
          <p:cNvPr id="31" name="Image 0" descr="preencoded.png">    </p:cNvPr>
          <p:cNvPicPr>
            <a:picLocks noChangeAspect="1"/>
          </p:cNvPicPr>
          <p:nvPr/>
        </p:nvPicPr>
        <p:blipFill>
          <a:blip r:embed="rId1"/>
          <a:stretch>
            <a:fillRect/>
          </a:stretch>
        </p:blipFill>
        <p:spPr>
          <a:xfrm>
            <a:off x="911185" y="6677025"/>
            <a:ext cx="227767" cy="182166"/>
          </a:xfrm>
          <a:prstGeom prst="rect">
            <a:avLst/>
          </a:prstGeom>
        </p:spPr>
      </p:pic>
      <p:sp>
        <p:nvSpPr>
          <p:cNvPr id="32" name="Text 29"/>
          <p:cNvSpPr/>
          <p:nvPr/>
        </p:nvSpPr>
        <p:spPr>
          <a:xfrm>
            <a:off x="1321117" y="6653570"/>
            <a:ext cx="12398097" cy="820103"/>
          </a:xfrm>
          <a:prstGeom prst="rect">
            <a:avLst/>
          </a:prstGeom>
          <a:noFill/>
          <a:ln/>
        </p:spPr>
        <p:txBody>
          <a:bodyPr wrap="square" lIns="0" tIns="0" rIns="0" bIns="0" rtlCol="0" anchor="t"/>
          <a:lstStyle/>
          <a:p>
            <a:pPr algn="l" indent="0" marL="0">
              <a:lnSpc>
                <a:spcPts val="2150"/>
              </a:lnSpc>
              <a:buNone/>
            </a:pPr>
            <a:r>
              <a:rPr lang="en-US" sz="1400" b="1" dirty="0">
                <a:solidFill>
                  <a:srgbClr val="FFFFFF"/>
                </a:solidFill>
                <a:latin typeface="Source Sans 3" pitchFamily="34" charset="0"/>
                <a:ea typeface="Source Sans 3" pitchFamily="34" charset="-122"/>
                <a:cs typeface="Source Sans 3" pitchFamily="34" charset="-120"/>
              </a:rPr>
              <a:t>발표 메모:</a:t>
            </a:r>
            <a:pPr algn="l" indent="0" marL="0">
              <a:lnSpc>
                <a:spcPts val="2150"/>
              </a:lnSpc>
              <a:buNone/>
            </a:pPr>
            <a:r>
              <a:rPr lang="en-US" sz="1400" dirty="0">
                <a:solidFill>
                  <a:srgbClr val="FFFFFF"/>
                </a:solidFill>
                <a:latin typeface="Source Sans 3" pitchFamily="34" charset="0"/>
                <a:ea typeface="Source Sans 3" pitchFamily="34" charset="-122"/>
                <a:cs typeface="Source Sans 3" pitchFamily="34" charset="-120"/>
              </a:rPr>
              <a:t> 제안 시스템은 세 개의 주요 레이어로 구성됩니다. 컨트롤 플레인은 정책 엔진과 SLO 스케줄러를 중심으로 지능적인 의사결정을 담당합니다. 데이터 플레인은 수집부터 서빙까지 4단계 파이프라인으로 실제 데이터를 처리합니다. 보안 레이어는 전체 시스템을 관통하며 인증, 암호화, 프라이버시 보존 기능을 제공합니다. 이 아키텍처는 관심사의 분리와 모듈성을 통해 확장성과 유지보수성을 보장합니다.</a:t>
            </a:r>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674013" y="589240"/>
            <a:ext cx="3829764" cy="478750"/>
          </a:xfrm>
          <a:prstGeom prst="rect">
            <a:avLst/>
          </a:prstGeom>
          <a:noFill/>
          <a:ln/>
        </p:spPr>
        <p:txBody>
          <a:bodyPr wrap="none" lIns="0" tIns="0" rIns="0" bIns="0" rtlCol="0" anchor="t"/>
          <a:lstStyle/>
          <a:p>
            <a:pPr algn="l" indent="0" marL="0">
              <a:lnSpc>
                <a:spcPts val="3750"/>
              </a:lnSpc>
              <a:buNone/>
            </a:pPr>
            <a:r>
              <a:rPr lang="en-US" sz="3000" b="1" dirty="0">
                <a:solidFill>
                  <a:srgbClr val="FFFFFF"/>
                </a:solidFill>
                <a:latin typeface="Montserrat Bold" pitchFamily="34" charset="0"/>
                <a:ea typeface="Montserrat Bold" pitchFamily="34" charset="-122"/>
                <a:cs typeface="Montserrat Bold" pitchFamily="34" charset="-120"/>
              </a:rPr>
              <a:t>핵심 모듈 설계</a:t>
            </a:r>
            <a:endParaRPr lang="en-US" sz="3000" dirty="0"/>
          </a:p>
        </p:txBody>
      </p:sp>
      <p:sp>
        <p:nvSpPr>
          <p:cNvPr id="3" name="Shape 1"/>
          <p:cNvSpPr/>
          <p:nvPr/>
        </p:nvSpPr>
        <p:spPr>
          <a:xfrm>
            <a:off x="674013" y="1404938"/>
            <a:ext cx="6556891" cy="2462927"/>
          </a:xfrm>
          <a:prstGeom prst="roundRect">
            <a:avLst>
              <a:gd name="adj" fmla="val 1026"/>
            </a:avLst>
          </a:prstGeom>
          <a:solidFill>
            <a:srgbClr val="303132"/>
          </a:solidFill>
          <a:ln/>
        </p:spPr>
      </p:sp>
      <p:sp>
        <p:nvSpPr>
          <p:cNvPr id="4" name="Shape 2"/>
          <p:cNvSpPr/>
          <p:nvPr/>
        </p:nvSpPr>
        <p:spPr>
          <a:xfrm>
            <a:off x="842486" y="1573411"/>
            <a:ext cx="505420" cy="505420"/>
          </a:xfrm>
          <a:prstGeom prst="roundRect">
            <a:avLst>
              <a:gd name="adj" fmla="val 18090075"/>
            </a:avLst>
          </a:prstGeom>
          <a:solidFill>
            <a:srgbClr val="FFFFFF"/>
          </a:solidFill>
          <a:ln/>
        </p:spPr>
      </p:sp>
      <p:pic>
        <p:nvPicPr>
          <p:cNvPr id="5" name="Image 0" descr="preencoded.pn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981432" y="1712357"/>
            <a:ext cx="227409" cy="227409"/>
          </a:xfrm>
          <a:prstGeom prst="rect">
            <a:avLst/>
          </a:prstGeom>
        </p:spPr>
      </p:pic>
      <p:sp>
        <p:nvSpPr>
          <p:cNvPr id="6" name="Text 3"/>
          <p:cNvSpPr/>
          <p:nvPr/>
        </p:nvSpPr>
        <p:spPr>
          <a:xfrm>
            <a:off x="842486" y="2247305"/>
            <a:ext cx="6219944" cy="252651"/>
          </a:xfrm>
          <a:prstGeom prst="rect">
            <a:avLst/>
          </a:prstGeom>
          <a:noFill/>
          <a:ln/>
        </p:spPr>
        <p:txBody>
          <a:bodyPr wrap="none" lIns="0" tIns="0" rIns="0" bIns="0" rtlCol="0" anchor="t"/>
          <a:lstStyle/>
          <a:p>
            <a:pPr algn="l" indent="0" marL="0">
              <a:lnSpc>
                <a:spcPts val="1950"/>
              </a:lnSpc>
              <a:buNone/>
            </a:pPr>
            <a:r>
              <a:rPr lang="en-US" sz="1300" dirty="0">
                <a:solidFill>
                  <a:srgbClr val="E2E6E9"/>
                </a:solidFill>
                <a:latin typeface="Source Sans 3" pitchFamily="34" charset="0"/>
                <a:ea typeface="Source Sans 3" pitchFamily="34" charset="-122"/>
                <a:cs typeface="Source Sans 3" pitchFamily="34" charset="-120"/>
              </a:rPr>
              <a:t>artificial intelligence</a:t>
            </a:r>
            <a:endParaRPr lang="en-US" sz="1300" dirty="0"/>
          </a:p>
        </p:txBody>
      </p:sp>
      <p:sp>
        <p:nvSpPr>
          <p:cNvPr id="7" name="Text 4"/>
          <p:cNvSpPr/>
          <p:nvPr/>
        </p:nvSpPr>
        <p:spPr>
          <a:xfrm>
            <a:off x="842486" y="2601039"/>
            <a:ext cx="1914882" cy="239316"/>
          </a:xfrm>
          <a:prstGeom prst="rect">
            <a:avLst/>
          </a:prstGeom>
          <a:noFill/>
          <a:ln/>
        </p:spPr>
        <p:txBody>
          <a:bodyPr wrap="none" lIns="0" tIns="0" rIns="0" bIns="0" rtlCol="0" anchor="t"/>
          <a:lstStyle/>
          <a:p>
            <a:pPr algn="l" indent="0" marL="0">
              <a:lnSpc>
                <a:spcPts val="1850"/>
              </a:lnSpc>
              <a:buNone/>
            </a:pPr>
            <a:r>
              <a:rPr lang="en-US" sz="1500" b="1" dirty="0">
                <a:solidFill>
                  <a:srgbClr val="E2E6E9"/>
                </a:solidFill>
                <a:latin typeface="Montserrat Bold" pitchFamily="34" charset="0"/>
                <a:ea typeface="Montserrat Bold" pitchFamily="34" charset="-122"/>
                <a:cs typeface="Montserrat Bold" pitchFamily="34" charset="-120"/>
              </a:rPr>
              <a:t>지능형 스케줄러</a:t>
            </a:r>
            <a:endParaRPr lang="en-US" sz="1500" dirty="0"/>
          </a:p>
        </p:txBody>
      </p:sp>
      <p:sp>
        <p:nvSpPr>
          <p:cNvPr id="8" name="Text 5"/>
          <p:cNvSpPr/>
          <p:nvPr/>
        </p:nvSpPr>
        <p:spPr>
          <a:xfrm>
            <a:off x="842486" y="2941439"/>
            <a:ext cx="6219944" cy="757952"/>
          </a:xfrm>
          <a:prstGeom prst="rect">
            <a:avLst/>
          </a:prstGeom>
          <a:noFill/>
          <a:ln/>
        </p:spPr>
        <p:txBody>
          <a:bodyPr wrap="square" lIns="0" tIns="0" rIns="0" bIns="0" rtlCol="0" anchor="t"/>
          <a:lstStyle/>
          <a:p>
            <a:pPr algn="l" indent="0" marL="0">
              <a:lnSpc>
                <a:spcPts val="1950"/>
              </a:lnSpc>
              <a:buNone/>
            </a:pPr>
            <a:r>
              <a:rPr lang="en-US" sz="1300" dirty="0">
                <a:solidFill>
                  <a:srgbClr val="E2E6E9"/>
                </a:solidFill>
                <a:latin typeface="Source Sans 3" pitchFamily="34" charset="0"/>
                <a:ea typeface="Source Sans 3" pitchFamily="34" charset="-122"/>
                <a:cs typeface="Source Sans 3" pitchFamily="34" charset="-120"/>
              </a:rPr>
              <a:t>강화학습(RL)과 휴리스틱을 결합하여 지연, 비용, 정확도의 가중 최적화를 수행합니다. 상태 공간에서 정책 학습을 통해 동적 환경에 적응하며, 빠른 의사결정을 위해 규칙 기반 폴백을 제공합니다.</a:t>
            </a:r>
            <a:endParaRPr lang="en-US" sz="1300" dirty="0"/>
          </a:p>
        </p:txBody>
      </p:sp>
      <p:sp>
        <p:nvSpPr>
          <p:cNvPr id="9" name="Shape 6"/>
          <p:cNvSpPr/>
          <p:nvPr/>
        </p:nvSpPr>
        <p:spPr>
          <a:xfrm>
            <a:off x="7399377" y="1404938"/>
            <a:ext cx="6557010" cy="2462927"/>
          </a:xfrm>
          <a:prstGeom prst="roundRect">
            <a:avLst>
              <a:gd name="adj" fmla="val 1026"/>
            </a:avLst>
          </a:prstGeom>
          <a:solidFill>
            <a:srgbClr val="303132"/>
          </a:solidFill>
          <a:ln/>
        </p:spPr>
      </p:sp>
      <p:sp>
        <p:nvSpPr>
          <p:cNvPr id="10" name="Shape 7"/>
          <p:cNvSpPr/>
          <p:nvPr/>
        </p:nvSpPr>
        <p:spPr>
          <a:xfrm>
            <a:off x="7567851" y="1573411"/>
            <a:ext cx="505420" cy="505420"/>
          </a:xfrm>
          <a:prstGeom prst="roundRect">
            <a:avLst>
              <a:gd name="adj" fmla="val 18090075"/>
            </a:avLst>
          </a:prstGeom>
          <a:solidFill>
            <a:srgbClr val="FFFFFF"/>
          </a:solidFill>
          <a:ln/>
        </p:spPr>
      </p:sp>
      <p:pic>
        <p:nvPicPr>
          <p:cNvPr id="11" name="Image 1" descr="preencoded.png">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06797" y="1712357"/>
            <a:ext cx="227409" cy="227409"/>
          </a:xfrm>
          <a:prstGeom prst="rect">
            <a:avLst/>
          </a:prstGeom>
        </p:spPr>
      </p:pic>
      <p:sp>
        <p:nvSpPr>
          <p:cNvPr id="12" name="Text 8"/>
          <p:cNvSpPr/>
          <p:nvPr/>
        </p:nvSpPr>
        <p:spPr>
          <a:xfrm>
            <a:off x="7567851" y="2247305"/>
            <a:ext cx="6220063" cy="252651"/>
          </a:xfrm>
          <a:prstGeom prst="rect">
            <a:avLst/>
          </a:prstGeom>
          <a:noFill/>
          <a:ln/>
        </p:spPr>
        <p:txBody>
          <a:bodyPr wrap="none" lIns="0" tIns="0" rIns="0" bIns="0" rtlCol="0" anchor="t"/>
          <a:lstStyle/>
          <a:p>
            <a:pPr algn="l" indent="0" marL="0">
              <a:lnSpc>
                <a:spcPts val="1950"/>
              </a:lnSpc>
              <a:buNone/>
            </a:pPr>
            <a:r>
              <a:rPr lang="en-US" sz="1300" dirty="0">
                <a:solidFill>
                  <a:srgbClr val="E2E6E9"/>
                </a:solidFill>
                <a:latin typeface="Source Sans 3" pitchFamily="34" charset="0"/>
                <a:ea typeface="Source Sans 3" pitchFamily="34" charset="-122"/>
                <a:cs typeface="Source Sans 3" pitchFamily="34" charset="-120"/>
              </a:rPr>
              <a:t>data transfer</a:t>
            </a:r>
            <a:endParaRPr lang="en-US" sz="1300" dirty="0"/>
          </a:p>
        </p:txBody>
      </p:sp>
      <p:sp>
        <p:nvSpPr>
          <p:cNvPr id="13" name="Text 9"/>
          <p:cNvSpPr/>
          <p:nvPr/>
        </p:nvSpPr>
        <p:spPr>
          <a:xfrm>
            <a:off x="7567851" y="2601039"/>
            <a:ext cx="2140506" cy="239316"/>
          </a:xfrm>
          <a:prstGeom prst="rect">
            <a:avLst/>
          </a:prstGeom>
          <a:noFill/>
          <a:ln/>
        </p:spPr>
        <p:txBody>
          <a:bodyPr wrap="none" lIns="0" tIns="0" rIns="0" bIns="0" rtlCol="0" anchor="t"/>
          <a:lstStyle/>
          <a:p>
            <a:pPr algn="l" indent="0" marL="0">
              <a:lnSpc>
                <a:spcPts val="1850"/>
              </a:lnSpc>
              <a:buNone/>
            </a:pPr>
            <a:r>
              <a:rPr lang="en-US" sz="1500" b="1" dirty="0">
                <a:solidFill>
                  <a:srgbClr val="E2E6E9"/>
                </a:solidFill>
                <a:latin typeface="Montserrat Bold" pitchFamily="34" charset="0"/>
                <a:ea typeface="Montserrat Bold" pitchFamily="34" charset="-122"/>
                <a:cs typeface="Montserrat Bold" pitchFamily="34" charset="-120"/>
              </a:rPr>
              <a:t>적응형 오프로딩/압축/캐싱</a:t>
            </a:r>
            <a:endParaRPr lang="en-US" sz="1500" dirty="0"/>
          </a:p>
        </p:txBody>
      </p:sp>
      <p:sp>
        <p:nvSpPr>
          <p:cNvPr id="14" name="Text 10"/>
          <p:cNvSpPr/>
          <p:nvPr/>
        </p:nvSpPr>
        <p:spPr>
          <a:xfrm>
            <a:off x="7567851" y="2941439"/>
            <a:ext cx="6220063" cy="757952"/>
          </a:xfrm>
          <a:prstGeom prst="rect">
            <a:avLst/>
          </a:prstGeom>
          <a:noFill/>
          <a:ln/>
        </p:spPr>
        <p:txBody>
          <a:bodyPr wrap="square" lIns="0" tIns="0" rIns="0" bIns="0" rtlCol="0" anchor="t"/>
          <a:lstStyle/>
          <a:p>
            <a:pPr algn="l" indent="0" marL="0">
              <a:lnSpc>
                <a:spcPts val="1950"/>
              </a:lnSpc>
              <a:buNone/>
            </a:pPr>
            <a:r>
              <a:rPr lang="en-US" sz="1300" dirty="0">
                <a:solidFill>
                  <a:srgbClr val="E2E6E9"/>
                </a:solidFill>
                <a:latin typeface="Source Sans 3" pitchFamily="34" charset="0"/>
                <a:ea typeface="Source Sans 3" pitchFamily="34" charset="-122"/>
                <a:cs typeface="Source Sans 3" pitchFamily="34" charset="-120"/>
              </a:rPr>
              <a:t>네트워크 상태, 부하, 품질 신호를 기반으로 동적 오프로딩 결정을 수행합니다. 적응형 압축은 대역폭과 품질의 트레이드오프를 최적화하며, 지능형 캐싱은 접근 패턴을 학습하여 히트율을 향상시킵니다.</a:t>
            </a:r>
            <a:endParaRPr lang="en-US" sz="1300" dirty="0"/>
          </a:p>
        </p:txBody>
      </p:sp>
      <p:sp>
        <p:nvSpPr>
          <p:cNvPr id="15" name="Shape 11"/>
          <p:cNvSpPr/>
          <p:nvPr/>
        </p:nvSpPr>
        <p:spPr>
          <a:xfrm>
            <a:off x="674013" y="4036338"/>
            <a:ext cx="6556891" cy="2210276"/>
          </a:xfrm>
          <a:prstGeom prst="roundRect">
            <a:avLst>
              <a:gd name="adj" fmla="val 1144"/>
            </a:avLst>
          </a:prstGeom>
          <a:solidFill>
            <a:srgbClr val="303132"/>
          </a:solidFill>
          <a:ln/>
        </p:spPr>
      </p:sp>
      <p:sp>
        <p:nvSpPr>
          <p:cNvPr id="16" name="Shape 12"/>
          <p:cNvSpPr/>
          <p:nvPr/>
        </p:nvSpPr>
        <p:spPr>
          <a:xfrm>
            <a:off x="842486" y="4204811"/>
            <a:ext cx="505420" cy="505420"/>
          </a:xfrm>
          <a:prstGeom prst="roundRect">
            <a:avLst>
              <a:gd name="adj" fmla="val 18090075"/>
            </a:avLst>
          </a:prstGeom>
          <a:solidFill>
            <a:srgbClr val="FFFFFF"/>
          </a:solidFill>
          <a:ln/>
        </p:spPr>
      </p:sp>
      <p:pic>
        <p:nvPicPr>
          <p:cNvPr id="17" name="Image 2" descr="preencoded.png">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81432" y="4343757"/>
            <a:ext cx="227409" cy="227409"/>
          </a:xfrm>
          <a:prstGeom prst="rect">
            <a:avLst/>
          </a:prstGeom>
        </p:spPr>
      </p:pic>
      <p:sp>
        <p:nvSpPr>
          <p:cNvPr id="18" name="Text 13"/>
          <p:cNvSpPr/>
          <p:nvPr/>
        </p:nvSpPr>
        <p:spPr>
          <a:xfrm>
            <a:off x="842486" y="4878705"/>
            <a:ext cx="6219944" cy="252651"/>
          </a:xfrm>
          <a:prstGeom prst="rect">
            <a:avLst/>
          </a:prstGeom>
          <a:noFill/>
          <a:ln/>
        </p:spPr>
        <p:txBody>
          <a:bodyPr wrap="none" lIns="0" tIns="0" rIns="0" bIns="0" rtlCol="0" anchor="t"/>
          <a:lstStyle/>
          <a:p>
            <a:pPr algn="l" indent="0" marL="0">
              <a:lnSpc>
                <a:spcPts val="1950"/>
              </a:lnSpc>
              <a:buNone/>
            </a:pPr>
            <a:r>
              <a:rPr lang="en-US" sz="1300" dirty="0">
                <a:solidFill>
                  <a:srgbClr val="E2E6E9"/>
                </a:solidFill>
                <a:latin typeface="Source Sans 3" pitchFamily="34" charset="0"/>
                <a:ea typeface="Source Sans 3" pitchFamily="34" charset="-122"/>
                <a:cs typeface="Source Sans 3" pitchFamily="34" charset="-120"/>
              </a:rPr>
              <a:t>workflow diagram</a:t>
            </a:r>
            <a:endParaRPr lang="en-US" sz="1300" dirty="0"/>
          </a:p>
        </p:txBody>
      </p:sp>
      <p:sp>
        <p:nvSpPr>
          <p:cNvPr id="19" name="Text 14"/>
          <p:cNvSpPr/>
          <p:nvPr/>
        </p:nvSpPr>
        <p:spPr>
          <a:xfrm>
            <a:off x="842486" y="5232440"/>
            <a:ext cx="1914882" cy="239316"/>
          </a:xfrm>
          <a:prstGeom prst="rect">
            <a:avLst/>
          </a:prstGeom>
          <a:noFill/>
          <a:ln/>
        </p:spPr>
        <p:txBody>
          <a:bodyPr wrap="none" lIns="0" tIns="0" rIns="0" bIns="0" rtlCol="0" anchor="t"/>
          <a:lstStyle/>
          <a:p>
            <a:pPr algn="l" indent="0" marL="0">
              <a:lnSpc>
                <a:spcPts val="1850"/>
              </a:lnSpc>
              <a:buNone/>
            </a:pPr>
            <a:r>
              <a:rPr lang="en-US" sz="1500" b="1" dirty="0">
                <a:solidFill>
                  <a:srgbClr val="E2E6E9"/>
                </a:solidFill>
                <a:latin typeface="Montserrat Bold" pitchFamily="34" charset="0"/>
                <a:ea typeface="Montserrat Bold" pitchFamily="34" charset="-122"/>
                <a:cs typeface="Montserrat Bold" pitchFamily="34" charset="-120"/>
              </a:rPr>
              <a:t>DAG 컴파일러</a:t>
            </a:r>
            <a:endParaRPr lang="en-US" sz="1500" dirty="0"/>
          </a:p>
        </p:txBody>
      </p:sp>
      <p:sp>
        <p:nvSpPr>
          <p:cNvPr id="20" name="Text 15"/>
          <p:cNvSpPr/>
          <p:nvPr/>
        </p:nvSpPr>
        <p:spPr>
          <a:xfrm>
            <a:off x="842486" y="5572839"/>
            <a:ext cx="6219944" cy="505301"/>
          </a:xfrm>
          <a:prstGeom prst="rect">
            <a:avLst/>
          </a:prstGeom>
          <a:noFill/>
          <a:ln/>
        </p:spPr>
        <p:txBody>
          <a:bodyPr wrap="square" lIns="0" tIns="0" rIns="0" bIns="0" rtlCol="0" anchor="t"/>
          <a:lstStyle/>
          <a:p>
            <a:pPr algn="l" indent="0" marL="0">
              <a:lnSpc>
                <a:spcPts val="1950"/>
              </a:lnSpc>
              <a:buNone/>
            </a:pPr>
            <a:r>
              <a:rPr lang="en-US" sz="1300" dirty="0">
                <a:solidFill>
                  <a:srgbClr val="E2E6E9"/>
                </a:solidFill>
                <a:latin typeface="Source Sans 3" pitchFamily="34" charset="0"/>
                <a:ea typeface="Source Sans 3" pitchFamily="34" charset="-122"/>
                <a:cs typeface="Source Sans 3" pitchFamily="34" charset="-120"/>
              </a:rPr>
              <a:t>워크로드를 유향 비순환 그래프로 표현하고 계층별로 분할 배치합니다. 데이터 이동 비용을 수식화하여 최적 분할점을 찾고, 스트림과 배치 처리를 혼합 실행합니다.</a:t>
            </a:r>
            <a:endParaRPr lang="en-US" sz="1300" dirty="0"/>
          </a:p>
        </p:txBody>
      </p:sp>
      <p:sp>
        <p:nvSpPr>
          <p:cNvPr id="21" name="Shape 16"/>
          <p:cNvSpPr/>
          <p:nvPr/>
        </p:nvSpPr>
        <p:spPr>
          <a:xfrm>
            <a:off x="7399377" y="4036338"/>
            <a:ext cx="6557010" cy="2210276"/>
          </a:xfrm>
          <a:prstGeom prst="roundRect">
            <a:avLst>
              <a:gd name="adj" fmla="val 1144"/>
            </a:avLst>
          </a:prstGeom>
          <a:solidFill>
            <a:srgbClr val="303132"/>
          </a:solidFill>
          <a:ln/>
        </p:spPr>
      </p:sp>
      <p:sp>
        <p:nvSpPr>
          <p:cNvPr id="22" name="Shape 17"/>
          <p:cNvSpPr/>
          <p:nvPr/>
        </p:nvSpPr>
        <p:spPr>
          <a:xfrm>
            <a:off x="7567851" y="4204811"/>
            <a:ext cx="505420" cy="505420"/>
          </a:xfrm>
          <a:prstGeom prst="roundRect">
            <a:avLst>
              <a:gd name="adj" fmla="val 18090075"/>
            </a:avLst>
          </a:prstGeom>
          <a:solidFill>
            <a:srgbClr val="FFFFFF"/>
          </a:solidFill>
          <a:ln/>
        </p:spPr>
      </p:sp>
      <p:pic>
        <p:nvPicPr>
          <p:cNvPr id="23" name="Image 3" descr="preencoded.png">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706797" y="4343757"/>
            <a:ext cx="227409" cy="227409"/>
          </a:xfrm>
          <a:prstGeom prst="rect">
            <a:avLst/>
          </a:prstGeom>
        </p:spPr>
      </p:pic>
      <p:sp>
        <p:nvSpPr>
          <p:cNvPr id="24" name="Text 18"/>
          <p:cNvSpPr/>
          <p:nvPr/>
        </p:nvSpPr>
        <p:spPr>
          <a:xfrm>
            <a:off x="7567851" y="4878705"/>
            <a:ext cx="6220063" cy="252651"/>
          </a:xfrm>
          <a:prstGeom prst="rect">
            <a:avLst/>
          </a:prstGeom>
          <a:noFill/>
          <a:ln/>
        </p:spPr>
        <p:txBody>
          <a:bodyPr wrap="none" lIns="0" tIns="0" rIns="0" bIns="0" rtlCol="0" anchor="t"/>
          <a:lstStyle/>
          <a:p>
            <a:pPr algn="l" indent="0" marL="0">
              <a:lnSpc>
                <a:spcPts val="1950"/>
              </a:lnSpc>
              <a:buNone/>
            </a:pPr>
            <a:r>
              <a:rPr lang="en-US" sz="1300" dirty="0">
                <a:solidFill>
                  <a:srgbClr val="E2E6E9"/>
                </a:solidFill>
                <a:latin typeface="Source Sans 3" pitchFamily="34" charset="0"/>
                <a:ea typeface="Source Sans 3" pitchFamily="34" charset="-122"/>
                <a:cs typeface="Source Sans 3" pitchFamily="34" charset="-120"/>
              </a:rPr>
              <a:t>quality assurance</a:t>
            </a:r>
            <a:endParaRPr lang="en-US" sz="1300" dirty="0"/>
          </a:p>
        </p:txBody>
      </p:sp>
      <p:sp>
        <p:nvSpPr>
          <p:cNvPr id="25" name="Text 19"/>
          <p:cNvSpPr/>
          <p:nvPr/>
        </p:nvSpPr>
        <p:spPr>
          <a:xfrm>
            <a:off x="7567851" y="5232440"/>
            <a:ext cx="1914882" cy="239316"/>
          </a:xfrm>
          <a:prstGeom prst="rect">
            <a:avLst/>
          </a:prstGeom>
          <a:noFill/>
          <a:ln/>
        </p:spPr>
        <p:txBody>
          <a:bodyPr wrap="none" lIns="0" tIns="0" rIns="0" bIns="0" rtlCol="0" anchor="t"/>
          <a:lstStyle/>
          <a:p>
            <a:pPr algn="l" indent="0" marL="0">
              <a:lnSpc>
                <a:spcPts val="1850"/>
              </a:lnSpc>
              <a:buNone/>
            </a:pPr>
            <a:r>
              <a:rPr lang="en-US" sz="1500" b="1" dirty="0">
                <a:solidFill>
                  <a:srgbClr val="E2E6E9"/>
                </a:solidFill>
                <a:latin typeface="Montserrat Bold" pitchFamily="34" charset="0"/>
                <a:ea typeface="Montserrat Bold" pitchFamily="34" charset="-122"/>
                <a:cs typeface="Montserrat Bold" pitchFamily="34" charset="-120"/>
              </a:rPr>
              <a:t>품질 및 운영 관리</a:t>
            </a:r>
            <a:endParaRPr lang="en-US" sz="1500" dirty="0"/>
          </a:p>
        </p:txBody>
      </p:sp>
      <p:sp>
        <p:nvSpPr>
          <p:cNvPr id="26" name="Text 20"/>
          <p:cNvSpPr/>
          <p:nvPr/>
        </p:nvSpPr>
        <p:spPr>
          <a:xfrm>
            <a:off x="7567851" y="5572839"/>
            <a:ext cx="6220063" cy="505301"/>
          </a:xfrm>
          <a:prstGeom prst="rect">
            <a:avLst/>
          </a:prstGeom>
          <a:noFill/>
          <a:ln/>
        </p:spPr>
        <p:txBody>
          <a:bodyPr wrap="square" lIns="0" tIns="0" rIns="0" bIns="0" rtlCol="0" anchor="t"/>
          <a:lstStyle/>
          <a:p>
            <a:pPr algn="l" indent="0" marL="0">
              <a:lnSpc>
                <a:spcPts val="1950"/>
              </a:lnSpc>
              <a:buNone/>
            </a:pPr>
            <a:r>
              <a:rPr lang="en-US" sz="1300" dirty="0">
                <a:solidFill>
                  <a:srgbClr val="E2E6E9"/>
                </a:solidFill>
                <a:latin typeface="Source Sans 3" pitchFamily="34" charset="0"/>
                <a:ea typeface="Source Sans 3" pitchFamily="34" charset="-122"/>
                <a:cs typeface="Source Sans 3" pitchFamily="34" charset="-120"/>
              </a:rPr>
              <a:t>데이터 품질과 모델 품질을 실시간으로 모니터링하고 규칙 기반 검증을 수행합니다. 자동 재학습, 카나리아 배포, 롤백 메커니즘을 통해 안정적인 운영을 보장합니다.</a:t>
            </a:r>
            <a:endParaRPr lang="en-US" sz="1300" dirty="0"/>
          </a:p>
        </p:txBody>
      </p:sp>
      <p:sp>
        <p:nvSpPr>
          <p:cNvPr id="27" name="Shape 21"/>
          <p:cNvSpPr/>
          <p:nvPr/>
        </p:nvSpPr>
        <p:spPr>
          <a:xfrm>
            <a:off x="674013" y="6436162"/>
            <a:ext cx="13282374" cy="1204198"/>
          </a:xfrm>
          <a:prstGeom prst="roundRect">
            <a:avLst>
              <a:gd name="adj" fmla="val 2099"/>
            </a:avLst>
          </a:prstGeom>
          <a:solidFill>
            <a:srgbClr val="262626"/>
          </a:solidFill>
          <a:ln/>
        </p:spPr>
      </p:sp>
      <p:pic>
        <p:nvPicPr>
          <p:cNvPr id="28" name="Image 4" descr="preencoded.png">    </p:cNvPr>
          <p:cNvPicPr>
            <a:picLocks noChangeAspect="1"/>
          </p:cNvPicPr>
          <p:nvPr/>
        </p:nvPicPr>
        <p:blipFill>
          <a:blip r:embed="rId9"/>
          <a:stretch>
            <a:fillRect/>
          </a:stretch>
        </p:blipFill>
        <p:spPr>
          <a:xfrm>
            <a:off x="842486" y="6674406"/>
            <a:ext cx="210622" cy="168473"/>
          </a:xfrm>
          <a:prstGeom prst="rect">
            <a:avLst/>
          </a:prstGeom>
        </p:spPr>
      </p:pic>
      <p:sp>
        <p:nvSpPr>
          <p:cNvPr id="29" name="Text 22"/>
          <p:cNvSpPr/>
          <p:nvPr/>
        </p:nvSpPr>
        <p:spPr>
          <a:xfrm>
            <a:off x="1221581" y="6646664"/>
            <a:ext cx="12566333" cy="757952"/>
          </a:xfrm>
          <a:prstGeom prst="rect">
            <a:avLst/>
          </a:prstGeom>
          <a:noFill/>
          <a:ln/>
        </p:spPr>
        <p:txBody>
          <a:bodyPr wrap="square" lIns="0" tIns="0" rIns="0" bIns="0" rtlCol="0" anchor="t"/>
          <a:lstStyle/>
          <a:p>
            <a:pPr algn="l" indent="0" marL="0">
              <a:lnSpc>
                <a:spcPts val="1950"/>
              </a:lnSpc>
              <a:buNone/>
            </a:pPr>
            <a:r>
              <a:rPr lang="en-US" sz="1300" b="1" dirty="0">
                <a:solidFill>
                  <a:srgbClr val="FFFFFF"/>
                </a:solidFill>
                <a:latin typeface="Source Sans 3" pitchFamily="34" charset="0"/>
                <a:ea typeface="Source Sans 3" pitchFamily="34" charset="-122"/>
                <a:cs typeface="Source Sans 3" pitchFamily="34" charset="-120"/>
              </a:rPr>
              <a:t>발표 메모:</a:t>
            </a:r>
            <a:pPr algn="l" indent="0" marL="0">
              <a:lnSpc>
                <a:spcPts val="1950"/>
              </a:lnSpc>
              <a:buNone/>
            </a:pPr>
            <a:r>
              <a:rPr lang="en-US" sz="1300" dirty="0">
                <a:solidFill>
                  <a:srgbClr val="FFFFFF"/>
                </a:solidFill>
                <a:latin typeface="Source Sans 3" pitchFamily="34" charset="0"/>
                <a:ea typeface="Source Sans 3" pitchFamily="34" charset="-122"/>
                <a:cs typeface="Source Sans 3" pitchFamily="34" charset="-120"/>
              </a:rPr>
              <a:t> 네 가지 핵심 모듈을 설명드리겠습니다. 지능형 스케줄러는 RL과 휴리스틱을 결합해 복합 목적함수를 최적화합니다. 적응형 모듈은 네트워크와 부하 신호에 따라 오프로딩, 압축, 캐싱을 동적으로 조정합니다. DAG 컴파일러는 워크로드를 그래프로 표현하고 최적 분할을 계산합니다. 품질 관리 모듈은 데이터와 모델의 품질을 보장하고 자동화된 운영 기능을 제공합니다.</a:t>
            </a:r>
            <a:endParaRPr lang="en-US" sz="13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431840" y="296942"/>
            <a:ext cx="3620929" cy="306705"/>
          </a:xfrm>
          <a:prstGeom prst="rect">
            <a:avLst/>
          </a:prstGeom>
          <a:noFill/>
          <a:ln/>
        </p:spPr>
        <p:txBody>
          <a:bodyPr wrap="none" lIns="0" tIns="0" rIns="0" bIns="0" rtlCol="0" anchor="t"/>
          <a:lstStyle/>
          <a:p>
            <a:pPr algn="l" indent="0" marL="0">
              <a:lnSpc>
                <a:spcPts val="2400"/>
              </a:lnSpc>
              <a:buNone/>
            </a:pPr>
            <a:r>
              <a:rPr lang="en-US" sz="1900" b="1" dirty="0">
                <a:solidFill>
                  <a:srgbClr val="FFFFFF"/>
                </a:solidFill>
                <a:latin typeface="Montserrat Bold" pitchFamily="34" charset="0"/>
                <a:ea typeface="Montserrat Bold" pitchFamily="34" charset="-122"/>
                <a:cs typeface="Montserrat Bold" pitchFamily="34" charset="-120"/>
              </a:rPr>
              <a:t>강화학습 모델: 상태-행동-보상 체계</a:t>
            </a:r>
            <a:endParaRPr lang="en-US" sz="1900" dirty="0"/>
          </a:p>
        </p:txBody>
      </p:sp>
      <p:sp>
        <p:nvSpPr>
          <p:cNvPr id="3" name="Text 1"/>
          <p:cNvSpPr/>
          <p:nvPr/>
        </p:nvSpPr>
        <p:spPr>
          <a:xfrm>
            <a:off x="431840" y="819507"/>
            <a:ext cx="13766721" cy="161925"/>
          </a:xfrm>
          <a:prstGeom prst="rect">
            <a:avLst/>
          </a:prstGeom>
          <a:noFill/>
          <a:ln/>
        </p:spPr>
        <p:txBody>
          <a:bodyPr wrap="none" lIns="0" tIns="0" rIns="0" bIns="0" rtlCol="0" anchor="t"/>
          <a:lstStyle/>
          <a:p>
            <a:pPr algn="l" indent="0" marL="0">
              <a:lnSpc>
                <a:spcPts val="1250"/>
              </a:lnSpc>
              <a:buNone/>
            </a:pPr>
            <a:r>
              <a:rPr lang="en-US" sz="850" dirty="0">
                <a:solidFill>
                  <a:srgbClr val="E2E6E9"/>
                </a:solidFill>
                <a:latin typeface="Source Sans 3" pitchFamily="34" charset="0"/>
                <a:ea typeface="Source Sans 3" pitchFamily="34" charset="-122"/>
                <a:cs typeface="Source Sans 3" pitchFamily="34" charset="-120"/>
              </a:rPr>
              <a:t>본 시스템의 지능형 스케줄러는 강화학습 프레임워크를 기반으로 하며, 상태(State), 행동(Action), 보상(Reward)으로 구성된 Markov Decision Process를 따릅니다.</a:t>
            </a:r>
            <a:endParaRPr lang="en-US" sz="850" dirty="0"/>
          </a:p>
        </p:txBody>
      </p:sp>
      <p:sp>
        <p:nvSpPr>
          <p:cNvPr id="4" name="Text 2"/>
          <p:cNvSpPr/>
          <p:nvPr/>
        </p:nvSpPr>
        <p:spPr>
          <a:xfrm>
            <a:off x="431840" y="1143357"/>
            <a:ext cx="1636514" cy="184071"/>
          </a:xfrm>
          <a:prstGeom prst="rect">
            <a:avLst/>
          </a:prstGeom>
          <a:noFill/>
          <a:ln/>
        </p:spPr>
        <p:txBody>
          <a:bodyPr wrap="none" lIns="0" tIns="0" rIns="0" bIns="0" rtlCol="0" anchor="t"/>
          <a:lstStyle/>
          <a:p>
            <a:pPr algn="l" indent="0" marL="0">
              <a:lnSpc>
                <a:spcPts val="1400"/>
              </a:lnSpc>
              <a:buNone/>
            </a:pPr>
            <a:r>
              <a:rPr lang="en-US" sz="1150" b="1" dirty="0">
                <a:solidFill>
                  <a:srgbClr val="FFFFFF"/>
                </a:solidFill>
                <a:latin typeface="Montserrat Bold" pitchFamily="34" charset="0"/>
                <a:ea typeface="Montserrat Bold" pitchFamily="34" charset="-122"/>
                <a:cs typeface="Montserrat Bold" pitchFamily="34" charset="-120"/>
              </a:rPr>
              <a:t>상태 공간 (State Space)</a:t>
            </a:r>
            <a:endParaRPr lang="en-US" sz="1150" dirty="0"/>
          </a:p>
        </p:txBody>
      </p:sp>
      <p:sp>
        <p:nvSpPr>
          <p:cNvPr id="5" name="Text 3"/>
          <p:cNvSpPr/>
          <p:nvPr/>
        </p:nvSpPr>
        <p:spPr>
          <a:xfrm>
            <a:off x="431840" y="1597223"/>
            <a:ext cx="1227058" cy="153352"/>
          </a:xfrm>
          <a:prstGeom prst="rect">
            <a:avLst/>
          </a:prstGeom>
          <a:noFill/>
          <a:ln/>
        </p:spPr>
        <p:txBody>
          <a:bodyPr wrap="none" lIns="0" tIns="0" rIns="0" bIns="0" rtlCol="0" anchor="t"/>
          <a:lstStyle/>
          <a:p>
            <a:pPr algn="l" indent="0" marL="0">
              <a:lnSpc>
                <a:spcPts val="1200"/>
              </a:lnSpc>
              <a:buNone/>
            </a:pPr>
            <a:r>
              <a:rPr lang="en-US" sz="950" b="1" dirty="0">
                <a:solidFill>
                  <a:srgbClr val="FFFFFF"/>
                </a:solidFill>
                <a:latin typeface="Montserrat Bold" pitchFamily="34" charset="0"/>
                <a:ea typeface="Montserrat Bold" pitchFamily="34" charset="-122"/>
                <a:cs typeface="Montserrat Bold" pitchFamily="34" charset="-120"/>
              </a:rPr>
              <a:t>네트워크 메트릭</a:t>
            </a:r>
            <a:endParaRPr lang="en-US" sz="950" dirty="0"/>
          </a:p>
        </p:txBody>
      </p:sp>
      <p:sp>
        <p:nvSpPr>
          <p:cNvPr id="6" name="Text 4"/>
          <p:cNvSpPr/>
          <p:nvPr/>
        </p:nvSpPr>
        <p:spPr>
          <a:xfrm>
            <a:off x="431840" y="1858447"/>
            <a:ext cx="4366498" cy="161925"/>
          </a:xfrm>
          <a:prstGeom prst="rect">
            <a:avLst/>
          </a:prstGeom>
          <a:noFill/>
          <a:ln/>
        </p:spPr>
        <p:txBody>
          <a:bodyPr wrap="none" lIns="0" tIns="0" rIns="0" bIns="0" rtlCol="0" anchor="t"/>
          <a:lstStyle/>
          <a:p>
            <a:pPr algn="l" marL="342900" indent="-342900">
              <a:lnSpc>
                <a:spcPts val="1250"/>
              </a:lnSpc>
              <a:buSzPct val="100000"/>
              <a:buChar char="•"/>
            </a:pPr>
            <a:r>
              <a:rPr lang="en-US" sz="850" dirty="0">
                <a:solidFill>
                  <a:srgbClr val="E2E6E9"/>
                </a:solidFill>
                <a:latin typeface="Source Sans 3" pitchFamily="34" charset="0"/>
                <a:ea typeface="Source Sans 3" pitchFamily="34" charset="-122"/>
                <a:cs typeface="Source Sans 3" pitchFamily="34" charset="-120"/>
              </a:rPr>
              <a:t>왕복 지연(RTT)</a:t>
            </a:r>
            <a:endParaRPr lang="en-US" sz="850" dirty="0"/>
          </a:p>
        </p:txBody>
      </p:sp>
      <p:sp>
        <p:nvSpPr>
          <p:cNvPr id="7" name="Text 5"/>
          <p:cNvSpPr/>
          <p:nvPr/>
        </p:nvSpPr>
        <p:spPr>
          <a:xfrm>
            <a:off x="431840" y="2058114"/>
            <a:ext cx="4366498" cy="161925"/>
          </a:xfrm>
          <a:prstGeom prst="rect">
            <a:avLst/>
          </a:prstGeom>
          <a:noFill/>
          <a:ln/>
        </p:spPr>
        <p:txBody>
          <a:bodyPr wrap="none" lIns="0" tIns="0" rIns="0" bIns="0" rtlCol="0" anchor="t"/>
          <a:lstStyle/>
          <a:p>
            <a:pPr algn="l" marL="342900" indent="-342900">
              <a:lnSpc>
                <a:spcPts val="1250"/>
              </a:lnSpc>
              <a:buSzPct val="100000"/>
              <a:buChar char="•"/>
            </a:pPr>
            <a:r>
              <a:rPr lang="en-US" sz="850" dirty="0">
                <a:solidFill>
                  <a:srgbClr val="E2E6E9"/>
                </a:solidFill>
                <a:latin typeface="Source Sans 3" pitchFamily="34" charset="0"/>
                <a:ea typeface="Source Sans 3" pitchFamily="34" charset="-122"/>
                <a:cs typeface="Source Sans 3" pitchFamily="34" charset="-120"/>
              </a:rPr>
              <a:t>패킷 손실률</a:t>
            </a:r>
            <a:endParaRPr lang="en-US" sz="850" dirty="0"/>
          </a:p>
        </p:txBody>
      </p:sp>
      <p:sp>
        <p:nvSpPr>
          <p:cNvPr id="8" name="Text 6"/>
          <p:cNvSpPr/>
          <p:nvPr/>
        </p:nvSpPr>
        <p:spPr>
          <a:xfrm>
            <a:off x="431840" y="2257782"/>
            <a:ext cx="4366498" cy="161925"/>
          </a:xfrm>
          <a:prstGeom prst="rect">
            <a:avLst/>
          </a:prstGeom>
          <a:noFill/>
          <a:ln/>
        </p:spPr>
        <p:txBody>
          <a:bodyPr wrap="none" lIns="0" tIns="0" rIns="0" bIns="0" rtlCol="0" anchor="t"/>
          <a:lstStyle/>
          <a:p>
            <a:pPr algn="l" marL="342900" indent="-342900">
              <a:lnSpc>
                <a:spcPts val="1250"/>
              </a:lnSpc>
              <a:buSzPct val="100000"/>
              <a:buChar char="•"/>
            </a:pPr>
            <a:r>
              <a:rPr lang="en-US" sz="850" dirty="0">
                <a:solidFill>
                  <a:srgbClr val="E2E6E9"/>
                </a:solidFill>
                <a:latin typeface="Source Sans 3" pitchFamily="34" charset="0"/>
                <a:ea typeface="Source Sans 3" pitchFamily="34" charset="-122"/>
                <a:cs typeface="Source Sans 3" pitchFamily="34" charset="-120"/>
              </a:rPr>
              <a:t>지터</a:t>
            </a:r>
            <a:endParaRPr lang="en-US" sz="850" dirty="0"/>
          </a:p>
        </p:txBody>
      </p:sp>
      <p:sp>
        <p:nvSpPr>
          <p:cNvPr id="9" name="Text 7"/>
          <p:cNvSpPr/>
          <p:nvPr/>
        </p:nvSpPr>
        <p:spPr>
          <a:xfrm>
            <a:off x="431840" y="2457450"/>
            <a:ext cx="4366498" cy="161925"/>
          </a:xfrm>
          <a:prstGeom prst="rect">
            <a:avLst/>
          </a:prstGeom>
          <a:noFill/>
          <a:ln/>
        </p:spPr>
        <p:txBody>
          <a:bodyPr wrap="none" lIns="0" tIns="0" rIns="0" bIns="0" rtlCol="0" anchor="t"/>
          <a:lstStyle/>
          <a:p>
            <a:pPr algn="l" marL="342900" indent="-342900">
              <a:lnSpc>
                <a:spcPts val="1250"/>
              </a:lnSpc>
              <a:buSzPct val="100000"/>
              <a:buChar char="•"/>
            </a:pPr>
            <a:r>
              <a:rPr lang="en-US" sz="850" dirty="0">
                <a:solidFill>
                  <a:srgbClr val="E2E6E9"/>
                </a:solidFill>
                <a:latin typeface="Source Sans 3" pitchFamily="34" charset="0"/>
                <a:ea typeface="Source Sans 3" pitchFamily="34" charset="-122"/>
                <a:cs typeface="Source Sans 3" pitchFamily="34" charset="-120"/>
              </a:rPr>
              <a:t>가용 대역폭</a:t>
            </a:r>
            <a:endParaRPr lang="en-US" sz="850" dirty="0"/>
          </a:p>
        </p:txBody>
      </p:sp>
      <p:sp>
        <p:nvSpPr>
          <p:cNvPr id="10" name="Text 8"/>
          <p:cNvSpPr/>
          <p:nvPr/>
        </p:nvSpPr>
        <p:spPr>
          <a:xfrm>
            <a:off x="431840" y="2716530"/>
            <a:ext cx="4366498" cy="161925"/>
          </a:xfrm>
          <a:prstGeom prst="rect">
            <a:avLst/>
          </a:prstGeom>
          <a:noFill/>
          <a:ln/>
        </p:spPr>
        <p:txBody>
          <a:bodyPr wrap="none" lIns="0" tIns="0" rIns="0" bIns="0" rtlCol="0" anchor="t"/>
          <a:lstStyle/>
          <a:p>
            <a:pPr algn="l" indent="0" marL="0">
              <a:lnSpc>
                <a:spcPts val="1250"/>
              </a:lnSpc>
              <a:buNone/>
            </a:pPr>
            <a:r>
              <a:rPr lang="en-US" sz="850" i="1" dirty="0">
                <a:solidFill>
                  <a:srgbClr val="E2E6E9"/>
                </a:solidFill>
                <a:latin typeface="Source Sans 3" pitchFamily="34" charset="0"/>
                <a:ea typeface="Source Sans 3" pitchFamily="34" charset="-122"/>
                <a:cs typeface="Source Sans 3" pitchFamily="34" charset="-120"/>
              </a:rPr>
              <a:t>OpenTelemetry와 네트워크 에뮬레이터로 측정</a:t>
            </a:r>
            <a:endParaRPr lang="en-US" sz="850" dirty="0"/>
          </a:p>
        </p:txBody>
      </p:sp>
      <p:sp>
        <p:nvSpPr>
          <p:cNvPr id="11" name="Text 9"/>
          <p:cNvSpPr/>
          <p:nvPr/>
        </p:nvSpPr>
        <p:spPr>
          <a:xfrm>
            <a:off x="5069324" y="1597223"/>
            <a:ext cx="1227058" cy="153352"/>
          </a:xfrm>
          <a:prstGeom prst="rect">
            <a:avLst/>
          </a:prstGeom>
          <a:noFill/>
          <a:ln/>
        </p:spPr>
        <p:txBody>
          <a:bodyPr wrap="none" lIns="0" tIns="0" rIns="0" bIns="0" rtlCol="0" anchor="t"/>
          <a:lstStyle/>
          <a:p>
            <a:pPr algn="l" indent="0" marL="0">
              <a:lnSpc>
                <a:spcPts val="1200"/>
              </a:lnSpc>
              <a:buNone/>
            </a:pPr>
            <a:r>
              <a:rPr lang="en-US" sz="950" b="1" dirty="0">
                <a:solidFill>
                  <a:srgbClr val="FFFFFF"/>
                </a:solidFill>
                <a:latin typeface="Montserrat Bold" pitchFamily="34" charset="0"/>
                <a:ea typeface="Montserrat Bold" pitchFamily="34" charset="-122"/>
                <a:cs typeface="Montserrat Bold" pitchFamily="34" charset="-120"/>
              </a:rPr>
              <a:t>자원 및 부하</a:t>
            </a:r>
            <a:endParaRPr lang="en-US" sz="950" dirty="0"/>
          </a:p>
        </p:txBody>
      </p:sp>
      <p:sp>
        <p:nvSpPr>
          <p:cNvPr id="12" name="Text 10"/>
          <p:cNvSpPr/>
          <p:nvPr/>
        </p:nvSpPr>
        <p:spPr>
          <a:xfrm>
            <a:off x="5069324" y="1858447"/>
            <a:ext cx="4366498" cy="161925"/>
          </a:xfrm>
          <a:prstGeom prst="rect">
            <a:avLst/>
          </a:prstGeom>
          <a:noFill/>
          <a:ln/>
        </p:spPr>
        <p:txBody>
          <a:bodyPr wrap="none" lIns="0" tIns="0" rIns="0" bIns="0" rtlCol="0" anchor="t"/>
          <a:lstStyle/>
          <a:p>
            <a:pPr algn="l" marL="342900" indent="-342900">
              <a:lnSpc>
                <a:spcPts val="1250"/>
              </a:lnSpc>
              <a:buSzPct val="100000"/>
              <a:buChar char="•"/>
            </a:pPr>
            <a:r>
              <a:rPr lang="en-US" sz="850" dirty="0">
                <a:solidFill>
                  <a:srgbClr val="E2E6E9"/>
                </a:solidFill>
                <a:latin typeface="Source Sans 3" pitchFamily="34" charset="0"/>
                <a:ea typeface="Source Sans 3" pitchFamily="34" charset="-122"/>
                <a:cs typeface="Source Sans 3" pitchFamily="34" charset="-120"/>
              </a:rPr>
              <a:t>CPU/GPU 사용률</a:t>
            </a:r>
            <a:endParaRPr lang="en-US" sz="850" dirty="0"/>
          </a:p>
        </p:txBody>
      </p:sp>
      <p:sp>
        <p:nvSpPr>
          <p:cNvPr id="13" name="Text 11"/>
          <p:cNvSpPr/>
          <p:nvPr/>
        </p:nvSpPr>
        <p:spPr>
          <a:xfrm>
            <a:off x="5069324" y="2058114"/>
            <a:ext cx="4366498" cy="161925"/>
          </a:xfrm>
          <a:prstGeom prst="rect">
            <a:avLst/>
          </a:prstGeom>
          <a:noFill/>
          <a:ln/>
        </p:spPr>
        <p:txBody>
          <a:bodyPr wrap="none" lIns="0" tIns="0" rIns="0" bIns="0" rtlCol="0" anchor="t"/>
          <a:lstStyle/>
          <a:p>
            <a:pPr algn="l" marL="342900" indent="-342900">
              <a:lnSpc>
                <a:spcPts val="1250"/>
              </a:lnSpc>
              <a:buSzPct val="100000"/>
              <a:buChar char="•"/>
            </a:pPr>
            <a:r>
              <a:rPr lang="en-US" sz="850" dirty="0">
                <a:solidFill>
                  <a:srgbClr val="E2E6E9"/>
                </a:solidFill>
                <a:latin typeface="Source Sans 3" pitchFamily="34" charset="0"/>
                <a:ea typeface="Source Sans 3" pitchFamily="34" charset="-122"/>
                <a:cs typeface="Source Sans 3" pitchFamily="34" charset="-120"/>
              </a:rPr>
              <a:t>메모리/IO 사용률</a:t>
            </a:r>
            <a:endParaRPr lang="en-US" sz="850" dirty="0"/>
          </a:p>
        </p:txBody>
      </p:sp>
      <p:sp>
        <p:nvSpPr>
          <p:cNvPr id="14" name="Text 12"/>
          <p:cNvSpPr/>
          <p:nvPr/>
        </p:nvSpPr>
        <p:spPr>
          <a:xfrm>
            <a:off x="5069324" y="2257782"/>
            <a:ext cx="4366498" cy="161925"/>
          </a:xfrm>
          <a:prstGeom prst="rect">
            <a:avLst/>
          </a:prstGeom>
          <a:noFill/>
          <a:ln/>
        </p:spPr>
        <p:txBody>
          <a:bodyPr wrap="none" lIns="0" tIns="0" rIns="0" bIns="0" rtlCol="0" anchor="t"/>
          <a:lstStyle/>
          <a:p>
            <a:pPr algn="l" marL="342900" indent="-342900">
              <a:lnSpc>
                <a:spcPts val="1250"/>
              </a:lnSpc>
              <a:buSzPct val="100000"/>
              <a:buChar char="•"/>
            </a:pPr>
            <a:r>
              <a:rPr lang="en-US" sz="850" dirty="0">
                <a:solidFill>
                  <a:srgbClr val="E2E6E9"/>
                </a:solidFill>
                <a:latin typeface="Source Sans 3" pitchFamily="34" charset="0"/>
                <a:ea typeface="Source Sans 3" pitchFamily="34" charset="-122"/>
                <a:cs typeface="Source Sans 3" pitchFamily="34" charset="-120"/>
              </a:rPr>
              <a:t>큐 길이</a:t>
            </a:r>
            <a:endParaRPr lang="en-US" sz="850" dirty="0"/>
          </a:p>
        </p:txBody>
      </p:sp>
      <p:sp>
        <p:nvSpPr>
          <p:cNvPr id="15" name="Text 13"/>
          <p:cNvSpPr/>
          <p:nvPr/>
        </p:nvSpPr>
        <p:spPr>
          <a:xfrm>
            <a:off x="5069324" y="2457450"/>
            <a:ext cx="4366498" cy="161925"/>
          </a:xfrm>
          <a:prstGeom prst="rect">
            <a:avLst/>
          </a:prstGeom>
          <a:noFill/>
          <a:ln/>
        </p:spPr>
        <p:txBody>
          <a:bodyPr wrap="none" lIns="0" tIns="0" rIns="0" bIns="0" rtlCol="0" anchor="t"/>
          <a:lstStyle/>
          <a:p>
            <a:pPr algn="l" marL="342900" indent="-342900">
              <a:lnSpc>
                <a:spcPts val="1250"/>
              </a:lnSpc>
              <a:buSzPct val="100000"/>
              <a:buChar char="•"/>
            </a:pPr>
            <a:r>
              <a:rPr lang="en-US" sz="850" dirty="0">
                <a:solidFill>
                  <a:srgbClr val="E2E6E9"/>
                </a:solidFill>
                <a:latin typeface="Source Sans 3" pitchFamily="34" charset="0"/>
                <a:ea typeface="Source Sans 3" pitchFamily="34" charset="-122"/>
                <a:cs typeface="Source Sans 3" pitchFamily="34" charset="-120"/>
              </a:rPr>
              <a:t>활성 요청 수</a:t>
            </a:r>
            <a:endParaRPr lang="en-US" sz="850" dirty="0"/>
          </a:p>
        </p:txBody>
      </p:sp>
      <p:sp>
        <p:nvSpPr>
          <p:cNvPr id="16" name="Text 14"/>
          <p:cNvSpPr/>
          <p:nvPr/>
        </p:nvSpPr>
        <p:spPr>
          <a:xfrm>
            <a:off x="5069324" y="2716530"/>
            <a:ext cx="4366498" cy="161925"/>
          </a:xfrm>
          <a:prstGeom prst="rect">
            <a:avLst/>
          </a:prstGeom>
          <a:noFill/>
          <a:ln/>
        </p:spPr>
        <p:txBody>
          <a:bodyPr wrap="none" lIns="0" tIns="0" rIns="0" bIns="0" rtlCol="0" anchor="t"/>
          <a:lstStyle/>
          <a:p>
            <a:pPr algn="l" indent="0" marL="0">
              <a:lnSpc>
                <a:spcPts val="1250"/>
              </a:lnSpc>
              <a:buNone/>
            </a:pPr>
            <a:r>
              <a:rPr lang="en-US" sz="850" i="1" dirty="0">
                <a:solidFill>
                  <a:srgbClr val="E2E6E9"/>
                </a:solidFill>
                <a:latin typeface="Source Sans 3" pitchFamily="34" charset="0"/>
                <a:ea typeface="Source Sans 3" pitchFamily="34" charset="-122"/>
                <a:cs typeface="Source Sans 3" pitchFamily="34" charset="-120"/>
              </a:rPr>
              <a:t>Prometheus와 GPU 텔레메트리로 수집</a:t>
            </a:r>
            <a:endParaRPr lang="en-US" sz="850" dirty="0"/>
          </a:p>
        </p:txBody>
      </p:sp>
      <p:sp>
        <p:nvSpPr>
          <p:cNvPr id="17" name="Text 15"/>
          <p:cNvSpPr/>
          <p:nvPr/>
        </p:nvSpPr>
        <p:spPr>
          <a:xfrm>
            <a:off x="9706808" y="1597223"/>
            <a:ext cx="1227058" cy="153352"/>
          </a:xfrm>
          <a:prstGeom prst="rect">
            <a:avLst/>
          </a:prstGeom>
          <a:noFill/>
          <a:ln/>
        </p:spPr>
        <p:txBody>
          <a:bodyPr wrap="none" lIns="0" tIns="0" rIns="0" bIns="0" rtlCol="0" anchor="t"/>
          <a:lstStyle/>
          <a:p>
            <a:pPr algn="l" indent="0" marL="0">
              <a:lnSpc>
                <a:spcPts val="1200"/>
              </a:lnSpc>
              <a:buNone/>
            </a:pPr>
            <a:r>
              <a:rPr lang="en-US" sz="950" b="1" dirty="0">
                <a:solidFill>
                  <a:srgbClr val="FFFFFF"/>
                </a:solidFill>
                <a:latin typeface="Montserrat Bold" pitchFamily="34" charset="0"/>
                <a:ea typeface="Montserrat Bold" pitchFamily="34" charset="-122"/>
                <a:cs typeface="Montserrat Bold" pitchFamily="34" charset="-120"/>
              </a:rPr>
              <a:t>품질 및 비용</a:t>
            </a:r>
            <a:endParaRPr lang="en-US" sz="950" dirty="0"/>
          </a:p>
        </p:txBody>
      </p:sp>
      <p:sp>
        <p:nvSpPr>
          <p:cNvPr id="18" name="Text 16"/>
          <p:cNvSpPr/>
          <p:nvPr/>
        </p:nvSpPr>
        <p:spPr>
          <a:xfrm>
            <a:off x="9706808" y="1858447"/>
            <a:ext cx="4506754" cy="161925"/>
          </a:xfrm>
          <a:prstGeom prst="rect">
            <a:avLst/>
          </a:prstGeom>
          <a:noFill/>
          <a:ln/>
        </p:spPr>
        <p:txBody>
          <a:bodyPr wrap="none" lIns="0" tIns="0" rIns="0" bIns="0" rtlCol="0" anchor="t"/>
          <a:lstStyle/>
          <a:p>
            <a:pPr algn="l" marL="342900" indent="-342900">
              <a:lnSpc>
                <a:spcPts val="1250"/>
              </a:lnSpc>
              <a:buSzPct val="100000"/>
              <a:buChar char="•"/>
            </a:pPr>
            <a:r>
              <a:rPr lang="en-US" sz="850" dirty="0">
                <a:solidFill>
                  <a:srgbClr val="E2E6E9"/>
                </a:solidFill>
                <a:latin typeface="Source Sans 3" pitchFamily="34" charset="0"/>
                <a:ea typeface="Source Sans 3" pitchFamily="34" charset="-122"/>
                <a:cs typeface="Source Sans 3" pitchFamily="34" charset="-120"/>
              </a:rPr>
              <a:t>데이터 품질 지표</a:t>
            </a:r>
            <a:endParaRPr lang="en-US" sz="850" dirty="0"/>
          </a:p>
        </p:txBody>
      </p:sp>
      <p:sp>
        <p:nvSpPr>
          <p:cNvPr id="19" name="Text 17"/>
          <p:cNvSpPr/>
          <p:nvPr/>
        </p:nvSpPr>
        <p:spPr>
          <a:xfrm>
            <a:off x="9706808" y="2058114"/>
            <a:ext cx="4506754" cy="161925"/>
          </a:xfrm>
          <a:prstGeom prst="rect">
            <a:avLst/>
          </a:prstGeom>
          <a:noFill/>
          <a:ln/>
        </p:spPr>
        <p:txBody>
          <a:bodyPr wrap="none" lIns="0" tIns="0" rIns="0" bIns="0" rtlCol="0" anchor="t"/>
          <a:lstStyle/>
          <a:p>
            <a:pPr algn="l" marL="342900" indent="-342900">
              <a:lnSpc>
                <a:spcPts val="1250"/>
              </a:lnSpc>
              <a:buSzPct val="100000"/>
              <a:buChar char="•"/>
            </a:pPr>
            <a:r>
              <a:rPr lang="en-US" sz="850" dirty="0">
                <a:solidFill>
                  <a:srgbClr val="E2E6E9"/>
                </a:solidFill>
                <a:latin typeface="Source Sans 3" pitchFamily="34" charset="0"/>
                <a:ea typeface="Source Sans 3" pitchFamily="34" charset="-122"/>
                <a:cs typeface="Source Sans 3" pitchFamily="34" charset="-120"/>
              </a:rPr>
              <a:t>모델 정확도/PSNR</a:t>
            </a:r>
            <a:endParaRPr lang="en-US" sz="850" dirty="0"/>
          </a:p>
        </p:txBody>
      </p:sp>
      <p:sp>
        <p:nvSpPr>
          <p:cNvPr id="20" name="Text 18"/>
          <p:cNvSpPr/>
          <p:nvPr/>
        </p:nvSpPr>
        <p:spPr>
          <a:xfrm>
            <a:off x="9706808" y="2257782"/>
            <a:ext cx="4506754" cy="161925"/>
          </a:xfrm>
          <a:prstGeom prst="rect">
            <a:avLst/>
          </a:prstGeom>
          <a:noFill/>
          <a:ln/>
        </p:spPr>
        <p:txBody>
          <a:bodyPr wrap="none" lIns="0" tIns="0" rIns="0" bIns="0" rtlCol="0" anchor="t"/>
          <a:lstStyle/>
          <a:p>
            <a:pPr algn="l" marL="342900" indent="-342900">
              <a:lnSpc>
                <a:spcPts val="1250"/>
              </a:lnSpc>
              <a:buSzPct val="100000"/>
              <a:buChar char="•"/>
            </a:pPr>
            <a:r>
              <a:rPr lang="en-US" sz="850" dirty="0">
                <a:solidFill>
                  <a:srgbClr val="E2E6E9"/>
                </a:solidFill>
                <a:latin typeface="Source Sans 3" pitchFamily="34" charset="0"/>
                <a:ea typeface="Source Sans 3" pitchFamily="34" charset="-122"/>
                <a:cs typeface="Source Sans 3" pitchFamily="34" charset="-120"/>
              </a:rPr>
              <a:t>분당 과금</a:t>
            </a:r>
            <a:endParaRPr lang="en-US" sz="850" dirty="0"/>
          </a:p>
        </p:txBody>
      </p:sp>
      <p:sp>
        <p:nvSpPr>
          <p:cNvPr id="21" name="Text 19"/>
          <p:cNvSpPr/>
          <p:nvPr/>
        </p:nvSpPr>
        <p:spPr>
          <a:xfrm>
            <a:off x="9706808" y="2457450"/>
            <a:ext cx="4506754" cy="161925"/>
          </a:xfrm>
          <a:prstGeom prst="rect">
            <a:avLst/>
          </a:prstGeom>
          <a:noFill/>
          <a:ln/>
        </p:spPr>
        <p:txBody>
          <a:bodyPr wrap="none" lIns="0" tIns="0" rIns="0" bIns="0" rtlCol="0" anchor="t"/>
          <a:lstStyle/>
          <a:p>
            <a:pPr algn="l" marL="342900" indent="-342900">
              <a:lnSpc>
                <a:spcPts val="1250"/>
              </a:lnSpc>
              <a:buSzPct val="100000"/>
              <a:buChar char="•"/>
            </a:pPr>
            <a:r>
              <a:rPr lang="en-US" sz="850" dirty="0">
                <a:solidFill>
                  <a:srgbClr val="E2E6E9"/>
                </a:solidFill>
                <a:latin typeface="Source Sans 3" pitchFamily="34" charset="0"/>
                <a:ea typeface="Source Sans 3" pitchFamily="34" charset="-122"/>
                <a:cs typeface="Source Sans 3" pitchFamily="34" charset="-120"/>
              </a:rPr>
              <a:t>소비 전력</a:t>
            </a:r>
            <a:endParaRPr lang="en-US" sz="850" dirty="0"/>
          </a:p>
        </p:txBody>
      </p:sp>
      <p:sp>
        <p:nvSpPr>
          <p:cNvPr id="22" name="Text 20"/>
          <p:cNvSpPr/>
          <p:nvPr/>
        </p:nvSpPr>
        <p:spPr>
          <a:xfrm>
            <a:off x="9706808" y="2716530"/>
            <a:ext cx="4506754" cy="161925"/>
          </a:xfrm>
          <a:prstGeom prst="rect">
            <a:avLst/>
          </a:prstGeom>
          <a:noFill/>
          <a:ln/>
        </p:spPr>
        <p:txBody>
          <a:bodyPr wrap="none" lIns="0" tIns="0" rIns="0" bIns="0" rtlCol="0" anchor="t"/>
          <a:lstStyle/>
          <a:p>
            <a:pPr algn="l" indent="0" marL="0">
              <a:lnSpc>
                <a:spcPts val="1250"/>
              </a:lnSpc>
              <a:buNone/>
            </a:pPr>
            <a:r>
              <a:rPr lang="en-US" sz="850" i="1" dirty="0">
                <a:solidFill>
                  <a:srgbClr val="E2E6E9"/>
                </a:solidFill>
                <a:latin typeface="Source Sans 3" pitchFamily="34" charset="0"/>
                <a:ea typeface="Source Sans 3" pitchFamily="34" charset="-122"/>
                <a:cs typeface="Source Sans 3" pitchFamily="34" charset="-120"/>
              </a:rPr>
              <a:t>품질 엔진과 요금 계산기 활용</a:t>
            </a:r>
            <a:endParaRPr lang="en-US" sz="850" dirty="0"/>
          </a:p>
        </p:txBody>
      </p:sp>
      <p:sp>
        <p:nvSpPr>
          <p:cNvPr id="23" name="Text 21"/>
          <p:cNvSpPr/>
          <p:nvPr/>
        </p:nvSpPr>
        <p:spPr>
          <a:xfrm>
            <a:off x="431840" y="3137535"/>
            <a:ext cx="1742599" cy="184071"/>
          </a:xfrm>
          <a:prstGeom prst="rect">
            <a:avLst/>
          </a:prstGeom>
          <a:noFill/>
          <a:ln/>
        </p:spPr>
        <p:txBody>
          <a:bodyPr wrap="none" lIns="0" tIns="0" rIns="0" bIns="0" rtlCol="0" anchor="t"/>
          <a:lstStyle/>
          <a:p>
            <a:pPr algn="l" indent="0" marL="0">
              <a:lnSpc>
                <a:spcPts val="1400"/>
              </a:lnSpc>
              <a:buNone/>
            </a:pPr>
            <a:r>
              <a:rPr lang="en-US" sz="1150" b="1" dirty="0">
                <a:solidFill>
                  <a:srgbClr val="FFFFFF"/>
                </a:solidFill>
                <a:latin typeface="Montserrat Bold" pitchFamily="34" charset="0"/>
                <a:ea typeface="Montserrat Bold" pitchFamily="34" charset="-122"/>
                <a:cs typeface="Montserrat Bold" pitchFamily="34" charset="-120"/>
              </a:rPr>
              <a:t>행동 공간 (Action Space)</a:t>
            </a:r>
            <a:endParaRPr lang="en-US" sz="1150" dirty="0"/>
          </a:p>
        </p:txBody>
      </p:sp>
      <p:pic>
        <p:nvPicPr>
          <p:cNvPr id="24" name="Image 0" descr="preencoded.png">    </p:cNvPr>
          <p:cNvPicPr>
            <a:picLocks noChangeAspect="1"/>
          </p:cNvPicPr>
          <p:nvPr/>
        </p:nvPicPr>
        <p:blipFill>
          <a:blip r:embed="rId1"/>
          <a:stretch>
            <a:fillRect/>
          </a:stretch>
        </p:blipFill>
        <p:spPr>
          <a:xfrm>
            <a:off x="431840" y="3483531"/>
            <a:ext cx="539829" cy="647819"/>
          </a:xfrm>
          <a:prstGeom prst="rect">
            <a:avLst/>
          </a:prstGeom>
        </p:spPr>
      </p:pic>
      <p:sp>
        <p:nvSpPr>
          <p:cNvPr id="25" name="Text 22"/>
          <p:cNvSpPr/>
          <p:nvPr/>
        </p:nvSpPr>
        <p:spPr>
          <a:xfrm>
            <a:off x="1079540" y="3591401"/>
            <a:ext cx="1227058" cy="153352"/>
          </a:xfrm>
          <a:prstGeom prst="rect">
            <a:avLst/>
          </a:prstGeom>
          <a:noFill/>
          <a:ln/>
        </p:spPr>
        <p:txBody>
          <a:bodyPr wrap="none" lIns="0" tIns="0" rIns="0" bIns="0" rtlCol="0" anchor="t"/>
          <a:lstStyle/>
          <a:p>
            <a:pPr algn="l" indent="0" marL="0">
              <a:lnSpc>
                <a:spcPts val="1200"/>
              </a:lnSpc>
              <a:buNone/>
            </a:pPr>
            <a:r>
              <a:rPr lang="en-US" sz="950" b="1" dirty="0">
                <a:solidFill>
                  <a:srgbClr val="E2E6E9"/>
                </a:solidFill>
                <a:latin typeface="Montserrat Bold" pitchFamily="34" charset="0"/>
                <a:ea typeface="Montserrat Bold" pitchFamily="34" charset="-122"/>
                <a:cs typeface="Montserrat Bold" pitchFamily="34" charset="-120"/>
              </a:rPr>
              <a:t>배치 및 마이그레이션</a:t>
            </a:r>
            <a:endParaRPr lang="en-US" sz="950" dirty="0"/>
          </a:p>
        </p:txBody>
      </p:sp>
      <p:sp>
        <p:nvSpPr>
          <p:cNvPr id="26" name="Text 23"/>
          <p:cNvSpPr/>
          <p:nvPr/>
        </p:nvSpPr>
        <p:spPr>
          <a:xfrm>
            <a:off x="1079540" y="3809524"/>
            <a:ext cx="13119021" cy="161925"/>
          </a:xfrm>
          <a:prstGeom prst="rect">
            <a:avLst/>
          </a:prstGeom>
          <a:noFill/>
          <a:ln/>
        </p:spPr>
        <p:txBody>
          <a:bodyPr wrap="none" lIns="0" tIns="0" rIns="0" bIns="0" rtlCol="0" anchor="t"/>
          <a:lstStyle/>
          <a:p>
            <a:pPr algn="l" indent="0" marL="0">
              <a:lnSpc>
                <a:spcPts val="1250"/>
              </a:lnSpc>
              <a:buNone/>
            </a:pPr>
            <a:r>
              <a:rPr lang="en-US" sz="850" dirty="0">
                <a:solidFill>
                  <a:srgbClr val="E2E6E9"/>
                </a:solidFill>
                <a:latin typeface="Source Sans 3" pitchFamily="34" charset="0"/>
                <a:ea typeface="Source Sans 3" pitchFamily="34" charset="-122"/>
                <a:cs typeface="Source Sans 3" pitchFamily="34" charset="-120"/>
              </a:rPr>
              <a:t>서비스 인스턴스를 티어 간 이동(migrate). 라이브 마이그레이션과 콜드 마이그레이션 옵션 제공.</a:t>
            </a:r>
            <a:endParaRPr lang="en-US" sz="850" dirty="0"/>
          </a:p>
        </p:txBody>
      </p:sp>
      <p:pic>
        <p:nvPicPr>
          <p:cNvPr id="27" name="Image 1" descr="preencoded.png">    </p:cNvPr>
          <p:cNvPicPr>
            <a:picLocks noChangeAspect="1"/>
          </p:cNvPicPr>
          <p:nvPr/>
        </p:nvPicPr>
        <p:blipFill>
          <a:blip r:embed="rId2"/>
          <a:stretch>
            <a:fillRect/>
          </a:stretch>
        </p:blipFill>
        <p:spPr>
          <a:xfrm>
            <a:off x="431840" y="4131350"/>
            <a:ext cx="539829" cy="647819"/>
          </a:xfrm>
          <a:prstGeom prst="rect">
            <a:avLst/>
          </a:prstGeom>
        </p:spPr>
      </p:pic>
      <p:sp>
        <p:nvSpPr>
          <p:cNvPr id="28" name="Text 24"/>
          <p:cNvSpPr/>
          <p:nvPr/>
        </p:nvSpPr>
        <p:spPr>
          <a:xfrm>
            <a:off x="1079540" y="4239220"/>
            <a:ext cx="1227058" cy="153352"/>
          </a:xfrm>
          <a:prstGeom prst="rect">
            <a:avLst/>
          </a:prstGeom>
          <a:noFill/>
          <a:ln/>
        </p:spPr>
        <p:txBody>
          <a:bodyPr wrap="none" lIns="0" tIns="0" rIns="0" bIns="0" rtlCol="0" anchor="t"/>
          <a:lstStyle/>
          <a:p>
            <a:pPr algn="l" indent="0" marL="0">
              <a:lnSpc>
                <a:spcPts val="1200"/>
              </a:lnSpc>
              <a:buNone/>
            </a:pPr>
            <a:r>
              <a:rPr lang="en-US" sz="950" b="1" dirty="0">
                <a:solidFill>
                  <a:srgbClr val="E2E6E9"/>
                </a:solidFill>
                <a:latin typeface="Montserrat Bold" pitchFamily="34" charset="0"/>
                <a:ea typeface="Montserrat Bold" pitchFamily="34" charset="-122"/>
                <a:cs typeface="Montserrat Bold" pitchFamily="34" charset="-120"/>
              </a:rPr>
              <a:t>스케일링</a:t>
            </a:r>
            <a:endParaRPr lang="en-US" sz="950" dirty="0"/>
          </a:p>
        </p:txBody>
      </p:sp>
      <p:sp>
        <p:nvSpPr>
          <p:cNvPr id="29" name="Text 25"/>
          <p:cNvSpPr/>
          <p:nvPr/>
        </p:nvSpPr>
        <p:spPr>
          <a:xfrm>
            <a:off x="1079540" y="4457343"/>
            <a:ext cx="13119021" cy="161925"/>
          </a:xfrm>
          <a:prstGeom prst="rect">
            <a:avLst/>
          </a:prstGeom>
          <a:noFill/>
          <a:ln/>
        </p:spPr>
        <p:txBody>
          <a:bodyPr wrap="none" lIns="0" tIns="0" rIns="0" bIns="0" rtlCol="0" anchor="t"/>
          <a:lstStyle/>
          <a:p>
            <a:pPr algn="l" indent="0" marL="0">
              <a:lnSpc>
                <a:spcPts val="1250"/>
              </a:lnSpc>
              <a:buNone/>
            </a:pPr>
            <a:r>
              <a:rPr lang="en-US" sz="850" dirty="0">
                <a:solidFill>
                  <a:srgbClr val="E2E6E9"/>
                </a:solidFill>
                <a:latin typeface="Source Sans 3" pitchFamily="34" charset="0"/>
                <a:ea typeface="Source Sans 3" pitchFamily="34" charset="-122"/>
                <a:cs typeface="Source Sans 3" pitchFamily="34" charset="-120"/>
              </a:rPr>
              <a:t>scale_out/in으로 인스턴스 수 조절, GPU on/off로 자원 활성화. 쿨다운 기간 설정 필요.</a:t>
            </a:r>
            <a:endParaRPr lang="en-US" sz="850" dirty="0"/>
          </a:p>
        </p:txBody>
      </p:sp>
      <p:pic>
        <p:nvPicPr>
          <p:cNvPr id="30" name="Image 2" descr="preencoded.png">    </p:cNvPr>
          <p:cNvPicPr>
            <a:picLocks noChangeAspect="1"/>
          </p:cNvPicPr>
          <p:nvPr/>
        </p:nvPicPr>
        <p:blipFill>
          <a:blip r:embed="rId3"/>
          <a:stretch>
            <a:fillRect/>
          </a:stretch>
        </p:blipFill>
        <p:spPr>
          <a:xfrm>
            <a:off x="431840" y="4779169"/>
            <a:ext cx="539829" cy="647819"/>
          </a:xfrm>
          <a:prstGeom prst="rect">
            <a:avLst/>
          </a:prstGeom>
        </p:spPr>
      </p:pic>
      <p:sp>
        <p:nvSpPr>
          <p:cNvPr id="31" name="Text 26"/>
          <p:cNvSpPr/>
          <p:nvPr/>
        </p:nvSpPr>
        <p:spPr>
          <a:xfrm>
            <a:off x="1079540" y="4887039"/>
            <a:ext cx="1227058" cy="153352"/>
          </a:xfrm>
          <a:prstGeom prst="rect">
            <a:avLst/>
          </a:prstGeom>
          <a:noFill/>
          <a:ln/>
        </p:spPr>
        <p:txBody>
          <a:bodyPr wrap="none" lIns="0" tIns="0" rIns="0" bIns="0" rtlCol="0" anchor="t"/>
          <a:lstStyle/>
          <a:p>
            <a:pPr algn="l" indent="0" marL="0">
              <a:lnSpc>
                <a:spcPts val="1200"/>
              </a:lnSpc>
              <a:buNone/>
            </a:pPr>
            <a:r>
              <a:rPr lang="en-US" sz="950" b="1" dirty="0">
                <a:solidFill>
                  <a:srgbClr val="E2E6E9"/>
                </a:solidFill>
                <a:latin typeface="Montserrat Bold" pitchFamily="34" charset="0"/>
                <a:ea typeface="Montserrat Bold" pitchFamily="34" charset="-122"/>
                <a:cs typeface="Montserrat Bold" pitchFamily="34" charset="-120"/>
              </a:rPr>
              <a:t>오프로딩 및 압축</a:t>
            </a:r>
            <a:endParaRPr lang="en-US" sz="950" dirty="0"/>
          </a:p>
        </p:txBody>
      </p:sp>
      <p:sp>
        <p:nvSpPr>
          <p:cNvPr id="32" name="Text 27"/>
          <p:cNvSpPr/>
          <p:nvPr/>
        </p:nvSpPr>
        <p:spPr>
          <a:xfrm>
            <a:off x="1079540" y="5105162"/>
            <a:ext cx="13119021" cy="161925"/>
          </a:xfrm>
          <a:prstGeom prst="rect">
            <a:avLst/>
          </a:prstGeom>
          <a:noFill/>
          <a:ln/>
        </p:spPr>
        <p:txBody>
          <a:bodyPr wrap="none" lIns="0" tIns="0" rIns="0" bIns="0" rtlCol="0" anchor="t"/>
          <a:lstStyle/>
          <a:p>
            <a:pPr algn="l" indent="0" marL="0">
              <a:lnSpc>
                <a:spcPts val="1250"/>
              </a:lnSpc>
              <a:buNone/>
            </a:pPr>
            <a:r>
              <a:rPr lang="en-US" sz="850" dirty="0">
                <a:solidFill>
                  <a:srgbClr val="E2E6E9"/>
                </a:solidFill>
                <a:latin typeface="Source Sans 3" pitchFamily="34" charset="0"/>
                <a:ea typeface="Source Sans 3" pitchFamily="34" charset="-122"/>
                <a:cs typeface="Source Sans 3" pitchFamily="34" charset="-120"/>
              </a:rPr>
              <a:t>디바이스</a:t>
            </a:r>
            <a:pPr algn="l" indent="0" marL="0">
              <a:lnSpc>
                <a:spcPts val="1250"/>
              </a:lnSpc>
              <a:buNone/>
            </a:pPr>
            <a:r>
              <a:rPr lang="en-US" sz="850" dirty="0">
                <a:solidFill>
                  <a:srgbClr val="000000"/>
                </a:solidFill>
                <a:latin typeface="Source Sans 3" pitchFamily="34" charset="0"/>
                <a:ea typeface="Source Sans 3" pitchFamily="34" charset="-122"/>
                <a:cs typeface="Source Sans 3" pitchFamily="34" charset="-120"/>
              </a:rPr>
              <a:t>↔</a:t>
            </a:r>
            <a:pPr algn="l" indent="0" marL="0">
              <a:lnSpc>
                <a:spcPts val="1250"/>
              </a:lnSpc>
              <a:buNone/>
            </a:pPr>
            <a:r>
              <a:rPr lang="en-US" sz="850" dirty="0">
                <a:solidFill>
                  <a:srgbClr val="E2E6E9"/>
                </a:solidFill>
                <a:latin typeface="Source Sans 3" pitchFamily="34" charset="0"/>
                <a:ea typeface="Source Sans 3" pitchFamily="34" charset="-122"/>
                <a:cs typeface="Source Sans 3" pitchFamily="34" charset="-120"/>
              </a:rPr>
              <a:t>엣지/클라우드 간 작업 오프로딩. 인코딩 프리셋 조정으로 압축률과 지연 트레이드오프.</a:t>
            </a:r>
            <a:endParaRPr lang="en-US" sz="850" dirty="0"/>
          </a:p>
        </p:txBody>
      </p:sp>
      <p:pic>
        <p:nvPicPr>
          <p:cNvPr id="33" name="Image 3" descr="preencoded.png">    </p:cNvPr>
          <p:cNvPicPr>
            <a:picLocks noChangeAspect="1"/>
          </p:cNvPicPr>
          <p:nvPr/>
        </p:nvPicPr>
        <p:blipFill>
          <a:blip r:embed="rId4"/>
          <a:stretch>
            <a:fillRect/>
          </a:stretch>
        </p:blipFill>
        <p:spPr>
          <a:xfrm>
            <a:off x="431840" y="5426988"/>
            <a:ext cx="539829" cy="647819"/>
          </a:xfrm>
          <a:prstGeom prst="rect">
            <a:avLst/>
          </a:prstGeom>
        </p:spPr>
      </p:pic>
      <p:sp>
        <p:nvSpPr>
          <p:cNvPr id="34" name="Text 28"/>
          <p:cNvSpPr/>
          <p:nvPr/>
        </p:nvSpPr>
        <p:spPr>
          <a:xfrm>
            <a:off x="1079540" y="5534858"/>
            <a:ext cx="1227058" cy="153352"/>
          </a:xfrm>
          <a:prstGeom prst="rect">
            <a:avLst/>
          </a:prstGeom>
          <a:noFill/>
          <a:ln/>
        </p:spPr>
        <p:txBody>
          <a:bodyPr wrap="none" lIns="0" tIns="0" rIns="0" bIns="0" rtlCol="0" anchor="t"/>
          <a:lstStyle/>
          <a:p>
            <a:pPr algn="l" indent="0" marL="0">
              <a:lnSpc>
                <a:spcPts val="1200"/>
              </a:lnSpc>
              <a:buNone/>
            </a:pPr>
            <a:r>
              <a:rPr lang="en-US" sz="950" b="1" dirty="0">
                <a:solidFill>
                  <a:srgbClr val="E2E6E9"/>
                </a:solidFill>
                <a:latin typeface="Montserrat Bold" pitchFamily="34" charset="0"/>
                <a:ea typeface="Montserrat Bold" pitchFamily="34" charset="-122"/>
                <a:cs typeface="Montserrat Bold" pitchFamily="34" charset="-120"/>
              </a:rPr>
              <a:t>캐싱 및 경로</a:t>
            </a:r>
            <a:endParaRPr lang="en-US" sz="950" dirty="0"/>
          </a:p>
        </p:txBody>
      </p:sp>
      <p:sp>
        <p:nvSpPr>
          <p:cNvPr id="35" name="Text 29"/>
          <p:cNvSpPr/>
          <p:nvPr/>
        </p:nvSpPr>
        <p:spPr>
          <a:xfrm>
            <a:off x="1079540" y="5752981"/>
            <a:ext cx="13119021" cy="161925"/>
          </a:xfrm>
          <a:prstGeom prst="rect">
            <a:avLst/>
          </a:prstGeom>
          <a:noFill/>
          <a:ln/>
        </p:spPr>
        <p:txBody>
          <a:bodyPr wrap="none" lIns="0" tIns="0" rIns="0" bIns="0" rtlCol="0" anchor="t"/>
          <a:lstStyle/>
          <a:p>
            <a:pPr algn="l" indent="0" marL="0">
              <a:lnSpc>
                <a:spcPts val="1250"/>
              </a:lnSpc>
              <a:buNone/>
            </a:pPr>
            <a:r>
              <a:rPr lang="en-US" sz="850" dirty="0">
                <a:solidFill>
                  <a:srgbClr val="E2E6E9"/>
                </a:solidFill>
                <a:latin typeface="Source Sans 3" pitchFamily="34" charset="0"/>
                <a:ea typeface="Source Sans 3" pitchFamily="34" charset="-122"/>
                <a:cs typeface="Source Sans 3" pitchFamily="34" charset="-120"/>
              </a:rPr>
              <a:t>캐시 적중률 향상과 SDN 기반 QoS 경로 변경. 우회 경로 활용.</a:t>
            </a:r>
            <a:endParaRPr lang="en-US" sz="850" dirty="0"/>
          </a:p>
        </p:txBody>
      </p:sp>
      <p:sp>
        <p:nvSpPr>
          <p:cNvPr id="36" name="Text 30"/>
          <p:cNvSpPr/>
          <p:nvPr/>
        </p:nvSpPr>
        <p:spPr>
          <a:xfrm>
            <a:off x="431840" y="6236732"/>
            <a:ext cx="2050613" cy="184071"/>
          </a:xfrm>
          <a:prstGeom prst="rect">
            <a:avLst/>
          </a:prstGeom>
          <a:noFill/>
          <a:ln/>
        </p:spPr>
        <p:txBody>
          <a:bodyPr wrap="none" lIns="0" tIns="0" rIns="0" bIns="0" rtlCol="0" anchor="t"/>
          <a:lstStyle/>
          <a:p>
            <a:pPr algn="l" indent="0" marL="0">
              <a:lnSpc>
                <a:spcPts val="1400"/>
              </a:lnSpc>
              <a:buNone/>
            </a:pPr>
            <a:r>
              <a:rPr lang="en-US" sz="1150" b="1" dirty="0">
                <a:solidFill>
                  <a:srgbClr val="FFFFFF"/>
                </a:solidFill>
                <a:latin typeface="Montserrat Bold" pitchFamily="34" charset="0"/>
                <a:ea typeface="Montserrat Bold" pitchFamily="34" charset="-122"/>
                <a:cs typeface="Montserrat Bold" pitchFamily="34" charset="-120"/>
              </a:rPr>
              <a:t>보상 함수 (Reward Function)</a:t>
            </a:r>
            <a:endParaRPr lang="en-US" sz="1150" dirty="0"/>
          </a:p>
        </p:txBody>
      </p:sp>
      <p:sp>
        <p:nvSpPr>
          <p:cNvPr id="37" name="Text 31"/>
          <p:cNvSpPr/>
          <p:nvPr/>
        </p:nvSpPr>
        <p:spPr>
          <a:xfrm>
            <a:off x="431840" y="6582728"/>
            <a:ext cx="13766721" cy="161925"/>
          </a:xfrm>
          <a:prstGeom prst="rect">
            <a:avLst/>
          </a:prstGeom>
          <a:noFill/>
          <a:ln/>
        </p:spPr>
        <p:txBody>
          <a:bodyPr wrap="none" lIns="0" tIns="0" rIns="0" bIns="0" rtlCol="0" anchor="t"/>
          <a:lstStyle/>
          <a:p>
            <a:pPr algn="l" indent="0" marL="0">
              <a:lnSpc>
                <a:spcPts val="1250"/>
              </a:lnSpc>
              <a:buNone/>
            </a:pPr>
            <a:r>
              <a:rPr lang="en-US" sz="850" dirty="0">
                <a:solidFill>
                  <a:srgbClr val="E2E6E9"/>
                </a:solidFill>
                <a:latin typeface="Source Sans 3" pitchFamily="34" charset="0"/>
                <a:ea typeface="Source Sans 3" pitchFamily="34" charset="-122"/>
                <a:cs typeface="Source Sans 3" pitchFamily="34" charset="-120"/>
              </a:rPr>
              <a:t>다목적 최적화를 위한 가중 합 보상 함수를 정의합니다:</a:t>
            </a:r>
            <a:endParaRPr lang="en-US" sz="850" dirty="0"/>
          </a:p>
        </p:txBody>
      </p:sp>
      <p:sp>
        <p:nvSpPr>
          <p:cNvPr id="38" name="Text 32"/>
          <p:cNvSpPr/>
          <p:nvPr/>
        </p:nvSpPr>
        <p:spPr>
          <a:xfrm>
            <a:off x="431840" y="6881217"/>
            <a:ext cx="13766721" cy="184071"/>
          </a:xfrm>
          <a:prstGeom prst="rect">
            <a:avLst/>
          </a:prstGeom>
          <a:noFill/>
          <a:ln/>
        </p:spPr>
        <p:txBody>
          <a:bodyPr wrap="none" lIns="0" tIns="0" rIns="0" bIns="0" rtlCol="0" anchor="t"/>
          <a:lstStyle/>
          <a:p>
            <a:pPr algn="l" indent="0" marL="0">
              <a:lnSpc>
                <a:spcPts val="1400"/>
              </a:lnSpc>
              <a:buNone/>
            </a:pPr>
            <a:endParaRPr lang="en-US" sz="950" dirty="0"/>
          </a:p>
        </p:txBody>
      </p:sp>
      <p:pic>
        <p:nvPicPr>
          <p:cNvPr id="39" name="Image 4" descr="preencoded.png">    </p:cNvPr>
          <p:cNvPicPr>
            <a:picLocks noChangeAspect="1"/>
          </p:cNvPicPr>
          <p:nvPr/>
        </p:nvPicPr>
        <p:blipFill>
          <a:blip r:embed="rId5"/>
          <a:stretch>
            <a:fillRect/>
          </a:stretch>
        </p:blipFill>
        <p:spPr>
          <a:xfrm>
            <a:off x="431840" y="6881217"/>
            <a:ext cx="13766721" cy="184071"/>
          </a:xfrm>
          <a:prstGeom prst="rect">
            <a:avLst/>
          </a:prstGeom>
        </p:spPr>
      </p:pic>
      <p:sp>
        <p:nvSpPr>
          <p:cNvPr id="40" name="Text 33"/>
          <p:cNvSpPr/>
          <p:nvPr/>
        </p:nvSpPr>
        <p:spPr>
          <a:xfrm>
            <a:off x="431840" y="7201853"/>
            <a:ext cx="13766721" cy="161925"/>
          </a:xfrm>
          <a:prstGeom prst="rect">
            <a:avLst/>
          </a:prstGeom>
          <a:noFill/>
          <a:ln/>
        </p:spPr>
        <p:txBody>
          <a:bodyPr wrap="none" lIns="0" tIns="0" rIns="0" bIns="0" rtlCol="0" anchor="t"/>
          <a:lstStyle/>
          <a:p>
            <a:pPr algn="l" indent="0" marL="0">
              <a:lnSpc>
                <a:spcPts val="1250"/>
              </a:lnSpc>
              <a:buNone/>
            </a:pPr>
            <a:r>
              <a:rPr lang="en-US" sz="850" dirty="0">
                <a:solidFill>
                  <a:srgbClr val="E2E6E9"/>
                </a:solidFill>
                <a:latin typeface="Source Sans 3" pitchFamily="34" charset="0"/>
                <a:ea typeface="Source Sans 3" pitchFamily="34" charset="-122"/>
                <a:cs typeface="Source Sans 3" pitchFamily="34" charset="-120"/>
              </a:rPr>
              <a:t>여기서 </a:t>
            </a:r>
            <a:pPr algn="l" indent="0" marL="0">
              <a:lnSpc>
                <a:spcPts val="1250"/>
              </a:lnSpc>
              <a:buNone/>
            </a:pPr>
            <a:r>
              <a:rPr lang="en-US" sz="850" i="1" dirty="0">
                <a:solidFill>
                  <a:srgbClr val="E2E6E9"/>
                </a:solidFill>
                <a:latin typeface="Source Sans 3" pitchFamily="34" charset="0"/>
                <a:ea typeface="Source Sans 3" pitchFamily="34" charset="-122"/>
                <a:cs typeface="Source Sans 3" pitchFamily="34" charset="-120"/>
              </a:rPr>
              <a:t>\alpha</a:t>
            </a:r>
            <a:pPr algn="l" indent="0" marL="0">
              <a:lnSpc>
                <a:spcPts val="1250"/>
              </a:lnSpc>
              <a:buNone/>
            </a:pPr>
            <a:r>
              <a:rPr lang="en-US" sz="850" dirty="0">
                <a:solidFill>
                  <a:srgbClr val="E2E6E9"/>
                </a:solidFill>
                <a:latin typeface="Source Sans 3" pitchFamily="34" charset="0"/>
                <a:ea typeface="Source Sans 3" pitchFamily="34" charset="-122"/>
                <a:cs typeface="Source Sans 3" pitchFamily="34" charset="-120"/>
              </a:rPr>
              <a:t>, </a:t>
            </a:r>
            <a:pPr algn="l" indent="0" marL="0">
              <a:lnSpc>
                <a:spcPts val="1250"/>
              </a:lnSpc>
              <a:buNone/>
            </a:pPr>
            <a:r>
              <a:rPr lang="en-US" sz="850" i="1" dirty="0">
                <a:solidFill>
                  <a:srgbClr val="E2E6E9"/>
                </a:solidFill>
                <a:latin typeface="Source Sans 3" pitchFamily="34" charset="0"/>
                <a:ea typeface="Source Sans 3" pitchFamily="34" charset="-122"/>
                <a:cs typeface="Source Sans 3" pitchFamily="34" charset="-120"/>
              </a:rPr>
              <a:t>\lambda_c</a:t>
            </a:r>
            <a:pPr algn="l" indent="0" marL="0">
              <a:lnSpc>
                <a:spcPts val="1250"/>
              </a:lnSpc>
              <a:buNone/>
            </a:pPr>
            <a:r>
              <a:rPr lang="en-US" sz="850" dirty="0">
                <a:solidFill>
                  <a:srgbClr val="E2E6E9"/>
                </a:solidFill>
                <a:latin typeface="Source Sans 3" pitchFamily="34" charset="0"/>
                <a:ea typeface="Source Sans 3" pitchFamily="34" charset="-122"/>
                <a:cs typeface="Source Sans 3" pitchFamily="34" charset="-120"/>
              </a:rPr>
              <a:t>, </a:t>
            </a:r>
            <a:pPr algn="l" indent="0" marL="0">
              <a:lnSpc>
                <a:spcPts val="1250"/>
              </a:lnSpc>
              <a:buNone/>
            </a:pPr>
            <a:r>
              <a:rPr lang="en-US" sz="850" i="1" dirty="0">
                <a:solidFill>
                  <a:srgbClr val="E2E6E9"/>
                </a:solidFill>
                <a:latin typeface="Source Sans 3" pitchFamily="34" charset="0"/>
                <a:ea typeface="Source Sans 3" pitchFamily="34" charset="-122"/>
                <a:cs typeface="Source Sans 3" pitchFamily="34" charset="-120"/>
              </a:rPr>
              <a:t>\lambda_e</a:t>
            </a:r>
            <a:pPr algn="l" indent="0" marL="0">
              <a:lnSpc>
                <a:spcPts val="1250"/>
              </a:lnSpc>
              <a:buNone/>
            </a:pPr>
            <a:r>
              <a:rPr lang="en-US" sz="850" dirty="0">
                <a:solidFill>
                  <a:srgbClr val="E2E6E9"/>
                </a:solidFill>
                <a:latin typeface="Source Sans 3" pitchFamily="34" charset="0"/>
                <a:ea typeface="Source Sans 3" pitchFamily="34" charset="-122"/>
                <a:cs typeface="Source Sans 3" pitchFamily="34" charset="-120"/>
              </a:rPr>
              <a:t>, </a:t>
            </a:r>
            <a:pPr algn="l" indent="0" marL="0">
              <a:lnSpc>
                <a:spcPts val="1250"/>
              </a:lnSpc>
              <a:buNone/>
            </a:pPr>
            <a:r>
              <a:rPr lang="en-US" sz="850" i="1" dirty="0">
                <a:solidFill>
                  <a:srgbClr val="E2E6E9"/>
                </a:solidFill>
                <a:latin typeface="Source Sans 3" pitchFamily="34" charset="0"/>
                <a:ea typeface="Source Sans 3" pitchFamily="34" charset="-122"/>
                <a:cs typeface="Source Sans 3" pitchFamily="34" charset="-120"/>
              </a:rPr>
              <a:t>\lambda_q</a:t>
            </a:r>
            <a:pPr algn="l" indent="0" marL="0">
              <a:lnSpc>
                <a:spcPts val="1250"/>
              </a:lnSpc>
              <a:buNone/>
            </a:pPr>
            <a:r>
              <a:rPr lang="en-US" sz="850" dirty="0">
                <a:solidFill>
                  <a:srgbClr val="E2E6E9"/>
                </a:solidFill>
                <a:latin typeface="Source Sans 3" pitchFamily="34" charset="0"/>
                <a:ea typeface="Source Sans 3" pitchFamily="34" charset="-122"/>
                <a:cs typeface="Source Sans 3" pitchFamily="34" charset="-120"/>
              </a:rPr>
              <a:t>는 튜닝 가능한 가중치 파라미터이며, 워크로드 특성과 운영 목표에 따라 조정됩니다. SLO 위반에 대한 페널티를 높게 설정하여 서비스 품질을 우선시하거나, 비용과 에너지 가중치를 조정하여 경제성을 강조할 수 있습니다.</a:t>
            </a:r>
            <a:endParaRPr lang="en-US" sz="850" dirty="0"/>
          </a:p>
        </p:txBody>
      </p:sp>
      <p:sp>
        <p:nvSpPr>
          <p:cNvPr id="41" name="Shape 34"/>
          <p:cNvSpPr/>
          <p:nvPr/>
        </p:nvSpPr>
        <p:spPr>
          <a:xfrm>
            <a:off x="431840" y="7485221"/>
            <a:ext cx="13766721" cy="609719"/>
          </a:xfrm>
          <a:prstGeom prst="roundRect">
            <a:avLst>
              <a:gd name="adj" fmla="val 2657"/>
            </a:avLst>
          </a:prstGeom>
          <a:solidFill>
            <a:srgbClr val="262626"/>
          </a:solidFill>
          <a:ln/>
        </p:spPr>
      </p:sp>
      <p:pic>
        <p:nvPicPr>
          <p:cNvPr id="42" name="Image 5" descr="preencoded.png">    </p:cNvPr>
          <p:cNvPicPr>
            <a:picLocks noChangeAspect="1"/>
          </p:cNvPicPr>
          <p:nvPr/>
        </p:nvPicPr>
        <p:blipFill>
          <a:blip r:embed="rId6"/>
          <a:stretch>
            <a:fillRect/>
          </a:stretch>
        </p:blipFill>
        <p:spPr>
          <a:xfrm>
            <a:off x="539710" y="7639883"/>
            <a:ext cx="134898" cy="107871"/>
          </a:xfrm>
          <a:prstGeom prst="rect">
            <a:avLst/>
          </a:prstGeom>
        </p:spPr>
      </p:pic>
      <p:sp>
        <p:nvSpPr>
          <p:cNvPr id="43" name="Text 35"/>
          <p:cNvSpPr/>
          <p:nvPr/>
        </p:nvSpPr>
        <p:spPr>
          <a:xfrm>
            <a:off x="782479" y="7620000"/>
            <a:ext cx="13308211" cy="323850"/>
          </a:xfrm>
          <a:prstGeom prst="rect">
            <a:avLst/>
          </a:prstGeom>
          <a:noFill/>
          <a:ln/>
        </p:spPr>
        <p:txBody>
          <a:bodyPr wrap="square" lIns="0" tIns="0" rIns="0" bIns="0" rtlCol="0" anchor="t"/>
          <a:lstStyle/>
          <a:p>
            <a:pPr algn="l" indent="0" marL="0">
              <a:lnSpc>
                <a:spcPts val="1250"/>
              </a:lnSpc>
              <a:buNone/>
            </a:pPr>
            <a:r>
              <a:rPr lang="en-US" sz="850" b="1" dirty="0">
                <a:solidFill>
                  <a:srgbClr val="FFFFFF"/>
                </a:solidFill>
                <a:latin typeface="Source Sans 3" pitchFamily="34" charset="0"/>
                <a:ea typeface="Source Sans 3" pitchFamily="34" charset="-122"/>
                <a:cs typeface="Source Sans 3" pitchFamily="34" charset="-120"/>
              </a:rPr>
              <a:t>발표 메모:</a:t>
            </a:r>
            <a:pPr algn="l" indent="0" marL="0">
              <a:lnSpc>
                <a:spcPts val="1250"/>
              </a:lnSpc>
              <a:buNone/>
            </a:pPr>
            <a:r>
              <a:rPr lang="en-US" sz="850" dirty="0">
                <a:solidFill>
                  <a:srgbClr val="FFFFFF"/>
                </a:solidFill>
                <a:latin typeface="Source Sans 3" pitchFamily="34" charset="0"/>
                <a:ea typeface="Source Sans 3" pitchFamily="34" charset="-122"/>
                <a:cs typeface="Source Sans 3" pitchFamily="34" charset="-120"/>
              </a:rPr>
              <a:t> 강화학습 모델의 SAR 체계를 설명드립니다. 상태는 네트워크, 자원, 품질, 비용의 4가지 차원에서 수집됩니다. 행동은 배치, 스케일링, 오프로딩, 캐싱 등 4가지 카테고리로 구성됩니다. 보상 함수는 SLO 위반, 비용, 에너지, 체감 품질을 가중 합으로 계산하며, 가중치 튜닝으로 다양한 운영 목표를 반영할 수 있습니다. 이 프레임워크는 복잡한 의사결정을 체계적으로 학습합니다.</a:t>
            </a:r>
            <a:endParaRPr lang="en-US" sz="8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431840" y="296942"/>
            <a:ext cx="2754630" cy="306705"/>
          </a:xfrm>
          <a:prstGeom prst="rect">
            <a:avLst/>
          </a:prstGeom>
          <a:noFill/>
          <a:ln/>
        </p:spPr>
        <p:txBody>
          <a:bodyPr wrap="none" lIns="0" tIns="0" rIns="0" bIns="0" rtlCol="0" anchor="t"/>
          <a:lstStyle/>
          <a:p>
            <a:pPr algn="l" indent="0" marL="0">
              <a:lnSpc>
                <a:spcPts val="2400"/>
              </a:lnSpc>
              <a:buNone/>
            </a:pPr>
            <a:r>
              <a:rPr lang="en-US" sz="1900" b="1" dirty="0">
                <a:solidFill>
                  <a:srgbClr val="FFFFFF"/>
                </a:solidFill>
                <a:latin typeface="Montserrat Bold" pitchFamily="34" charset="0"/>
                <a:ea typeface="Montserrat Bold" pitchFamily="34" charset="-122"/>
                <a:cs typeface="Montserrat Bold" pitchFamily="34" charset="-120"/>
              </a:rPr>
              <a:t>시스템 운영 로직: 의사코드</a:t>
            </a:r>
            <a:endParaRPr lang="en-US" sz="1900" dirty="0"/>
          </a:p>
        </p:txBody>
      </p:sp>
      <p:sp>
        <p:nvSpPr>
          <p:cNvPr id="3" name="Text 1"/>
          <p:cNvSpPr/>
          <p:nvPr/>
        </p:nvSpPr>
        <p:spPr>
          <a:xfrm>
            <a:off x="431840" y="819507"/>
            <a:ext cx="13766721" cy="161925"/>
          </a:xfrm>
          <a:prstGeom prst="rect">
            <a:avLst/>
          </a:prstGeom>
          <a:noFill/>
          <a:ln/>
        </p:spPr>
        <p:txBody>
          <a:bodyPr wrap="none" lIns="0" tIns="0" rIns="0" bIns="0" rtlCol="0" anchor="t"/>
          <a:lstStyle/>
          <a:p>
            <a:pPr algn="l" indent="0" marL="0">
              <a:lnSpc>
                <a:spcPts val="1250"/>
              </a:lnSpc>
              <a:buNone/>
            </a:pPr>
            <a:r>
              <a:rPr lang="en-US" sz="850" dirty="0">
                <a:solidFill>
                  <a:srgbClr val="E2E6E9"/>
                </a:solidFill>
                <a:latin typeface="Source Sans 3" pitchFamily="34" charset="0"/>
                <a:ea typeface="Source Sans 3" pitchFamily="34" charset="-122"/>
                <a:cs typeface="Source Sans 3" pitchFamily="34" charset="-120"/>
              </a:rPr>
              <a:t>제안 시스템의 운영 흐름을 두 가지 관점에서 살펴봅니다. 운영 루프는 전체 시스템의 지속적인 모니터링과 적응 과정을, 정책 관점은 구체적인 의사결정 로직을 보여줍니다.</a:t>
            </a:r>
            <a:endParaRPr lang="en-US" sz="850" dirty="0"/>
          </a:p>
        </p:txBody>
      </p:sp>
      <p:sp>
        <p:nvSpPr>
          <p:cNvPr id="4" name="Text 2"/>
          <p:cNvSpPr/>
          <p:nvPr/>
        </p:nvSpPr>
        <p:spPr>
          <a:xfrm>
            <a:off x="431840" y="1210747"/>
            <a:ext cx="1549241" cy="184071"/>
          </a:xfrm>
          <a:prstGeom prst="rect">
            <a:avLst/>
          </a:prstGeom>
          <a:noFill/>
          <a:ln/>
        </p:spPr>
        <p:txBody>
          <a:bodyPr wrap="none" lIns="0" tIns="0" rIns="0" bIns="0" rtlCol="0" anchor="t"/>
          <a:lstStyle/>
          <a:p>
            <a:pPr algn="l" indent="0" marL="0">
              <a:lnSpc>
                <a:spcPts val="1400"/>
              </a:lnSpc>
              <a:buNone/>
            </a:pPr>
            <a:r>
              <a:rPr lang="en-US" sz="1150" b="1" dirty="0">
                <a:solidFill>
                  <a:srgbClr val="FFFFFF"/>
                </a:solidFill>
                <a:latin typeface="Montserrat Bold" pitchFamily="34" charset="0"/>
                <a:ea typeface="Montserrat Bold" pitchFamily="34" charset="-122"/>
                <a:cs typeface="Montserrat Bold" pitchFamily="34" charset="-120"/>
              </a:rPr>
              <a:t>4.4.1 운영 루프 의사코드</a:t>
            </a:r>
            <a:endParaRPr lang="en-US" sz="1150" dirty="0"/>
          </a:p>
        </p:txBody>
      </p:sp>
      <p:pic>
        <p:nvPicPr>
          <p:cNvPr id="5" name="Image 0" descr="preencoded.png">    </p:cNvPr>
          <p:cNvPicPr>
            <a:picLocks noChangeAspect="1"/>
          </p:cNvPicPr>
          <p:nvPr/>
        </p:nvPicPr>
        <p:blipFill>
          <a:blip r:embed="rId1"/>
          <a:stretch>
            <a:fillRect/>
          </a:stretch>
        </p:blipFill>
        <p:spPr>
          <a:xfrm>
            <a:off x="431840" y="1516261"/>
            <a:ext cx="6751677" cy="10958513"/>
          </a:xfrm>
          <a:prstGeom prst="rect">
            <a:avLst/>
          </a:prstGeom>
        </p:spPr>
      </p:pic>
      <p:sp>
        <p:nvSpPr>
          <p:cNvPr id="6" name="Text 3"/>
          <p:cNvSpPr/>
          <p:nvPr/>
        </p:nvSpPr>
        <p:spPr>
          <a:xfrm>
            <a:off x="431840" y="12596217"/>
            <a:ext cx="6751677" cy="161925"/>
          </a:xfrm>
          <a:prstGeom prst="rect">
            <a:avLst/>
          </a:prstGeom>
          <a:noFill/>
          <a:ln/>
        </p:spPr>
        <p:txBody>
          <a:bodyPr wrap="none" lIns="0" tIns="0" rIns="0" bIns="0" rtlCol="0" anchor="t"/>
          <a:lstStyle/>
          <a:p>
            <a:pPr algn="l" indent="0" marL="0">
              <a:lnSpc>
                <a:spcPts val="1250"/>
              </a:lnSpc>
              <a:buNone/>
            </a:pPr>
            <a:r>
              <a:rPr lang="en-US" sz="850" dirty="0">
                <a:solidFill>
                  <a:srgbClr val="E2E6E9"/>
                </a:solidFill>
                <a:latin typeface="Source Sans 3" pitchFamily="34" charset="0"/>
                <a:ea typeface="Source Sans 3" pitchFamily="34" charset="-122"/>
                <a:cs typeface="Source Sans 3" pitchFamily="34" charset="-120"/>
              </a:rPr>
              <a:t>운영 루프는 지속적인 모니터링-평가-실행-피드백의 4단계로 구성됩니다.</a:t>
            </a:r>
            <a:endParaRPr lang="en-US" sz="850" dirty="0"/>
          </a:p>
        </p:txBody>
      </p:sp>
      <p:sp>
        <p:nvSpPr>
          <p:cNvPr id="7" name="Text 4"/>
          <p:cNvSpPr/>
          <p:nvPr/>
        </p:nvSpPr>
        <p:spPr>
          <a:xfrm>
            <a:off x="431840" y="12855297"/>
            <a:ext cx="6751677" cy="161925"/>
          </a:xfrm>
          <a:prstGeom prst="rect">
            <a:avLst/>
          </a:prstGeom>
          <a:noFill/>
          <a:ln/>
        </p:spPr>
        <p:txBody>
          <a:bodyPr wrap="none" lIns="0" tIns="0" rIns="0" bIns="0" rtlCol="0" anchor="t"/>
          <a:lstStyle/>
          <a:p>
            <a:pPr algn="l" marL="342900" indent="-342900">
              <a:lnSpc>
                <a:spcPts val="1250"/>
              </a:lnSpc>
              <a:buSzPct val="100000"/>
              <a:buFont typeface="+mj-lt"/>
              <a:buAutoNum type="arabicPeriod" startAt="1"/>
            </a:pPr>
            <a:r>
              <a:rPr lang="en-US" sz="850" b="1" dirty="0">
                <a:solidFill>
                  <a:srgbClr val="E2E6E9"/>
                </a:solidFill>
                <a:latin typeface="Source Sans 3" pitchFamily="34" charset="0"/>
                <a:ea typeface="Source Sans 3" pitchFamily="34" charset="-122"/>
                <a:cs typeface="Source Sans 3" pitchFamily="34" charset="-120"/>
              </a:rPr>
              <a:t>모니터링:</a:t>
            </a:r>
            <a:pPr algn="l" indent="0" marL="0">
              <a:lnSpc>
                <a:spcPts val="1250"/>
              </a:lnSpc>
              <a:buNone/>
            </a:pPr>
            <a:r>
              <a:rPr lang="en-US" sz="850" dirty="0">
                <a:solidFill>
                  <a:srgbClr val="E2E6E9"/>
                </a:solidFill>
                <a:latin typeface="Source Sans 3" pitchFamily="34" charset="0"/>
                <a:ea typeface="Source Sans 3" pitchFamily="34" charset="-122"/>
                <a:cs typeface="Source Sans 3" pitchFamily="34" charset="-120"/>
              </a:rPr>
              <a:t> 텔레메트리로부터 상태 벡터 수집</a:t>
            </a:r>
            <a:endParaRPr lang="en-US" sz="850" dirty="0"/>
          </a:p>
        </p:txBody>
      </p:sp>
      <p:sp>
        <p:nvSpPr>
          <p:cNvPr id="8" name="Text 5"/>
          <p:cNvSpPr/>
          <p:nvPr/>
        </p:nvSpPr>
        <p:spPr>
          <a:xfrm>
            <a:off x="431840" y="13054965"/>
            <a:ext cx="6751677" cy="161925"/>
          </a:xfrm>
          <a:prstGeom prst="rect">
            <a:avLst/>
          </a:prstGeom>
          <a:noFill/>
          <a:ln/>
        </p:spPr>
        <p:txBody>
          <a:bodyPr wrap="none" lIns="0" tIns="0" rIns="0" bIns="0" rtlCol="0" anchor="t"/>
          <a:lstStyle/>
          <a:p>
            <a:pPr algn="l" marL="342900" indent="-342900">
              <a:lnSpc>
                <a:spcPts val="1250"/>
              </a:lnSpc>
              <a:buSzPct val="100000"/>
              <a:buFont typeface="+mj-lt"/>
              <a:buAutoNum type="arabicPeriod" startAt="2"/>
            </a:pPr>
            <a:r>
              <a:rPr lang="en-US" sz="850" b="1" dirty="0">
                <a:solidFill>
                  <a:srgbClr val="E2E6E9"/>
                </a:solidFill>
                <a:latin typeface="Source Sans 3" pitchFamily="34" charset="0"/>
                <a:ea typeface="Source Sans 3" pitchFamily="34" charset="-122"/>
                <a:cs typeface="Source Sans 3" pitchFamily="34" charset="-120"/>
              </a:rPr>
              <a:t>평가:</a:t>
            </a:r>
            <a:pPr algn="l" indent="0" marL="0">
              <a:lnSpc>
                <a:spcPts val="1250"/>
              </a:lnSpc>
              <a:buNone/>
            </a:pPr>
            <a:r>
              <a:rPr lang="en-US" sz="850" dirty="0">
                <a:solidFill>
                  <a:srgbClr val="E2E6E9"/>
                </a:solidFill>
                <a:latin typeface="Source Sans 3" pitchFamily="34" charset="0"/>
                <a:ea typeface="Source Sans 3" pitchFamily="34" charset="-122"/>
                <a:cs typeface="Source Sans 3" pitchFamily="34" charset="-120"/>
              </a:rPr>
              <a:t> SLO 위반 여부와 최적화 필요성 판단</a:t>
            </a:r>
            <a:endParaRPr lang="en-US" sz="850" dirty="0"/>
          </a:p>
        </p:txBody>
      </p:sp>
      <p:sp>
        <p:nvSpPr>
          <p:cNvPr id="9" name="Text 6"/>
          <p:cNvSpPr/>
          <p:nvPr/>
        </p:nvSpPr>
        <p:spPr>
          <a:xfrm>
            <a:off x="431840" y="13254633"/>
            <a:ext cx="6751677" cy="161925"/>
          </a:xfrm>
          <a:prstGeom prst="rect">
            <a:avLst/>
          </a:prstGeom>
          <a:noFill/>
          <a:ln/>
        </p:spPr>
        <p:txBody>
          <a:bodyPr wrap="none" lIns="0" tIns="0" rIns="0" bIns="0" rtlCol="0" anchor="t"/>
          <a:lstStyle/>
          <a:p>
            <a:pPr algn="l" marL="342900" indent="-342900">
              <a:lnSpc>
                <a:spcPts val="1250"/>
              </a:lnSpc>
              <a:buSzPct val="100000"/>
              <a:buFont typeface="+mj-lt"/>
              <a:buAutoNum type="arabicPeriod" startAt="3"/>
            </a:pPr>
            <a:r>
              <a:rPr lang="en-US" sz="850" b="1" dirty="0">
                <a:solidFill>
                  <a:srgbClr val="E2E6E9"/>
                </a:solidFill>
                <a:latin typeface="Source Sans 3" pitchFamily="34" charset="0"/>
                <a:ea typeface="Source Sans 3" pitchFamily="34" charset="-122"/>
                <a:cs typeface="Source Sans 3" pitchFamily="34" charset="-120"/>
              </a:rPr>
              <a:t>실행:</a:t>
            </a:r>
            <a:pPr algn="l" indent="0" marL="0">
              <a:lnSpc>
                <a:spcPts val="1250"/>
              </a:lnSpc>
              <a:buNone/>
            </a:pPr>
            <a:r>
              <a:rPr lang="en-US" sz="850" dirty="0">
                <a:solidFill>
                  <a:srgbClr val="E2E6E9"/>
                </a:solidFill>
                <a:latin typeface="Source Sans 3" pitchFamily="34" charset="0"/>
                <a:ea typeface="Source Sans 3" pitchFamily="34" charset="-122"/>
                <a:cs typeface="Source Sans 3" pitchFamily="34" charset="-120"/>
              </a:rPr>
              <a:t> 정책 엔진이 행동 선택 및 적용</a:t>
            </a:r>
            <a:endParaRPr lang="en-US" sz="850" dirty="0"/>
          </a:p>
        </p:txBody>
      </p:sp>
      <p:sp>
        <p:nvSpPr>
          <p:cNvPr id="10" name="Text 7"/>
          <p:cNvSpPr/>
          <p:nvPr/>
        </p:nvSpPr>
        <p:spPr>
          <a:xfrm>
            <a:off x="431840" y="13454301"/>
            <a:ext cx="6751677" cy="161925"/>
          </a:xfrm>
          <a:prstGeom prst="rect">
            <a:avLst/>
          </a:prstGeom>
          <a:noFill/>
          <a:ln/>
        </p:spPr>
        <p:txBody>
          <a:bodyPr wrap="none" lIns="0" tIns="0" rIns="0" bIns="0" rtlCol="0" anchor="t"/>
          <a:lstStyle/>
          <a:p>
            <a:pPr algn="l" marL="342900" indent="-342900">
              <a:lnSpc>
                <a:spcPts val="1250"/>
              </a:lnSpc>
              <a:buSzPct val="100000"/>
              <a:buFont typeface="+mj-lt"/>
              <a:buAutoNum type="arabicPeriod" startAt="4"/>
            </a:pPr>
            <a:r>
              <a:rPr lang="en-US" sz="850" b="1" dirty="0">
                <a:solidFill>
                  <a:srgbClr val="E2E6E9"/>
                </a:solidFill>
                <a:latin typeface="Source Sans 3" pitchFamily="34" charset="0"/>
                <a:ea typeface="Source Sans 3" pitchFamily="34" charset="-122"/>
                <a:cs typeface="Source Sans 3" pitchFamily="34" charset="-120"/>
              </a:rPr>
              <a:t>피드백:</a:t>
            </a:r>
            <a:pPr algn="l" indent="0" marL="0">
              <a:lnSpc>
                <a:spcPts val="1250"/>
              </a:lnSpc>
              <a:buNone/>
            </a:pPr>
            <a:r>
              <a:rPr lang="en-US" sz="850" dirty="0">
                <a:solidFill>
                  <a:srgbClr val="E2E6E9"/>
                </a:solidFill>
                <a:latin typeface="Source Sans 3" pitchFamily="34" charset="0"/>
                <a:ea typeface="Source Sans 3" pitchFamily="34" charset="-122"/>
                <a:cs typeface="Source Sans 3" pitchFamily="34" charset="-120"/>
              </a:rPr>
              <a:t> 보상 계산 및 학습 모델 업데이트</a:t>
            </a:r>
            <a:endParaRPr lang="en-US" sz="850" dirty="0"/>
          </a:p>
        </p:txBody>
      </p:sp>
      <p:sp>
        <p:nvSpPr>
          <p:cNvPr id="11" name="Text 8"/>
          <p:cNvSpPr/>
          <p:nvPr/>
        </p:nvSpPr>
        <p:spPr>
          <a:xfrm>
            <a:off x="431840" y="13713381"/>
            <a:ext cx="6751677" cy="161925"/>
          </a:xfrm>
          <a:prstGeom prst="rect">
            <a:avLst/>
          </a:prstGeom>
          <a:noFill/>
          <a:ln/>
        </p:spPr>
        <p:txBody>
          <a:bodyPr wrap="none" lIns="0" tIns="0" rIns="0" bIns="0" rtlCol="0" anchor="t"/>
          <a:lstStyle/>
          <a:p>
            <a:pPr algn="l" indent="0" marL="0">
              <a:lnSpc>
                <a:spcPts val="1250"/>
              </a:lnSpc>
              <a:buNone/>
            </a:pPr>
            <a:r>
              <a:rPr lang="en-US" sz="850" dirty="0">
                <a:solidFill>
                  <a:srgbClr val="E2E6E9"/>
                </a:solidFill>
                <a:latin typeface="Source Sans 3" pitchFamily="34" charset="0"/>
                <a:ea typeface="Source Sans 3" pitchFamily="34" charset="-122"/>
                <a:cs typeface="Source Sans 3" pitchFamily="34" charset="-120"/>
              </a:rPr>
              <a:t>각 사이클은 설정 가능한 간격(예: 10초)으로 반복 실행되며, 긴급 상황 시 즉시 트리거됩니다.</a:t>
            </a:r>
            <a:endParaRPr lang="en-US" sz="850" dirty="0"/>
          </a:p>
        </p:txBody>
      </p:sp>
      <p:sp>
        <p:nvSpPr>
          <p:cNvPr id="12" name="Text 9"/>
          <p:cNvSpPr/>
          <p:nvPr/>
        </p:nvSpPr>
        <p:spPr>
          <a:xfrm>
            <a:off x="7454503" y="1210747"/>
            <a:ext cx="1582222" cy="184071"/>
          </a:xfrm>
          <a:prstGeom prst="rect">
            <a:avLst/>
          </a:prstGeom>
          <a:noFill/>
          <a:ln/>
        </p:spPr>
        <p:txBody>
          <a:bodyPr wrap="none" lIns="0" tIns="0" rIns="0" bIns="0" rtlCol="0" anchor="t"/>
          <a:lstStyle/>
          <a:p>
            <a:pPr algn="l" indent="0" marL="0">
              <a:lnSpc>
                <a:spcPts val="1400"/>
              </a:lnSpc>
              <a:buNone/>
            </a:pPr>
            <a:r>
              <a:rPr lang="en-US" sz="1150" b="1" dirty="0">
                <a:solidFill>
                  <a:srgbClr val="FFFFFF"/>
                </a:solidFill>
                <a:latin typeface="Montserrat Bold" pitchFamily="34" charset="0"/>
                <a:ea typeface="Montserrat Bold" pitchFamily="34" charset="-122"/>
                <a:cs typeface="Montserrat Bold" pitchFamily="34" charset="-120"/>
              </a:rPr>
              <a:t>4.4.2 정책 관점 의사코드</a:t>
            </a:r>
            <a:endParaRPr lang="en-US" sz="1150" dirty="0"/>
          </a:p>
        </p:txBody>
      </p:sp>
      <p:pic>
        <p:nvPicPr>
          <p:cNvPr id="13" name="Image 1" descr="preencoded.png">    </p:cNvPr>
          <p:cNvPicPr>
            <a:picLocks noChangeAspect="1"/>
          </p:cNvPicPr>
          <p:nvPr/>
        </p:nvPicPr>
        <p:blipFill>
          <a:blip r:embed="rId2"/>
          <a:stretch>
            <a:fillRect/>
          </a:stretch>
        </p:blipFill>
        <p:spPr>
          <a:xfrm>
            <a:off x="7454503" y="1516261"/>
            <a:ext cx="5852160" cy="11536680"/>
          </a:xfrm>
          <a:prstGeom prst="rect">
            <a:avLst/>
          </a:prstGeom>
        </p:spPr>
      </p:pic>
      <p:sp>
        <p:nvSpPr>
          <p:cNvPr id="14" name="Text 10"/>
          <p:cNvSpPr/>
          <p:nvPr/>
        </p:nvSpPr>
        <p:spPr>
          <a:xfrm>
            <a:off x="7454503" y="13174385"/>
            <a:ext cx="6751677" cy="161925"/>
          </a:xfrm>
          <a:prstGeom prst="rect">
            <a:avLst/>
          </a:prstGeom>
          <a:noFill/>
          <a:ln/>
        </p:spPr>
        <p:txBody>
          <a:bodyPr wrap="none" lIns="0" tIns="0" rIns="0" bIns="0" rtlCol="0" anchor="t"/>
          <a:lstStyle/>
          <a:p>
            <a:pPr algn="l" indent="0" marL="0">
              <a:lnSpc>
                <a:spcPts val="1250"/>
              </a:lnSpc>
              <a:buNone/>
            </a:pPr>
            <a:r>
              <a:rPr lang="en-US" sz="850" dirty="0">
                <a:solidFill>
                  <a:srgbClr val="E2E6E9"/>
                </a:solidFill>
                <a:latin typeface="Source Sans 3" pitchFamily="34" charset="0"/>
                <a:ea typeface="Source Sans 3" pitchFamily="34" charset="-122"/>
                <a:cs typeface="Source Sans 3" pitchFamily="34" charset="-120"/>
              </a:rPr>
              <a:t>정책 관점 로직은 상태 입력에 대한 구체적인 행동 결정 과정을 명시합니다.</a:t>
            </a:r>
            <a:endParaRPr lang="en-US" sz="850" dirty="0"/>
          </a:p>
        </p:txBody>
      </p:sp>
      <p:sp>
        <p:nvSpPr>
          <p:cNvPr id="15" name="Text 11"/>
          <p:cNvSpPr/>
          <p:nvPr/>
        </p:nvSpPr>
        <p:spPr>
          <a:xfrm>
            <a:off x="7454503" y="13433465"/>
            <a:ext cx="6751677" cy="161925"/>
          </a:xfrm>
          <a:prstGeom prst="rect">
            <a:avLst/>
          </a:prstGeom>
          <a:noFill/>
          <a:ln/>
        </p:spPr>
        <p:txBody>
          <a:bodyPr wrap="none" lIns="0" tIns="0" rIns="0" bIns="0" rtlCol="0" anchor="t"/>
          <a:lstStyle/>
          <a:p>
            <a:pPr algn="l" marL="342900" indent="-342900">
              <a:lnSpc>
                <a:spcPts val="1250"/>
              </a:lnSpc>
              <a:buSzPct val="100000"/>
              <a:buFont typeface="+mj-lt"/>
              <a:buAutoNum type="arabicPeriod" startAt="1"/>
            </a:pPr>
            <a:r>
              <a:rPr lang="en-US" sz="850" b="1" dirty="0">
                <a:solidFill>
                  <a:srgbClr val="E2E6E9"/>
                </a:solidFill>
                <a:latin typeface="Source Sans 3" pitchFamily="34" charset="0"/>
                <a:ea typeface="Source Sans 3" pitchFamily="34" charset="-122"/>
                <a:cs typeface="Source Sans 3" pitchFamily="34" charset="-120"/>
              </a:rPr>
              <a:t>상태 분석:</a:t>
            </a:r>
            <a:pPr algn="l" indent="0" marL="0">
              <a:lnSpc>
                <a:spcPts val="1250"/>
              </a:lnSpc>
              <a:buNone/>
            </a:pPr>
            <a:r>
              <a:rPr lang="en-US" sz="850" dirty="0">
                <a:solidFill>
                  <a:srgbClr val="E2E6E9"/>
                </a:solidFill>
                <a:latin typeface="Source Sans 3" pitchFamily="34" charset="0"/>
                <a:ea typeface="Source Sans 3" pitchFamily="34" charset="-122"/>
                <a:cs typeface="Source Sans 3" pitchFamily="34" charset="-120"/>
              </a:rPr>
              <a:t> 현재 상태를 정규화하고 특징 추출</a:t>
            </a:r>
            <a:endParaRPr lang="en-US" sz="850" dirty="0"/>
          </a:p>
        </p:txBody>
      </p:sp>
      <p:sp>
        <p:nvSpPr>
          <p:cNvPr id="16" name="Text 12"/>
          <p:cNvSpPr/>
          <p:nvPr/>
        </p:nvSpPr>
        <p:spPr>
          <a:xfrm>
            <a:off x="7454503" y="13633133"/>
            <a:ext cx="6751677" cy="161925"/>
          </a:xfrm>
          <a:prstGeom prst="rect">
            <a:avLst/>
          </a:prstGeom>
          <a:noFill/>
          <a:ln/>
        </p:spPr>
        <p:txBody>
          <a:bodyPr wrap="none" lIns="0" tIns="0" rIns="0" bIns="0" rtlCol="0" anchor="t"/>
          <a:lstStyle/>
          <a:p>
            <a:pPr algn="l" marL="342900" indent="-342900">
              <a:lnSpc>
                <a:spcPts val="1250"/>
              </a:lnSpc>
              <a:buSzPct val="100000"/>
              <a:buFont typeface="+mj-lt"/>
              <a:buAutoNum type="arabicPeriod" startAt="2"/>
            </a:pPr>
            <a:r>
              <a:rPr lang="en-US" sz="850" b="1" dirty="0">
                <a:solidFill>
                  <a:srgbClr val="E2E6E9"/>
                </a:solidFill>
                <a:latin typeface="Source Sans 3" pitchFamily="34" charset="0"/>
                <a:ea typeface="Source Sans 3" pitchFamily="34" charset="-122"/>
                <a:cs typeface="Source Sans 3" pitchFamily="34" charset="-120"/>
              </a:rPr>
              <a:t>정책 선택:</a:t>
            </a:r>
            <a:pPr algn="l" indent="0" marL="0">
              <a:lnSpc>
                <a:spcPts val="1250"/>
              </a:lnSpc>
              <a:buNone/>
            </a:pPr>
            <a:r>
              <a:rPr lang="en-US" sz="850" dirty="0">
                <a:solidFill>
                  <a:srgbClr val="E2E6E9"/>
                </a:solidFill>
                <a:latin typeface="Source Sans 3" pitchFamily="34" charset="0"/>
                <a:ea typeface="Source Sans 3" pitchFamily="34" charset="-122"/>
                <a:cs typeface="Source Sans 3" pitchFamily="34" charset="-120"/>
              </a:rPr>
              <a:t> RL 모델 또는 휴리스틱 규칙 적용</a:t>
            </a:r>
            <a:endParaRPr lang="en-US" sz="850" dirty="0"/>
          </a:p>
        </p:txBody>
      </p:sp>
      <p:sp>
        <p:nvSpPr>
          <p:cNvPr id="17" name="Text 13"/>
          <p:cNvSpPr/>
          <p:nvPr/>
        </p:nvSpPr>
        <p:spPr>
          <a:xfrm>
            <a:off x="7454503" y="13832800"/>
            <a:ext cx="6751677" cy="161925"/>
          </a:xfrm>
          <a:prstGeom prst="rect">
            <a:avLst/>
          </a:prstGeom>
          <a:noFill/>
          <a:ln/>
        </p:spPr>
        <p:txBody>
          <a:bodyPr wrap="none" lIns="0" tIns="0" rIns="0" bIns="0" rtlCol="0" anchor="t"/>
          <a:lstStyle/>
          <a:p>
            <a:pPr algn="l" marL="342900" indent="-342900">
              <a:lnSpc>
                <a:spcPts val="1250"/>
              </a:lnSpc>
              <a:buSzPct val="100000"/>
              <a:buFont typeface="+mj-lt"/>
              <a:buAutoNum type="arabicPeriod" startAt="3"/>
            </a:pPr>
            <a:r>
              <a:rPr lang="en-US" sz="850" b="1" dirty="0">
                <a:solidFill>
                  <a:srgbClr val="E2E6E9"/>
                </a:solidFill>
                <a:latin typeface="Source Sans 3" pitchFamily="34" charset="0"/>
                <a:ea typeface="Source Sans 3" pitchFamily="34" charset="-122"/>
                <a:cs typeface="Source Sans 3" pitchFamily="34" charset="-120"/>
              </a:rPr>
              <a:t>행동 결정:</a:t>
            </a:r>
            <a:pPr algn="l" indent="0" marL="0">
              <a:lnSpc>
                <a:spcPts val="1250"/>
              </a:lnSpc>
              <a:buNone/>
            </a:pPr>
            <a:r>
              <a:rPr lang="en-US" sz="850" dirty="0">
                <a:solidFill>
                  <a:srgbClr val="E2E6E9"/>
                </a:solidFill>
                <a:latin typeface="Source Sans 3" pitchFamily="34" charset="0"/>
                <a:ea typeface="Source Sans 3" pitchFamily="34" charset="-122"/>
                <a:cs typeface="Source Sans 3" pitchFamily="34" charset="-120"/>
              </a:rPr>
              <a:t> 행동 공간에서 최적 행동 선택</a:t>
            </a:r>
            <a:endParaRPr lang="en-US" sz="850" dirty="0"/>
          </a:p>
        </p:txBody>
      </p:sp>
      <p:sp>
        <p:nvSpPr>
          <p:cNvPr id="18" name="Text 14"/>
          <p:cNvSpPr/>
          <p:nvPr/>
        </p:nvSpPr>
        <p:spPr>
          <a:xfrm>
            <a:off x="7454503" y="14032468"/>
            <a:ext cx="6751677" cy="161925"/>
          </a:xfrm>
          <a:prstGeom prst="rect">
            <a:avLst/>
          </a:prstGeom>
          <a:noFill/>
          <a:ln/>
        </p:spPr>
        <p:txBody>
          <a:bodyPr wrap="none" lIns="0" tIns="0" rIns="0" bIns="0" rtlCol="0" anchor="t"/>
          <a:lstStyle/>
          <a:p>
            <a:pPr algn="l" marL="342900" indent="-342900">
              <a:lnSpc>
                <a:spcPts val="1250"/>
              </a:lnSpc>
              <a:buSzPct val="100000"/>
              <a:buFont typeface="+mj-lt"/>
              <a:buAutoNum type="arabicPeriod" startAt="4"/>
            </a:pPr>
            <a:r>
              <a:rPr lang="en-US" sz="850" b="1" dirty="0">
                <a:solidFill>
                  <a:srgbClr val="E2E6E9"/>
                </a:solidFill>
                <a:latin typeface="Source Sans 3" pitchFamily="34" charset="0"/>
                <a:ea typeface="Source Sans 3" pitchFamily="34" charset="-122"/>
                <a:cs typeface="Source Sans 3" pitchFamily="34" charset="-120"/>
              </a:rPr>
              <a:t>제약 검증:</a:t>
            </a:r>
            <a:pPr algn="l" indent="0" marL="0">
              <a:lnSpc>
                <a:spcPts val="1250"/>
              </a:lnSpc>
              <a:buNone/>
            </a:pPr>
            <a:r>
              <a:rPr lang="en-US" sz="850" dirty="0">
                <a:solidFill>
                  <a:srgbClr val="E2E6E9"/>
                </a:solidFill>
                <a:latin typeface="Source Sans 3" pitchFamily="34" charset="0"/>
                <a:ea typeface="Source Sans 3" pitchFamily="34" charset="-122"/>
                <a:cs typeface="Source Sans 3" pitchFamily="34" charset="-120"/>
              </a:rPr>
              <a:t> 가드레일과 안전성 제약 확인</a:t>
            </a:r>
            <a:endParaRPr lang="en-US" sz="850" dirty="0"/>
          </a:p>
        </p:txBody>
      </p:sp>
      <p:sp>
        <p:nvSpPr>
          <p:cNvPr id="19" name="Text 15"/>
          <p:cNvSpPr/>
          <p:nvPr/>
        </p:nvSpPr>
        <p:spPr>
          <a:xfrm>
            <a:off x="7454503" y="14232136"/>
            <a:ext cx="6751677" cy="161925"/>
          </a:xfrm>
          <a:prstGeom prst="rect">
            <a:avLst/>
          </a:prstGeom>
          <a:noFill/>
          <a:ln/>
        </p:spPr>
        <p:txBody>
          <a:bodyPr wrap="none" lIns="0" tIns="0" rIns="0" bIns="0" rtlCol="0" anchor="t"/>
          <a:lstStyle/>
          <a:p>
            <a:pPr algn="l" marL="342900" indent="-342900">
              <a:lnSpc>
                <a:spcPts val="1250"/>
              </a:lnSpc>
              <a:buSzPct val="100000"/>
              <a:buFont typeface="+mj-lt"/>
              <a:buAutoNum type="arabicPeriod" startAt="5"/>
            </a:pPr>
            <a:r>
              <a:rPr lang="en-US" sz="850" b="1" dirty="0">
                <a:solidFill>
                  <a:srgbClr val="E2E6E9"/>
                </a:solidFill>
                <a:latin typeface="Source Sans 3" pitchFamily="34" charset="0"/>
                <a:ea typeface="Source Sans 3" pitchFamily="34" charset="-122"/>
                <a:cs typeface="Source Sans 3" pitchFamily="34" charset="-120"/>
              </a:rPr>
              <a:t>실행:</a:t>
            </a:r>
            <a:pPr algn="l" indent="0" marL="0">
              <a:lnSpc>
                <a:spcPts val="1250"/>
              </a:lnSpc>
              <a:buNone/>
            </a:pPr>
            <a:r>
              <a:rPr lang="en-US" sz="850" dirty="0">
                <a:solidFill>
                  <a:srgbClr val="E2E6E9"/>
                </a:solidFill>
                <a:latin typeface="Source Sans 3" pitchFamily="34" charset="0"/>
                <a:ea typeface="Source Sans 3" pitchFamily="34" charset="-122"/>
                <a:cs typeface="Source Sans 3" pitchFamily="34" charset="-120"/>
              </a:rPr>
              <a:t> 선택된 행동을 시스템에 적용</a:t>
            </a:r>
            <a:endParaRPr lang="en-US" sz="850" dirty="0"/>
          </a:p>
        </p:txBody>
      </p:sp>
      <p:sp>
        <p:nvSpPr>
          <p:cNvPr id="20" name="Text 16"/>
          <p:cNvSpPr/>
          <p:nvPr/>
        </p:nvSpPr>
        <p:spPr>
          <a:xfrm>
            <a:off x="7454503" y="14491216"/>
            <a:ext cx="6751677" cy="161925"/>
          </a:xfrm>
          <a:prstGeom prst="rect">
            <a:avLst/>
          </a:prstGeom>
          <a:noFill/>
          <a:ln/>
        </p:spPr>
        <p:txBody>
          <a:bodyPr wrap="none" lIns="0" tIns="0" rIns="0" bIns="0" rtlCol="0" anchor="t"/>
          <a:lstStyle/>
          <a:p>
            <a:pPr algn="l" indent="0" marL="0">
              <a:lnSpc>
                <a:spcPts val="1250"/>
              </a:lnSpc>
              <a:buNone/>
            </a:pPr>
            <a:r>
              <a:rPr lang="en-US" sz="850" dirty="0">
                <a:solidFill>
                  <a:srgbClr val="E2E6E9"/>
                </a:solidFill>
                <a:latin typeface="Source Sans 3" pitchFamily="34" charset="0"/>
                <a:ea typeface="Source Sans 3" pitchFamily="34" charset="-122"/>
                <a:cs typeface="Source Sans 3" pitchFamily="34" charset="-120"/>
              </a:rPr>
              <a:t>두 가지 정책 모드(학습/추론)를 지원하며, 탐험-활용 균형을 위해 ε-greedy 전략을 사용합니다.</a:t>
            </a:r>
            <a:endParaRPr lang="en-US" sz="850" dirty="0"/>
          </a:p>
        </p:txBody>
      </p:sp>
      <p:sp>
        <p:nvSpPr>
          <p:cNvPr id="21" name="Shape 17"/>
          <p:cNvSpPr/>
          <p:nvPr/>
        </p:nvSpPr>
        <p:spPr>
          <a:xfrm>
            <a:off x="431840" y="14871740"/>
            <a:ext cx="13766721" cy="609719"/>
          </a:xfrm>
          <a:prstGeom prst="roundRect">
            <a:avLst>
              <a:gd name="adj" fmla="val 2657"/>
            </a:avLst>
          </a:prstGeom>
          <a:solidFill>
            <a:srgbClr val="262626"/>
          </a:solidFill>
          <a:ln/>
        </p:spPr>
      </p:sp>
      <p:pic>
        <p:nvPicPr>
          <p:cNvPr id="22" name="Image 2" descr="preencoded.png">    </p:cNvPr>
          <p:cNvPicPr>
            <a:picLocks noChangeAspect="1"/>
          </p:cNvPicPr>
          <p:nvPr/>
        </p:nvPicPr>
        <p:blipFill>
          <a:blip r:embed="rId3"/>
          <a:stretch>
            <a:fillRect/>
          </a:stretch>
        </p:blipFill>
        <p:spPr>
          <a:xfrm>
            <a:off x="539710" y="15026402"/>
            <a:ext cx="134898" cy="107871"/>
          </a:xfrm>
          <a:prstGeom prst="rect">
            <a:avLst/>
          </a:prstGeom>
        </p:spPr>
      </p:pic>
      <p:sp>
        <p:nvSpPr>
          <p:cNvPr id="23" name="Text 18"/>
          <p:cNvSpPr/>
          <p:nvPr/>
        </p:nvSpPr>
        <p:spPr>
          <a:xfrm>
            <a:off x="782479" y="15006518"/>
            <a:ext cx="13308211" cy="323850"/>
          </a:xfrm>
          <a:prstGeom prst="rect">
            <a:avLst/>
          </a:prstGeom>
          <a:noFill/>
          <a:ln/>
        </p:spPr>
        <p:txBody>
          <a:bodyPr wrap="square" lIns="0" tIns="0" rIns="0" bIns="0" rtlCol="0" anchor="t"/>
          <a:lstStyle/>
          <a:p>
            <a:pPr algn="l" indent="0" marL="0">
              <a:lnSpc>
                <a:spcPts val="1250"/>
              </a:lnSpc>
              <a:buNone/>
            </a:pPr>
            <a:r>
              <a:rPr lang="en-US" sz="850" b="1" dirty="0">
                <a:solidFill>
                  <a:srgbClr val="FFFFFF"/>
                </a:solidFill>
                <a:latin typeface="Source Sans 3" pitchFamily="34" charset="0"/>
                <a:ea typeface="Source Sans 3" pitchFamily="34" charset="-122"/>
                <a:cs typeface="Source Sans 3" pitchFamily="34" charset="-120"/>
              </a:rPr>
              <a:t>발표 메모:</a:t>
            </a:r>
            <a:pPr algn="l" indent="0" marL="0">
              <a:lnSpc>
                <a:spcPts val="1250"/>
              </a:lnSpc>
              <a:buNone/>
            </a:pPr>
            <a:r>
              <a:rPr lang="en-US" sz="850" dirty="0">
                <a:solidFill>
                  <a:srgbClr val="FFFFFF"/>
                </a:solidFill>
                <a:latin typeface="Source Sans 3" pitchFamily="34" charset="0"/>
                <a:ea typeface="Source Sans 3" pitchFamily="34" charset="-122"/>
                <a:cs typeface="Source Sans 3" pitchFamily="34" charset="-120"/>
              </a:rPr>
              <a:t> 시스템 운영 로직을 두 관점에서 보여드립니다. 왼쪽 운영 루프는 전체 시스템의 지속적인 순환 과정을 나타냅니다. 모니터링-평가-실행-피드백이 10초 간격으로 반복되며 긴급 상황 시 즉시 개입합니다. 오른쪽 정책 관점은 구체적인 의사결정 로직입니다. 상태를 분석하고 RL 모델이나 휴리스틱으로 행동을 선택한 후, 가드레일로 안전성을 검증하고 실행합니다. 두 의사코드는 상호 보완적으로 시스템의 전체 동작을 정의합니다.</a:t>
            </a:r>
            <a:endParaRPr lang="en-US" sz="8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663297" y="456009"/>
            <a:ext cx="3992166" cy="471130"/>
          </a:xfrm>
          <a:prstGeom prst="rect">
            <a:avLst/>
          </a:prstGeom>
          <a:noFill/>
          <a:ln/>
        </p:spPr>
        <p:txBody>
          <a:bodyPr wrap="none" lIns="0" tIns="0" rIns="0" bIns="0" rtlCol="0" anchor="t"/>
          <a:lstStyle/>
          <a:p>
            <a:pPr algn="l" indent="0" marL="0">
              <a:lnSpc>
                <a:spcPts val="3700"/>
              </a:lnSpc>
              <a:buNone/>
            </a:pPr>
            <a:r>
              <a:rPr lang="en-US" sz="2950" b="1" dirty="0">
                <a:solidFill>
                  <a:srgbClr val="FFFFFF"/>
                </a:solidFill>
                <a:latin typeface="Montserrat Bold" pitchFamily="34" charset="0"/>
                <a:ea typeface="Montserrat Bold" pitchFamily="34" charset="-122"/>
                <a:cs typeface="Montserrat Bold" pitchFamily="34" charset="-120"/>
              </a:rPr>
              <a:t>성능 평가 계획: 실험 설계</a:t>
            </a:r>
            <a:endParaRPr lang="en-US" sz="2950" dirty="0"/>
          </a:p>
        </p:txBody>
      </p:sp>
      <p:sp>
        <p:nvSpPr>
          <p:cNvPr id="3" name="Text 1"/>
          <p:cNvSpPr/>
          <p:nvPr/>
        </p:nvSpPr>
        <p:spPr>
          <a:xfrm>
            <a:off x="663297" y="1258729"/>
            <a:ext cx="13303806" cy="248722"/>
          </a:xfrm>
          <a:prstGeom prst="rect">
            <a:avLst/>
          </a:prstGeom>
          <a:noFill/>
          <a:ln/>
        </p:spPr>
        <p:txBody>
          <a:bodyPr wrap="none" lIns="0" tIns="0" rIns="0" bIns="0" rtlCol="0" anchor="t"/>
          <a:lstStyle/>
          <a:p>
            <a:pPr algn="l" indent="0" marL="0">
              <a:lnSpc>
                <a:spcPts val="1950"/>
              </a:lnSpc>
              <a:buNone/>
            </a:pPr>
            <a:r>
              <a:rPr lang="en-US" sz="1300" dirty="0">
                <a:solidFill>
                  <a:srgbClr val="E2E6E9"/>
                </a:solidFill>
                <a:latin typeface="Source Sans 3" pitchFamily="34" charset="0"/>
                <a:ea typeface="Source Sans 3" pitchFamily="34" charset="-122"/>
                <a:cs typeface="Source Sans 3" pitchFamily="34" charset="-120"/>
              </a:rPr>
              <a:t>제안 시스템의 효과성을 검증하기 위해 4가지 대표 시나리오에서 엄격한 통계적 방법론을 적용한 실험을 설계했습니다.</a:t>
            </a:r>
            <a:endParaRPr lang="en-US" sz="1300" dirty="0"/>
          </a:p>
        </p:txBody>
      </p:sp>
      <p:sp>
        <p:nvSpPr>
          <p:cNvPr id="4" name="Shape 2"/>
          <p:cNvSpPr/>
          <p:nvPr/>
        </p:nvSpPr>
        <p:spPr>
          <a:xfrm>
            <a:off x="7303770" y="1693902"/>
            <a:ext cx="22860" cy="4709993"/>
          </a:xfrm>
          <a:prstGeom prst="roundRect">
            <a:avLst>
              <a:gd name="adj" fmla="val 108814"/>
            </a:avLst>
          </a:prstGeom>
          <a:solidFill>
            <a:srgbClr val="494A4B"/>
          </a:solidFill>
          <a:ln/>
        </p:spPr>
      </p:sp>
      <p:sp>
        <p:nvSpPr>
          <p:cNvPr id="5" name="Shape 3"/>
          <p:cNvSpPr/>
          <p:nvPr/>
        </p:nvSpPr>
        <p:spPr>
          <a:xfrm>
            <a:off x="6654105" y="1868924"/>
            <a:ext cx="497443" cy="22860"/>
          </a:xfrm>
          <a:prstGeom prst="roundRect">
            <a:avLst>
              <a:gd name="adj" fmla="val 108814"/>
            </a:avLst>
          </a:prstGeom>
          <a:solidFill>
            <a:srgbClr val="494A4B"/>
          </a:solidFill>
          <a:ln/>
        </p:spPr>
      </p:sp>
      <p:sp>
        <p:nvSpPr>
          <p:cNvPr id="6" name="Shape 4"/>
          <p:cNvSpPr/>
          <p:nvPr/>
        </p:nvSpPr>
        <p:spPr>
          <a:xfrm>
            <a:off x="7128689" y="1693902"/>
            <a:ext cx="373023" cy="373023"/>
          </a:xfrm>
          <a:prstGeom prst="roundRect">
            <a:avLst>
              <a:gd name="adj" fmla="val 6668"/>
            </a:avLst>
          </a:prstGeom>
          <a:solidFill>
            <a:srgbClr val="303132"/>
          </a:solidFill>
          <a:ln/>
        </p:spPr>
      </p:sp>
      <p:sp>
        <p:nvSpPr>
          <p:cNvPr id="7" name="Text 5"/>
          <p:cNvSpPr/>
          <p:nvPr/>
        </p:nvSpPr>
        <p:spPr>
          <a:xfrm>
            <a:off x="7202091" y="1739027"/>
            <a:ext cx="226100" cy="282654"/>
          </a:xfrm>
          <a:prstGeom prst="rect">
            <a:avLst/>
          </a:prstGeom>
          <a:noFill/>
          <a:ln/>
        </p:spPr>
        <p:txBody>
          <a:bodyPr wrap="none" lIns="0" tIns="0" rIns="0" bIns="0" rtlCol="0" anchor="t"/>
          <a:lstStyle/>
          <a:p>
            <a:pPr algn="ctr" indent="0" marL="0">
              <a:lnSpc>
                <a:spcPts val="1750"/>
              </a:lnSpc>
              <a:buNone/>
            </a:pPr>
            <a:r>
              <a:rPr lang="en-US" sz="1750" b="1" dirty="0">
                <a:solidFill>
                  <a:srgbClr val="E2E6E9"/>
                </a:solidFill>
                <a:latin typeface="Montserrat Bold" pitchFamily="34" charset="0"/>
                <a:ea typeface="Montserrat Bold" pitchFamily="34" charset="-122"/>
                <a:cs typeface="Montserrat Bold" pitchFamily="34" charset="-120"/>
              </a:rPr>
              <a:t>1</a:t>
            </a:r>
            <a:endParaRPr lang="en-US" sz="1750" dirty="0"/>
          </a:p>
        </p:txBody>
      </p:sp>
      <p:sp>
        <p:nvSpPr>
          <p:cNvPr id="8" name="Text 6"/>
          <p:cNvSpPr/>
          <p:nvPr/>
        </p:nvSpPr>
        <p:spPr>
          <a:xfrm>
            <a:off x="3762137" y="1750814"/>
            <a:ext cx="2723912" cy="235506"/>
          </a:xfrm>
          <a:prstGeom prst="rect">
            <a:avLst/>
          </a:prstGeom>
          <a:noFill/>
          <a:ln/>
        </p:spPr>
        <p:txBody>
          <a:bodyPr wrap="none" lIns="0" tIns="0" rIns="0" bIns="0" rtlCol="0" anchor="t"/>
          <a:lstStyle/>
          <a:p>
            <a:pPr algn="r" indent="0" marL="0">
              <a:lnSpc>
                <a:spcPts val="1850"/>
              </a:lnSpc>
              <a:buNone/>
            </a:pPr>
            <a:r>
              <a:rPr lang="en-US" sz="1450" b="1" dirty="0">
                <a:solidFill>
                  <a:srgbClr val="E2E6E9"/>
                </a:solidFill>
                <a:latin typeface="Montserrat Bold" pitchFamily="34" charset="0"/>
                <a:ea typeface="Montserrat Bold" pitchFamily="34" charset="-122"/>
                <a:cs typeface="Montserrat Bold" pitchFamily="34" charset="-120"/>
              </a:rPr>
              <a:t>시나리오 1: 영상 분석 (프라이버시)</a:t>
            </a:r>
            <a:endParaRPr lang="en-US" sz="1450" dirty="0"/>
          </a:p>
        </p:txBody>
      </p:sp>
      <p:sp>
        <p:nvSpPr>
          <p:cNvPr id="9" name="Text 7"/>
          <p:cNvSpPr/>
          <p:nvPr/>
        </p:nvSpPr>
        <p:spPr>
          <a:xfrm>
            <a:off x="663297" y="2085737"/>
            <a:ext cx="5822752" cy="248722"/>
          </a:xfrm>
          <a:prstGeom prst="rect">
            <a:avLst/>
          </a:prstGeom>
          <a:noFill/>
          <a:ln/>
        </p:spPr>
        <p:txBody>
          <a:bodyPr wrap="none" lIns="0" tIns="0" rIns="0" bIns="0" rtlCol="0" anchor="t"/>
          <a:lstStyle/>
          <a:p>
            <a:pPr algn="r" indent="0" marL="0">
              <a:lnSpc>
                <a:spcPts val="1950"/>
              </a:lnSpc>
              <a:buNone/>
            </a:pPr>
            <a:r>
              <a:rPr lang="en-US" sz="1300" b="1" dirty="0">
                <a:solidFill>
                  <a:srgbClr val="E2E6E9"/>
                </a:solidFill>
                <a:latin typeface="Source Sans 3" pitchFamily="34" charset="0"/>
                <a:ea typeface="Source Sans 3" pitchFamily="34" charset="-122"/>
                <a:cs typeface="Source Sans 3" pitchFamily="34" charset="-120"/>
              </a:rPr>
              <a:t>워크로드:</a:t>
            </a:r>
            <a:pPr algn="r" indent="0" marL="0">
              <a:lnSpc>
                <a:spcPts val="1950"/>
              </a:lnSpc>
              <a:buNone/>
            </a:pPr>
            <a:r>
              <a:rPr lang="en-US" sz="1300" dirty="0">
                <a:solidFill>
                  <a:srgbClr val="E2E6E9"/>
                </a:solidFill>
                <a:latin typeface="Source Sans 3" pitchFamily="34" charset="0"/>
                <a:ea typeface="Source Sans 3" pitchFamily="34" charset="-122"/>
                <a:cs typeface="Source Sans 3" pitchFamily="34" charset="-120"/>
              </a:rPr>
              <a:t> RTSP 다중 스트림 + 객체 탐지 + 프라이버시 마스킹</a:t>
            </a:r>
            <a:endParaRPr lang="en-US" sz="1300" dirty="0"/>
          </a:p>
        </p:txBody>
      </p:sp>
      <p:sp>
        <p:nvSpPr>
          <p:cNvPr id="10" name="Text 8"/>
          <p:cNvSpPr/>
          <p:nvPr/>
        </p:nvSpPr>
        <p:spPr>
          <a:xfrm>
            <a:off x="663297" y="2433876"/>
            <a:ext cx="5822752" cy="248722"/>
          </a:xfrm>
          <a:prstGeom prst="rect">
            <a:avLst/>
          </a:prstGeom>
          <a:noFill/>
          <a:ln/>
        </p:spPr>
        <p:txBody>
          <a:bodyPr wrap="none" lIns="0" tIns="0" rIns="0" bIns="0" rtlCol="0" anchor="t"/>
          <a:lstStyle/>
          <a:p>
            <a:pPr algn="r" indent="0" marL="0">
              <a:lnSpc>
                <a:spcPts val="1950"/>
              </a:lnSpc>
              <a:buNone/>
            </a:pPr>
            <a:r>
              <a:rPr lang="en-US" sz="1300" b="1" dirty="0">
                <a:solidFill>
                  <a:srgbClr val="E2E6E9"/>
                </a:solidFill>
                <a:latin typeface="Source Sans 3" pitchFamily="34" charset="0"/>
                <a:ea typeface="Source Sans 3" pitchFamily="34" charset="-122"/>
                <a:cs typeface="Source Sans 3" pitchFamily="34" charset="-120"/>
              </a:rPr>
              <a:t>KPI:</a:t>
            </a:r>
            <a:pPr algn="r" indent="0" marL="0">
              <a:lnSpc>
                <a:spcPts val="1950"/>
              </a:lnSpc>
              <a:buNone/>
            </a:pPr>
            <a:r>
              <a:rPr lang="en-US" sz="1300" dirty="0">
                <a:solidFill>
                  <a:srgbClr val="E2E6E9"/>
                </a:solidFill>
                <a:latin typeface="Source Sans 3" pitchFamily="34" charset="0"/>
                <a:ea typeface="Source Sans 3" pitchFamily="34" charset="-122"/>
                <a:cs typeface="Source Sans 3" pitchFamily="34" charset="-120"/>
              </a:rPr>
              <a:t> E2E 지연(ms), SLO 위반률(%), 백홀 트래픽 절감(%)</a:t>
            </a:r>
            <a:endParaRPr lang="en-US" sz="1300" dirty="0"/>
          </a:p>
        </p:txBody>
      </p:sp>
      <p:sp>
        <p:nvSpPr>
          <p:cNvPr id="11" name="Text 9"/>
          <p:cNvSpPr/>
          <p:nvPr/>
        </p:nvSpPr>
        <p:spPr>
          <a:xfrm>
            <a:off x="663297" y="2782014"/>
            <a:ext cx="5822752" cy="248722"/>
          </a:xfrm>
          <a:prstGeom prst="rect">
            <a:avLst/>
          </a:prstGeom>
          <a:noFill/>
          <a:ln/>
        </p:spPr>
        <p:txBody>
          <a:bodyPr wrap="none" lIns="0" tIns="0" rIns="0" bIns="0" rtlCol="0" anchor="t"/>
          <a:lstStyle/>
          <a:p>
            <a:pPr algn="r" indent="0" marL="0">
              <a:lnSpc>
                <a:spcPts val="1950"/>
              </a:lnSpc>
              <a:buNone/>
            </a:pPr>
            <a:r>
              <a:rPr lang="en-US" sz="1300" b="1" dirty="0">
                <a:solidFill>
                  <a:srgbClr val="E2E6E9"/>
                </a:solidFill>
                <a:latin typeface="Source Sans 3" pitchFamily="34" charset="0"/>
                <a:ea typeface="Source Sans 3" pitchFamily="34" charset="-122"/>
                <a:cs typeface="Source Sans 3" pitchFamily="34" charset="-120"/>
              </a:rPr>
              <a:t>실험:</a:t>
            </a:r>
            <a:pPr algn="r" indent="0" marL="0">
              <a:lnSpc>
                <a:spcPts val="1950"/>
              </a:lnSpc>
              <a:buNone/>
            </a:pPr>
            <a:r>
              <a:rPr lang="en-US" sz="1300" dirty="0">
                <a:solidFill>
                  <a:srgbClr val="E2E6E9"/>
                </a:solidFill>
                <a:latin typeface="Source Sans 3" pitchFamily="34" charset="0"/>
                <a:ea typeface="Source Sans 3" pitchFamily="34" charset="-122"/>
                <a:cs typeface="Source Sans 3" pitchFamily="34" charset="-120"/>
              </a:rPr>
              <a:t> n=30 세션/조건, k=5 반복, 혼합효과모형 + ANOVA(Tukey 사후검정)</a:t>
            </a:r>
            <a:endParaRPr lang="en-US" sz="1300" dirty="0"/>
          </a:p>
        </p:txBody>
      </p:sp>
      <p:sp>
        <p:nvSpPr>
          <p:cNvPr id="12" name="Text 10"/>
          <p:cNvSpPr/>
          <p:nvPr/>
        </p:nvSpPr>
        <p:spPr>
          <a:xfrm>
            <a:off x="663297" y="3130153"/>
            <a:ext cx="5822752" cy="248722"/>
          </a:xfrm>
          <a:prstGeom prst="rect">
            <a:avLst/>
          </a:prstGeom>
          <a:noFill/>
          <a:ln/>
        </p:spPr>
        <p:txBody>
          <a:bodyPr wrap="none" lIns="0" tIns="0" rIns="0" bIns="0" rtlCol="0" anchor="t"/>
          <a:lstStyle/>
          <a:p>
            <a:pPr algn="r" indent="0" marL="0">
              <a:lnSpc>
                <a:spcPts val="1950"/>
              </a:lnSpc>
              <a:buNone/>
            </a:pPr>
            <a:r>
              <a:rPr lang="en-US" sz="1300" b="1" dirty="0">
                <a:solidFill>
                  <a:srgbClr val="E2E6E9"/>
                </a:solidFill>
                <a:latin typeface="Source Sans 3" pitchFamily="34" charset="0"/>
                <a:ea typeface="Source Sans 3" pitchFamily="34" charset="-122"/>
                <a:cs typeface="Source Sans 3" pitchFamily="34" charset="-120"/>
              </a:rPr>
              <a:t>비교:</a:t>
            </a:r>
            <a:pPr algn="r" indent="0" marL="0">
              <a:lnSpc>
                <a:spcPts val="1950"/>
              </a:lnSpc>
              <a:buNone/>
            </a:pPr>
            <a:r>
              <a:rPr lang="en-US" sz="1300" dirty="0">
                <a:solidFill>
                  <a:srgbClr val="E2E6E9"/>
                </a:solidFill>
                <a:latin typeface="Source Sans 3" pitchFamily="34" charset="0"/>
                <a:ea typeface="Source Sans 3" pitchFamily="34" charset="-122"/>
                <a:cs typeface="Source Sans 3" pitchFamily="34" charset="-120"/>
              </a:rPr>
              <a:t> K8s 기본+고정 오프로딩 → </a:t>
            </a:r>
            <a:pPr algn="r" indent="0" marL="0">
              <a:lnSpc>
                <a:spcPts val="1950"/>
              </a:lnSpc>
              <a:buNone/>
            </a:pPr>
            <a:r>
              <a:rPr lang="en-US" sz="1300" dirty="0">
                <a:solidFill>
                  <a:srgbClr val="E2E6E9"/>
                </a:solidFill>
                <a:highlight>
                  <a:srgbClr val="1D1F22"/>
                </a:highlight>
                <a:latin typeface="Source Sans 3" pitchFamily="34" charset="0"/>
                <a:ea typeface="Source Sans 3" pitchFamily="34" charset="-122"/>
                <a:cs typeface="Source Sans 3" pitchFamily="34" charset="-120"/>
              </a:rPr>
              <a:t>SLO 스케줄러+적응 오프로딩/압축/캐싱</a:t>
            </a:r>
            <a:endParaRPr lang="en-US" sz="1300" dirty="0"/>
          </a:p>
        </p:txBody>
      </p:sp>
      <p:sp>
        <p:nvSpPr>
          <p:cNvPr id="13" name="Shape 11"/>
          <p:cNvSpPr/>
          <p:nvPr/>
        </p:nvSpPr>
        <p:spPr>
          <a:xfrm>
            <a:off x="7478851" y="2863810"/>
            <a:ext cx="497443" cy="22860"/>
          </a:xfrm>
          <a:prstGeom prst="roundRect">
            <a:avLst>
              <a:gd name="adj" fmla="val 108814"/>
            </a:avLst>
          </a:prstGeom>
          <a:solidFill>
            <a:srgbClr val="494A4B"/>
          </a:solidFill>
          <a:ln/>
        </p:spPr>
      </p:sp>
      <p:sp>
        <p:nvSpPr>
          <p:cNvPr id="14" name="Shape 12"/>
          <p:cNvSpPr/>
          <p:nvPr/>
        </p:nvSpPr>
        <p:spPr>
          <a:xfrm>
            <a:off x="7128689" y="2688788"/>
            <a:ext cx="373023" cy="373023"/>
          </a:xfrm>
          <a:prstGeom prst="roundRect">
            <a:avLst>
              <a:gd name="adj" fmla="val 6668"/>
            </a:avLst>
          </a:prstGeom>
          <a:solidFill>
            <a:srgbClr val="303132"/>
          </a:solidFill>
          <a:ln/>
        </p:spPr>
      </p:sp>
      <p:sp>
        <p:nvSpPr>
          <p:cNvPr id="15" name="Text 13"/>
          <p:cNvSpPr/>
          <p:nvPr/>
        </p:nvSpPr>
        <p:spPr>
          <a:xfrm>
            <a:off x="7202091" y="2733913"/>
            <a:ext cx="226100" cy="282654"/>
          </a:xfrm>
          <a:prstGeom prst="rect">
            <a:avLst/>
          </a:prstGeom>
          <a:noFill/>
          <a:ln/>
        </p:spPr>
        <p:txBody>
          <a:bodyPr wrap="none" lIns="0" tIns="0" rIns="0" bIns="0" rtlCol="0" anchor="t"/>
          <a:lstStyle/>
          <a:p>
            <a:pPr algn="ctr" indent="0" marL="0">
              <a:lnSpc>
                <a:spcPts val="1750"/>
              </a:lnSpc>
              <a:buNone/>
            </a:pPr>
            <a:r>
              <a:rPr lang="en-US" sz="1750" b="1" dirty="0">
                <a:solidFill>
                  <a:srgbClr val="E2E6E9"/>
                </a:solidFill>
                <a:latin typeface="Montserrat Bold" pitchFamily="34" charset="0"/>
                <a:ea typeface="Montserrat Bold" pitchFamily="34" charset="-122"/>
                <a:cs typeface="Montserrat Bold" pitchFamily="34" charset="-120"/>
              </a:rPr>
              <a:t>2</a:t>
            </a:r>
            <a:endParaRPr lang="en-US" sz="1750" dirty="0"/>
          </a:p>
        </p:txBody>
      </p:sp>
      <p:sp>
        <p:nvSpPr>
          <p:cNvPr id="16" name="Text 14"/>
          <p:cNvSpPr/>
          <p:nvPr/>
        </p:nvSpPr>
        <p:spPr>
          <a:xfrm>
            <a:off x="8144351" y="2745700"/>
            <a:ext cx="2414588" cy="235506"/>
          </a:xfrm>
          <a:prstGeom prst="rect">
            <a:avLst/>
          </a:prstGeom>
          <a:noFill/>
          <a:ln/>
        </p:spPr>
        <p:txBody>
          <a:bodyPr wrap="none" lIns="0" tIns="0" rIns="0" bIns="0" rtlCol="0" anchor="t"/>
          <a:lstStyle/>
          <a:p>
            <a:pPr algn="l" indent="0" marL="0">
              <a:lnSpc>
                <a:spcPts val="1850"/>
              </a:lnSpc>
              <a:buNone/>
            </a:pPr>
            <a:r>
              <a:rPr lang="en-US" sz="1450" b="1" dirty="0">
                <a:solidFill>
                  <a:srgbClr val="E2E6E9"/>
                </a:solidFill>
                <a:latin typeface="Montserrat Bold" pitchFamily="34" charset="0"/>
                <a:ea typeface="Montserrat Bold" pitchFamily="34" charset="-122"/>
                <a:cs typeface="Montserrat Bold" pitchFamily="34" charset="-120"/>
              </a:rPr>
              <a:t>시나리오 2: 예지 보전 (시계열)</a:t>
            </a:r>
            <a:endParaRPr lang="en-US" sz="1450" dirty="0"/>
          </a:p>
        </p:txBody>
      </p:sp>
      <p:sp>
        <p:nvSpPr>
          <p:cNvPr id="17" name="Text 15"/>
          <p:cNvSpPr/>
          <p:nvPr/>
        </p:nvSpPr>
        <p:spPr>
          <a:xfrm>
            <a:off x="8144351" y="3080623"/>
            <a:ext cx="5822752" cy="248722"/>
          </a:xfrm>
          <a:prstGeom prst="rect">
            <a:avLst/>
          </a:prstGeom>
          <a:noFill/>
          <a:ln/>
        </p:spPr>
        <p:txBody>
          <a:bodyPr wrap="none" lIns="0" tIns="0" rIns="0" bIns="0" rtlCol="0" anchor="t"/>
          <a:lstStyle/>
          <a:p>
            <a:pPr algn="l" indent="0" marL="0">
              <a:lnSpc>
                <a:spcPts val="1950"/>
              </a:lnSpc>
              <a:buNone/>
            </a:pPr>
            <a:r>
              <a:rPr lang="en-US" sz="1300" b="1" dirty="0">
                <a:solidFill>
                  <a:srgbClr val="E2E6E9"/>
                </a:solidFill>
                <a:latin typeface="Source Sans 3" pitchFamily="34" charset="0"/>
                <a:ea typeface="Source Sans 3" pitchFamily="34" charset="-122"/>
                <a:cs typeface="Source Sans 3" pitchFamily="34" charset="-120"/>
              </a:rPr>
              <a:t>워크로드:</a:t>
            </a:r>
            <a:pPr algn="l" indent="0" marL="0">
              <a:lnSpc>
                <a:spcPts val="1950"/>
              </a:lnSpc>
              <a:buNone/>
            </a:pPr>
            <a:r>
              <a:rPr lang="en-US" sz="1300" dirty="0">
                <a:solidFill>
                  <a:srgbClr val="E2E6E9"/>
                </a:solidFill>
                <a:latin typeface="Source Sans 3" pitchFamily="34" charset="0"/>
                <a:ea typeface="Source Sans 3" pitchFamily="34" charset="-122"/>
                <a:cs typeface="Source Sans 3" pitchFamily="34" charset="-120"/>
              </a:rPr>
              <a:t> 센서 시계열 데이터 + 이상 탐지 모델</a:t>
            </a:r>
            <a:endParaRPr lang="en-US" sz="1300" dirty="0"/>
          </a:p>
        </p:txBody>
      </p:sp>
      <p:sp>
        <p:nvSpPr>
          <p:cNvPr id="18" name="Text 16"/>
          <p:cNvSpPr/>
          <p:nvPr/>
        </p:nvSpPr>
        <p:spPr>
          <a:xfrm>
            <a:off x="8144351" y="3428762"/>
            <a:ext cx="5822752" cy="248722"/>
          </a:xfrm>
          <a:prstGeom prst="rect">
            <a:avLst/>
          </a:prstGeom>
          <a:noFill/>
          <a:ln/>
        </p:spPr>
        <p:txBody>
          <a:bodyPr wrap="none" lIns="0" tIns="0" rIns="0" bIns="0" rtlCol="0" anchor="t"/>
          <a:lstStyle/>
          <a:p>
            <a:pPr algn="l" indent="0" marL="0">
              <a:lnSpc>
                <a:spcPts val="1950"/>
              </a:lnSpc>
              <a:buNone/>
            </a:pPr>
            <a:r>
              <a:rPr lang="en-US" sz="1300" b="1" dirty="0">
                <a:solidFill>
                  <a:srgbClr val="E2E6E9"/>
                </a:solidFill>
                <a:latin typeface="Source Sans 3" pitchFamily="34" charset="0"/>
                <a:ea typeface="Source Sans 3" pitchFamily="34" charset="-122"/>
                <a:cs typeface="Source Sans 3" pitchFamily="34" charset="-120"/>
              </a:rPr>
              <a:t>KPI:</a:t>
            </a:r>
            <a:pPr algn="l" indent="0" marL="0">
              <a:lnSpc>
                <a:spcPts val="1950"/>
              </a:lnSpc>
              <a:buNone/>
            </a:pPr>
            <a:r>
              <a:rPr lang="en-US" sz="1300" dirty="0">
                <a:solidFill>
                  <a:srgbClr val="E2E6E9"/>
                </a:solidFill>
                <a:latin typeface="Source Sans 3" pitchFamily="34" charset="0"/>
                <a:ea typeface="Source Sans 3" pitchFamily="34" charset="-122"/>
                <a:cs typeface="Source Sans 3" pitchFamily="34" charset="-120"/>
              </a:rPr>
              <a:t> 지연(ms), 처리량(req/s), 전력 소비(W)</a:t>
            </a:r>
            <a:endParaRPr lang="en-US" sz="1300" dirty="0"/>
          </a:p>
        </p:txBody>
      </p:sp>
      <p:sp>
        <p:nvSpPr>
          <p:cNvPr id="19" name="Text 17"/>
          <p:cNvSpPr/>
          <p:nvPr/>
        </p:nvSpPr>
        <p:spPr>
          <a:xfrm>
            <a:off x="8144351" y="3776901"/>
            <a:ext cx="5822752" cy="248722"/>
          </a:xfrm>
          <a:prstGeom prst="rect">
            <a:avLst/>
          </a:prstGeom>
          <a:noFill/>
          <a:ln/>
        </p:spPr>
        <p:txBody>
          <a:bodyPr wrap="none" lIns="0" tIns="0" rIns="0" bIns="0" rtlCol="0" anchor="t"/>
          <a:lstStyle/>
          <a:p>
            <a:pPr algn="l" indent="0" marL="0">
              <a:lnSpc>
                <a:spcPts val="1950"/>
              </a:lnSpc>
              <a:buNone/>
            </a:pPr>
            <a:r>
              <a:rPr lang="en-US" sz="1300" b="1" dirty="0">
                <a:solidFill>
                  <a:srgbClr val="E2E6E9"/>
                </a:solidFill>
                <a:latin typeface="Source Sans 3" pitchFamily="34" charset="0"/>
                <a:ea typeface="Source Sans 3" pitchFamily="34" charset="-122"/>
                <a:cs typeface="Source Sans 3" pitchFamily="34" charset="-120"/>
              </a:rPr>
              <a:t>실험:</a:t>
            </a:r>
            <a:pPr algn="l" indent="0" marL="0">
              <a:lnSpc>
                <a:spcPts val="1950"/>
              </a:lnSpc>
              <a:buNone/>
            </a:pPr>
            <a:r>
              <a:rPr lang="en-US" sz="1300" dirty="0">
                <a:solidFill>
                  <a:srgbClr val="E2E6E9"/>
                </a:solidFill>
                <a:latin typeface="Source Sans 3" pitchFamily="34" charset="0"/>
                <a:ea typeface="Source Sans 3" pitchFamily="34" charset="-122"/>
                <a:cs typeface="Source Sans 3" pitchFamily="34" charset="-120"/>
              </a:rPr>
              <a:t> n=30 배치/조건, k=5 반복, t-test/ANOVA + 생존분석(중단시간)</a:t>
            </a:r>
            <a:endParaRPr lang="en-US" sz="1300" dirty="0"/>
          </a:p>
        </p:txBody>
      </p:sp>
      <p:sp>
        <p:nvSpPr>
          <p:cNvPr id="20" name="Text 18"/>
          <p:cNvSpPr/>
          <p:nvPr/>
        </p:nvSpPr>
        <p:spPr>
          <a:xfrm>
            <a:off x="8144351" y="4125039"/>
            <a:ext cx="5822752" cy="248722"/>
          </a:xfrm>
          <a:prstGeom prst="rect">
            <a:avLst/>
          </a:prstGeom>
          <a:noFill/>
          <a:ln/>
        </p:spPr>
        <p:txBody>
          <a:bodyPr wrap="none" lIns="0" tIns="0" rIns="0" bIns="0" rtlCol="0" anchor="t"/>
          <a:lstStyle/>
          <a:p>
            <a:pPr algn="l" indent="0" marL="0">
              <a:lnSpc>
                <a:spcPts val="1950"/>
              </a:lnSpc>
              <a:buNone/>
            </a:pPr>
            <a:r>
              <a:rPr lang="en-US" sz="1300" b="1" dirty="0">
                <a:solidFill>
                  <a:srgbClr val="E2E6E9"/>
                </a:solidFill>
                <a:latin typeface="Source Sans 3" pitchFamily="34" charset="0"/>
                <a:ea typeface="Source Sans 3" pitchFamily="34" charset="-122"/>
                <a:cs typeface="Source Sans 3" pitchFamily="34" charset="-120"/>
              </a:rPr>
              <a:t>비교:</a:t>
            </a:r>
            <a:pPr algn="l" indent="0" marL="0">
              <a:lnSpc>
                <a:spcPts val="1950"/>
              </a:lnSpc>
              <a:buNone/>
            </a:pPr>
            <a:r>
              <a:rPr lang="en-US" sz="1300" dirty="0">
                <a:solidFill>
                  <a:srgbClr val="E2E6E9"/>
                </a:solidFill>
                <a:latin typeface="Source Sans 3" pitchFamily="34" charset="0"/>
                <a:ea typeface="Source Sans 3" pitchFamily="34" charset="-122"/>
                <a:cs typeface="Source Sans 3" pitchFamily="34" charset="-120"/>
              </a:rPr>
              <a:t> KEDA/Knative 기본 → </a:t>
            </a:r>
            <a:pPr algn="l" indent="0" marL="0">
              <a:lnSpc>
                <a:spcPts val="1950"/>
              </a:lnSpc>
              <a:buNone/>
            </a:pPr>
            <a:r>
              <a:rPr lang="en-US" sz="1300" dirty="0">
                <a:solidFill>
                  <a:srgbClr val="E2E6E9"/>
                </a:solidFill>
                <a:highlight>
                  <a:srgbClr val="1D1F22"/>
                </a:highlight>
                <a:latin typeface="Source Sans 3" pitchFamily="34" charset="0"/>
                <a:ea typeface="Source Sans 3" pitchFamily="34" charset="-122"/>
                <a:cs typeface="Source Sans 3" pitchFamily="34" charset="-120"/>
              </a:rPr>
              <a:t>SLO 스케줄러+DAG 분할/캐싱</a:t>
            </a:r>
            <a:endParaRPr lang="en-US" sz="1300" dirty="0"/>
          </a:p>
        </p:txBody>
      </p:sp>
      <p:sp>
        <p:nvSpPr>
          <p:cNvPr id="21" name="Shape 19"/>
          <p:cNvSpPr/>
          <p:nvPr/>
        </p:nvSpPr>
        <p:spPr>
          <a:xfrm>
            <a:off x="6654105" y="3885486"/>
            <a:ext cx="497443" cy="22860"/>
          </a:xfrm>
          <a:prstGeom prst="roundRect">
            <a:avLst>
              <a:gd name="adj" fmla="val 108814"/>
            </a:avLst>
          </a:prstGeom>
          <a:solidFill>
            <a:srgbClr val="494A4B"/>
          </a:solidFill>
          <a:ln/>
        </p:spPr>
      </p:sp>
      <p:sp>
        <p:nvSpPr>
          <p:cNvPr id="22" name="Shape 20"/>
          <p:cNvSpPr/>
          <p:nvPr/>
        </p:nvSpPr>
        <p:spPr>
          <a:xfrm>
            <a:off x="7128689" y="3710464"/>
            <a:ext cx="373023" cy="373023"/>
          </a:xfrm>
          <a:prstGeom prst="roundRect">
            <a:avLst>
              <a:gd name="adj" fmla="val 6668"/>
            </a:avLst>
          </a:prstGeom>
          <a:solidFill>
            <a:srgbClr val="303132"/>
          </a:solidFill>
          <a:ln/>
        </p:spPr>
      </p:sp>
      <p:sp>
        <p:nvSpPr>
          <p:cNvPr id="23" name="Text 21"/>
          <p:cNvSpPr/>
          <p:nvPr/>
        </p:nvSpPr>
        <p:spPr>
          <a:xfrm>
            <a:off x="7202091" y="3755588"/>
            <a:ext cx="226100" cy="282654"/>
          </a:xfrm>
          <a:prstGeom prst="rect">
            <a:avLst/>
          </a:prstGeom>
          <a:noFill/>
          <a:ln/>
        </p:spPr>
        <p:txBody>
          <a:bodyPr wrap="none" lIns="0" tIns="0" rIns="0" bIns="0" rtlCol="0" anchor="t"/>
          <a:lstStyle/>
          <a:p>
            <a:pPr algn="ctr" indent="0" marL="0">
              <a:lnSpc>
                <a:spcPts val="1750"/>
              </a:lnSpc>
              <a:buNone/>
            </a:pPr>
            <a:r>
              <a:rPr lang="en-US" sz="1750" b="1" dirty="0">
                <a:solidFill>
                  <a:srgbClr val="E2E6E9"/>
                </a:solidFill>
                <a:latin typeface="Montserrat Bold" pitchFamily="34" charset="0"/>
                <a:ea typeface="Montserrat Bold" pitchFamily="34" charset="-122"/>
                <a:cs typeface="Montserrat Bold" pitchFamily="34" charset="-120"/>
              </a:rPr>
              <a:t>3</a:t>
            </a:r>
            <a:endParaRPr lang="en-US" sz="1750" dirty="0"/>
          </a:p>
        </p:txBody>
      </p:sp>
      <p:sp>
        <p:nvSpPr>
          <p:cNvPr id="24" name="Text 22"/>
          <p:cNvSpPr/>
          <p:nvPr/>
        </p:nvSpPr>
        <p:spPr>
          <a:xfrm>
            <a:off x="4601647" y="3767376"/>
            <a:ext cx="1884402" cy="235506"/>
          </a:xfrm>
          <a:prstGeom prst="rect">
            <a:avLst/>
          </a:prstGeom>
          <a:noFill/>
          <a:ln/>
        </p:spPr>
        <p:txBody>
          <a:bodyPr wrap="none" lIns="0" tIns="0" rIns="0" bIns="0" rtlCol="0" anchor="t"/>
          <a:lstStyle/>
          <a:p>
            <a:pPr algn="r" indent="0" marL="0">
              <a:lnSpc>
                <a:spcPts val="1850"/>
              </a:lnSpc>
              <a:buNone/>
            </a:pPr>
            <a:r>
              <a:rPr lang="en-US" sz="1450" b="1" dirty="0">
                <a:solidFill>
                  <a:srgbClr val="E2E6E9"/>
                </a:solidFill>
                <a:latin typeface="Montserrat Bold" pitchFamily="34" charset="0"/>
                <a:ea typeface="Montserrat Bold" pitchFamily="34" charset="-122"/>
                <a:cs typeface="Montserrat Bold" pitchFamily="34" charset="-120"/>
              </a:rPr>
              <a:t>시나리오 3: 모바일 AR</a:t>
            </a:r>
            <a:endParaRPr lang="en-US" sz="1450" dirty="0"/>
          </a:p>
        </p:txBody>
      </p:sp>
      <p:sp>
        <p:nvSpPr>
          <p:cNvPr id="25" name="Text 23"/>
          <p:cNvSpPr/>
          <p:nvPr/>
        </p:nvSpPr>
        <p:spPr>
          <a:xfrm>
            <a:off x="663297" y="4102298"/>
            <a:ext cx="5822752" cy="248722"/>
          </a:xfrm>
          <a:prstGeom prst="rect">
            <a:avLst/>
          </a:prstGeom>
          <a:noFill/>
          <a:ln/>
        </p:spPr>
        <p:txBody>
          <a:bodyPr wrap="none" lIns="0" tIns="0" rIns="0" bIns="0" rtlCol="0" anchor="t"/>
          <a:lstStyle/>
          <a:p>
            <a:pPr algn="r" indent="0" marL="0">
              <a:lnSpc>
                <a:spcPts val="1950"/>
              </a:lnSpc>
              <a:buNone/>
            </a:pPr>
            <a:r>
              <a:rPr lang="en-US" sz="1300" b="1" dirty="0">
                <a:solidFill>
                  <a:srgbClr val="E2E6E9"/>
                </a:solidFill>
                <a:latin typeface="Source Sans 3" pitchFamily="34" charset="0"/>
                <a:ea typeface="Source Sans 3" pitchFamily="34" charset="-122"/>
                <a:cs typeface="Source Sans 3" pitchFamily="34" charset="-120"/>
              </a:rPr>
              <a:t>워크로드:</a:t>
            </a:r>
            <a:pPr algn="r" indent="0" marL="0">
              <a:lnSpc>
                <a:spcPts val="1950"/>
              </a:lnSpc>
              <a:buNone/>
            </a:pPr>
            <a:r>
              <a:rPr lang="en-US" sz="1300" dirty="0">
                <a:solidFill>
                  <a:srgbClr val="E2E6E9"/>
                </a:solidFill>
                <a:latin typeface="Source Sans 3" pitchFamily="34" charset="0"/>
                <a:ea typeface="Source Sans 3" pitchFamily="34" charset="-122"/>
                <a:cs typeface="Source Sans 3" pitchFamily="34" charset="-120"/>
              </a:rPr>
              <a:t> 분할 추론 + 인코딩 파이프라인</a:t>
            </a:r>
            <a:endParaRPr lang="en-US" sz="1300" dirty="0"/>
          </a:p>
        </p:txBody>
      </p:sp>
      <p:sp>
        <p:nvSpPr>
          <p:cNvPr id="26" name="Text 24"/>
          <p:cNvSpPr/>
          <p:nvPr/>
        </p:nvSpPr>
        <p:spPr>
          <a:xfrm>
            <a:off x="663297" y="4450437"/>
            <a:ext cx="5822752" cy="248722"/>
          </a:xfrm>
          <a:prstGeom prst="rect">
            <a:avLst/>
          </a:prstGeom>
          <a:noFill/>
          <a:ln/>
        </p:spPr>
        <p:txBody>
          <a:bodyPr wrap="none" lIns="0" tIns="0" rIns="0" bIns="0" rtlCol="0" anchor="t"/>
          <a:lstStyle/>
          <a:p>
            <a:pPr algn="r" indent="0" marL="0">
              <a:lnSpc>
                <a:spcPts val="1950"/>
              </a:lnSpc>
              <a:buNone/>
            </a:pPr>
            <a:r>
              <a:rPr lang="en-US" sz="1300" b="1" dirty="0">
                <a:solidFill>
                  <a:srgbClr val="E2E6E9"/>
                </a:solidFill>
                <a:latin typeface="Source Sans 3" pitchFamily="34" charset="0"/>
                <a:ea typeface="Source Sans 3" pitchFamily="34" charset="-122"/>
                <a:cs typeface="Source Sans 3" pitchFamily="34" charset="-120"/>
              </a:rPr>
              <a:t>KPI:</a:t>
            </a:r>
            <a:pPr algn="r" indent="0" marL="0">
              <a:lnSpc>
                <a:spcPts val="1950"/>
              </a:lnSpc>
              <a:buNone/>
            </a:pPr>
            <a:r>
              <a:rPr lang="en-US" sz="1300" dirty="0">
                <a:solidFill>
                  <a:srgbClr val="E2E6E9"/>
                </a:solidFill>
                <a:latin typeface="Source Sans 3" pitchFamily="34" charset="0"/>
                <a:ea typeface="Source Sans 3" pitchFamily="34" charset="-122"/>
                <a:cs typeface="Source Sans 3" pitchFamily="34" charset="-120"/>
              </a:rPr>
              <a:t> 95%tile 지연(ms), QoE(VMAF), 배터리 소비(mWh)</a:t>
            </a:r>
            <a:endParaRPr lang="en-US" sz="1300" dirty="0"/>
          </a:p>
        </p:txBody>
      </p:sp>
      <p:sp>
        <p:nvSpPr>
          <p:cNvPr id="27" name="Text 25"/>
          <p:cNvSpPr/>
          <p:nvPr/>
        </p:nvSpPr>
        <p:spPr>
          <a:xfrm>
            <a:off x="663297" y="4798576"/>
            <a:ext cx="5822752" cy="248722"/>
          </a:xfrm>
          <a:prstGeom prst="rect">
            <a:avLst/>
          </a:prstGeom>
          <a:noFill/>
          <a:ln/>
        </p:spPr>
        <p:txBody>
          <a:bodyPr wrap="none" lIns="0" tIns="0" rIns="0" bIns="0" rtlCol="0" anchor="t"/>
          <a:lstStyle/>
          <a:p>
            <a:pPr algn="r" indent="0" marL="0">
              <a:lnSpc>
                <a:spcPts val="1950"/>
              </a:lnSpc>
              <a:buNone/>
            </a:pPr>
            <a:r>
              <a:rPr lang="en-US" sz="1300" b="1" dirty="0">
                <a:solidFill>
                  <a:srgbClr val="E2E6E9"/>
                </a:solidFill>
                <a:latin typeface="Source Sans 3" pitchFamily="34" charset="0"/>
                <a:ea typeface="Source Sans 3" pitchFamily="34" charset="-122"/>
                <a:cs typeface="Source Sans 3" pitchFamily="34" charset="-120"/>
              </a:rPr>
              <a:t>실험:</a:t>
            </a:r>
            <a:pPr algn="r" indent="0" marL="0">
              <a:lnSpc>
                <a:spcPts val="1950"/>
              </a:lnSpc>
              <a:buNone/>
            </a:pPr>
            <a:r>
              <a:rPr lang="en-US" sz="1300" dirty="0">
                <a:solidFill>
                  <a:srgbClr val="E2E6E9"/>
                </a:solidFill>
                <a:latin typeface="Source Sans 3" pitchFamily="34" charset="0"/>
                <a:ea typeface="Source Sans 3" pitchFamily="34" charset="-122"/>
                <a:cs typeface="Source Sans 3" pitchFamily="34" charset="-120"/>
              </a:rPr>
              <a:t> n=30 세션/조건, k=5 반복, ANOVA + Cliff's δ(효과크기)</a:t>
            </a:r>
            <a:endParaRPr lang="en-US" sz="1300" dirty="0"/>
          </a:p>
        </p:txBody>
      </p:sp>
      <p:sp>
        <p:nvSpPr>
          <p:cNvPr id="28" name="Text 26"/>
          <p:cNvSpPr/>
          <p:nvPr/>
        </p:nvSpPr>
        <p:spPr>
          <a:xfrm>
            <a:off x="663297" y="5146715"/>
            <a:ext cx="5822752" cy="248722"/>
          </a:xfrm>
          <a:prstGeom prst="rect">
            <a:avLst/>
          </a:prstGeom>
          <a:noFill/>
          <a:ln/>
        </p:spPr>
        <p:txBody>
          <a:bodyPr wrap="none" lIns="0" tIns="0" rIns="0" bIns="0" rtlCol="0" anchor="t"/>
          <a:lstStyle/>
          <a:p>
            <a:pPr algn="r" indent="0" marL="0">
              <a:lnSpc>
                <a:spcPts val="1950"/>
              </a:lnSpc>
              <a:buNone/>
            </a:pPr>
            <a:r>
              <a:rPr lang="en-US" sz="1300" b="1" dirty="0">
                <a:solidFill>
                  <a:srgbClr val="E2E6E9"/>
                </a:solidFill>
                <a:latin typeface="Source Sans 3" pitchFamily="34" charset="0"/>
                <a:ea typeface="Source Sans 3" pitchFamily="34" charset="-122"/>
                <a:cs typeface="Source Sans 3" pitchFamily="34" charset="-120"/>
              </a:rPr>
              <a:t>비교:</a:t>
            </a:r>
            <a:pPr algn="r" indent="0" marL="0">
              <a:lnSpc>
                <a:spcPts val="1950"/>
              </a:lnSpc>
              <a:buNone/>
            </a:pPr>
            <a:r>
              <a:rPr lang="en-US" sz="1300" dirty="0">
                <a:solidFill>
                  <a:srgbClr val="E2E6E9"/>
                </a:solidFill>
                <a:latin typeface="Source Sans 3" pitchFamily="34" charset="0"/>
                <a:ea typeface="Source Sans 3" pitchFamily="34" charset="-122"/>
                <a:cs typeface="Source Sans 3" pitchFamily="34" charset="-120"/>
              </a:rPr>
              <a:t> 고정 배치/프리셋 → </a:t>
            </a:r>
            <a:pPr algn="r" indent="0" marL="0">
              <a:lnSpc>
                <a:spcPts val="1950"/>
              </a:lnSpc>
              <a:buNone/>
            </a:pPr>
            <a:r>
              <a:rPr lang="en-US" sz="1300" dirty="0">
                <a:solidFill>
                  <a:srgbClr val="E2E6E9"/>
                </a:solidFill>
                <a:highlight>
                  <a:srgbClr val="1D1F22"/>
                </a:highlight>
                <a:latin typeface="Source Sans 3" pitchFamily="34" charset="0"/>
                <a:ea typeface="Source Sans 3" pitchFamily="34" charset="-122"/>
                <a:cs typeface="Source Sans 3" pitchFamily="34" charset="-120"/>
              </a:rPr>
              <a:t>밴딧/RL 프리셋+마이그레이션</a:t>
            </a:r>
            <a:endParaRPr lang="en-US" sz="1300" dirty="0"/>
          </a:p>
        </p:txBody>
      </p:sp>
      <p:sp>
        <p:nvSpPr>
          <p:cNvPr id="29" name="Shape 27"/>
          <p:cNvSpPr/>
          <p:nvPr/>
        </p:nvSpPr>
        <p:spPr>
          <a:xfrm>
            <a:off x="7478851" y="4893826"/>
            <a:ext cx="497443" cy="22860"/>
          </a:xfrm>
          <a:prstGeom prst="roundRect">
            <a:avLst>
              <a:gd name="adj" fmla="val 108814"/>
            </a:avLst>
          </a:prstGeom>
          <a:solidFill>
            <a:srgbClr val="494A4B"/>
          </a:solidFill>
          <a:ln/>
        </p:spPr>
      </p:sp>
      <p:sp>
        <p:nvSpPr>
          <p:cNvPr id="30" name="Shape 28"/>
          <p:cNvSpPr/>
          <p:nvPr/>
        </p:nvSpPr>
        <p:spPr>
          <a:xfrm>
            <a:off x="7128689" y="4718804"/>
            <a:ext cx="373023" cy="373023"/>
          </a:xfrm>
          <a:prstGeom prst="roundRect">
            <a:avLst>
              <a:gd name="adj" fmla="val 6668"/>
            </a:avLst>
          </a:prstGeom>
          <a:solidFill>
            <a:srgbClr val="303132"/>
          </a:solidFill>
          <a:ln/>
        </p:spPr>
      </p:sp>
      <p:sp>
        <p:nvSpPr>
          <p:cNvPr id="31" name="Text 29"/>
          <p:cNvSpPr/>
          <p:nvPr/>
        </p:nvSpPr>
        <p:spPr>
          <a:xfrm>
            <a:off x="7202091" y="4763929"/>
            <a:ext cx="226100" cy="282654"/>
          </a:xfrm>
          <a:prstGeom prst="rect">
            <a:avLst/>
          </a:prstGeom>
          <a:noFill/>
          <a:ln/>
        </p:spPr>
        <p:txBody>
          <a:bodyPr wrap="none" lIns="0" tIns="0" rIns="0" bIns="0" rtlCol="0" anchor="t"/>
          <a:lstStyle/>
          <a:p>
            <a:pPr algn="ctr" indent="0" marL="0">
              <a:lnSpc>
                <a:spcPts val="1750"/>
              </a:lnSpc>
              <a:buNone/>
            </a:pPr>
            <a:r>
              <a:rPr lang="en-US" sz="1750" b="1" dirty="0">
                <a:solidFill>
                  <a:srgbClr val="E2E6E9"/>
                </a:solidFill>
                <a:latin typeface="Montserrat Bold" pitchFamily="34" charset="0"/>
                <a:ea typeface="Montserrat Bold" pitchFamily="34" charset="-122"/>
                <a:cs typeface="Montserrat Bold" pitchFamily="34" charset="-120"/>
              </a:rPr>
              <a:t>4</a:t>
            </a:r>
            <a:endParaRPr lang="en-US" sz="1750" dirty="0"/>
          </a:p>
        </p:txBody>
      </p:sp>
      <p:sp>
        <p:nvSpPr>
          <p:cNvPr id="32" name="Text 30"/>
          <p:cNvSpPr/>
          <p:nvPr/>
        </p:nvSpPr>
        <p:spPr>
          <a:xfrm>
            <a:off x="8144351" y="4775716"/>
            <a:ext cx="2926556" cy="235506"/>
          </a:xfrm>
          <a:prstGeom prst="rect">
            <a:avLst/>
          </a:prstGeom>
          <a:noFill/>
          <a:ln/>
        </p:spPr>
        <p:txBody>
          <a:bodyPr wrap="none" lIns="0" tIns="0" rIns="0" bIns="0" rtlCol="0" anchor="t"/>
          <a:lstStyle/>
          <a:p>
            <a:pPr algn="l" indent="0" marL="0">
              <a:lnSpc>
                <a:spcPts val="1850"/>
              </a:lnSpc>
              <a:buNone/>
            </a:pPr>
            <a:r>
              <a:rPr lang="en-US" sz="1450" b="1" dirty="0">
                <a:solidFill>
                  <a:srgbClr val="E2E6E9"/>
                </a:solidFill>
                <a:latin typeface="Montserrat Bold" pitchFamily="34" charset="0"/>
                <a:ea typeface="Montserrat Bold" pitchFamily="34" charset="-122"/>
                <a:cs typeface="Montserrat Bold" pitchFamily="34" charset="-120"/>
              </a:rPr>
              <a:t>시나리오 4: 버스티 부하 및 장애 복구</a:t>
            </a:r>
            <a:endParaRPr lang="en-US" sz="1450" dirty="0"/>
          </a:p>
        </p:txBody>
      </p:sp>
      <p:sp>
        <p:nvSpPr>
          <p:cNvPr id="33" name="Text 31"/>
          <p:cNvSpPr/>
          <p:nvPr/>
        </p:nvSpPr>
        <p:spPr>
          <a:xfrm>
            <a:off x="8144351" y="5110639"/>
            <a:ext cx="5822752" cy="248722"/>
          </a:xfrm>
          <a:prstGeom prst="rect">
            <a:avLst/>
          </a:prstGeom>
          <a:noFill/>
          <a:ln/>
        </p:spPr>
        <p:txBody>
          <a:bodyPr wrap="none" lIns="0" tIns="0" rIns="0" bIns="0" rtlCol="0" anchor="t"/>
          <a:lstStyle/>
          <a:p>
            <a:pPr algn="l" indent="0" marL="0">
              <a:lnSpc>
                <a:spcPts val="1950"/>
              </a:lnSpc>
              <a:buNone/>
            </a:pPr>
            <a:r>
              <a:rPr lang="en-US" sz="1300" b="1" dirty="0">
                <a:solidFill>
                  <a:srgbClr val="E2E6E9"/>
                </a:solidFill>
                <a:latin typeface="Source Sans 3" pitchFamily="34" charset="0"/>
                <a:ea typeface="Source Sans 3" pitchFamily="34" charset="-122"/>
                <a:cs typeface="Source Sans 3" pitchFamily="34" charset="-120"/>
              </a:rPr>
              <a:t>워크로드:</a:t>
            </a:r>
            <a:pPr algn="l" indent="0" marL="0">
              <a:lnSpc>
                <a:spcPts val="1950"/>
              </a:lnSpc>
              <a:buNone/>
            </a:pPr>
            <a:r>
              <a:rPr lang="en-US" sz="1300" dirty="0">
                <a:solidFill>
                  <a:srgbClr val="E2E6E9"/>
                </a:solidFill>
                <a:latin typeface="Source Sans 3" pitchFamily="34" charset="0"/>
                <a:ea typeface="Source Sans 3" pitchFamily="34" charset="-122"/>
                <a:cs typeface="Source Sans 3" pitchFamily="34" charset="-120"/>
              </a:rPr>
              <a:t> 부하 급증 이벤트 + 노드 장애 주입</a:t>
            </a:r>
            <a:endParaRPr lang="en-US" sz="1300" dirty="0"/>
          </a:p>
        </p:txBody>
      </p:sp>
      <p:sp>
        <p:nvSpPr>
          <p:cNvPr id="34" name="Text 32"/>
          <p:cNvSpPr/>
          <p:nvPr/>
        </p:nvSpPr>
        <p:spPr>
          <a:xfrm>
            <a:off x="8144351" y="5458778"/>
            <a:ext cx="5822752" cy="248722"/>
          </a:xfrm>
          <a:prstGeom prst="rect">
            <a:avLst/>
          </a:prstGeom>
          <a:noFill/>
          <a:ln/>
        </p:spPr>
        <p:txBody>
          <a:bodyPr wrap="none" lIns="0" tIns="0" rIns="0" bIns="0" rtlCol="0" anchor="t"/>
          <a:lstStyle/>
          <a:p>
            <a:pPr algn="l" indent="0" marL="0">
              <a:lnSpc>
                <a:spcPts val="1950"/>
              </a:lnSpc>
              <a:buNone/>
            </a:pPr>
            <a:r>
              <a:rPr lang="en-US" sz="1300" b="1" dirty="0">
                <a:solidFill>
                  <a:srgbClr val="E2E6E9"/>
                </a:solidFill>
                <a:latin typeface="Source Sans 3" pitchFamily="34" charset="0"/>
                <a:ea typeface="Source Sans 3" pitchFamily="34" charset="-122"/>
                <a:cs typeface="Source Sans 3" pitchFamily="34" charset="-120"/>
              </a:rPr>
              <a:t>KPI:</a:t>
            </a:r>
            <a:pPr algn="l" indent="0" marL="0">
              <a:lnSpc>
                <a:spcPts val="1950"/>
              </a:lnSpc>
              <a:buNone/>
            </a:pPr>
            <a:r>
              <a:rPr lang="en-US" sz="1300" dirty="0">
                <a:solidFill>
                  <a:srgbClr val="E2E6E9"/>
                </a:solidFill>
                <a:latin typeface="Source Sans 3" pitchFamily="34" charset="0"/>
                <a:ea typeface="Source Sans 3" pitchFamily="34" charset="-122"/>
                <a:cs typeface="Source Sans 3" pitchFamily="34" charset="-120"/>
              </a:rPr>
              <a:t> 복구 시간(ms), 재시도 횟수(회), 요청 손실률(%)</a:t>
            </a:r>
            <a:endParaRPr lang="en-US" sz="1300" dirty="0"/>
          </a:p>
        </p:txBody>
      </p:sp>
      <p:sp>
        <p:nvSpPr>
          <p:cNvPr id="35" name="Text 33"/>
          <p:cNvSpPr/>
          <p:nvPr/>
        </p:nvSpPr>
        <p:spPr>
          <a:xfrm>
            <a:off x="8144351" y="5806916"/>
            <a:ext cx="5822752" cy="248722"/>
          </a:xfrm>
          <a:prstGeom prst="rect">
            <a:avLst/>
          </a:prstGeom>
          <a:noFill/>
          <a:ln/>
        </p:spPr>
        <p:txBody>
          <a:bodyPr wrap="none" lIns="0" tIns="0" rIns="0" bIns="0" rtlCol="0" anchor="t"/>
          <a:lstStyle/>
          <a:p>
            <a:pPr algn="l" indent="0" marL="0">
              <a:lnSpc>
                <a:spcPts val="1950"/>
              </a:lnSpc>
              <a:buNone/>
            </a:pPr>
            <a:r>
              <a:rPr lang="en-US" sz="1300" b="1" dirty="0">
                <a:solidFill>
                  <a:srgbClr val="E2E6E9"/>
                </a:solidFill>
                <a:latin typeface="Source Sans 3" pitchFamily="34" charset="0"/>
                <a:ea typeface="Source Sans 3" pitchFamily="34" charset="-122"/>
                <a:cs typeface="Source Sans 3" pitchFamily="34" charset="-120"/>
              </a:rPr>
              <a:t>실험:</a:t>
            </a:r>
            <a:pPr algn="l" indent="0" marL="0">
              <a:lnSpc>
                <a:spcPts val="1950"/>
              </a:lnSpc>
              <a:buNone/>
            </a:pPr>
            <a:r>
              <a:rPr lang="en-US" sz="1300" dirty="0">
                <a:solidFill>
                  <a:srgbClr val="E2E6E9"/>
                </a:solidFill>
                <a:latin typeface="Source Sans 3" pitchFamily="34" charset="0"/>
                <a:ea typeface="Source Sans 3" pitchFamily="34" charset="-122"/>
                <a:cs typeface="Source Sans 3" pitchFamily="34" charset="-120"/>
              </a:rPr>
              <a:t> n=20 이벤트/조건, k=5 반복, 생존분석(Kaplan-Meier) + 로그랭크 테스트</a:t>
            </a:r>
            <a:endParaRPr lang="en-US" sz="1300" dirty="0"/>
          </a:p>
        </p:txBody>
      </p:sp>
      <p:sp>
        <p:nvSpPr>
          <p:cNvPr id="36" name="Text 34"/>
          <p:cNvSpPr/>
          <p:nvPr/>
        </p:nvSpPr>
        <p:spPr>
          <a:xfrm>
            <a:off x="8144351" y="6155055"/>
            <a:ext cx="5822752" cy="248722"/>
          </a:xfrm>
          <a:prstGeom prst="rect">
            <a:avLst/>
          </a:prstGeom>
          <a:noFill/>
          <a:ln/>
        </p:spPr>
        <p:txBody>
          <a:bodyPr wrap="none" lIns="0" tIns="0" rIns="0" bIns="0" rtlCol="0" anchor="t"/>
          <a:lstStyle/>
          <a:p>
            <a:pPr algn="l" indent="0" marL="0">
              <a:lnSpc>
                <a:spcPts val="1950"/>
              </a:lnSpc>
              <a:buNone/>
            </a:pPr>
            <a:r>
              <a:rPr lang="en-US" sz="1300" b="1" dirty="0">
                <a:solidFill>
                  <a:srgbClr val="E2E6E9"/>
                </a:solidFill>
                <a:latin typeface="Source Sans 3" pitchFamily="34" charset="0"/>
                <a:ea typeface="Source Sans 3" pitchFamily="34" charset="-122"/>
                <a:cs typeface="Source Sans 3" pitchFamily="34" charset="-120"/>
              </a:rPr>
              <a:t>비교:</a:t>
            </a:r>
            <a:pPr algn="l" indent="0" marL="0">
              <a:lnSpc>
                <a:spcPts val="1950"/>
              </a:lnSpc>
              <a:buNone/>
            </a:pPr>
            <a:r>
              <a:rPr lang="en-US" sz="1300" dirty="0">
                <a:solidFill>
                  <a:srgbClr val="E2E6E9"/>
                </a:solidFill>
                <a:latin typeface="Source Sans 3" pitchFamily="34" charset="0"/>
                <a:ea typeface="Source Sans 3" pitchFamily="34" charset="-122"/>
                <a:cs typeface="Source Sans 3" pitchFamily="34" charset="-120"/>
              </a:rPr>
              <a:t> HPA 재시작 → </a:t>
            </a:r>
            <a:pPr algn="l" indent="0" marL="0">
              <a:lnSpc>
                <a:spcPts val="1950"/>
              </a:lnSpc>
              <a:buNone/>
            </a:pPr>
            <a:r>
              <a:rPr lang="en-US" sz="1300" dirty="0">
                <a:solidFill>
                  <a:srgbClr val="E2E6E9"/>
                </a:solidFill>
                <a:highlight>
                  <a:srgbClr val="1D1F22"/>
                </a:highlight>
                <a:latin typeface="Source Sans 3" pitchFamily="34" charset="0"/>
                <a:ea typeface="Source Sans 3" pitchFamily="34" charset="-122"/>
                <a:cs typeface="Source Sans 3" pitchFamily="34" charset="-120"/>
              </a:rPr>
              <a:t>정책 가드레일+선제 스케일/마이그레이션</a:t>
            </a:r>
            <a:endParaRPr lang="en-US" sz="1300" dirty="0"/>
          </a:p>
        </p:txBody>
      </p:sp>
      <p:sp>
        <p:nvSpPr>
          <p:cNvPr id="37" name="Shape 35"/>
          <p:cNvSpPr/>
          <p:nvPr/>
        </p:nvSpPr>
        <p:spPr>
          <a:xfrm>
            <a:off x="663297" y="6590348"/>
            <a:ext cx="13303806" cy="1185386"/>
          </a:xfrm>
          <a:prstGeom prst="roundRect">
            <a:avLst>
              <a:gd name="adj" fmla="val 2098"/>
            </a:avLst>
          </a:prstGeom>
          <a:solidFill>
            <a:srgbClr val="262626"/>
          </a:solidFill>
          <a:ln/>
        </p:spPr>
      </p:sp>
      <p:pic>
        <p:nvPicPr>
          <p:cNvPr id="38" name="Image 0" descr="preencoded.png">    </p:cNvPr>
          <p:cNvPicPr>
            <a:picLocks noChangeAspect="1"/>
          </p:cNvPicPr>
          <p:nvPr/>
        </p:nvPicPr>
        <p:blipFill>
          <a:blip r:embed="rId1"/>
          <a:stretch>
            <a:fillRect/>
          </a:stretch>
        </p:blipFill>
        <p:spPr>
          <a:xfrm>
            <a:off x="829032" y="6820138"/>
            <a:ext cx="207288" cy="165735"/>
          </a:xfrm>
          <a:prstGeom prst="rect">
            <a:avLst/>
          </a:prstGeom>
        </p:spPr>
      </p:pic>
      <p:sp>
        <p:nvSpPr>
          <p:cNvPr id="39" name="Text 36"/>
          <p:cNvSpPr/>
          <p:nvPr/>
        </p:nvSpPr>
        <p:spPr>
          <a:xfrm>
            <a:off x="1202055" y="6797516"/>
            <a:ext cx="12599313" cy="746165"/>
          </a:xfrm>
          <a:prstGeom prst="rect">
            <a:avLst/>
          </a:prstGeom>
          <a:noFill/>
          <a:ln/>
        </p:spPr>
        <p:txBody>
          <a:bodyPr wrap="square" lIns="0" tIns="0" rIns="0" bIns="0" rtlCol="0" anchor="t"/>
          <a:lstStyle/>
          <a:p>
            <a:pPr algn="l" indent="0" marL="0">
              <a:lnSpc>
                <a:spcPts val="1950"/>
              </a:lnSpc>
              <a:buNone/>
            </a:pPr>
            <a:r>
              <a:rPr lang="en-US" sz="1300" b="1" dirty="0">
                <a:solidFill>
                  <a:srgbClr val="FFFFFF"/>
                </a:solidFill>
                <a:latin typeface="Source Sans 3" pitchFamily="34" charset="0"/>
                <a:ea typeface="Source Sans 3" pitchFamily="34" charset="-122"/>
                <a:cs typeface="Source Sans 3" pitchFamily="34" charset="-120"/>
              </a:rPr>
              <a:t>발표 메모:</a:t>
            </a:r>
            <a:pPr algn="l" indent="0" marL="0">
              <a:lnSpc>
                <a:spcPts val="1950"/>
              </a:lnSpc>
              <a:buNone/>
            </a:pPr>
            <a:r>
              <a:rPr lang="en-US" sz="1300" dirty="0">
                <a:solidFill>
                  <a:srgbClr val="FFFFFF"/>
                </a:solidFill>
                <a:latin typeface="Source Sans 3" pitchFamily="34" charset="0"/>
                <a:ea typeface="Source Sans 3" pitchFamily="34" charset="-122"/>
                <a:cs typeface="Source Sans 3" pitchFamily="34" charset="-120"/>
              </a:rPr>
              <a:t> 4가지 시나리오로 종합 평가합니다. 영상 분석은 프라이버시 보존과 백홀 절감을 검증합니다. 예지 보전은 시계열 처리 효율성과 전력 소비를 측정합니다. 모바일 AR은 사용자 체감 품질과 배터리 수명을 평가합니다. 장애 복구는 시스템 복원력과 가용성을 테스트합니다. 각 시나리오는 30개 이상 샘플과 5회 반복으로 통계적 유의성을 확보하며, 혼합효과모형, ANOVA, 생존분석 등 적절한 통계 기법을 적용합니다.</a:t>
            </a:r>
            <a:endParaRPr lang="en-US" sz="13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
  <cp:revision>1</cp:revision>
  <dcterms:created xsi:type="dcterms:W3CDTF">2025-11-01T02:52:03Z</dcterms:created>
  <dcterms:modified xsi:type="dcterms:W3CDTF">2025-11-01T02:52:03Z</dcterms:modified>
</cp:coreProperties>
</file>