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notesMasterIdLst>
    <p:notesMasterId r:id="rId17"/>
  </p:notesMasterIdLst>
  <p:sldSz cx="14630400" cy="8229600"/>
  <p:notesSz cx="8229600" cy="14630400"/>
  <p:embeddedFontLst>
    <p:embeddedFont>
      <p:font typeface="Montserrat"/>
      <p:regular r:id="rId22"/>
    </p:embeddedFont>
    <p:embeddedFont>
      <p:font typeface="Montserrat"/>
      <p:regular r:id="rId23"/>
    </p:embeddedFont>
    <p:embeddedFont>
      <p:font typeface="Montserrat"/>
      <p:regular r:id="rId24"/>
    </p:embeddedFont>
    <p:embeddedFont>
      <p:font typeface="Montserrat"/>
      <p:regular r:id="rId25"/>
    </p:embeddedFont>
    <p:embeddedFont>
      <p:font typeface="Source Sans 3"/>
      <p:regular r:id="rId26"/>
    </p:embeddedFont>
    <p:embeddedFont>
      <p:font typeface="Source Sans 3"/>
      <p:regular r:id="rId27"/>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notesMaster" Target="notesMasters/notesMaster1.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 Id="rId21" Type="http://schemas.openxmlformats.org/officeDocument/2006/relationships/tableStyles" Target="tableStyles.xml"/><Relationship Id="rId22" Type="http://schemas.openxmlformats.org/officeDocument/2006/relationships/font" Target="fonts/font1.fntdata"/><Relationship Id="rId23" Type="http://schemas.openxmlformats.org/officeDocument/2006/relationships/font" Target="fonts/font2.fntdata"/><Relationship Id="rId24" Type="http://schemas.openxmlformats.org/officeDocument/2006/relationships/font" Target="fonts/font3.fntdata"/><Relationship Id="rId25" Type="http://schemas.openxmlformats.org/officeDocument/2006/relationships/font" Target="fonts/font4.fntdata"/><Relationship Id="rId26" Type="http://schemas.openxmlformats.org/officeDocument/2006/relationships/font" Target="fonts/font5.fntdata"/><Relationship Id="rId27" Type="http://schemas.openxmlformats.org/officeDocument/2006/relationships/font" Target="fonts/font6.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Slide 1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Slide 1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Slide 1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Slide 1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Slide 1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181A1B"/>
          </a:solidFill>
          <a:ln/>
        </p:spPr>
      </p:sp>
      <p:sp>
        <p:nvSpPr>
          <p:cNvPr id="3" name="Shape 1"/>
          <p:cNvSpPr/>
          <p:nvPr/>
        </p:nvSpPr>
        <p:spPr>
          <a:xfrm>
            <a:off x="0" y="0"/>
            <a:ext cx="14630400" cy="8229600"/>
          </a:xfrm>
          <a:prstGeom prst="rect">
            <a:avLst/>
          </a:prstGeom>
          <a:solidFill>
            <a:srgbClr val="111213"/>
          </a:solid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svg"/><Relationship Id="rId3" Type="http://schemas.openxmlformats.org/officeDocument/2006/relationships/image" Target="../media/image-12-3.png"/><Relationship Id="rId4" Type="http://schemas.openxmlformats.org/officeDocument/2006/relationships/image" Target="../media/image-12-4.svg"/><Relationship Id="rId5" Type="http://schemas.openxmlformats.org/officeDocument/2006/relationships/image" Target="../media/image-12-5.png"/><Relationship Id="rId6" Type="http://schemas.openxmlformats.org/officeDocument/2006/relationships/image" Target="../media/image-12-6.svg"/><Relationship Id="rId7" Type="http://schemas.openxmlformats.org/officeDocument/2006/relationships/slideLayout" Target="../slideLayouts/slideLayout13.xml"/><Relationship Id="rId8"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slideLayout" Target="../slideLayouts/slideLayout16.xml"/><Relationship Id="rId5"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6.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slideLayout" Target="../slideLayouts/slideLayout7.xml"/><Relationship Id="rId5"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0.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863798" y="2636639"/>
            <a:ext cx="12010787"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클라우드–엣지–IoT 통합 구조에서의 자원 관리 시스템 연구</a:t>
            </a:r>
            <a:endParaRPr lang="en-US" sz="3850" dirty="0"/>
          </a:p>
        </p:txBody>
      </p:sp>
      <p:sp>
        <p:nvSpPr>
          <p:cNvPr id="3" name="Text 1"/>
          <p:cNvSpPr/>
          <p:nvPr/>
        </p:nvSpPr>
        <p:spPr>
          <a:xfrm>
            <a:off x="863798" y="3682008"/>
            <a:ext cx="12902803"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국민대학교 소프트웨어융합대학원 인공지능응용</a:t>
            </a:r>
            <a:endParaRPr lang="en-US" sz="1700" dirty="0"/>
          </a:p>
        </p:txBody>
      </p:sp>
      <p:sp>
        <p:nvSpPr>
          <p:cNvPr id="4" name="Text 2"/>
          <p:cNvSpPr/>
          <p:nvPr/>
        </p:nvSpPr>
        <p:spPr>
          <a:xfrm>
            <a:off x="863798" y="4248864"/>
            <a:ext cx="12902803" cy="323969"/>
          </a:xfrm>
          <a:prstGeom prst="rect">
            <a:avLst/>
          </a:prstGeom>
          <a:noFill/>
          <a:ln/>
        </p:spPr>
        <p:txBody>
          <a:bodyPr wrap="non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K2025029 금동환</a:t>
            </a:r>
            <a:endParaRPr lang="en-US" sz="1700" dirty="0"/>
          </a:p>
        </p:txBody>
      </p:sp>
      <p:sp>
        <p:nvSpPr>
          <p:cNvPr id="5" name="Text 3"/>
          <p:cNvSpPr/>
          <p:nvPr/>
        </p:nvSpPr>
        <p:spPr>
          <a:xfrm>
            <a:off x="863798" y="4815721"/>
            <a:ext cx="12902803" cy="777240"/>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발표 메모: 안녕하십니까. 국민대학교 소프트웨어융합대학원 인공지능응용 전공 금동환입니다. 오늘 클라우드–엣지–IoT 통합 환경에서의 자원 관리 시스템 연구 계획을 발표하겠습니다. 본 연구는 이기종 자원이 혼재된 CEI 환경에서 서비스 수준 목표를 일관되게 보장하기 위한 적응형 자원 관리 프레임워크를 제안합니다. 발표는 약 15분 소요될 예정이며, 연구 배경, 기존 연구 분석, 제안 기법, 평가 계획, 그리고 논문 투고 일정 순으로 진행하겠습니다.</a:t>
            </a:r>
            <a:endParaRPr lang="en-US" sz="13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652939" y="545425"/>
            <a:ext cx="5057775" cy="463748"/>
          </a:xfrm>
          <a:prstGeom prst="rect">
            <a:avLst/>
          </a:prstGeom>
          <a:noFill/>
          <a:ln/>
        </p:spPr>
        <p:txBody>
          <a:bodyPr wrap="none" lIns="0" tIns="0" rIns="0" bIns="0" rtlCol="0" anchor="t"/>
          <a:lstStyle/>
          <a:p>
            <a:pPr algn="l" indent="0" marL="0">
              <a:lnSpc>
                <a:spcPts val="3650"/>
              </a:lnSpc>
              <a:buNone/>
            </a:pPr>
            <a:r>
              <a:rPr lang="en-US" sz="2900" b="1" dirty="0">
                <a:solidFill>
                  <a:srgbClr val="FFFFFF"/>
                </a:solidFill>
                <a:latin typeface="Montserrat Bold" pitchFamily="34" charset="0"/>
                <a:ea typeface="Montserrat Bold" pitchFamily="34" charset="-122"/>
                <a:cs typeface="Montserrat Bold" pitchFamily="34" charset="-120"/>
              </a:rPr>
              <a:t>성능 평가 계획: 시나리오 및 지표</a:t>
            </a:r>
            <a:endParaRPr lang="en-US" sz="2900" dirty="0"/>
          </a:p>
        </p:txBody>
      </p:sp>
      <p:sp>
        <p:nvSpPr>
          <p:cNvPr id="3" name="Text 1"/>
          <p:cNvSpPr/>
          <p:nvPr/>
        </p:nvSpPr>
        <p:spPr>
          <a:xfrm>
            <a:off x="652939" y="1074420"/>
            <a:ext cx="2225993" cy="278249"/>
          </a:xfrm>
          <a:prstGeom prst="rect">
            <a:avLst/>
          </a:prstGeom>
          <a:noFill/>
          <a:ln/>
        </p:spPr>
        <p:txBody>
          <a:bodyPr wrap="none" lIns="0" tIns="0" rIns="0" bIns="0" rtlCol="0" anchor="t"/>
          <a:lstStyle/>
          <a:p>
            <a:pPr algn="l" indent="0" marL="0">
              <a:lnSpc>
                <a:spcPts val="2150"/>
              </a:lnSpc>
              <a:buNone/>
            </a:pPr>
            <a:r>
              <a:rPr lang="en-US" sz="1750" b="1" dirty="0">
                <a:solidFill>
                  <a:srgbClr val="FFFFFF"/>
                </a:solidFill>
                <a:latin typeface="Montserrat Bold" pitchFamily="34" charset="0"/>
                <a:ea typeface="Montserrat Bold" pitchFamily="34" charset="-122"/>
                <a:cs typeface="Montserrat Bold" pitchFamily="34" charset="-120"/>
              </a:rPr>
              <a:t>네 가지 실험 시나리오</a:t>
            </a:r>
            <a:endParaRPr lang="en-US" sz="1750" dirty="0"/>
          </a:p>
        </p:txBody>
      </p:sp>
      <p:sp>
        <p:nvSpPr>
          <p:cNvPr id="4" name="Text 2"/>
          <p:cNvSpPr/>
          <p:nvPr/>
        </p:nvSpPr>
        <p:spPr>
          <a:xfrm>
            <a:off x="652939" y="1597462"/>
            <a:ext cx="163235" cy="203954"/>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Montserrat Light" pitchFamily="34" charset="0"/>
                <a:ea typeface="Montserrat Light" pitchFamily="34" charset="-122"/>
                <a:cs typeface="Montserrat Light" pitchFamily="34" charset="-120"/>
              </a:rPr>
              <a:t>01</a:t>
            </a:r>
            <a:endParaRPr lang="en-US" sz="1250" dirty="0"/>
          </a:p>
        </p:txBody>
      </p:sp>
      <p:sp>
        <p:nvSpPr>
          <p:cNvPr id="5" name="Shape 3"/>
          <p:cNvSpPr/>
          <p:nvPr/>
        </p:nvSpPr>
        <p:spPr>
          <a:xfrm>
            <a:off x="652939" y="1851898"/>
            <a:ext cx="6580584" cy="22860"/>
          </a:xfrm>
          <a:prstGeom prst="rect">
            <a:avLst/>
          </a:prstGeom>
          <a:solidFill>
            <a:srgbClr val="FFFFFF"/>
          </a:solidFill>
          <a:ln/>
        </p:spPr>
      </p:sp>
      <p:sp>
        <p:nvSpPr>
          <p:cNvPr id="6" name="Text 4"/>
          <p:cNvSpPr/>
          <p:nvPr/>
        </p:nvSpPr>
        <p:spPr>
          <a:xfrm>
            <a:off x="652939" y="1979176"/>
            <a:ext cx="1854994" cy="231815"/>
          </a:xfrm>
          <a:prstGeom prst="rect">
            <a:avLst/>
          </a:prstGeom>
          <a:noFill/>
          <a:ln/>
        </p:spPr>
        <p:txBody>
          <a:bodyPr wrap="none" lIns="0" tIns="0" rIns="0" bIns="0" rtlCol="0" anchor="t"/>
          <a:lstStyle/>
          <a:p>
            <a:pPr algn="l" indent="0" marL="0">
              <a:lnSpc>
                <a:spcPts val="1800"/>
              </a:lnSpc>
              <a:buNone/>
            </a:pPr>
            <a:r>
              <a:rPr lang="en-US" sz="1450" b="1" dirty="0">
                <a:solidFill>
                  <a:srgbClr val="E2E6E9"/>
                </a:solidFill>
                <a:latin typeface="Montserrat Bold" pitchFamily="34" charset="0"/>
                <a:ea typeface="Montserrat Bold" pitchFamily="34" charset="-122"/>
                <a:cs typeface="Montserrat Bold" pitchFamily="34" charset="-120"/>
              </a:rPr>
              <a:t>영상 분석 (프라이버시)</a:t>
            </a:r>
            <a:endParaRPr lang="en-US" sz="1450" dirty="0"/>
          </a:p>
        </p:txBody>
      </p:sp>
      <p:sp>
        <p:nvSpPr>
          <p:cNvPr id="7" name="Text 5"/>
          <p:cNvSpPr/>
          <p:nvPr/>
        </p:nvSpPr>
        <p:spPr>
          <a:xfrm>
            <a:off x="652939" y="2308860"/>
            <a:ext cx="6580584" cy="244793"/>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RTSP 다중 스트림 + 객체 탐지/마스킹</a:t>
            </a:r>
            <a:endParaRPr lang="en-US" sz="1250" dirty="0"/>
          </a:p>
        </p:txBody>
      </p:sp>
      <p:sp>
        <p:nvSpPr>
          <p:cNvPr id="8" name="Text 6"/>
          <p:cNvSpPr/>
          <p:nvPr/>
        </p:nvSpPr>
        <p:spPr>
          <a:xfrm>
            <a:off x="652939" y="2651522"/>
            <a:ext cx="6580584" cy="244793"/>
          </a:xfrm>
          <a:prstGeom prst="rect">
            <a:avLst/>
          </a:prstGeom>
          <a:noFill/>
          <a:ln/>
        </p:spPr>
        <p:txBody>
          <a:bodyPr wrap="none" lIns="0" tIns="0" rIns="0" bIns="0" rtlCol="0" anchor="t"/>
          <a:lstStyle/>
          <a:p>
            <a:pPr algn="l" indent="0" marL="0">
              <a:lnSpc>
                <a:spcPts val="1900"/>
              </a:lnSpc>
              <a:buNone/>
            </a:pPr>
            <a:r>
              <a:rPr lang="en-US" sz="1250" b="1" dirty="0">
                <a:solidFill>
                  <a:srgbClr val="E2E6E9"/>
                </a:solidFill>
                <a:latin typeface="Source Sans 3" pitchFamily="34" charset="0"/>
                <a:ea typeface="Source Sans 3" pitchFamily="34" charset="-122"/>
                <a:cs typeface="Source Sans 3" pitchFamily="34" charset="-120"/>
              </a:rPr>
              <a:t>KPI:</a:t>
            </a:r>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 E2E 지연(ms), SLO 위반률(%), 백홀 절감(%)</a:t>
            </a:r>
            <a:endParaRPr lang="en-US" sz="1250" dirty="0"/>
          </a:p>
        </p:txBody>
      </p:sp>
      <p:sp>
        <p:nvSpPr>
          <p:cNvPr id="9" name="Text 7"/>
          <p:cNvSpPr/>
          <p:nvPr/>
        </p:nvSpPr>
        <p:spPr>
          <a:xfrm>
            <a:off x="7396758" y="1597462"/>
            <a:ext cx="163235" cy="203954"/>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Montserrat Light" pitchFamily="34" charset="0"/>
                <a:ea typeface="Montserrat Light" pitchFamily="34" charset="-122"/>
                <a:cs typeface="Montserrat Light" pitchFamily="34" charset="-120"/>
              </a:rPr>
              <a:t>02</a:t>
            </a:r>
            <a:endParaRPr lang="en-US" sz="1250" dirty="0"/>
          </a:p>
        </p:txBody>
      </p:sp>
      <p:sp>
        <p:nvSpPr>
          <p:cNvPr id="10" name="Shape 8"/>
          <p:cNvSpPr/>
          <p:nvPr/>
        </p:nvSpPr>
        <p:spPr>
          <a:xfrm>
            <a:off x="7396758" y="1851898"/>
            <a:ext cx="6580703" cy="22860"/>
          </a:xfrm>
          <a:prstGeom prst="rect">
            <a:avLst/>
          </a:prstGeom>
          <a:solidFill>
            <a:srgbClr val="FFFFFF"/>
          </a:solidFill>
          <a:ln/>
        </p:spPr>
      </p:sp>
      <p:sp>
        <p:nvSpPr>
          <p:cNvPr id="11" name="Text 9"/>
          <p:cNvSpPr/>
          <p:nvPr/>
        </p:nvSpPr>
        <p:spPr>
          <a:xfrm>
            <a:off x="7396758" y="1979176"/>
            <a:ext cx="1854994" cy="231815"/>
          </a:xfrm>
          <a:prstGeom prst="rect">
            <a:avLst/>
          </a:prstGeom>
          <a:noFill/>
          <a:ln/>
        </p:spPr>
        <p:txBody>
          <a:bodyPr wrap="none" lIns="0" tIns="0" rIns="0" bIns="0" rtlCol="0" anchor="t"/>
          <a:lstStyle/>
          <a:p>
            <a:pPr algn="l" indent="0" marL="0">
              <a:lnSpc>
                <a:spcPts val="1800"/>
              </a:lnSpc>
              <a:buNone/>
            </a:pPr>
            <a:r>
              <a:rPr lang="en-US" sz="1450" b="1" dirty="0">
                <a:solidFill>
                  <a:srgbClr val="E2E6E9"/>
                </a:solidFill>
                <a:latin typeface="Montserrat Bold" pitchFamily="34" charset="0"/>
                <a:ea typeface="Montserrat Bold" pitchFamily="34" charset="-122"/>
                <a:cs typeface="Montserrat Bold" pitchFamily="34" charset="-120"/>
              </a:rPr>
              <a:t>예지 보전 (시계열)</a:t>
            </a:r>
            <a:endParaRPr lang="en-US" sz="1450" dirty="0"/>
          </a:p>
        </p:txBody>
      </p:sp>
      <p:sp>
        <p:nvSpPr>
          <p:cNvPr id="12" name="Text 10"/>
          <p:cNvSpPr/>
          <p:nvPr/>
        </p:nvSpPr>
        <p:spPr>
          <a:xfrm>
            <a:off x="7396758" y="2308860"/>
            <a:ext cx="6580703" cy="244793"/>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센서 시계열 + 이상 탐지</a:t>
            </a:r>
            <a:endParaRPr lang="en-US" sz="1250" dirty="0"/>
          </a:p>
        </p:txBody>
      </p:sp>
      <p:sp>
        <p:nvSpPr>
          <p:cNvPr id="13" name="Text 11"/>
          <p:cNvSpPr/>
          <p:nvPr/>
        </p:nvSpPr>
        <p:spPr>
          <a:xfrm>
            <a:off x="7396758" y="2651522"/>
            <a:ext cx="6580703" cy="244793"/>
          </a:xfrm>
          <a:prstGeom prst="rect">
            <a:avLst/>
          </a:prstGeom>
          <a:noFill/>
          <a:ln/>
        </p:spPr>
        <p:txBody>
          <a:bodyPr wrap="none" lIns="0" tIns="0" rIns="0" bIns="0" rtlCol="0" anchor="t"/>
          <a:lstStyle/>
          <a:p>
            <a:pPr algn="l" indent="0" marL="0">
              <a:lnSpc>
                <a:spcPts val="1900"/>
              </a:lnSpc>
              <a:buNone/>
            </a:pPr>
            <a:r>
              <a:rPr lang="en-US" sz="1250" b="1" dirty="0">
                <a:solidFill>
                  <a:srgbClr val="E2E6E9"/>
                </a:solidFill>
                <a:latin typeface="Source Sans 3" pitchFamily="34" charset="0"/>
                <a:ea typeface="Source Sans 3" pitchFamily="34" charset="-122"/>
                <a:cs typeface="Source Sans 3" pitchFamily="34" charset="-120"/>
              </a:rPr>
              <a:t>KPI:</a:t>
            </a:r>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 지연(ms), 처리량(req/s), 전력(W)</a:t>
            </a:r>
            <a:endParaRPr lang="en-US" sz="1250" dirty="0"/>
          </a:p>
        </p:txBody>
      </p:sp>
      <p:sp>
        <p:nvSpPr>
          <p:cNvPr id="14" name="Text 12"/>
          <p:cNvSpPr/>
          <p:nvPr/>
        </p:nvSpPr>
        <p:spPr>
          <a:xfrm>
            <a:off x="652939" y="3181945"/>
            <a:ext cx="163235" cy="203954"/>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Montserrat Light" pitchFamily="34" charset="0"/>
                <a:ea typeface="Montserrat Light" pitchFamily="34" charset="-122"/>
                <a:cs typeface="Montserrat Light" pitchFamily="34" charset="-120"/>
              </a:rPr>
              <a:t>03</a:t>
            </a:r>
            <a:endParaRPr lang="en-US" sz="1250" dirty="0"/>
          </a:p>
        </p:txBody>
      </p:sp>
      <p:sp>
        <p:nvSpPr>
          <p:cNvPr id="15" name="Shape 13"/>
          <p:cNvSpPr/>
          <p:nvPr/>
        </p:nvSpPr>
        <p:spPr>
          <a:xfrm>
            <a:off x="652939" y="3436382"/>
            <a:ext cx="6580584" cy="22860"/>
          </a:xfrm>
          <a:prstGeom prst="rect">
            <a:avLst/>
          </a:prstGeom>
          <a:solidFill>
            <a:srgbClr val="FFFFFF"/>
          </a:solidFill>
          <a:ln/>
        </p:spPr>
      </p:sp>
      <p:sp>
        <p:nvSpPr>
          <p:cNvPr id="16" name="Text 14"/>
          <p:cNvSpPr/>
          <p:nvPr/>
        </p:nvSpPr>
        <p:spPr>
          <a:xfrm>
            <a:off x="652939" y="3563660"/>
            <a:ext cx="1854994" cy="231815"/>
          </a:xfrm>
          <a:prstGeom prst="rect">
            <a:avLst/>
          </a:prstGeom>
          <a:noFill/>
          <a:ln/>
        </p:spPr>
        <p:txBody>
          <a:bodyPr wrap="none" lIns="0" tIns="0" rIns="0" bIns="0" rtlCol="0" anchor="t"/>
          <a:lstStyle/>
          <a:p>
            <a:pPr algn="l" indent="0" marL="0">
              <a:lnSpc>
                <a:spcPts val="1800"/>
              </a:lnSpc>
              <a:buNone/>
            </a:pPr>
            <a:r>
              <a:rPr lang="en-US" sz="1450" b="1" dirty="0">
                <a:solidFill>
                  <a:srgbClr val="E2E6E9"/>
                </a:solidFill>
                <a:latin typeface="Montserrat Bold" pitchFamily="34" charset="0"/>
                <a:ea typeface="Montserrat Bold" pitchFamily="34" charset="-122"/>
                <a:cs typeface="Montserrat Bold" pitchFamily="34" charset="-120"/>
              </a:rPr>
              <a:t>모바일 AR</a:t>
            </a:r>
            <a:endParaRPr lang="en-US" sz="1450" dirty="0"/>
          </a:p>
        </p:txBody>
      </p:sp>
      <p:sp>
        <p:nvSpPr>
          <p:cNvPr id="17" name="Text 15"/>
          <p:cNvSpPr/>
          <p:nvPr/>
        </p:nvSpPr>
        <p:spPr>
          <a:xfrm>
            <a:off x="652939" y="3893344"/>
            <a:ext cx="6580584" cy="244793"/>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분할 추론 + 인코딩 파이프라인</a:t>
            </a:r>
            <a:endParaRPr lang="en-US" sz="1250" dirty="0"/>
          </a:p>
        </p:txBody>
      </p:sp>
      <p:sp>
        <p:nvSpPr>
          <p:cNvPr id="18" name="Text 16"/>
          <p:cNvSpPr/>
          <p:nvPr/>
        </p:nvSpPr>
        <p:spPr>
          <a:xfrm>
            <a:off x="652939" y="4236006"/>
            <a:ext cx="6580584" cy="244793"/>
          </a:xfrm>
          <a:prstGeom prst="rect">
            <a:avLst/>
          </a:prstGeom>
          <a:noFill/>
          <a:ln/>
        </p:spPr>
        <p:txBody>
          <a:bodyPr wrap="none" lIns="0" tIns="0" rIns="0" bIns="0" rtlCol="0" anchor="t"/>
          <a:lstStyle/>
          <a:p>
            <a:pPr algn="l" indent="0" marL="0">
              <a:lnSpc>
                <a:spcPts val="1900"/>
              </a:lnSpc>
              <a:buNone/>
            </a:pPr>
            <a:r>
              <a:rPr lang="en-US" sz="1250" b="1" dirty="0">
                <a:solidFill>
                  <a:srgbClr val="E2E6E9"/>
                </a:solidFill>
                <a:latin typeface="Source Sans 3" pitchFamily="34" charset="0"/>
                <a:ea typeface="Source Sans 3" pitchFamily="34" charset="-122"/>
                <a:cs typeface="Source Sans 3" pitchFamily="34" charset="-120"/>
              </a:rPr>
              <a:t>KPI:</a:t>
            </a:r>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 95%tile 지연(ms), QoE(VMAF), 배터리(mWh)</a:t>
            </a:r>
            <a:endParaRPr lang="en-US" sz="1250" dirty="0"/>
          </a:p>
        </p:txBody>
      </p:sp>
      <p:sp>
        <p:nvSpPr>
          <p:cNvPr id="19" name="Text 17"/>
          <p:cNvSpPr/>
          <p:nvPr/>
        </p:nvSpPr>
        <p:spPr>
          <a:xfrm>
            <a:off x="7396758" y="3181945"/>
            <a:ext cx="163235" cy="203954"/>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Montserrat Light" pitchFamily="34" charset="0"/>
                <a:ea typeface="Montserrat Light" pitchFamily="34" charset="-122"/>
                <a:cs typeface="Montserrat Light" pitchFamily="34" charset="-120"/>
              </a:rPr>
              <a:t>04</a:t>
            </a:r>
            <a:endParaRPr lang="en-US" sz="1250" dirty="0"/>
          </a:p>
        </p:txBody>
      </p:sp>
      <p:sp>
        <p:nvSpPr>
          <p:cNvPr id="20" name="Shape 18"/>
          <p:cNvSpPr/>
          <p:nvPr/>
        </p:nvSpPr>
        <p:spPr>
          <a:xfrm>
            <a:off x="7396758" y="3436382"/>
            <a:ext cx="6580703" cy="22860"/>
          </a:xfrm>
          <a:prstGeom prst="rect">
            <a:avLst/>
          </a:prstGeom>
          <a:solidFill>
            <a:srgbClr val="FFFFFF"/>
          </a:solidFill>
          <a:ln/>
        </p:spPr>
      </p:sp>
      <p:sp>
        <p:nvSpPr>
          <p:cNvPr id="21" name="Text 19"/>
          <p:cNvSpPr/>
          <p:nvPr/>
        </p:nvSpPr>
        <p:spPr>
          <a:xfrm>
            <a:off x="7396758" y="3563660"/>
            <a:ext cx="1854994" cy="231815"/>
          </a:xfrm>
          <a:prstGeom prst="rect">
            <a:avLst/>
          </a:prstGeom>
          <a:noFill/>
          <a:ln/>
        </p:spPr>
        <p:txBody>
          <a:bodyPr wrap="none" lIns="0" tIns="0" rIns="0" bIns="0" rtlCol="0" anchor="t"/>
          <a:lstStyle/>
          <a:p>
            <a:pPr algn="l" indent="0" marL="0">
              <a:lnSpc>
                <a:spcPts val="1800"/>
              </a:lnSpc>
              <a:buNone/>
            </a:pPr>
            <a:r>
              <a:rPr lang="en-US" sz="1450" b="1" dirty="0">
                <a:solidFill>
                  <a:srgbClr val="E2E6E9"/>
                </a:solidFill>
                <a:latin typeface="Montserrat Bold" pitchFamily="34" charset="0"/>
                <a:ea typeface="Montserrat Bold" pitchFamily="34" charset="-122"/>
                <a:cs typeface="Montserrat Bold" pitchFamily="34" charset="-120"/>
              </a:rPr>
              <a:t>버스티/장애 복구</a:t>
            </a:r>
            <a:endParaRPr lang="en-US" sz="1450" dirty="0"/>
          </a:p>
        </p:txBody>
      </p:sp>
      <p:sp>
        <p:nvSpPr>
          <p:cNvPr id="22" name="Text 20"/>
          <p:cNvSpPr/>
          <p:nvPr/>
        </p:nvSpPr>
        <p:spPr>
          <a:xfrm>
            <a:off x="7396758" y="3893344"/>
            <a:ext cx="6580703" cy="244793"/>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부하 급증/노드 장애 주입</a:t>
            </a:r>
            <a:endParaRPr lang="en-US" sz="1250" dirty="0"/>
          </a:p>
        </p:txBody>
      </p:sp>
      <p:sp>
        <p:nvSpPr>
          <p:cNvPr id="23" name="Text 21"/>
          <p:cNvSpPr/>
          <p:nvPr/>
        </p:nvSpPr>
        <p:spPr>
          <a:xfrm>
            <a:off x="7396758" y="4236006"/>
            <a:ext cx="6580703" cy="244793"/>
          </a:xfrm>
          <a:prstGeom prst="rect">
            <a:avLst/>
          </a:prstGeom>
          <a:noFill/>
          <a:ln/>
        </p:spPr>
        <p:txBody>
          <a:bodyPr wrap="none" lIns="0" tIns="0" rIns="0" bIns="0" rtlCol="0" anchor="t"/>
          <a:lstStyle/>
          <a:p>
            <a:pPr algn="l" indent="0" marL="0">
              <a:lnSpc>
                <a:spcPts val="1900"/>
              </a:lnSpc>
              <a:buNone/>
            </a:pPr>
            <a:r>
              <a:rPr lang="en-US" sz="1250" b="1" dirty="0">
                <a:solidFill>
                  <a:srgbClr val="E2E6E9"/>
                </a:solidFill>
                <a:latin typeface="Source Sans 3" pitchFamily="34" charset="0"/>
                <a:ea typeface="Source Sans 3" pitchFamily="34" charset="-122"/>
                <a:cs typeface="Source Sans 3" pitchFamily="34" charset="-120"/>
              </a:rPr>
              <a:t>KPI:</a:t>
            </a:r>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 복구 시간(ms), 재시도 횟수, 손실률(%)</a:t>
            </a:r>
            <a:endParaRPr lang="en-US" sz="1250" dirty="0"/>
          </a:p>
        </p:txBody>
      </p:sp>
      <p:sp>
        <p:nvSpPr>
          <p:cNvPr id="24" name="Text 22"/>
          <p:cNvSpPr/>
          <p:nvPr/>
        </p:nvSpPr>
        <p:spPr>
          <a:xfrm>
            <a:off x="652939" y="4847987"/>
            <a:ext cx="2225993" cy="278249"/>
          </a:xfrm>
          <a:prstGeom prst="rect">
            <a:avLst/>
          </a:prstGeom>
          <a:noFill/>
          <a:ln/>
        </p:spPr>
        <p:txBody>
          <a:bodyPr wrap="none" lIns="0" tIns="0" rIns="0" bIns="0" rtlCol="0" anchor="t"/>
          <a:lstStyle/>
          <a:p>
            <a:pPr algn="l" indent="0" marL="0">
              <a:lnSpc>
                <a:spcPts val="2150"/>
              </a:lnSpc>
              <a:buNone/>
            </a:pPr>
            <a:r>
              <a:rPr lang="en-US" sz="1750" b="1" dirty="0">
                <a:solidFill>
                  <a:srgbClr val="FFFFFF"/>
                </a:solidFill>
                <a:latin typeface="Montserrat Bold" pitchFamily="34" charset="0"/>
                <a:ea typeface="Montserrat Bold" pitchFamily="34" charset="-122"/>
                <a:cs typeface="Montserrat Bold" pitchFamily="34" charset="-120"/>
              </a:rPr>
              <a:t>실험 설계</a:t>
            </a:r>
            <a:endParaRPr lang="en-US" sz="1750" dirty="0"/>
          </a:p>
        </p:txBody>
      </p:sp>
      <p:sp>
        <p:nvSpPr>
          <p:cNvPr id="25" name="Text 23"/>
          <p:cNvSpPr/>
          <p:nvPr/>
        </p:nvSpPr>
        <p:spPr>
          <a:xfrm>
            <a:off x="652939" y="5371028"/>
            <a:ext cx="13324523" cy="244793"/>
          </a:xfrm>
          <a:prstGeom prst="rect">
            <a:avLst/>
          </a:prstGeom>
          <a:noFill/>
          <a:ln/>
        </p:spPr>
        <p:txBody>
          <a:bodyPr wrap="none" lIns="0" tIns="0" rIns="0" bIns="0" rtlCol="0" anchor="t"/>
          <a:lstStyle/>
          <a:p>
            <a:pPr algn="l" marL="342900" indent="-342900">
              <a:lnSpc>
                <a:spcPts val="1900"/>
              </a:lnSpc>
              <a:buSzPct val="100000"/>
              <a:buChar char="•"/>
            </a:pPr>
            <a:r>
              <a:rPr lang="en-US" sz="1250" b="1" dirty="0">
                <a:solidFill>
                  <a:srgbClr val="E2E6E9"/>
                </a:solidFill>
                <a:latin typeface="Source Sans 3" pitchFamily="34" charset="0"/>
                <a:ea typeface="Source Sans 3" pitchFamily="34" charset="-122"/>
                <a:cs typeface="Source Sans 3" pitchFamily="34" charset="-120"/>
              </a:rPr>
              <a:t>샘플 크기:</a:t>
            </a:r>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 n=20~30 세션/배치/이벤트 per 조건</a:t>
            </a:r>
            <a:endParaRPr lang="en-US" sz="1250" dirty="0"/>
          </a:p>
        </p:txBody>
      </p:sp>
      <p:sp>
        <p:nvSpPr>
          <p:cNvPr id="26" name="Text 24"/>
          <p:cNvSpPr/>
          <p:nvPr/>
        </p:nvSpPr>
        <p:spPr>
          <a:xfrm>
            <a:off x="652939" y="5672852"/>
            <a:ext cx="13324523" cy="244793"/>
          </a:xfrm>
          <a:prstGeom prst="rect">
            <a:avLst/>
          </a:prstGeom>
          <a:noFill/>
          <a:ln/>
        </p:spPr>
        <p:txBody>
          <a:bodyPr wrap="none" lIns="0" tIns="0" rIns="0" bIns="0" rtlCol="0" anchor="t"/>
          <a:lstStyle/>
          <a:p>
            <a:pPr algn="l" marL="342900" indent="-342900">
              <a:lnSpc>
                <a:spcPts val="1900"/>
              </a:lnSpc>
              <a:buSzPct val="100000"/>
              <a:buChar char="•"/>
            </a:pPr>
            <a:r>
              <a:rPr lang="en-US" sz="1250" b="1" dirty="0">
                <a:solidFill>
                  <a:srgbClr val="E2E6E9"/>
                </a:solidFill>
                <a:latin typeface="Source Sans 3" pitchFamily="34" charset="0"/>
                <a:ea typeface="Source Sans 3" pitchFamily="34" charset="-122"/>
                <a:cs typeface="Source Sans 3" pitchFamily="34" charset="-120"/>
              </a:rPr>
              <a:t>반복:</a:t>
            </a:r>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 k=5회 반복으로 통계적 신뢰도 확보</a:t>
            </a:r>
            <a:endParaRPr lang="en-US" sz="1250" dirty="0"/>
          </a:p>
        </p:txBody>
      </p:sp>
      <p:sp>
        <p:nvSpPr>
          <p:cNvPr id="27" name="Text 25"/>
          <p:cNvSpPr/>
          <p:nvPr/>
        </p:nvSpPr>
        <p:spPr>
          <a:xfrm>
            <a:off x="652939" y="5974675"/>
            <a:ext cx="13324523" cy="244793"/>
          </a:xfrm>
          <a:prstGeom prst="rect">
            <a:avLst/>
          </a:prstGeom>
          <a:noFill/>
          <a:ln/>
        </p:spPr>
        <p:txBody>
          <a:bodyPr wrap="none" lIns="0" tIns="0" rIns="0" bIns="0" rtlCol="0" anchor="t"/>
          <a:lstStyle/>
          <a:p>
            <a:pPr algn="l" marL="342900" indent="-342900">
              <a:lnSpc>
                <a:spcPts val="1900"/>
              </a:lnSpc>
              <a:buSzPct val="100000"/>
              <a:buChar char="•"/>
            </a:pPr>
            <a:r>
              <a:rPr lang="en-US" sz="1250" b="1" dirty="0">
                <a:solidFill>
                  <a:srgbClr val="E2E6E9"/>
                </a:solidFill>
                <a:latin typeface="Source Sans 3" pitchFamily="34" charset="0"/>
                <a:ea typeface="Source Sans 3" pitchFamily="34" charset="-122"/>
                <a:cs typeface="Source Sans 3" pitchFamily="34" charset="-120"/>
              </a:rPr>
              <a:t>베이스라인:</a:t>
            </a:r>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 K8s 기본 스케줄링 + 고정 오프로딩 + KEDA/Knative</a:t>
            </a:r>
            <a:endParaRPr lang="en-US" sz="1250" dirty="0"/>
          </a:p>
        </p:txBody>
      </p:sp>
      <p:sp>
        <p:nvSpPr>
          <p:cNvPr id="28" name="Text 26"/>
          <p:cNvSpPr/>
          <p:nvPr/>
        </p:nvSpPr>
        <p:spPr>
          <a:xfrm>
            <a:off x="652939" y="6276499"/>
            <a:ext cx="13324523" cy="244793"/>
          </a:xfrm>
          <a:prstGeom prst="rect">
            <a:avLst/>
          </a:prstGeom>
          <a:noFill/>
          <a:ln/>
        </p:spPr>
        <p:txBody>
          <a:bodyPr wrap="none" lIns="0" tIns="0" rIns="0" bIns="0" rtlCol="0" anchor="t"/>
          <a:lstStyle/>
          <a:p>
            <a:pPr algn="l" marL="342900" indent="-342900">
              <a:lnSpc>
                <a:spcPts val="1900"/>
              </a:lnSpc>
              <a:buSzPct val="100000"/>
              <a:buChar char="•"/>
            </a:pPr>
            <a:r>
              <a:rPr lang="en-US" sz="1250" b="1" dirty="0">
                <a:solidFill>
                  <a:srgbClr val="E2E6E9"/>
                </a:solidFill>
                <a:latin typeface="Source Sans 3" pitchFamily="34" charset="0"/>
                <a:ea typeface="Source Sans 3" pitchFamily="34" charset="-122"/>
                <a:cs typeface="Source Sans 3" pitchFamily="34" charset="-120"/>
              </a:rPr>
              <a:t>통계 검정:</a:t>
            </a:r>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 혼합효과모형, ANOVA(Tukey 사후검정), 생존분석(Kaplan-Meier), 95% 신뢰구간</a:t>
            </a:r>
            <a:endParaRPr lang="en-US" sz="1250" dirty="0"/>
          </a:p>
        </p:txBody>
      </p:sp>
      <p:sp>
        <p:nvSpPr>
          <p:cNvPr id="29" name="Text 27"/>
          <p:cNvSpPr/>
          <p:nvPr/>
        </p:nvSpPr>
        <p:spPr>
          <a:xfrm>
            <a:off x="652939" y="6704886"/>
            <a:ext cx="13324523" cy="979289"/>
          </a:xfrm>
          <a:prstGeom prst="rect">
            <a:avLst/>
          </a:prstGeom>
          <a:noFill/>
          <a:ln/>
        </p:spPr>
        <p:txBody>
          <a:bodyPr wrap="square" lIns="0" tIns="0" rIns="0" bIns="0" rtlCol="0" anchor="t"/>
          <a:lstStyle/>
          <a:p>
            <a:pPr algn="l" indent="0" marL="0">
              <a:lnSpc>
                <a:spcPts val="1500"/>
              </a:lnSpc>
              <a:buNone/>
            </a:pPr>
            <a:r>
              <a:rPr lang="en-US" sz="1000" dirty="0">
                <a:solidFill>
                  <a:srgbClr val="E2E6E9"/>
                </a:solidFill>
                <a:latin typeface="Source Sans 3" pitchFamily="34" charset="0"/>
                <a:ea typeface="Source Sans 3" pitchFamily="34" charset="-122"/>
                <a:cs typeface="Source Sans 3" pitchFamily="34" charset="-120"/>
              </a:rPr>
              <a:t>발표 메모: 성능 평가는 네 가지 대표 시나리오로 진행합니다. 첫 번째는 영상 분석 시나리오로, 여러 RTSP 스트림을 받아 객체를 탐지하고 프라이버시 보호를 위해 얼굴을 마스킹하는 작업입니다. 주요 평가 지표는 종단간 처리 지연, SLO 위반 비율, 그리고 엣지에서 전처리함으로써 백홀 네트워크 트래픽을 얼마나 줄였는지입니다. 두 번째는 예지 보전 시나리오로, 산업 설비의 센서에서 시계열 데이터를 받아 이상을 탐지합니다. 지연, 초당 처리 요청 수, 소비 전력을 측정합니다. 세 번째는 모바일 증강현실 시나리오로, 스마트폰에서 딥러닝 추론을 분할 실행하고 결과 영상을 인코딩합니다. 95 퍼센타일 지연, 영상 품질인 VMAF 점수, 배터리 소모량을 평가합니다. 네 번째는 장애 복구 시나리오로, 갑작스런 부하 급증이나 노드 장애를 인위로 주입하고 시스템이 얼마나 빨리 복구하는지, 재시도는 몇 번 했는지, 데이터 손실은 얼마인지 측정합니다. 모든 시나리오는 조건당 20~30개 세션이나 배치를 5회 반복 실험하여 통계적 유의성을 확보합니다. 베이스라인은 쿠버네티스 기본 스케줄러에 고정된 오프로딩 정책과 KEDA나 Knative 같은 기존 오토스케일러를 조합한 것이고, 이와 제안 기법을 비교합니다. 통계 분석은 혼합효과모형과 ANOVA, 생존분석 등 엄밀한 방법을 사용하며 95% 신뢰구간을 제시합니다.</a:t>
            </a:r>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717947" y="601623"/>
            <a:ext cx="4079677" cy="509945"/>
          </a:xfrm>
          <a:prstGeom prst="rect">
            <a:avLst/>
          </a:prstGeom>
          <a:noFill/>
          <a:ln/>
        </p:spPr>
        <p:txBody>
          <a:bodyPr wrap="none" lIns="0" tIns="0" rIns="0" bIns="0" rtlCol="0" anchor="t"/>
          <a:lstStyle/>
          <a:p>
            <a:pPr algn="l" indent="0" marL="0">
              <a:lnSpc>
                <a:spcPts val="4000"/>
              </a:lnSpc>
              <a:buNone/>
            </a:pPr>
            <a:r>
              <a:rPr lang="en-US" sz="3200" b="1" dirty="0">
                <a:solidFill>
                  <a:srgbClr val="FFFFFF"/>
                </a:solidFill>
                <a:latin typeface="Montserrat Bold" pitchFamily="34" charset="0"/>
                <a:ea typeface="Montserrat Bold" pitchFamily="34" charset="-122"/>
                <a:cs typeface="Montserrat Bold" pitchFamily="34" charset="-120"/>
              </a:rPr>
              <a:t>평가 지표 및 분석 방법</a:t>
            </a:r>
            <a:endParaRPr lang="en-US" sz="3200" dirty="0"/>
          </a:p>
        </p:txBody>
      </p:sp>
      <p:sp>
        <p:nvSpPr>
          <p:cNvPr id="3" name="Text 1"/>
          <p:cNvSpPr/>
          <p:nvPr/>
        </p:nvSpPr>
        <p:spPr>
          <a:xfrm>
            <a:off x="717947" y="1560195"/>
            <a:ext cx="2447806" cy="305991"/>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핵심 평가 지표</a:t>
            </a:r>
            <a:endParaRPr lang="en-US" sz="1900" dirty="0"/>
          </a:p>
        </p:txBody>
      </p:sp>
      <p:sp>
        <p:nvSpPr>
          <p:cNvPr id="4" name="Text 2"/>
          <p:cNvSpPr/>
          <p:nvPr/>
        </p:nvSpPr>
        <p:spPr>
          <a:xfrm>
            <a:off x="717947" y="2045613"/>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지연:</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E2E 지연, 95/99%tile 지연, 지터</a:t>
            </a:r>
            <a:endParaRPr lang="en-US" sz="1400" dirty="0"/>
          </a:p>
        </p:txBody>
      </p:sp>
      <p:sp>
        <p:nvSpPr>
          <p:cNvPr id="5" name="Text 3"/>
          <p:cNvSpPr/>
          <p:nvPr/>
        </p:nvSpPr>
        <p:spPr>
          <a:xfrm>
            <a:off x="717947" y="2377678"/>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처리량:</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req/s, 메시지 처리율</a:t>
            </a:r>
            <a:endParaRPr lang="en-US" sz="1400" dirty="0"/>
          </a:p>
        </p:txBody>
      </p:sp>
      <p:sp>
        <p:nvSpPr>
          <p:cNvPr id="6" name="Text 4"/>
          <p:cNvSpPr/>
          <p:nvPr/>
        </p:nvSpPr>
        <p:spPr>
          <a:xfrm>
            <a:off x="717947" y="2709743"/>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SLO 보장:</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위반률, 위반 지속 시간</a:t>
            </a:r>
            <a:endParaRPr lang="en-US" sz="1400" dirty="0"/>
          </a:p>
        </p:txBody>
      </p:sp>
      <p:sp>
        <p:nvSpPr>
          <p:cNvPr id="7" name="Text 5"/>
          <p:cNvSpPr/>
          <p:nvPr/>
        </p:nvSpPr>
        <p:spPr>
          <a:xfrm>
            <a:off x="717947" y="3041809"/>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자원 효율:</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CPU/GPU 활용도, 메모리 사용</a:t>
            </a:r>
            <a:endParaRPr lang="en-US" sz="1400" dirty="0"/>
          </a:p>
        </p:txBody>
      </p:sp>
      <p:sp>
        <p:nvSpPr>
          <p:cNvPr id="8" name="Text 6"/>
          <p:cNvSpPr/>
          <p:nvPr/>
        </p:nvSpPr>
        <p:spPr>
          <a:xfrm>
            <a:off x="717947" y="3373874"/>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비용:</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클라우드 과금액, TCO</a:t>
            </a:r>
            <a:endParaRPr lang="en-US" sz="1400" dirty="0"/>
          </a:p>
        </p:txBody>
      </p:sp>
      <p:sp>
        <p:nvSpPr>
          <p:cNvPr id="9" name="Text 7"/>
          <p:cNvSpPr/>
          <p:nvPr/>
        </p:nvSpPr>
        <p:spPr>
          <a:xfrm>
            <a:off x="717947" y="3705939"/>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에너지:</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소비 전력(W), 배터리 소모(mWh)</a:t>
            </a:r>
            <a:endParaRPr lang="en-US" sz="1400" dirty="0"/>
          </a:p>
        </p:txBody>
      </p:sp>
      <p:sp>
        <p:nvSpPr>
          <p:cNvPr id="10" name="Text 8"/>
          <p:cNvSpPr/>
          <p:nvPr/>
        </p:nvSpPr>
        <p:spPr>
          <a:xfrm>
            <a:off x="717947" y="4038005"/>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품질:</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정확도, PSNR, VMAF, F1 점수</a:t>
            </a:r>
            <a:endParaRPr lang="en-US" sz="1400" dirty="0"/>
          </a:p>
        </p:txBody>
      </p:sp>
      <p:sp>
        <p:nvSpPr>
          <p:cNvPr id="11" name="Text 9"/>
          <p:cNvSpPr/>
          <p:nvPr/>
        </p:nvSpPr>
        <p:spPr>
          <a:xfrm>
            <a:off x="717947" y="4370070"/>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b="1" dirty="0">
                <a:solidFill>
                  <a:srgbClr val="E2E6E9"/>
                </a:solidFill>
                <a:latin typeface="Source Sans 3" pitchFamily="34" charset="0"/>
                <a:ea typeface="Source Sans 3" pitchFamily="34" charset="-122"/>
                <a:cs typeface="Source Sans 3" pitchFamily="34" charset="-120"/>
              </a:rPr>
              <a:t>복원력:</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복구 시간(MTTR), 가용성</a:t>
            </a:r>
            <a:endParaRPr lang="en-US" sz="1400" dirty="0"/>
          </a:p>
        </p:txBody>
      </p:sp>
      <p:sp>
        <p:nvSpPr>
          <p:cNvPr id="12" name="Text 10"/>
          <p:cNvSpPr/>
          <p:nvPr/>
        </p:nvSpPr>
        <p:spPr>
          <a:xfrm>
            <a:off x="7541776" y="1560195"/>
            <a:ext cx="2447806" cy="305991"/>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분석 방법론</a:t>
            </a:r>
            <a:endParaRPr lang="en-US" sz="1900" dirty="0"/>
          </a:p>
        </p:txBody>
      </p:sp>
      <p:sp>
        <p:nvSpPr>
          <p:cNvPr id="13" name="Text 11"/>
          <p:cNvSpPr/>
          <p:nvPr/>
        </p:nvSpPr>
        <p:spPr>
          <a:xfrm>
            <a:off x="7541776" y="2045613"/>
            <a:ext cx="6378297" cy="269319"/>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통계 검정:</a:t>
            </a:r>
            <a:endParaRPr lang="en-US" sz="1400" dirty="0"/>
          </a:p>
        </p:txBody>
      </p:sp>
      <p:sp>
        <p:nvSpPr>
          <p:cNvPr id="14" name="Text 12"/>
          <p:cNvSpPr/>
          <p:nvPr/>
        </p:nvSpPr>
        <p:spPr>
          <a:xfrm>
            <a:off x="7541776" y="2476381"/>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dirty="0">
                <a:solidFill>
                  <a:srgbClr val="E2E6E9"/>
                </a:solidFill>
                <a:latin typeface="Source Sans 3" pitchFamily="34" charset="0"/>
                <a:ea typeface="Source Sans 3" pitchFamily="34" charset="-122"/>
                <a:cs typeface="Source Sans 3" pitchFamily="34" charset="-120"/>
              </a:rPr>
              <a:t>혼합효과모형: 반복 측정 상관 고려</a:t>
            </a:r>
            <a:endParaRPr lang="en-US" sz="1400" dirty="0"/>
          </a:p>
        </p:txBody>
      </p:sp>
      <p:sp>
        <p:nvSpPr>
          <p:cNvPr id="15" name="Text 13"/>
          <p:cNvSpPr/>
          <p:nvPr/>
        </p:nvSpPr>
        <p:spPr>
          <a:xfrm>
            <a:off x="7541776" y="2808446"/>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dirty="0">
                <a:solidFill>
                  <a:srgbClr val="E2E6E9"/>
                </a:solidFill>
                <a:latin typeface="Source Sans 3" pitchFamily="34" charset="0"/>
                <a:ea typeface="Source Sans 3" pitchFamily="34" charset="-122"/>
                <a:cs typeface="Source Sans 3" pitchFamily="34" charset="-120"/>
              </a:rPr>
              <a:t>ANOVA + Tukey HSD: 다중 조건 비교</a:t>
            </a:r>
            <a:endParaRPr lang="en-US" sz="1400" dirty="0"/>
          </a:p>
        </p:txBody>
      </p:sp>
      <p:sp>
        <p:nvSpPr>
          <p:cNvPr id="16" name="Text 14"/>
          <p:cNvSpPr/>
          <p:nvPr/>
        </p:nvSpPr>
        <p:spPr>
          <a:xfrm>
            <a:off x="7541776" y="3140512"/>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dirty="0">
                <a:solidFill>
                  <a:srgbClr val="E2E6E9"/>
                </a:solidFill>
                <a:latin typeface="Source Sans 3" pitchFamily="34" charset="0"/>
                <a:ea typeface="Source Sans 3" pitchFamily="34" charset="-122"/>
                <a:cs typeface="Source Sans 3" pitchFamily="34" charset="-120"/>
              </a:rPr>
              <a:t>생존분석(Kaplan-Meier): 복구/중단 시간</a:t>
            </a:r>
            <a:endParaRPr lang="en-US" sz="1400" dirty="0"/>
          </a:p>
        </p:txBody>
      </p:sp>
      <p:sp>
        <p:nvSpPr>
          <p:cNvPr id="17" name="Text 15"/>
          <p:cNvSpPr/>
          <p:nvPr/>
        </p:nvSpPr>
        <p:spPr>
          <a:xfrm>
            <a:off x="7541776" y="3472577"/>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dirty="0">
                <a:solidFill>
                  <a:srgbClr val="E2E6E9"/>
                </a:solidFill>
                <a:latin typeface="Source Sans 3" pitchFamily="34" charset="0"/>
                <a:ea typeface="Source Sans 3" pitchFamily="34" charset="-122"/>
                <a:cs typeface="Source Sans 3" pitchFamily="34" charset="-120"/>
              </a:rPr>
              <a:t>효과 크기(Cliff's δ): 실용적 유의성</a:t>
            </a:r>
            <a:endParaRPr lang="en-US" sz="1400" dirty="0"/>
          </a:p>
        </p:txBody>
      </p:sp>
      <p:sp>
        <p:nvSpPr>
          <p:cNvPr id="18" name="Text 16"/>
          <p:cNvSpPr/>
          <p:nvPr/>
        </p:nvSpPr>
        <p:spPr>
          <a:xfrm>
            <a:off x="7541776" y="3903345"/>
            <a:ext cx="6378297" cy="269319"/>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모델 분석:</a:t>
            </a:r>
            <a:endParaRPr lang="en-US" sz="1400" dirty="0"/>
          </a:p>
        </p:txBody>
      </p:sp>
      <p:sp>
        <p:nvSpPr>
          <p:cNvPr id="19" name="Text 17"/>
          <p:cNvSpPr/>
          <p:nvPr/>
        </p:nvSpPr>
        <p:spPr>
          <a:xfrm>
            <a:off x="7541776" y="4334113"/>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dirty="0">
                <a:solidFill>
                  <a:srgbClr val="E2E6E9"/>
                </a:solidFill>
                <a:latin typeface="Source Sans 3" pitchFamily="34" charset="0"/>
                <a:ea typeface="Source Sans 3" pitchFamily="34" charset="-122"/>
                <a:cs typeface="Source Sans 3" pitchFamily="34" charset="-120"/>
              </a:rPr>
              <a:t>큐잉 이론: 대기 시간 예측</a:t>
            </a:r>
            <a:endParaRPr lang="en-US" sz="1400" dirty="0"/>
          </a:p>
        </p:txBody>
      </p:sp>
      <p:sp>
        <p:nvSpPr>
          <p:cNvPr id="20" name="Text 18"/>
          <p:cNvSpPr/>
          <p:nvPr/>
        </p:nvSpPr>
        <p:spPr>
          <a:xfrm>
            <a:off x="7541776" y="4666178"/>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dirty="0">
                <a:solidFill>
                  <a:srgbClr val="E2E6E9"/>
                </a:solidFill>
                <a:latin typeface="Source Sans 3" pitchFamily="34" charset="0"/>
                <a:ea typeface="Source Sans 3" pitchFamily="34" charset="-122"/>
                <a:cs typeface="Source Sans 3" pitchFamily="34" charset="-120"/>
              </a:rPr>
              <a:t>비용 모델: TCO 산출</a:t>
            </a:r>
            <a:endParaRPr lang="en-US" sz="1400" dirty="0"/>
          </a:p>
        </p:txBody>
      </p:sp>
      <p:sp>
        <p:nvSpPr>
          <p:cNvPr id="21" name="Text 19"/>
          <p:cNvSpPr/>
          <p:nvPr/>
        </p:nvSpPr>
        <p:spPr>
          <a:xfrm>
            <a:off x="7541776" y="4998244"/>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dirty="0">
                <a:solidFill>
                  <a:srgbClr val="E2E6E9"/>
                </a:solidFill>
                <a:latin typeface="Source Sans 3" pitchFamily="34" charset="0"/>
                <a:ea typeface="Source Sans 3" pitchFamily="34" charset="-122"/>
                <a:cs typeface="Source Sans 3" pitchFamily="34" charset="-120"/>
              </a:rPr>
              <a:t>파레토 프런티어: 트레이드오프 시각화</a:t>
            </a:r>
            <a:endParaRPr lang="en-US" sz="1400" dirty="0"/>
          </a:p>
        </p:txBody>
      </p:sp>
      <p:sp>
        <p:nvSpPr>
          <p:cNvPr id="22" name="Text 20"/>
          <p:cNvSpPr/>
          <p:nvPr/>
        </p:nvSpPr>
        <p:spPr>
          <a:xfrm>
            <a:off x="7541776" y="5330309"/>
            <a:ext cx="6378297" cy="269319"/>
          </a:xfrm>
          <a:prstGeom prst="rect">
            <a:avLst/>
          </a:prstGeom>
          <a:noFill/>
          <a:ln/>
        </p:spPr>
        <p:txBody>
          <a:bodyPr wrap="none" lIns="0" tIns="0" rIns="0" bIns="0" rtlCol="0" anchor="t"/>
          <a:lstStyle/>
          <a:p>
            <a:pPr algn="l" marL="342900" indent="-342900">
              <a:lnSpc>
                <a:spcPts val="2100"/>
              </a:lnSpc>
              <a:buSzPct val="100000"/>
              <a:buChar char="•"/>
            </a:pPr>
            <a:r>
              <a:rPr lang="en-US" sz="1400" dirty="0">
                <a:solidFill>
                  <a:srgbClr val="E2E6E9"/>
                </a:solidFill>
                <a:latin typeface="Source Sans 3" pitchFamily="34" charset="0"/>
                <a:ea typeface="Source Sans 3" pitchFamily="34" charset="-122"/>
                <a:cs typeface="Source Sans 3" pitchFamily="34" charset="-120"/>
              </a:rPr>
              <a:t>민감도 분석: 파라미터 영향 평가</a:t>
            </a:r>
            <a:endParaRPr lang="en-US" sz="1400" dirty="0"/>
          </a:p>
        </p:txBody>
      </p:sp>
      <p:sp>
        <p:nvSpPr>
          <p:cNvPr id="23" name="Text 21"/>
          <p:cNvSpPr/>
          <p:nvPr/>
        </p:nvSpPr>
        <p:spPr>
          <a:xfrm>
            <a:off x="717947" y="5864304"/>
            <a:ext cx="13194506" cy="269319"/>
          </a:xfrm>
          <a:prstGeom prst="rect">
            <a:avLst/>
          </a:prstGeom>
          <a:noFill/>
          <a:ln/>
        </p:spPr>
        <p:txBody>
          <a:bodyPr wrap="non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다양한 각도에서 시스템 성능을 정량화하고, 엄밀한 통계 기법으로 유의성을 검증하며, 이론 모델로 해석 가능성을 높입니다.</a:t>
            </a:r>
            <a:endParaRPr lang="en-US" sz="1400" dirty="0"/>
          </a:p>
        </p:txBody>
      </p:sp>
      <p:sp>
        <p:nvSpPr>
          <p:cNvPr id="24" name="Text 22"/>
          <p:cNvSpPr/>
          <p:nvPr/>
        </p:nvSpPr>
        <p:spPr>
          <a:xfrm>
            <a:off x="717947" y="6335554"/>
            <a:ext cx="13194506" cy="1292304"/>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발표 메모: 평가 지표와 분석 방법을 정리했습니다. 왼쪽은 측정할 지표들입니다. 지연은 종단간 평균뿐 아니라 95, 99 퍼센타일 지연과 지터까지 봅니다. 처리량은 초당 처리 요청 수나 메시지 처리율로 측정합니다. SLO 보장은 목표를 위반한 비율과 위반이 지속된 시간으로 평가합니다. 자원 효율은 CPU, GPU 활용도와 메모리 사용량을 봅니다. 비용은 클라우드 과금액과 총 소유 비용을 계산합니다. 에너지는 와트 단위 전력 소비와 모바일에서는 밀리와트시 배터리 소모를 측정합니다. 품질은 추론 정확도, 영상의 PSNR이나 VMAF, 분류의 F1 점수 등 응용에 맞는 지표를 씁니다. 복원력은 장애에서 회복하는 평균 시간과 전체 가용성으로 평가합니다. 오른쪽은 분석 방법입니다. 통계 검정에서는 반복 측정 간 상관을 고려한 혼합효과모형을 쓰고, 세 개 이상 조건 비교 시 ANOVA에 Tukey HSD 사후검정을 적용합니다. 복구 시간이나 중단 시간 같은 생존 데이터는 Kaplan-Meier 추정과 로그랭크 테스트로 분석하며, 통계적 유의성뿐 아니라 Cliff's delta 같은 효과 크기로 실용적 의미를 확인합니다. 모델 기반 분석으로는 큐잉 이론을 써서 대기 시간을 예측하고, 비용 모델로 총 소유 비용을 산출하며, 파레토 프런티어를 그려 지연-비용-품질 간 트레이드오프를 시각화하고, 민감도 분석으로 하이퍼파라미터 변화가 성능에 미치는 영향을 평가합니다. 이렇게 다각도로 분석하여 제안 기법의 효과를 입체적으로 증명합니다.</a:t>
            </a:r>
            <a:endParaRPr lang="en-US" sz="11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Text 0"/>
          <p:cNvSpPr/>
          <p:nvPr/>
        </p:nvSpPr>
        <p:spPr>
          <a:xfrm>
            <a:off x="811292" y="830818"/>
            <a:ext cx="4609743" cy="576263"/>
          </a:xfrm>
          <a:prstGeom prst="rect">
            <a:avLst/>
          </a:prstGeom>
          <a:noFill/>
          <a:ln/>
        </p:spPr>
        <p:txBody>
          <a:bodyPr wrap="none" lIns="0" tIns="0" rIns="0" bIns="0" rtlCol="0" anchor="t"/>
          <a:lstStyle/>
          <a:p>
            <a:pPr algn="l" indent="0" marL="0">
              <a:lnSpc>
                <a:spcPts val="4500"/>
              </a:lnSpc>
              <a:buNone/>
            </a:pPr>
            <a:r>
              <a:rPr lang="en-US" sz="3600" b="1" dirty="0">
                <a:solidFill>
                  <a:srgbClr val="FFFFFF"/>
                </a:solidFill>
                <a:latin typeface="Montserrat Bold" pitchFamily="34" charset="0"/>
                <a:ea typeface="Montserrat Bold" pitchFamily="34" charset="-122"/>
                <a:cs typeface="Montserrat Bold" pitchFamily="34" charset="-120"/>
              </a:rPr>
              <a:t>기대 성과 및 기여</a:t>
            </a:r>
            <a:endParaRPr lang="en-US" sz="3600" dirty="0"/>
          </a:p>
        </p:txBody>
      </p:sp>
      <p:pic>
        <p:nvPicPr>
          <p:cNvPr id="3" name="Image 0" descr="preencoded.png">    </p:cNvPr>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811292" y="1812727"/>
            <a:ext cx="608409" cy="608409"/>
          </a:xfrm>
          <a:prstGeom prst="rect">
            <a:avLst/>
          </a:prstGeom>
        </p:spPr>
      </p:pic>
      <p:sp>
        <p:nvSpPr>
          <p:cNvPr id="4" name="Text 1"/>
          <p:cNvSpPr/>
          <p:nvPr/>
        </p:nvSpPr>
        <p:spPr>
          <a:xfrm>
            <a:off x="811292" y="2674620"/>
            <a:ext cx="2304812" cy="288131"/>
          </a:xfrm>
          <a:prstGeom prst="rect">
            <a:avLst/>
          </a:prstGeom>
          <a:noFill/>
          <a:ln/>
        </p:spPr>
        <p:txBody>
          <a:bodyPr wrap="none" lIns="0" tIns="0" rIns="0" bIns="0" rtlCol="0" anchor="t"/>
          <a:lstStyle/>
          <a:p>
            <a:pPr algn="l" indent="0" marL="0">
              <a:lnSpc>
                <a:spcPts val="2250"/>
              </a:lnSpc>
              <a:buNone/>
            </a:pPr>
            <a:r>
              <a:rPr lang="en-US" sz="1800" b="1" dirty="0">
                <a:solidFill>
                  <a:srgbClr val="E2E6E9"/>
                </a:solidFill>
                <a:latin typeface="Montserrat Bold" pitchFamily="34" charset="0"/>
                <a:ea typeface="Montserrat Bold" pitchFamily="34" charset="-122"/>
                <a:cs typeface="Montserrat Bold" pitchFamily="34" charset="-120"/>
              </a:rPr>
              <a:t>오픈소스 프레임워크</a:t>
            </a:r>
            <a:endParaRPr lang="en-US" sz="1800" dirty="0"/>
          </a:p>
        </p:txBody>
      </p:sp>
      <p:sp>
        <p:nvSpPr>
          <p:cNvPr id="5" name="Text 2"/>
          <p:cNvSpPr/>
          <p:nvPr/>
        </p:nvSpPr>
        <p:spPr>
          <a:xfrm>
            <a:off x="811292" y="3084433"/>
            <a:ext cx="4166949" cy="912971"/>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CEI 자동화 아키텍처의 참조 구현, 재현 가능한 테스트베드, 측정 스크립트, 평가 데이터셋을 GitHub에 공개하여 연구 커뮤니티에 기여합니다.</a:t>
            </a:r>
            <a:endParaRPr lang="en-US" sz="1550" dirty="0"/>
          </a:p>
        </p:txBody>
      </p:sp>
      <p:pic>
        <p:nvPicPr>
          <p:cNvPr id="6" name="Image 1" descr="preencoded.png">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31725" y="1812727"/>
            <a:ext cx="608409" cy="608409"/>
          </a:xfrm>
          <a:prstGeom prst="rect">
            <a:avLst/>
          </a:prstGeom>
        </p:spPr>
      </p:pic>
      <p:sp>
        <p:nvSpPr>
          <p:cNvPr id="7" name="Text 3"/>
          <p:cNvSpPr/>
          <p:nvPr/>
        </p:nvSpPr>
        <p:spPr>
          <a:xfrm>
            <a:off x="5231725" y="2674620"/>
            <a:ext cx="2304812" cy="288131"/>
          </a:xfrm>
          <a:prstGeom prst="rect">
            <a:avLst/>
          </a:prstGeom>
          <a:noFill/>
          <a:ln/>
        </p:spPr>
        <p:txBody>
          <a:bodyPr wrap="none" lIns="0" tIns="0" rIns="0" bIns="0" rtlCol="0" anchor="t"/>
          <a:lstStyle/>
          <a:p>
            <a:pPr algn="l" indent="0" marL="0">
              <a:lnSpc>
                <a:spcPts val="2250"/>
              </a:lnSpc>
              <a:buNone/>
            </a:pPr>
            <a:r>
              <a:rPr lang="en-US" sz="1800" b="1" dirty="0">
                <a:solidFill>
                  <a:srgbClr val="E2E6E9"/>
                </a:solidFill>
                <a:latin typeface="Montserrat Bold" pitchFamily="34" charset="0"/>
                <a:ea typeface="Montserrat Bold" pitchFamily="34" charset="-122"/>
                <a:cs typeface="Montserrat Bold" pitchFamily="34" charset="-120"/>
              </a:rPr>
              <a:t>학술적 기여</a:t>
            </a:r>
            <a:endParaRPr lang="en-US" sz="1800" dirty="0"/>
          </a:p>
        </p:txBody>
      </p:sp>
      <p:sp>
        <p:nvSpPr>
          <p:cNvPr id="8" name="Text 4"/>
          <p:cNvSpPr/>
          <p:nvPr/>
        </p:nvSpPr>
        <p:spPr>
          <a:xfrm>
            <a:off x="5231725" y="3084433"/>
            <a:ext cx="4166949" cy="1217295"/>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SLO 인지형 스케줄링, 적응형 오프로딩, DAG 실행 최적화, 품질 관리 통합 모델을 제시하고, 이론적 기반과 실증적 검증을 통해 학문적 가치를 창출합니다.</a:t>
            </a:r>
            <a:endParaRPr lang="en-US" sz="1550" dirty="0"/>
          </a:p>
        </p:txBody>
      </p:sp>
      <p:pic>
        <p:nvPicPr>
          <p:cNvPr id="9" name="Image 2" descr="preencoded.png">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652159" y="1812727"/>
            <a:ext cx="608409" cy="608409"/>
          </a:xfrm>
          <a:prstGeom prst="rect">
            <a:avLst/>
          </a:prstGeom>
        </p:spPr>
      </p:pic>
      <p:sp>
        <p:nvSpPr>
          <p:cNvPr id="10" name="Text 5"/>
          <p:cNvSpPr/>
          <p:nvPr/>
        </p:nvSpPr>
        <p:spPr>
          <a:xfrm>
            <a:off x="9652159" y="2674620"/>
            <a:ext cx="2304812" cy="288131"/>
          </a:xfrm>
          <a:prstGeom prst="rect">
            <a:avLst/>
          </a:prstGeom>
          <a:noFill/>
          <a:ln/>
        </p:spPr>
        <p:txBody>
          <a:bodyPr wrap="none" lIns="0" tIns="0" rIns="0" bIns="0" rtlCol="0" anchor="t"/>
          <a:lstStyle/>
          <a:p>
            <a:pPr algn="l" indent="0" marL="0">
              <a:lnSpc>
                <a:spcPts val="2250"/>
              </a:lnSpc>
              <a:buNone/>
            </a:pPr>
            <a:r>
              <a:rPr lang="en-US" sz="1800" b="1" dirty="0">
                <a:solidFill>
                  <a:srgbClr val="E2E6E9"/>
                </a:solidFill>
                <a:latin typeface="Montserrat Bold" pitchFamily="34" charset="0"/>
                <a:ea typeface="Montserrat Bold" pitchFamily="34" charset="-122"/>
                <a:cs typeface="Montserrat Bold" pitchFamily="34" charset="-120"/>
              </a:rPr>
              <a:t>산업 적용 가능성</a:t>
            </a:r>
            <a:endParaRPr lang="en-US" sz="1800" dirty="0"/>
          </a:p>
        </p:txBody>
      </p:sp>
      <p:sp>
        <p:nvSpPr>
          <p:cNvPr id="11" name="Text 6"/>
          <p:cNvSpPr/>
          <p:nvPr/>
        </p:nvSpPr>
        <p:spPr>
          <a:xfrm>
            <a:off x="9652159" y="3084433"/>
            <a:ext cx="4166949" cy="912971"/>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스마트 팩토리, 자율주행, 원격 의료, 스마트시티 등 실시간성과 신뢰성이 중요한 산업 응용에서 즉시 활용 가능한 레퍼런스와 가이드라인을 제공합니다.</a:t>
            </a:r>
            <a:endParaRPr lang="en-US" sz="1550" dirty="0"/>
          </a:p>
        </p:txBody>
      </p:sp>
      <p:sp>
        <p:nvSpPr>
          <p:cNvPr id="12" name="Shape 7"/>
          <p:cNvSpPr/>
          <p:nvPr/>
        </p:nvSpPr>
        <p:spPr>
          <a:xfrm>
            <a:off x="811292" y="4529852"/>
            <a:ext cx="6402467" cy="1423988"/>
          </a:xfrm>
          <a:prstGeom prst="roundRect">
            <a:avLst>
              <a:gd name="adj" fmla="val 2137"/>
            </a:avLst>
          </a:prstGeom>
          <a:solidFill>
            <a:srgbClr val="303132"/>
          </a:solidFill>
          <a:ln/>
        </p:spPr>
      </p:sp>
      <p:sp>
        <p:nvSpPr>
          <p:cNvPr id="13" name="Text 8"/>
          <p:cNvSpPr/>
          <p:nvPr/>
        </p:nvSpPr>
        <p:spPr>
          <a:xfrm>
            <a:off x="1014055" y="4732615"/>
            <a:ext cx="2304812" cy="288131"/>
          </a:xfrm>
          <a:prstGeom prst="rect">
            <a:avLst/>
          </a:prstGeom>
          <a:noFill/>
          <a:ln/>
        </p:spPr>
        <p:txBody>
          <a:bodyPr wrap="none" lIns="0" tIns="0" rIns="0" bIns="0" rtlCol="0" anchor="t"/>
          <a:lstStyle/>
          <a:p>
            <a:pPr algn="l" indent="0" marL="0">
              <a:lnSpc>
                <a:spcPts val="2250"/>
              </a:lnSpc>
              <a:buNone/>
            </a:pPr>
            <a:r>
              <a:rPr lang="en-US" sz="1800" b="1" dirty="0">
                <a:solidFill>
                  <a:srgbClr val="E2E6E9"/>
                </a:solidFill>
                <a:latin typeface="Montserrat Bold" pitchFamily="34" charset="0"/>
                <a:ea typeface="Montserrat Bold" pitchFamily="34" charset="-122"/>
                <a:cs typeface="Montserrat Bold" pitchFamily="34" charset="-120"/>
              </a:rPr>
              <a:t>정량적 운영 가이드</a:t>
            </a:r>
            <a:endParaRPr lang="en-US" sz="1800" dirty="0"/>
          </a:p>
        </p:txBody>
      </p:sp>
      <p:sp>
        <p:nvSpPr>
          <p:cNvPr id="14" name="Text 9"/>
          <p:cNvSpPr/>
          <p:nvPr/>
        </p:nvSpPr>
        <p:spPr>
          <a:xfrm>
            <a:off x="1014055" y="5142428"/>
            <a:ext cx="5996940" cy="608648"/>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조건별 하이퍼파라미터 튜닝 방법, 정책 가드레일, 롤백 절차를 정량적 근거와 함께 문서화하여 실무 운영자가 즉시 적용 가능하도록 지원합니다.</a:t>
            </a:r>
            <a:endParaRPr lang="en-US" sz="1550" dirty="0"/>
          </a:p>
        </p:txBody>
      </p:sp>
      <p:sp>
        <p:nvSpPr>
          <p:cNvPr id="15" name="Shape 10"/>
          <p:cNvSpPr/>
          <p:nvPr/>
        </p:nvSpPr>
        <p:spPr>
          <a:xfrm>
            <a:off x="7416522" y="4529852"/>
            <a:ext cx="6402586" cy="1423988"/>
          </a:xfrm>
          <a:prstGeom prst="roundRect">
            <a:avLst>
              <a:gd name="adj" fmla="val 2137"/>
            </a:avLst>
          </a:prstGeom>
          <a:solidFill>
            <a:srgbClr val="303132"/>
          </a:solidFill>
          <a:ln/>
        </p:spPr>
      </p:sp>
      <p:sp>
        <p:nvSpPr>
          <p:cNvPr id="16" name="Text 11"/>
          <p:cNvSpPr/>
          <p:nvPr/>
        </p:nvSpPr>
        <p:spPr>
          <a:xfrm>
            <a:off x="7619286" y="4732615"/>
            <a:ext cx="2304812" cy="288131"/>
          </a:xfrm>
          <a:prstGeom prst="rect">
            <a:avLst/>
          </a:prstGeom>
          <a:noFill/>
          <a:ln/>
        </p:spPr>
        <p:txBody>
          <a:bodyPr wrap="none" lIns="0" tIns="0" rIns="0" bIns="0" rtlCol="0" anchor="t"/>
          <a:lstStyle/>
          <a:p>
            <a:pPr algn="l" indent="0" marL="0">
              <a:lnSpc>
                <a:spcPts val="2250"/>
              </a:lnSpc>
              <a:buNone/>
            </a:pPr>
            <a:r>
              <a:rPr lang="en-US" sz="1800" b="1" dirty="0">
                <a:solidFill>
                  <a:srgbClr val="E2E6E9"/>
                </a:solidFill>
                <a:latin typeface="Montserrat Bold" pitchFamily="34" charset="0"/>
                <a:ea typeface="Montserrat Bold" pitchFamily="34" charset="-122"/>
                <a:cs typeface="Montserrat Bold" pitchFamily="34" charset="-120"/>
              </a:rPr>
              <a:t>표준화 기여</a:t>
            </a:r>
            <a:endParaRPr lang="en-US" sz="1800" dirty="0"/>
          </a:p>
        </p:txBody>
      </p:sp>
      <p:sp>
        <p:nvSpPr>
          <p:cNvPr id="17" name="Text 12"/>
          <p:cNvSpPr/>
          <p:nvPr/>
        </p:nvSpPr>
        <p:spPr>
          <a:xfrm>
            <a:off x="7619286" y="5142428"/>
            <a:ext cx="5997059" cy="608648"/>
          </a:xfrm>
          <a:prstGeom prst="rect">
            <a:avLst/>
          </a:prstGeom>
          <a:noFill/>
          <a:ln/>
        </p:spPr>
        <p:txBody>
          <a:bodyPr wrap="square" lIns="0" tIns="0" rIns="0" bIns="0" rtlCol="0" anchor="t"/>
          <a:lstStyle/>
          <a:p>
            <a:pPr algn="l" indent="0" marL="0">
              <a:lnSpc>
                <a:spcPts val="2350"/>
              </a:lnSpc>
              <a:buNone/>
            </a:pPr>
            <a:r>
              <a:rPr lang="en-US" sz="1550" dirty="0">
                <a:solidFill>
                  <a:srgbClr val="E2E6E9"/>
                </a:solidFill>
                <a:latin typeface="Source Sans 3" pitchFamily="34" charset="0"/>
                <a:ea typeface="Source Sans 3" pitchFamily="34" charset="-122"/>
                <a:cs typeface="Source Sans 3" pitchFamily="34" charset="-120"/>
              </a:rPr>
              <a:t>측정 방법론, 벤치마크, 평가 프로토콜을 제시하여 향후 CEI 연구의 비교 가능성과 재현성을 높이고, 표준화 논의에 기여합니다.</a:t>
            </a:r>
            <a:endParaRPr lang="en-US" sz="1550" dirty="0"/>
          </a:p>
        </p:txBody>
      </p:sp>
      <p:sp>
        <p:nvSpPr>
          <p:cNvPr id="18" name="Text 13"/>
          <p:cNvSpPr/>
          <p:nvPr/>
        </p:nvSpPr>
        <p:spPr>
          <a:xfrm>
            <a:off x="811292" y="6181963"/>
            <a:ext cx="13007816" cy="1216819"/>
          </a:xfrm>
          <a:prstGeom prst="rect">
            <a:avLst/>
          </a:prstGeom>
          <a:noFill/>
          <a:ln/>
        </p:spPr>
        <p:txBody>
          <a:bodyPr wrap="squar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발표 메모: 기대 성과를 정리하겠습니다. 첫째, 전체 프레임워크와 테스트베드 코드, 실험 스크립트, 데이터셋을 GitHub에 오픈소스로 공개하여 다른 연구자들이 재현하고 확장할 수 있도록 합니다. 둘째, SLO 인지형 스케줄링, 적응형 오프로딩, DAG 최적화, 품질 관리를 통합한 이론 모델을 제시하고 엄밀한 실험으로 검증하여 학술적 기여를 합니다. 셋째, 스마트 팩토리의 예지 보전, 자율주행차의 실시간 영상 처리, 원격 의료의 저지연 진단, 스마트시티의 대규모 센서 분석 등 산업 현장에서 바로 쓸 수 있는 실용적 레퍼런스를 제공합니다. 넷째, 네트워크 대역폭, 부하 수준, 품질 요구사항에 따라 어떤 파라미터를 어떻게 조정해야 하는지, 어떤 안전장치를 둬야 하는지, 문제 발생 시 어떻게 롤백하는지를 정량 데이터와 함께 문서화하여 실무 엔지니어가 시행착오 없이 적용할 수 있게 합니다. 마지막으로 실험 방법론과 벤치마크, 평가 프로토콜을 제안하여 향후 CEI 연구들이 공정하게 비교될 수 있는 기반을 마련하고, 관련 표준 제정에도 기여할 수 있을 것입니다.</a:t>
            </a:r>
            <a:endParaRPr lang="en-US" sz="125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Text 0"/>
          <p:cNvSpPr/>
          <p:nvPr/>
        </p:nvSpPr>
        <p:spPr>
          <a:xfrm>
            <a:off x="641747" y="441127"/>
            <a:ext cx="5510927" cy="455771"/>
          </a:xfrm>
          <a:prstGeom prst="rect">
            <a:avLst/>
          </a:prstGeom>
          <a:noFill/>
          <a:ln/>
        </p:spPr>
        <p:txBody>
          <a:bodyPr wrap="none" lIns="0" tIns="0" rIns="0" bIns="0" rtlCol="0" anchor="t"/>
          <a:lstStyle/>
          <a:p>
            <a:pPr algn="l" indent="0" marL="0">
              <a:lnSpc>
                <a:spcPts val="3550"/>
              </a:lnSpc>
              <a:buNone/>
            </a:pPr>
            <a:r>
              <a:rPr lang="en-US" sz="2850" b="1" dirty="0">
                <a:solidFill>
                  <a:srgbClr val="FFFFFF"/>
                </a:solidFill>
                <a:latin typeface="Montserrat Bold" pitchFamily="34" charset="0"/>
                <a:ea typeface="Montserrat Bold" pitchFamily="34" charset="-122"/>
                <a:cs typeface="Montserrat Bold" pitchFamily="34" charset="-120"/>
              </a:rPr>
              <a:t>논문 투고 계획: IEEE ICFEC 2026</a:t>
            </a:r>
            <a:endParaRPr lang="en-US" sz="2850" dirty="0"/>
          </a:p>
        </p:txBody>
      </p:sp>
      <p:sp>
        <p:nvSpPr>
          <p:cNvPr id="3" name="Shape 1"/>
          <p:cNvSpPr/>
          <p:nvPr/>
        </p:nvSpPr>
        <p:spPr>
          <a:xfrm>
            <a:off x="7303770" y="1217771"/>
            <a:ext cx="22860" cy="5620822"/>
          </a:xfrm>
          <a:prstGeom prst="roundRect">
            <a:avLst>
              <a:gd name="adj" fmla="val 105284"/>
            </a:avLst>
          </a:prstGeom>
          <a:solidFill>
            <a:srgbClr val="494A4B"/>
          </a:solidFill>
          <a:ln/>
        </p:spPr>
      </p:sp>
      <p:sp>
        <p:nvSpPr>
          <p:cNvPr id="4" name="Shape 2"/>
          <p:cNvSpPr/>
          <p:nvPr/>
        </p:nvSpPr>
        <p:spPr>
          <a:xfrm>
            <a:off x="6676311" y="1386840"/>
            <a:ext cx="481251" cy="22860"/>
          </a:xfrm>
          <a:prstGeom prst="roundRect">
            <a:avLst>
              <a:gd name="adj" fmla="val 105284"/>
            </a:avLst>
          </a:prstGeom>
          <a:solidFill>
            <a:srgbClr val="494A4B"/>
          </a:solidFill>
          <a:ln/>
        </p:spPr>
      </p:sp>
      <p:sp>
        <p:nvSpPr>
          <p:cNvPr id="5" name="Shape 3"/>
          <p:cNvSpPr/>
          <p:nvPr/>
        </p:nvSpPr>
        <p:spPr>
          <a:xfrm>
            <a:off x="7134701" y="1217771"/>
            <a:ext cx="360998" cy="360998"/>
          </a:xfrm>
          <a:prstGeom prst="roundRect">
            <a:avLst>
              <a:gd name="adj" fmla="val 6667"/>
            </a:avLst>
          </a:prstGeom>
          <a:solidFill>
            <a:srgbClr val="303132"/>
          </a:solidFill>
          <a:ln/>
        </p:spPr>
      </p:sp>
      <p:sp>
        <p:nvSpPr>
          <p:cNvPr id="6" name="Text 4"/>
          <p:cNvSpPr/>
          <p:nvPr/>
        </p:nvSpPr>
        <p:spPr>
          <a:xfrm>
            <a:off x="7205841" y="1261527"/>
            <a:ext cx="218718" cy="273487"/>
          </a:xfrm>
          <a:prstGeom prst="rect">
            <a:avLst/>
          </a:prstGeom>
          <a:noFill/>
          <a:ln/>
        </p:spPr>
        <p:txBody>
          <a:bodyPr wrap="none" lIns="0" tIns="0" rIns="0" bIns="0" rtlCol="0" anchor="t"/>
          <a:lstStyle/>
          <a:p>
            <a:pPr algn="ctr" indent="0" marL="0">
              <a:lnSpc>
                <a:spcPts val="1700"/>
              </a:lnSpc>
              <a:buNone/>
            </a:pPr>
            <a:r>
              <a:rPr lang="en-US" sz="1700" b="1" dirty="0">
                <a:solidFill>
                  <a:srgbClr val="E2E6E9"/>
                </a:solidFill>
                <a:latin typeface="Montserrat Bold" pitchFamily="34" charset="0"/>
                <a:ea typeface="Montserrat Bold" pitchFamily="34" charset="-122"/>
                <a:cs typeface="Montserrat Bold" pitchFamily="34" charset="-120"/>
              </a:rPr>
              <a:t>1</a:t>
            </a:r>
            <a:endParaRPr lang="en-US" sz="1700" dirty="0"/>
          </a:p>
        </p:txBody>
      </p:sp>
      <p:sp>
        <p:nvSpPr>
          <p:cNvPr id="7" name="Text 5"/>
          <p:cNvSpPr/>
          <p:nvPr/>
        </p:nvSpPr>
        <p:spPr>
          <a:xfrm>
            <a:off x="4689634" y="1272897"/>
            <a:ext cx="1823323" cy="227767"/>
          </a:xfrm>
          <a:prstGeom prst="rect">
            <a:avLst/>
          </a:prstGeom>
          <a:noFill/>
          <a:ln/>
        </p:spPr>
        <p:txBody>
          <a:bodyPr wrap="none" lIns="0" tIns="0" rIns="0" bIns="0" rtlCol="0" anchor="t"/>
          <a:lstStyle/>
          <a:p>
            <a:pPr algn="r" indent="0" marL="0">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2026년 1월 1주</a:t>
            </a:r>
            <a:endParaRPr lang="en-US" sz="1400" dirty="0"/>
          </a:p>
        </p:txBody>
      </p:sp>
      <p:sp>
        <p:nvSpPr>
          <p:cNvPr id="8" name="Text 6"/>
          <p:cNvSpPr/>
          <p:nvPr/>
        </p:nvSpPr>
        <p:spPr>
          <a:xfrm>
            <a:off x="641747" y="1596866"/>
            <a:ext cx="5871210" cy="240744"/>
          </a:xfrm>
          <a:prstGeom prst="rect">
            <a:avLst/>
          </a:prstGeom>
          <a:noFill/>
          <a:ln/>
        </p:spPr>
        <p:txBody>
          <a:bodyPr wrap="none" lIns="0" tIns="0" rIns="0" bIns="0" rtlCol="0" anchor="t"/>
          <a:lstStyle/>
          <a:p>
            <a:pPr algn="r" indent="0" marL="0">
              <a:lnSpc>
                <a:spcPts val="1850"/>
              </a:lnSpc>
              <a:buNone/>
            </a:pPr>
            <a:r>
              <a:rPr lang="en-US" sz="1250" b="1" dirty="0">
                <a:solidFill>
                  <a:srgbClr val="E2E6E9"/>
                </a:solidFill>
                <a:latin typeface="Source Sans 3" pitchFamily="34" charset="0"/>
                <a:ea typeface="Source Sans 3" pitchFamily="34" charset="-122"/>
                <a:cs typeface="Source Sans 3" pitchFamily="34" charset="-120"/>
              </a:rPr>
              <a:t>ICFEC 투고 여부 최종 결정</a:t>
            </a:r>
            <a:endParaRPr lang="en-US" sz="1250" dirty="0"/>
          </a:p>
        </p:txBody>
      </p:sp>
      <p:sp>
        <p:nvSpPr>
          <p:cNvPr id="9" name="Text 7"/>
          <p:cNvSpPr/>
          <p:nvPr/>
        </p:nvSpPr>
        <p:spPr>
          <a:xfrm>
            <a:off x="641747" y="1933813"/>
            <a:ext cx="5871210" cy="240744"/>
          </a:xfrm>
          <a:prstGeom prst="rect">
            <a:avLst/>
          </a:prstGeom>
          <a:noFill/>
          <a:ln/>
        </p:spPr>
        <p:txBody>
          <a:bodyPr wrap="none" lIns="0" tIns="0" rIns="0" bIns="0" rtlCol="0" anchor="t"/>
          <a:lstStyle/>
          <a:p>
            <a:pPr algn="r" indent="0" marL="0">
              <a:lnSpc>
                <a:spcPts val="1850"/>
              </a:lnSpc>
              <a:buNone/>
            </a:pPr>
            <a:r>
              <a:rPr lang="en-US" sz="1250" dirty="0">
                <a:solidFill>
                  <a:srgbClr val="E2E6E9"/>
                </a:solidFill>
                <a:latin typeface="Source Sans 3" pitchFamily="34" charset="0"/>
                <a:ea typeface="Source Sans 3" pitchFamily="34" charset="-122"/>
                <a:cs typeface="Source Sans 3" pitchFamily="34" charset="-120"/>
              </a:rPr>
              <a:t>실험 진행 상황과 결과 품질을 평가하여 ICFEC 2026 투고 여부를 확정합니다.</a:t>
            </a:r>
            <a:endParaRPr lang="en-US" sz="1250" dirty="0"/>
          </a:p>
        </p:txBody>
      </p:sp>
      <p:sp>
        <p:nvSpPr>
          <p:cNvPr id="10" name="Shape 8"/>
          <p:cNvSpPr/>
          <p:nvPr/>
        </p:nvSpPr>
        <p:spPr>
          <a:xfrm>
            <a:off x="7472839" y="2349460"/>
            <a:ext cx="481251" cy="22860"/>
          </a:xfrm>
          <a:prstGeom prst="roundRect">
            <a:avLst>
              <a:gd name="adj" fmla="val 105284"/>
            </a:avLst>
          </a:prstGeom>
          <a:solidFill>
            <a:srgbClr val="494A4B"/>
          </a:solidFill>
          <a:ln/>
        </p:spPr>
      </p:sp>
      <p:sp>
        <p:nvSpPr>
          <p:cNvPr id="11" name="Shape 9"/>
          <p:cNvSpPr/>
          <p:nvPr/>
        </p:nvSpPr>
        <p:spPr>
          <a:xfrm>
            <a:off x="7134701" y="2180392"/>
            <a:ext cx="360998" cy="360998"/>
          </a:xfrm>
          <a:prstGeom prst="roundRect">
            <a:avLst>
              <a:gd name="adj" fmla="val 6667"/>
            </a:avLst>
          </a:prstGeom>
          <a:solidFill>
            <a:srgbClr val="303132"/>
          </a:solidFill>
          <a:ln/>
        </p:spPr>
      </p:sp>
      <p:sp>
        <p:nvSpPr>
          <p:cNvPr id="12" name="Text 10"/>
          <p:cNvSpPr/>
          <p:nvPr/>
        </p:nvSpPr>
        <p:spPr>
          <a:xfrm>
            <a:off x="7205841" y="2224147"/>
            <a:ext cx="218718" cy="273487"/>
          </a:xfrm>
          <a:prstGeom prst="rect">
            <a:avLst/>
          </a:prstGeom>
          <a:noFill/>
          <a:ln/>
        </p:spPr>
        <p:txBody>
          <a:bodyPr wrap="none" lIns="0" tIns="0" rIns="0" bIns="0" rtlCol="0" anchor="t"/>
          <a:lstStyle/>
          <a:p>
            <a:pPr algn="ctr" indent="0" marL="0">
              <a:lnSpc>
                <a:spcPts val="1700"/>
              </a:lnSpc>
              <a:buNone/>
            </a:pPr>
            <a:r>
              <a:rPr lang="en-US" sz="1700" b="1" dirty="0">
                <a:solidFill>
                  <a:srgbClr val="E2E6E9"/>
                </a:solidFill>
                <a:latin typeface="Montserrat Bold" pitchFamily="34" charset="0"/>
                <a:ea typeface="Montserrat Bold" pitchFamily="34" charset="-122"/>
                <a:cs typeface="Montserrat Bold" pitchFamily="34" charset="-120"/>
              </a:rPr>
              <a:t>2</a:t>
            </a:r>
            <a:endParaRPr lang="en-US" sz="1700" dirty="0"/>
          </a:p>
        </p:txBody>
      </p:sp>
      <p:sp>
        <p:nvSpPr>
          <p:cNvPr id="13" name="Text 11"/>
          <p:cNvSpPr/>
          <p:nvPr/>
        </p:nvSpPr>
        <p:spPr>
          <a:xfrm>
            <a:off x="8117443" y="2235518"/>
            <a:ext cx="1823323" cy="227767"/>
          </a:xfrm>
          <a:prstGeom prst="rect">
            <a:avLst/>
          </a:prstGeom>
          <a:noFill/>
          <a:ln/>
        </p:spPr>
        <p:txBody>
          <a:bodyPr wrap="none" lIns="0" tIns="0" rIns="0" bIns="0" rtlCol="0" anchor="t"/>
          <a:lstStyle/>
          <a:p>
            <a:pPr algn="l" indent="0" marL="0">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2026년 1월 1~2주</a:t>
            </a:r>
            <a:endParaRPr lang="en-US" sz="1400" dirty="0"/>
          </a:p>
        </p:txBody>
      </p:sp>
      <p:sp>
        <p:nvSpPr>
          <p:cNvPr id="14" name="Text 12"/>
          <p:cNvSpPr/>
          <p:nvPr/>
        </p:nvSpPr>
        <p:spPr>
          <a:xfrm>
            <a:off x="8117443" y="2559487"/>
            <a:ext cx="5871210" cy="240744"/>
          </a:xfrm>
          <a:prstGeom prst="rect">
            <a:avLst/>
          </a:prstGeom>
          <a:noFill/>
          <a:ln/>
        </p:spPr>
        <p:txBody>
          <a:bodyPr wrap="none" lIns="0" tIns="0" rIns="0" bIns="0" rtlCol="0" anchor="t"/>
          <a:lstStyle/>
          <a:p>
            <a:pPr algn="l" indent="0" marL="0">
              <a:lnSpc>
                <a:spcPts val="1850"/>
              </a:lnSpc>
              <a:buNone/>
            </a:pPr>
            <a:r>
              <a:rPr lang="en-US" sz="1250" b="1" dirty="0">
                <a:solidFill>
                  <a:srgbClr val="E2E6E9"/>
                </a:solidFill>
                <a:latin typeface="Source Sans 3" pitchFamily="34" charset="0"/>
                <a:ea typeface="Source Sans 3" pitchFamily="34" charset="-122"/>
                <a:cs typeface="Source Sans 3" pitchFamily="34" charset="-120"/>
              </a:rPr>
              <a:t>최종 원고 작성 및 정리</a:t>
            </a:r>
            <a:endParaRPr lang="en-US" sz="1250" dirty="0"/>
          </a:p>
        </p:txBody>
      </p:sp>
      <p:sp>
        <p:nvSpPr>
          <p:cNvPr id="15" name="Text 13"/>
          <p:cNvSpPr/>
          <p:nvPr/>
        </p:nvSpPr>
        <p:spPr>
          <a:xfrm>
            <a:off x="8117443" y="2896433"/>
            <a:ext cx="5871210" cy="481489"/>
          </a:xfrm>
          <a:prstGeom prst="rect">
            <a:avLst/>
          </a:prstGeom>
          <a:noFill/>
          <a:ln/>
        </p:spPr>
        <p:txBody>
          <a:bodyPr wrap="square" lIns="0" tIns="0" rIns="0" bIns="0" rtlCol="0" anchor="t"/>
          <a:lstStyle/>
          <a:p>
            <a:pPr algn="l" indent="0" marL="0">
              <a:lnSpc>
                <a:spcPts val="1850"/>
              </a:lnSpc>
              <a:buNone/>
            </a:pPr>
            <a:r>
              <a:rPr lang="en-US" sz="1250" dirty="0">
                <a:solidFill>
                  <a:srgbClr val="E2E6E9"/>
                </a:solidFill>
                <a:latin typeface="Source Sans 3" pitchFamily="34" charset="0"/>
                <a:ea typeface="Source Sans 3" pitchFamily="34" charset="-122"/>
                <a:cs typeface="Source Sans 3" pitchFamily="34" charset="-120"/>
              </a:rPr>
              <a:t>초록, 본문, 부록, 실험 스크립트를 포함한 완전한 원고를 준비하고, 익명화된 저장소를 구성합니다.</a:t>
            </a:r>
            <a:endParaRPr lang="en-US" sz="1250" dirty="0"/>
          </a:p>
        </p:txBody>
      </p:sp>
      <p:sp>
        <p:nvSpPr>
          <p:cNvPr id="16" name="Shape 14"/>
          <p:cNvSpPr/>
          <p:nvPr/>
        </p:nvSpPr>
        <p:spPr>
          <a:xfrm>
            <a:off x="6676311" y="3179207"/>
            <a:ext cx="481251" cy="22860"/>
          </a:xfrm>
          <a:prstGeom prst="roundRect">
            <a:avLst>
              <a:gd name="adj" fmla="val 105284"/>
            </a:avLst>
          </a:prstGeom>
          <a:solidFill>
            <a:srgbClr val="494A4B"/>
          </a:solidFill>
          <a:ln/>
        </p:spPr>
      </p:sp>
      <p:sp>
        <p:nvSpPr>
          <p:cNvPr id="17" name="Shape 15"/>
          <p:cNvSpPr/>
          <p:nvPr/>
        </p:nvSpPr>
        <p:spPr>
          <a:xfrm>
            <a:off x="7134701" y="3010138"/>
            <a:ext cx="360998" cy="360998"/>
          </a:xfrm>
          <a:prstGeom prst="roundRect">
            <a:avLst>
              <a:gd name="adj" fmla="val 6667"/>
            </a:avLst>
          </a:prstGeom>
          <a:solidFill>
            <a:srgbClr val="303132"/>
          </a:solidFill>
          <a:ln/>
        </p:spPr>
      </p:sp>
      <p:sp>
        <p:nvSpPr>
          <p:cNvPr id="18" name="Text 16"/>
          <p:cNvSpPr/>
          <p:nvPr/>
        </p:nvSpPr>
        <p:spPr>
          <a:xfrm>
            <a:off x="7205841" y="3053894"/>
            <a:ext cx="218718" cy="273487"/>
          </a:xfrm>
          <a:prstGeom prst="rect">
            <a:avLst/>
          </a:prstGeom>
          <a:noFill/>
          <a:ln/>
        </p:spPr>
        <p:txBody>
          <a:bodyPr wrap="none" lIns="0" tIns="0" rIns="0" bIns="0" rtlCol="0" anchor="t"/>
          <a:lstStyle/>
          <a:p>
            <a:pPr algn="ctr" indent="0" marL="0">
              <a:lnSpc>
                <a:spcPts val="1700"/>
              </a:lnSpc>
              <a:buNone/>
            </a:pPr>
            <a:r>
              <a:rPr lang="en-US" sz="1700" b="1" dirty="0">
                <a:solidFill>
                  <a:srgbClr val="E2E6E9"/>
                </a:solidFill>
                <a:latin typeface="Montserrat Bold" pitchFamily="34" charset="0"/>
                <a:ea typeface="Montserrat Bold" pitchFamily="34" charset="-122"/>
                <a:cs typeface="Montserrat Bold" pitchFamily="34" charset="-120"/>
              </a:rPr>
              <a:t>3</a:t>
            </a:r>
            <a:endParaRPr lang="en-US" sz="1700" dirty="0"/>
          </a:p>
        </p:txBody>
      </p:sp>
      <p:sp>
        <p:nvSpPr>
          <p:cNvPr id="19" name="Text 17"/>
          <p:cNvSpPr/>
          <p:nvPr/>
        </p:nvSpPr>
        <p:spPr>
          <a:xfrm>
            <a:off x="4689634" y="3065264"/>
            <a:ext cx="1823323" cy="227767"/>
          </a:xfrm>
          <a:prstGeom prst="rect">
            <a:avLst/>
          </a:prstGeom>
          <a:noFill/>
          <a:ln/>
        </p:spPr>
        <p:txBody>
          <a:bodyPr wrap="none" lIns="0" tIns="0" rIns="0" bIns="0" rtlCol="0" anchor="t"/>
          <a:lstStyle/>
          <a:p>
            <a:pPr algn="r" indent="0" marL="0">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2026년 1월 9일 (마감)</a:t>
            </a:r>
            <a:endParaRPr lang="en-US" sz="1400" dirty="0"/>
          </a:p>
        </p:txBody>
      </p:sp>
      <p:sp>
        <p:nvSpPr>
          <p:cNvPr id="20" name="Text 18"/>
          <p:cNvSpPr/>
          <p:nvPr/>
        </p:nvSpPr>
        <p:spPr>
          <a:xfrm>
            <a:off x="641747" y="3389233"/>
            <a:ext cx="5871210" cy="240744"/>
          </a:xfrm>
          <a:prstGeom prst="rect">
            <a:avLst/>
          </a:prstGeom>
          <a:noFill/>
          <a:ln/>
        </p:spPr>
        <p:txBody>
          <a:bodyPr wrap="none" lIns="0" tIns="0" rIns="0" bIns="0" rtlCol="0" anchor="t"/>
          <a:lstStyle/>
          <a:p>
            <a:pPr algn="r" indent="0" marL="0">
              <a:lnSpc>
                <a:spcPts val="1850"/>
              </a:lnSpc>
              <a:buNone/>
            </a:pPr>
            <a:r>
              <a:rPr lang="en-US" sz="1250" b="1" dirty="0">
                <a:solidFill>
                  <a:srgbClr val="E2E6E9"/>
                </a:solidFill>
                <a:latin typeface="Source Sans 3" pitchFamily="34" charset="0"/>
                <a:ea typeface="Source Sans 3" pitchFamily="34" charset="-122"/>
                <a:cs typeface="Source Sans 3" pitchFamily="34" charset="-120"/>
              </a:rPr>
              <a:t>ICFEC 2026 Full Paper 제출</a:t>
            </a:r>
            <a:endParaRPr lang="en-US" sz="1250" dirty="0"/>
          </a:p>
        </p:txBody>
      </p:sp>
      <p:sp>
        <p:nvSpPr>
          <p:cNvPr id="21" name="Text 19"/>
          <p:cNvSpPr/>
          <p:nvPr/>
        </p:nvSpPr>
        <p:spPr>
          <a:xfrm>
            <a:off x="641747" y="3726180"/>
            <a:ext cx="5871210" cy="240744"/>
          </a:xfrm>
          <a:prstGeom prst="rect">
            <a:avLst/>
          </a:prstGeom>
          <a:noFill/>
          <a:ln/>
        </p:spPr>
        <p:txBody>
          <a:bodyPr wrap="none" lIns="0" tIns="0" rIns="0" bIns="0" rtlCol="0" anchor="t"/>
          <a:lstStyle/>
          <a:p>
            <a:pPr algn="r" indent="0" marL="0">
              <a:lnSpc>
                <a:spcPts val="1850"/>
              </a:lnSpc>
              <a:buNone/>
            </a:pPr>
            <a:r>
              <a:rPr lang="en-US" sz="1250" dirty="0">
                <a:solidFill>
                  <a:srgbClr val="E2E6E9"/>
                </a:solidFill>
                <a:latin typeface="Source Sans 3" pitchFamily="34" charset="0"/>
                <a:ea typeface="Source Sans 3" pitchFamily="34" charset="-122"/>
                <a:cs typeface="Source Sans 3" pitchFamily="34" charset="-120"/>
              </a:rPr>
              <a:t>IEEE ICFEC 2026에 전체 논문을 제출합니다. (공식 마감일)</a:t>
            </a:r>
            <a:endParaRPr lang="en-US" sz="1250" dirty="0"/>
          </a:p>
        </p:txBody>
      </p:sp>
      <p:sp>
        <p:nvSpPr>
          <p:cNvPr id="22" name="Shape 20"/>
          <p:cNvSpPr/>
          <p:nvPr/>
        </p:nvSpPr>
        <p:spPr>
          <a:xfrm>
            <a:off x="7472839" y="4009073"/>
            <a:ext cx="481251" cy="22860"/>
          </a:xfrm>
          <a:prstGeom prst="roundRect">
            <a:avLst>
              <a:gd name="adj" fmla="val 105284"/>
            </a:avLst>
          </a:prstGeom>
          <a:solidFill>
            <a:srgbClr val="494A4B"/>
          </a:solidFill>
          <a:ln/>
        </p:spPr>
      </p:sp>
      <p:sp>
        <p:nvSpPr>
          <p:cNvPr id="23" name="Shape 21"/>
          <p:cNvSpPr/>
          <p:nvPr/>
        </p:nvSpPr>
        <p:spPr>
          <a:xfrm>
            <a:off x="7134701" y="3840004"/>
            <a:ext cx="360998" cy="360998"/>
          </a:xfrm>
          <a:prstGeom prst="roundRect">
            <a:avLst>
              <a:gd name="adj" fmla="val 6667"/>
            </a:avLst>
          </a:prstGeom>
          <a:solidFill>
            <a:srgbClr val="303132"/>
          </a:solidFill>
          <a:ln/>
        </p:spPr>
      </p:sp>
      <p:sp>
        <p:nvSpPr>
          <p:cNvPr id="24" name="Text 22"/>
          <p:cNvSpPr/>
          <p:nvPr/>
        </p:nvSpPr>
        <p:spPr>
          <a:xfrm>
            <a:off x="7205841" y="3883759"/>
            <a:ext cx="218718" cy="273487"/>
          </a:xfrm>
          <a:prstGeom prst="rect">
            <a:avLst/>
          </a:prstGeom>
          <a:noFill/>
          <a:ln/>
        </p:spPr>
        <p:txBody>
          <a:bodyPr wrap="none" lIns="0" tIns="0" rIns="0" bIns="0" rtlCol="0" anchor="t"/>
          <a:lstStyle/>
          <a:p>
            <a:pPr algn="ctr" indent="0" marL="0">
              <a:lnSpc>
                <a:spcPts val="1700"/>
              </a:lnSpc>
              <a:buNone/>
            </a:pPr>
            <a:r>
              <a:rPr lang="en-US" sz="1700" b="1" dirty="0">
                <a:solidFill>
                  <a:srgbClr val="E2E6E9"/>
                </a:solidFill>
                <a:latin typeface="Montserrat Bold" pitchFamily="34" charset="0"/>
                <a:ea typeface="Montserrat Bold" pitchFamily="34" charset="-122"/>
                <a:cs typeface="Montserrat Bold" pitchFamily="34" charset="-120"/>
              </a:rPr>
              <a:t>4</a:t>
            </a:r>
            <a:endParaRPr lang="en-US" sz="1700" dirty="0"/>
          </a:p>
        </p:txBody>
      </p:sp>
      <p:sp>
        <p:nvSpPr>
          <p:cNvPr id="25" name="Text 23"/>
          <p:cNvSpPr/>
          <p:nvPr/>
        </p:nvSpPr>
        <p:spPr>
          <a:xfrm>
            <a:off x="8117443" y="3895130"/>
            <a:ext cx="1823323" cy="227767"/>
          </a:xfrm>
          <a:prstGeom prst="rect">
            <a:avLst/>
          </a:prstGeom>
          <a:noFill/>
          <a:ln/>
        </p:spPr>
        <p:txBody>
          <a:bodyPr wrap="none" lIns="0" tIns="0" rIns="0" bIns="0" rtlCol="0" anchor="t"/>
          <a:lstStyle/>
          <a:p>
            <a:pPr algn="l" indent="0" marL="0">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2026년 2월 16일</a:t>
            </a:r>
            <a:endParaRPr lang="en-US" sz="1400" dirty="0"/>
          </a:p>
        </p:txBody>
      </p:sp>
      <p:sp>
        <p:nvSpPr>
          <p:cNvPr id="26" name="Text 24"/>
          <p:cNvSpPr/>
          <p:nvPr/>
        </p:nvSpPr>
        <p:spPr>
          <a:xfrm>
            <a:off x="8117443" y="4219099"/>
            <a:ext cx="5871210" cy="240744"/>
          </a:xfrm>
          <a:prstGeom prst="rect">
            <a:avLst/>
          </a:prstGeom>
          <a:noFill/>
          <a:ln/>
        </p:spPr>
        <p:txBody>
          <a:bodyPr wrap="none" lIns="0" tIns="0" rIns="0" bIns="0" rtlCol="0" anchor="t"/>
          <a:lstStyle/>
          <a:p>
            <a:pPr algn="l" indent="0" marL="0">
              <a:lnSpc>
                <a:spcPts val="1850"/>
              </a:lnSpc>
              <a:buNone/>
            </a:pPr>
            <a:r>
              <a:rPr lang="en-US" sz="1250" b="1" dirty="0">
                <a:solidFill>
                  <a:srgbClr val="E2E6E9"/>
                </a:solidFill>
                <a:latin typeface="Source Sans 3" pitchFamily="34" charset="0"/>
                <a:ea typeface="Source Sans 3" pitchFamily="34" charset="-122"/>
                <a:cs typeface="Source Sans 3" pitchFamily="34" charset="-120"/>
              </a:rPr>
              <a:t>심사 결과 통보</a:t>
            </a:r>
            <a:endParaRPr lang="en-US" sz="1250" dirty="0"/>
          </a:p>
        </p:txBody>
      </p:sp>
      <p:sp>
        <p:nvSpPr>
          <p:cNvPr id="27" name="Text 25"/>
          <p:cNvSpPr/>
          <p:nvPr/>
        </p:nvSpPr>
        <p:spPr>
          <a:xfrm>
            <a:off x="8117443" y="4556046"/>
            <a:ext cx="5871210" cy="240744"/>
          </a:xfrm>
          <a:prstGeom prst="rect">
            <a:avLst/>
          </a:prstGeom>
          <a:noFill/>
          <a:ln/>
        </p:spPr>
        <p:txBody>
          <a:bodyPr wrap="none" lIns="0" tIns="0" rIns="0" bIns="0" rtlCol="0" anchor="t"/>
          <a:lstStyle/>
          <a:p>
            <a:pPr algn="l" indent="0" marL="0">
              <a:lnSpc>
                <a:spcPts val="1850"/>
              </a:lnSpc>
              <a:buNone/>
            </a:pPr>
            <a:r>
              <a:rPr lang="en-US" sz="1250" dirty="0">
                <a:solidFill>
                  <a:srgbClr val="E2E6E9"/>
                </a:solidFill>
                <a:latin typeface="Source Sans 3" pitchFamily="34" charset="0"/>
                <a:ea typeface="Source Sans 3" pitchFamily="34" charset="-122"/>
                <a:cs typeface="Source Sans 3" pitchFamily="34" charset="-120"/>
              </a:rPr>
              <a:t>Accept/Reject 여부 및 리뷰어 피드백을 수령합니다.</a:t>
            </a:r>
            <a:endParaRPr lang="en-US" sz="1250" dirty="0"/>
          </a:p>
        </p:txBody>
      </p:sp>
      <p:sp>
        <p:nvSpPr>
          <p:cNvPr id="28" name="Shape 26"/>
          <p:cNvSpPr/>
          <p:nvPr/>
        </p:nvSpPr>
        <p:spPr>
          <a:xfrm>
            <a:off x="6676311" y="4838938"/>
            <a:ext cx="481251" cy="22860"/>
          </a:xfrm>
          <a:prstGeom prst="roundRect">
            <a:avLst>
              <a:gd name="adj" fmla="val 105284"/>
            </a:avLst>
          </a:prstGeom>
          <a:solidFill>
            <a:srgbClr val="494A4B"/>
          </a:solidFill>
          <a:ln/>
        </p:spPr>
      </p:sp>
      <p:sp>
        <p:nvSpPr>
          <p:cNvPr id="29" name="Shape 27"/>
          <p:cNvSpPr/>
          <p:nvPr/>
        </p:nvSpPr>
        <p:spPr>
          <a:xfrm>
            <a:off x="7134701" y="4669869"/>
            <a:ext cx="360998" cy="360998"/>
          </a:xfrm>
          <a:prstGeom prst="roundRect">
            <a:avLst>
              <a:gd name="adj" fmla="val 6667"/>
            </a:avLst>
          </a:prstGeom>
          <a:solidFill>
            <a:srgbClr val="303132"/>
          </a:solidFill>
          <a:ln/>
        </p:spPr>
      </p:sp>
      <p:sp>
        <p:nvSpPr>
          <p:cNvPr id="30" name="Text 28"/>
          <p:cNvSpPr/>
          <p:nvPr/>
        </p:nvSpPr>
        <p:spPr>
          <a:xfrm>
            <a:off x="7205841" y="4713625"/>
            <a:ext cx="218718" cy="273487"/>
          </a:xfrm>
          <a:prstGeom prst="rect">
            <a:avLst/>
          </a:prstGeom>
          <a:noFill/>
          <a:ln/>
        </p:spPr>
        <p:txBody>
          <a:bodyPr wrap="none" lIns="0" tIns="0" rIns="0" bIns="0" rtlCol="0" anchor="t"/>
          <a:lstStyle/>
          <a:p>
            <a:pPr algn="ctr" indent="0" marL="0">
              <a:lnSpc>
                <a:spcPts val="1700"/>
              </a:lnSpc>
              <a:buNone/>
            </a:pPr>
            <a:r>
              <a:rPr lang="en-US" sz="1700" b="1" dirty="0">
                <a:solidFill>
                  <a:srgbClr val="E2E6E9"/>
                </a:solidFill>
                <a:latin typeface="Montserrat Bold" pitchFamily="34" charset="0"/>
                <a:ea typeface="Montserrat Bold" pitchFamily="34" charset="-122"/>
                <a:cs typeface="Montserrat Bold" pitchFamily="34" charset="-120"/>
              </a:rPr>
              <a:t>5</a:t>
            </a:r>
            <a:endParaRPr lang="en-US" sz="1700" dirty="0"/>
          </a:p>
        </p:txBody>
      </p:sp>
      <p:sp>
        <p:nvSpPr>
          <p:cNvPr id="31" name="Text 29"/>
          <p:cNvSpPr/>
          <p:nvPr/>
        </p:nvSpPr>
        <p:spPr>
          <a:xfrm>
            <a:off x="4689634" y="4724995"/>
            <a:ext cx="1823323" cy="227767"/>
          </a:xfrm>
          <a:prstGeom prst="rect">
            <a:avLst/>
          </a:prstGeom>
          <a:noFill/>
          <a:ln/>
        </p:spPr>
        <p:txBody>
          <a:bodyPr wrap="none" lIns="0" tIns="0" rIns="0" bIns="0" rtlCol="0" anchor="t"/>
          <a:lstStyle/>
          <a:p>
            <a:pPr algn="r" indent="0" marL="0">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2026년 3월 15일</a:t>
            </a:r>
            <a:endParaRPr lang="en-US" sz="1400" dirty="0"/>
          </a:p>
        </p:txBody>
      </p:sp>
      <p:sp>
        <p:nvSpPr>
          <p:cNvPr id="32" name="Text 30"/>
          <p:cNvSpPr/>
          <p:nvPr/>
        </p:nvSpPr>
        <p:spPr>
          <a:xfrm>
            <a:off x="641747" y="5048964"/>
            <a:ext cx="5871210" cy="240744"/>
          </a:xfrm>
          <a:prstGeom prst="rect">
            <a:avLst/>
          </a:prstGeom>
          <a:noFill/>
          <a:ln/>
        </p:spPr>
        <p:txBody>
          <a:bodyPr wrap="none" lIns="0" tIns="0" rIns="0" bIns="0" rtlCol="0" anchor="t"/>
          <a:lstStyle/>
          <a:p>
            <a:pPr algn="r" indent="0" marL="0">
              <a:lnSpc>
                <a:spcPts val="1850"/>
              </a:lnSpc>
              <a:buNone/>
            </a:pPr>
            <a:r>
              <a:rPr lang="en-US" sz="1250" b="1" dirty="0">
                <a:solidFill>
                  <a:srgbClr val="E2E6E9"/>
                </a:solidFill>
                <a:latin typeface="Source Sans 3" pitchFamily="34" charset="0"/>
                <a:ea typeface="Source Sans 3" pitchFamily="34" charset="-122"/>
                <a:cs typeface="Source Sans 3" pitchFamily="34" charset="-120"/>
              </a:rPr>
              <a:t>최종 카메라 레디 제출</a:t>
            </a:r>
            <a:endParaRPr lang="en-US" sz="1250" dirty="0"/>
          </a:p>
        </p:txBody>
      </p:sp>
      <p:sp>
        <p:nvSpPr>
          <p:cNvPr id="33" name="Text 31"/>
          <p:cNvSpPr/>
          <p:nvPr/>
        </p:nvSpPr>
        <p:spPr>
          <a:xfrm>
            <a:off x="641747" y="5385911"/>
            <a:ext cx="5871210" cy="240744"/>
          </a:xfrm>
          <a:prstGeom prst="rect">
            <a:avLst/>
          </a:prstGeom>
          <a:noFill/>
          <a:ln/>
        </p:spPr>
        <p:txBody>
          <a:bodyPr wrap="none" lIns="0" tIns="0" rIns="0" bIns="0" rtlCol="0" anchor="t"/>
          <a:lstStyle/>
          <a:p>
            <a:pPr algn="r" indent="0" marL="0">
              <a:lnSpc>
                <a:spcPts val="1850"/>
              </a:lnSpc>
              <a:buNone/>
            </a:pPr>
            <a:r>
              <a:rPr lang="en-US" sz="1250" dirty="0">
                <a:solidFill>
                  <a:srgbClr val="E2E6E9"/>
                </a:solidFill>
                <a:latin typeface="Source Sans 3" pitchFamily="34" charset="0"/>
                <a:ea typeface="Source Sans 3" pitchFamily="34" charset="-122"/>
                <a:cs typeface="Source Sans 3" pitchFamily="34" charset="-120"/>
              </a:rPr>
              <a:t>리뷰어 의견을 반영한 최종본을 제출합니다.</a:t>
            </a:r>
            <a:endParaRPr lang="en-US" sz="1250" dirty="0"/>
          </a:p>
        </p:txBody>
      </p:sp>
      <p:sp>
        <p:nvSpPr>
          <p:cNvPr id="34" name="Shape 32"/>
          <p:cNvSpPr/>
          <p:nvPr/>
        </p:nvSpPr>
        <p:spPr>
          <a:xfrm>
            <a:off x="7472839" y="5668804"/>
            <a:ext cx="481251" cy="22860"/>
          </a:xfrm>
          <a:prstGeom prst="roundRect">
            <a:avLst>
              <a:gd name="adj" fmla="val 105284"/>
            </a:avLst>
          </a:prstGeom>
          <a:solidFill>
            <a:srgbClr val="494A4B"/>
          </a:solidFill>
          <a:ln/>
        </p:spPr>
      </p:sp>
      <p:sp>
        <p:nvSpPr>
          <p:cNvPr id="35" name="Shape 33"/>
          <p:cNvSpPr/>
          <p:nvPr/>
        </p:nvSpPr>
        <p:spPr>
          <a:xfrm>
            <a:off x="7134701" y="5499735"/>
            <a:ext cx="360998" cy="360998"/>
          </a:xfrm>
          <a:prstGeom prst="roundRect">
            <a:avLst>
              <a:gd name="adj" fmla="val 6667"/>
            </a:avLst>
          </a:prstGeom>
          <a:solidFill>
            <a:srgbClr val="303132"/>
          </a:solidFill>
          <a:ln/>
        </p:spPr>
      </p:sp>
      <p:sp>
        <p:nvSpPr>
          <p:cNvPr id="36" name="Text 34"/>
          <p:cNvSpPr/>
          <p:nvPr/>
        </p:nvSpPr>
        <p:spPr>
          <a:xfrm>
            <a:off x="7205841" y="5543490"/>
            <a:ext cx="218718" cy="273487"/>
          </a:xfrm>
          <a:prstGeom prst="rect">
            <a:avLst/>
          </a:prstGeom>
          <a:noFill/>
          <a:ln/>
        </p:spPr>
        <p:txBody>
          <a:bodyPr wrap="none" lIns="0" tIns="0" rIns="0" bIns="0" rtlCol="0" anchor="t"/>
          <a:lstStyle/>
          <a:p>
            <a:pPr algn="ctr" indent="0" marL="0">
              <a:lnSpc>
                <a:spcPts val="1700"/>
              </a:lnSpc>
              <a:buNone/>
            </a:pPr>
            <a:r>
              <a:rPr lang="en-US" sz="1700" b="1" dirty="0">
                <a:solidFill>
                  <a:srgbClr val="E2E6E9"/>
                </a:solidFill>
                <a:latin typeface="Montserrat Bold" pitchFamily="34" charset="0"/>
                <a:ea typeface="Montserrat Bold" pitchFamily="34" charset="-122"/>
                <a:cs typeface="Montserrat Bold" pitchFamily="34" charset="-120"/>
              </a:rPr>
              <a:t>6</a:t>
            </a:r>
            <a:endParaRPr lang="en-US" sz="1700" dirty="0"/>
          </a:p>
        </p:txBody>
      </p:sp>
      <p:sp>
        <p:nvSpPr>
          <p:cNvPr id="37" name="Text 35"/>
          <p:cNvSpPr/>
          <p:nvPr/>
        </p:nvSpPr>
        <p:spPr>
          <a:xfrm>
            <a:off x="8117443" y="5554861"/>
            <a:ext cx="1823323" cy="227767"/>
          </a:xfrm>
          <a:prstGeom prst="rect">
            <a:avLst/>
          </a:prstGeom>
          <a:noFill/>
          <a:ln/>
        </p:spPr>
        <p:txBody>
          <a:bodyPr wrap="none" lIns="0" tIns="0" rIns="0" bIns="0" rtlCol="0" anchor="t"/>
          <a:lstStyle/>
          <a:p>
            <a:pPr algn="l" indent="0" marL="0">
              <a:lnSpc>
                <a:spcPts val="1750"/>
              </a:lnSpc>
              <a:buNone/>
            </a:pPr>
            <a:r>
              <a:rPr lang="en-US" sz="1400" b="1" dirty="0">
                <a:solidFill>
                  <a:srgbClr val="E2E6E9"/>
                </a:solidFill>
                <a:latin typeface="Montserrat Bold" pitchFamily="34" charset="0"/>
                <a:ea typeface="Montserrat Bold" pitchFamily="34" charset="-122"/>
                <a:cs typeface="Montserrat Bold" pitchFamily="34" charset="-120"/>
              </a:rPr>
              <a:t>2026년 4월</a:t>
            </a:r>
            <a:endParaRPr lang="en-US" sz="1400" dirty="0"/>
          </a:p>
        </p:txBody>
      </p:sp>
      <p:sp>
        <p:nvSpPr>
          <p:cNvPr id="38" name="Text 36"/>
          <p:cNvSpPr/>
          <p:nvPr/>
        </p:nvSpPr>
        <p:spPr>
          <a:xfrm>
            <a:off x="8117443" y="5878830"/>
            <a:ext cx="5871210" cy="240744"/>
          </a:xfrm>
          <a:prstGeom prst="rect">
            <a:avLst/>
          </a:prstGeom>
          <a:noFill/>
          <a:ln/>
        </p:spPr>
        <p:txBody>
          <a:bodyPr wrap="none" lIns="0" tIns="0" rIns="0" bIns="0" rtlCol="0" anchor="t"/>
          <a:lstStyle/>
          <a:p>
            <a:pPr algn="l" indent="0" marL="0">
              <a:lnSpc>
                <a:spcPts val="1850"/>
              </a:lnSpc>
              <a:buNone/>
            </a:pPr>
            <a:r>
              <a:rPr lang="en-US" sz="1250" b="1" dirty="0">
                <a:solidFill>
                  <a:srgbClr val="E2E6E9"/>
                </a:solidFill>
                <a:latin typeface="Source Sans 3" pitchFamily="34" charset="0"/>
                <a:ea typeface="Source Sans 3" pitchFamily="34" charset="-122"/>
                <a:cs typeface="Source Sans 3" pitchFamily="34" charset="-120"/>
              </a:rPr>
              <a:t>컨퍼런스 발표 준비</a:t>
            </a:r>
            <a:endParaRPr lang="en-US" sz="1250" dirty="0"/>
          </a:p>
        </p:txBody>
      </p:sp>
      <p:sp>
        <p:nvSpPr>
          <p:cNvPr id="39" name="Text 37"/>
          <p:cNvSpPr/>
          <p:nvPr/>
        </p:nvSpPr>
        <p:spPr>
          <a:xfrm>
            <a:off x="8117443" y="6215777"/>
            <a:ext cx="5871210" cy="240744"/>
          </a:xfrm>
          <a:prstGeom prst="rect">
            <a:avLst/>
          </a:prstGeom>
          <a:noFill/>
          <a:ln/>
        </p:spPr>
        <p:txBody>
          <a:bodyPr wrap="none" lIns="0" tIns="0" rIns="0" bIns="0" rtlCol="0" anchor="t"/>
          <a:lstStyle/>
          <a:p>
            <a:pPr algn="l" indent="0" marL="0">
              <a:lnSpc>
                <a:spcPts val="1850"/>
              </a:lnSpc>
              <a:buNone/>
            </a:pPr>
            <a:r>
              <a:rPr lang="en-US" sz="1250" dirty="0">
                <a:solidFill>
                  <a:srgbClr val="E2E6E9"/>
                </a:solidFill>
                <a:latin typeface="Source Sans 3" pitchFamily="34" charset="0"/>
                <a:ea typeface="Source Sans 3" pitchFamily="34" charset="-122"/>
                <a:cs typeface="Source Sans 3" pitchFamily="34" charset="-120"/>
              </a:rPr>
              <a:t>발표 자료 작성 및 데모 시연 준비를 진행합니다.</a:t>
            </a:r>
            <a:endParaRPr lang="en-US" sz="1250" dirty="0"/>
          </a:p>
        </p:txBody>
      </p:sp>
      <p:sp>
        <p:nvSpPr>
          <p:cNvPr id="40" name="Text 38"/>
          <p:cNvSpPr/>
          <p:nvPr/>
        </p:nvSpPr>
        <p:spPr>
          <a:xfrm>
            <a:off x="641747" y="7019092"/>
            <a:ext cx="13346906" cy="770096"/>
          </a:xfrm>
          <a:prstGeom prst="rect">
            <a:avLst/>
          </a:prstGeom>
          <a:noFill/>
          <a:ln/>
        </p:spPr>
        <p:txBody>
          <a:bodyPr wrap="square" lIns="0" tIns="0" rIns="0" bIns="0" rtlCol="0" anchor="t"/>
          <a:lstStyle/>
          <a:p>
            <a:pPr algn="l" indent="0" marL="0">
              <a:lnSpc>
                <a:spcPts val="1500"/>
              </a:lnSpc>
              <a:buNone/>
            </a:pPr>
            <a:r>
              <a:rPr lang="en-US" sz="1000" dirty="0">
                <a:solidFill>
                  <a:srgbClr val="E2E6E9"/>
                </a:solidFill>
                <a:latin typeface="Source Sans 3" pitchFamily="34" charset="0"/>
                <a:ea typeface="Source Sans 3" pitchFamily="34" charset="-122"/>
                <a:cs typeface="Source Sans 3" pitchFamily="34" charset="-120"/>
              </a:rPr>
              <a:t>발표 메모: 첫 번째 목표 학회인 IEEE ICFEC 2026 일정입니다. 1월 첫 주에 현재까지 실험 결과의 완성도를 평가하고 투고 여부를 최종 결정합니다. 실험 데이터가 충분하고 기대한 성능 개선이 확인되면 투고를 진행합니다. 1월 1주에서 2주까지 2주 동안 집중적으로 원고를 작성합니다. 초록, 서론, 관련 연구, 제안 기법, 실험 설계, 결과 분석, 결론을 완성하고, 부록에는 상세 수식과 추가 실험 결과를 넣습니다. 또한 재현성을 위해 실험 스크립트와 설정 파일을 익명화된 GitHub 저장소에 올리고 논문에 링크합니다. 1월 9일이 ICFEC의 공식 마감일이므로 이날까지 전체 논문을 제출합니다. 약 한 달 뒤인 2월 16일에 심사 결과를 받습니다. 만약 채택되면 리뷰어들의 코멘트를 반영하여 3월 15일까지 최종본을 제출합니다. 채택 후에는 4월 동안 컨퍼런스 발표 슬라이드를 준비하고, 가능하면 라이브 데모나 영상 데모를 만들어 청중에게 시스템 동작을 직접 보여줄 계획입니다.</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Text 0"/>
          <p:cNvSpPr/>
          <p:nvPr/>
        </p:nvSpPr>
        <p:spPr>
          <a:xfrm>
            <a:off x="718185" y="493990"/>
            <a:ext cx="6052780" cy="510183"/>
          </a:xfrm>
          <a:prstGeom prst="rect">
            <a:avLst/>
          </a:prstGeom>
          <a:noFill/>
          <a:ln/>
        </p:spPr>
        <p:txBody>
          <a:bodyPr wrap="none" lIns="0" tIns="0" rIns="0" bIns="0" rtlCol="0" anchor="t"/>
          <a:lstStyle/>
          <a:p>
            <a:pPr algn="l" indent="0" marL="0">
              <a:lnSpc>
                <a:spcPts val="4000"/>
              </a:lnSpc>
              <a:buNone/>
            </a:pPr>
            <a:r>
              <a:rPr lang="en-US" sz="3200" b="1" dirty="0">
                <a:solidFill>
                  <a:srgbClr val="FFFFFF"/>
                </a:solidFill>
                <a:latin typeface="Montserrat Bold" pitchFamily="34" charset="0"/>
                <a:ea typeface="Montserrat Bold" pitchFamily="34" charset="-122"/>
                <a:cs typeface="Montserrat Bold" pitchFamily="34" charset="-120"/>
              </a:rPr>
              <a:t>논문 투고 계획: ACM SoCC 2026</a:t>
            </a:r>
            <a:endParaRPr lang="en-US" sz="3200" dirty="0"/>
          </a:p>
        </p:txBody>
      </p:sp>
      <p:sp>
        <p:nvSpPr>
          <p:cNvPr id="3" name="Shape 1"/>
          <p:cNvSpPr/>
          <p:nvPr/>
        </p:nvSpPr>
        <p:spPr>
          <a:xfrm>
            <a:off x="718185" y="2533888"/>
            <a:ext cx="13194030" cy="22860"/>
          </a:xfrm>
          <a:prstGeom prst="roundRect">
            <a:avLst>
              <a:gd name="adj" fmla="val 117826"/>
            </a:avLst>
          </a:prstGeom>
          <a:solidFill>
            <a:srgbClr val="494A4B"/>
          </a:solidFill>
          <a:ln/>
        </p:spPr>
      </p:sp>
      <p:sp>
        <p:nvSpPr>
          <p:cNvPr id="4" name="Shape 2"/>
          <p:cNvSpPr/>
          <p:nvPr/>
        </p:nvSpPr>
        <p:spPr>
          <a:xfrm>
            <a:off x="3949065" y="2174855"/>
            <a:ext cx="22860" cy="359092"/>
          </a:xfrm>
          <a:prstGeom prst="roundRect">
            <a:avLst>
              <a:gd name="adj" fmla="val 117826"/>
            </a:avLst>
          </a:prstGeom>
          <a:solidFill>
            <a:srgbClr val="494A4B"/>
          </a:solidFill>
          <a:ln/>
        </p:spPr>
      </p:sp>
      <p:sp>
        <p:nvSpPr>
          <p:cNvPr id="5" name="Shape 3"/>
          <p:cNvSpPr/>
          <p:nvPr/>
        </p:nvSpPr>
        <p:spPr>
          <a:xfrm>
            <a:off x="3893165" y="2466499"/>
            <a:ext cx="134660" cy="134660"/>
          </a:xfrm>
          <a:prstGeom prst="roundRect">
            <a:avLst>
              <a:gd name="adj" fmla="val 339522"/>
            </a:avLst>
          </a:prstGeom>
          <a:solidFill>
            <a:srgbClr val="FFFFFF"/>
          </a:solidFill>
          <a:ln/>
        </p:spPr>
      </p:sp>
      <p:sp>
        <p:nvSpPr>
          <p:cNvPr id="6" name="Text 4"/>
          <p:cNvSpPr/>
          <p:nvPr/>
        </p:nvSpPr>
        <p:spPr>
          <a:xfrm>
            <a:off x="2940248" y="1363266"/>
            <a:ext cx="2040493" cy="255032"/>
          </a:xfrm>
          <a:prstGeom prst="rect">
            <a:avLst/>
          </a:prstGeom>
          <a:noFill/>
          <a:ln/>
        </p:spPr>
        <p:txBody>
          <a:bodyPr wrap="none" lIns="0" tIns="0" rIns="0" bIns="0" rtlCol="0" anchor="t"/>
          <a:lstStyle/>
          <a:p>
            <a:pPr algn="ctr" indent="0" marL="0">
              <a:lnSpc>
                <a:spcPts val="2000"/>
              </a:lnSpc>
              <a:buNone/>
            </a:pPr>
            <a:r>
              <a:rPr lang="en-US" sz="1600" b="1" dirty="0">
                <a:solidFill>
                  <a:srgbClr val="E2E6E9"/>
                </a:solidFill>
                <a:latin typeface="Montserrat Bold" pitchFamily="34" charset="0"/>
                <a:ea typeface="Montserrat Bold" pitchFamily="34" charset="-122"/>
                <a:cs typeface="Montserrat Bold" pitchFamily="34" charset="-120"/>
              </a:rPr>
              <a:t>2026년 6월</a:t>
            </a:r>
            <a:endParaRPr lang="en-US" sz="1600" dirty="0"/>
          </a:p>
        </p:txBody>
      </p:sp>
      <p:sp>
        <p:nvSpPr>
          <p:cNvPr id="7" name="Text 5"/>
          <p:cNvSpPr/>
          <p:nvPr/>
        </p:nvSpPr>
        <p:spPr>
          <a:xfrm>
            <a:off x="897731" y="1725930"/>
            <a:ext cx="6125647" cy="269319"/>
          </a:xfrm>
          <a:prstGeom prst="rect">
            <a:avLst/>
          </a:prstGeom>
          <a:noFill/>
          <a:ln/>
        </p:spPr>
        <p:txBody>
          <a:bodyPr wrap="none" lIns="0" tIns="0" rIns="0" bIns="0" rtlCol="0" anchor="t"/>
          <a:lstStyle/>
          <a:p>
            <a:pPr algn="ctr"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SoCC 2026 대비 실험 스케일업 및 시나리오 보강. 초안 작성 시작.</a:t>
            </a:r>
            <a:endParaRPr lang="en-US" sz="1400" dirty="0"/>
          </a:p>
        </p:txBody>
      </p:sp>
      <p:sp>
        <p:nvSpPr>
          <p:cNvPr id="8" name="Shape 6"/>
          <p:cNvSpPr/>
          <p:nvPr/>
        </p:nvSpPr>
        <p:spPr>
          <a:xfrm>
            <a:off x="7303651" y="2533829"/>
            <a:ext cx="22860" cy="359092"/>
          </a:xfrm>
          <a:prstGeom prst="roundRect">
            <a:avLst>
              <a:gd name="adj" fmla="val 117826"/>
            </a:avLst>
          </a:prstGeom>
          <a:solidFill>
            <a:srgbClr val="494A4B"/>
          </a:solidFill>
          <a:ln/>
        </p:spPr>
      </p:sp>
      <p:sp>
        <p:nvSpPr>
          <p:cNvPr id="9" name="Shape 7"/>
          <p:cNvSpPr/>
          <p:nvPr/>
        </p:nvSpPr>
        <p:spPr>
          <a:xfrm>
            <a:off x="7247751" y="2466499"/>
            <a:ext cx="134660" cy="134660"/>
          </a:xfrm>
          <a:prstGeom prst="roundRect">
            <a:avLst>
              <a:gd name="adj" fmla="val 339522"/>
            </a:avLst>
          </a:prstGeom>
          <a:solidFill>
            <a:srgbClr val="FFFFFF"/>
          </a:solidFill>
          <a:ln/>
        </p:spPr>
      </p:sp>
      <p:sp>
        <p:nvSpPr>
          <p:cNvPr id="10" name="Text 8"/>
          <p:cNvSpPr/>
          <p:nvPr/>
        </p:nvSpPr>
        <p:spPr>
          <a:xfrm>
            <a:off x="6294834" y="3072527"/>
            <a:ext cx="2040493" cy="255032"/>
          </a:xfrm>
          <a:prstGeom prst="rect">
            <a:avLst/>
          </a:prstGeom>
          <a:noFill/>
          <a:ln/>
        </p:spPr>
        <p:txBody>
          <a:bodyPr wrap="none" lIns="0" tIns="0" rIns="0" bIns="0" rtlCol="0" anchor="t"/>
          <a:lstStyle/>
          <a:p>
            <a:pPr algn="ctr" indent="0" marL="0">
              <a:lnSpc>
                <a:spcPts val="2000"/>
              </a:lnSpc>
              <a:buNone/>
            </a:pPr>
            <a:r>
              <a:rPr lang="en-US" sz="1600" b="1" dirty="0">
                <a:solidFill>
                  <a:srgbClr val="E2E6E9"/>
                </a:solidFill>
                <a:latin typeface="Montserrat Bold" pitchFamily="34" charset="0"/>
                <a:ea typeface="Montserrat Bold" pitchFamily="34" charset="-122"/>
                <a:cs typeface="Montserrat Bold" pitchFamily="34" charset="-120"/>
              </a:rPr>
              <a:t>2026년 7월 (예상)</a:t>
            </a:r>
            <a:endParaRPr lang="en-US" sz="1600" dirty="0"/>
          </a:p>
        </p:txBody>
      </p:sp>
      <p:sp>
        <p:nvSpPr>
          <p:cNvPr id="11" name="Text 9"/>
          <p:cNvSpPr/>
          <p:nvPr/>
        </p:nvSpPr>
        <p:spPr>
          <a:xfrm>
            <a:off x="4252317" y="3435191"/>
            <a:ext cx="6125647" cy="269319"/>
          </a:xfrm>
          <a:prstGeom prst="rect">
            <a:avLst/>
          </a:prstGeom>
          <a:noFill/>
          <a:ln/>
        </p:spPr>
        <p:txBody>
          <a:bodyPr wrap="none" lIns="0" tIns="0" rIns="0" bIns="0" rtlCol="0" anchor="t"/>
          <a:lstStyle/>
          <a:p>
            <a:pPr algn="ctr"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SoCC 2026 초록 및 본문 제출 (CFP 공개 대기 중)</a:t>
            </a:r>
            <a:endParaRPr lang="en-US" sz="1400" dirty="0"/>
          </a:p>
        </p:txBody>
      </p:sp>
      <p:sp>
        <p:nvSpPr>
          <p:cNvPr id="12" name="Shape 10"/>
          <p:cNvSpPr/>
          <p:nvPr/>
        </p:nvSpPr>
        <p:spPr>
          <a:xfrm>
            <a:off x="10658356" y="2174855"/>
            <a:ext cx="22860" cy="359092"/>
          </a:xfrm>
          <a:prstGeom prst="roundRect">
            <a:avLst>
              <a:gd name="adj" fmla="val 117826"/>
            </a:avLst>
          </a:prstGeom>
          <a:solidFill>
            <a:srgbClr val="494A4B"/>
          </a:solidFill>
          <a:ln/>
        </p:spPr>
      </p:sp>
      <p:sp>
        <p:nvSpPr>
          <p:cNvPr id="13" name="Shape 11"/>
          <p:cNvSpPr/>
          <p:nvPr/>
        </p:nvSpPr>
        <p:spPr>
          <a:xfrm>
            <a:off x="10602456" y="2466499"/>
            <a:ext cx="134660" cy="134660"/>
          </a:xfrm>
          <a:prstGeom prst="roundRect">
            <a:avLst>
              <a:gd name="adj" fmla="val 339522"/>
            </a:avLst>
          </a:prstGeom>
          <a:solidFill>
            <a:srgbClr val="FFFFFF"/>
          </a:solidFill>
          <a:ln/>
        </p:spPr>
      </p:sp>
      <p:sp>
        <p:nvSpPr>
          <p:cNvPr id="14" name="Text 12"/>
          <p:cNvSpPr/>
          <p:nvPr/>
        </p:nvSpPr>
        <p:spPr>
          <a:xfrm>
            <a:off x="9649539" y="1363266"/>
            <a:ext cx="2040493" cy="255032"/>
          </a:xfrm>
          <a:prstGeom prst="rect">
            <a:avLst/>
          </a:prstGeom>
          <a:noFill/>
          <a:ln/>
        </p:spPr>
        <p:txBody>
          <a:bodyPr wrap="none" lIns="0" tIns="0" rIns="0" bIns="0" rtlCol="0" anchor="t"/>
          <a:lstStyle/>
          <a:p>
            <a:pPr algn="ctr" indent="0" marL="0">
              <a:lnSpc>
                <a:spcPts val="2000"/>
              </a:lnSpc>
              <a:buNone/>
            </a:pPr>
            <a:r>
              <a:rPr lang="en-US" sz="1600" b="1" dirty="0">
                <a:solidFill>
                  <a:srgbClr val="E2E6E9"/>
                </a:solidFill>
                <a:latin typeface="Montserrat Bold" pitchFamily="34" charset="0"/>
                <a:ea typeface="Montserrat Bold" pitchFamily="34" charset="-122"/>
                <a:cs typeface="Montserrat Bold" pitchFamily="34" charset="-120"/>
              </a:rPr>
              <a:t>2026년 9~11월 (예상)</a:t>
            </a:r>
            <a:endParaRPr lang="en-US" sz="1600" dirty="0"/>
          </a:p>
        </p:txBody>
      </p:sp>
      <p:sp>
        <p:nvSpPr>
          <p:cNvPr id="15" name="Text 13"/>
          <p:cNvSpPr/>
          <p:nvPr/>
        </p:nvSpPr>
        <p:spPr>
          <a:xfrm>
            <a:off x="7606903" y="1725930"/>
            <a:ext cx="6125766" cy="269319"/>
          </a:xfrm>
          <a:prstGeom prst="rect">
            <a:avLst/>
          </a:prstGeom>
          <a:noFill/>
          <a:ln/>
        </p:spPr>
        <p:txBody>
          <a:bodyPr wrap="none" lIns="0" tIns="0" rIns="0" bIns="0" rtlCol="0" anchor="t"/>
          <a:lstStyle/>
          <a:p>
            <a:pPr algn="ctr"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심사 결과 수령, 최종본 제출, 컨퍼런스 발표</a:t>
            </a:r>
            <a:endParaRPr lang="en-US" sz="1400" dirty="0"/>
          </a:p>
        </p:txBody>
      </p:sp>
      <p:sp>
        <p:nvSpPr>
          <p:cNvPr id="16" name="Text 14"/>
          <p:cNvSpPr/>
          <p:nvPr/>
        </p:nvSpPr>
        <p:spPr>
          <a:xfrm>
            <a:off x="718185" y="3973830"/>
            <a:ext cx="2448520" cy="306110"/>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저널 투고 옵션</a:t>
            </a:r>
            <a:endParaRPr lang="en-US" sz="1900" dirty="0"/>
          </a:p>
        </p:txBody>
      </p:sp>
      <p:sp>
        <p:nvSpPr>
          <p:cNvPr id="17" name="Text 15"/>
          <p:cNvSpPr/>
          <p:nvPr/>
        </p:nvSpPr>
        <p:spPr>
          <a:xfrm>
            <a:off x="718185" y="4728805"/>
            <a:ext cx="4941213" cy="255032"/>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IEEE Transactions on Mobile Computing (TMC)</a:t>
            </a:r>
            <a:endParaRPr lang="en-US" sz="1600" dirty="0"/>
          </a:p>
        </p:txBody>
      </p:sp>
      <p:sp>
        <p:nvSpPr>
          <p:cNvPr id="18" name="Text 16"/>
          <p:cNvSpPr/>
          <p:nvPr/>
        </p:nvSpPr>
        <p:spPr>
          <a:xfrm>
            <a:off x="718185" y="5163383"/>
            <a:ext cx="6378059" cy="269319"/>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특징:</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모바일 및 엣지 컴퓨팅 분야 최상위 저널</a:t>
            </a:r>
            <a:endParaRPr lang="en-US" sz="1400" dirty="0"/>
          </a:p>
        </p:txBody>
      </p:sp>
      <p:sp>
        <p:nvSpPr>
          <p:cNvPr id="19" name="Text 17"/>
          <p:cNvSpPr/>
          <p:nvPr/>
        </p:nvSpPr>
        <p:spPr>
          <a:xfrm>
            <a:off x="718185" y="5594271"/>
            <a:ext cx="6378059" cy="269319"/>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투고:</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상시 접수, 평균 심사 기간 6~9개월</a:t>
            </a:r>
            <a:endParaRPr lang="en-US" sz="1400" dirty="0"/>
          </a:p>
        </p:txBody>
      </p:sp>
      <p:sp>
        <p:nvSpPr>
          <p:cNvPr id="20" name="Text 18"/>
          <p:cNvSpPr/>
          <p:nvPr/>
        </p:nvSpPr>
        <p:spPr>
          <a:xfrm>
            <a:off x="718185" y="6025158"/>
            <a:ext cx="6378059" cy="269319"/>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전략:</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ICFEC/SoCC 발표 후 확장 버전으로 투고</a:t>
            </a:r>
            <a:endParaRPr lang="en-US" sz="1400" dirty="0"/>
          </a:p>
        </p:txBody>
      </p:sp>
      <p:sp>
        <p:nvSpPr>
          <p:cNvPr id="21" name="Text 19"/>
          <p:cNvSpPr/>
          <p:nvPr/>
        </p:nvSpPr>
        <p:spPr>
          <a:xfrm>
            <a:off x="7541776" y="4728805"/>
            <a:ext cx="4003715" cy="255032"/>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IEEE Internet of Things Journal (IoT-J)</a:t>
            </a:r>
            <a:endParaRPr lang="en-US" sz="1600" dirty="0"/>
          </a:p>
        </p:txBody>
      </p:sp>
      <p:sp>
        <p:nvSpPr>
          <p:cNvPr id="22" name="Text 20"/>
          <p:cNvSpPr/>
          <p:nvPr/>
        </p:nvSpPr>
        <p:spPr>
          <a:xfrm>
            <a:off x="7541776" y="5163383"/>
            <a:ext cx="6378059" cy="269319"/>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특징:</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IoT 및 엣지-클라우드 통합 분야 저명 저널</a:t>
            </a:r>
            <a:endParaRPr lang="en-US" sz="1400" dirty="0"/>
          </a:p>
        </p:txBody>
      </p:sp>
      <p:sp>
        <p:nvSpPr>
          <p:cNvPr id="23" name="Text 21"/>
          <p:cNvSpPr/>
          <p:nvPr/>
        </p:nvSpPr>
        <p:spPr>
          <a:xfrm>
            <a:off x="7541776" y="5594271"/>
            <a:ext cx="6378059" cy="269319"/>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투고:</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상시 접수, 평균 심사 기간 4~6개월</a:t>
            </a:r>
            <a:endParaRPr lang="en-US" sz="1400" dirty="0"/>
          </a:p>
        </p:txBody>
      </p:sp>
      <p:sp>
        <p:nvSpPr>
          <p:cNvPr id="24" name="Text 22"/>
          <p:cNvSpPr/>
          <p:nvPr/>
        </p:nvSpPr>
        <p:spPr>
          <a:xfrm>
            <a:off x="7541776" y="6025158"/>
            <a:ext cx="6378059" cy="269319"/>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전략:</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IoT 응용 시나리오 강화 버전으로 병행 투고 가능</a:t>
            </a:r>
            <a:endParaRPr lang="en-US" sz="1400" dirty="0"/>
          </a:p>
        </p:txBody>
      </p:sp>
      <p:sp>
        <p:nvSpPr>
          <p:cNvPr id="25" name="Text 23"/>
          <p:cNvSpPr/>
          <p:nvPr/>
        </p:nvSpPr>
        <p:spPr>
          <a:xfrm>
            <a:off x="718185" y="6657975"/>
            <a:ext cx="13194030" cy="1077516"/>
          </a:xfrm>
          <a:prstGeom prst="rect">
            <a:avLst/>
          </a:prstGeom>
          <a:noFill/>
          <a:ln/>
        </p:spPr>
        <p:txBody>
          <a:bodyPr wrap="square" lIns="0" tIns="0" rIns="0" bIns="0" rtlCol="0" anchor="t"/>
          <a:lstStyle/>
          <a:p>
            <a:pPr algn="l" indent="0" marL="0">
              <a:lnSpc>
                <a:spcPts val="1650"/>
              </a:lnSpc>
              <a:buNone/>
            </a:pPr>
            <a:r>
              <a:rPr lang="en-US" sz="1100" dirty="0">
                <a:solidFill>
                  <a:srgbClr val="E2E6E9"/>
                </a:solidFill>
                <a:latin typeface="Source Sans 3" pitchFamily="34" charset="0"/>
                <a:ea typeface="Source Sans 3" pitchFamily="34" charset="-122"/>
                <a:cs typeface="Source Sans 3" pitchFamily="34" charset="-120"/>
              </a:rPr>
              <a:t>발표 메모: 두 번째 목표인 ACM SoCC는 클라우드 컴퓨팅 분야 최상위 학회입니다. 아직 2026년 공식 CFP가 나오지 않았지만 과거 패턴으로 보면 7월 제출, 11월 개최가 예상됩니다. 6월부터 ICFEC 실험을 확장하여 더 큰 규모의 클러스터, 더 다양한 워크로드, 더 긴 시간 동안의 안정성 테스트를 추가하고, SoCC용 초안을 작성합니다. 7월 중 공식 마감일이 공지되면 초록과 본문을 제출합니다. 9월부터 11월 사이에 심사 결과를 받고, 채택되면 최종본을 제출하고 컨퍼런스에서 발표합니다. 학회 논문 외에 저널 투고도 고려합니다. IEEE TMC는 모바일 및 엣지 컴퓨팅 분야 최고 저널로 평균 심사 기간이 6~9개월 정도이므로, ICFEC나 SoCC 발표가 끝난 후 실험과 분석을 더 확장한 버전을 투고할 계획입니다. IEEE IoT 저널은 IoT와 엣지-클라우드 통합에 집중하므로, 만약 IoT 센서 네트워크 시나리오를 더 강화한다면 별도로 병행 투고할 수도 있습니다. 이렇게 컨퍼런스와 저널 트랙을 병행하여 연구 성과를 극대화할 계획입니다.</a:t>
            </a:r>
            <a:endParaRPr lang="en-US" sz="11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Text 0"/>
          <p:cNvSpPr/>
          <p:nvPr/>
        </p:nvSpPr>
        <p:spPr>
          <a:xfrm>
            <a:off x="763548" y="667583"/>
            <a:ext cx="4338876" cy="542330"/>
          </a:xfrm>
          <a:prstGeom prst="rect">
            <a:avLst/>
          </a:prstGeom>
          <a:noFill/>
          <a:ln/>
        </p:spPr>
        <p:txBody>
          <a:bodyPr wrap="none" lIns="0" tIns="0" rIns="0" bIns="0" rtlCol="0" anchor="t"/>
          <a:lstStyle/>
          <a:p>
            <a:pPr algn="l" indent="0" marL="0">
              <a:lnSpc>
                <a:spcPts val="4250"/>
              </a:lnSpc>
              <a:buNone/>
            </a:pPr>
            <a:r>
              <a:rPr lang="en-US" sz="3400" b="1" dirty="0">
                <a:solidFill>
                  <a:srgbClr val="FFFFFF"/>
                </a:solidFill>
                <a:latin typeface="Montserrat Bold" pitchFamily="34" charset="0"/>
                <a:ea typeface="Montserrat Bold" pitchFamily="34" charset="-122"/>
                <a:cs typeface="Montserrat Bold" pitchFamily="34" charset="-120"/>
              </a:rPr>
              <a:t>결론 및 향후 계획</a:t>
            </a:r>
            <a:endParaRPr lang="en-US" sz="3400" dirty="0"/>
          </a:p>
        </p:txBody>
      </p:sp>
      <p:sp>
        <p:nvSpPr>
          <p:cNvPr id="3" name="Text 1"/>
          <p:cNvSpPr/>
          <p:nvPr/>
        </p:nvSpPr>
        <p:spPr>
          <a:xfrm>
            <a:off x="763548" y="1286232"/>
            <a:ext cx="2603302" cy="325398"/>
          </a:xfrm>
          <a:prstGeom prst="rect">
            <a:avLst/>
          </a:prstGeom>
          <a:noFill/>
          <a:ln/>
        </p:spPr>
        <p:txBody>
          <a:bodyPr wrap="none" lIns="0" tIns="0" rIns="0" bIns="0" rtlCol="0" anchor="t"/>
          <a:lstStyle/>
          <a:p>
            <a:pPr algn="l" indent="0" marL="0">
              <a:lnSpc>
                <a:spcPts val="2550"/>
              </a:lnSpc>
              <a:buNone/>
            </a:pPr>
            <a:r>
              <a:rPr lang="en-US" sz="2000" b="1" dirty="0">
                <a:solidFill>
                  <a:srgbClr val="FFFFFF"/>
                </a:solidFill>
                <a:latin typeface="Montserrat Bold" pitchFamily="34" charset="0"/>
                <a:ea typeface="Montserrat Bold" pitchFamily="34" charset="-122"/>
                <a:cs typeface="Montserrat Bold" pitchFamily="34" charset="-120"/>
              </a:rPr>
              <a:t>연구 요약</a:t>
            </a:r>
            <a:endParaRPr lang="en-US" sz="2000" dirty="0"/>
          </a:p>
        </p:txBody>
      </p:sp>
      <p:sp>
        <p:nvSpPr>
          <p:cNvPr id="4" name="Text 2"/>
          <p:cNvSpPr/>
          <p:nvPr/>
        </p:nvSpPr>
        <p:spPr>
          <a:xfrm>
            <a:off x="763548" y="1897975"/>
            <a:ext cx="13103304" cy="572453"/>
          </a:xfrm>
          <a:prstGeom prst="rect">
            <a:avLst/>
          </a:prstGeom>
          <a:noFill/>
          <a:ln/>
        </p:spPr>
        <p:txBody>
          <a:bodyPr wrap="square" lIns="0" tIns="0" rIns="0" bIns="0" rtlCol="0" anchor="t"/>
          <a:lstStyle/>
          <a:p>
            <a:pPr algn="l" indent="0" marL="0">
              <a:lnSpc>
                <a:spcPts val="2250"/>
              </a:lnSpc>
              <a:buNone/>
            </a:pPr>
            <a:r>
              <a:rPr lang="en-US" sz="1500" dirty="0">
                <a:solidFill>
                  <a:srgbClr val="E2E6E9"/>
                </a:solidFill>
                <a:latin typeface="Source Sans 3" pitchFamily="34" charset="0"/>
                <a:ea typeface="Source Sans 3" pitchFamily="34" charset="-122"/>
                <a:cs typeface="Source Sans 3" pitchFamily="34" charset="-120"/>
              </a:rPr>
              <a:t>본 연구는 클라우드–엣지–IoT 통합 환경에서 이기종 자원과 가변적 네트워크 상태 속에서도 서비스 수준 목표를 일관되게 보장하기 위한 </a:t>
            </a:r>
            <a:pPr algn="l" indent="0" marL="0">
              <a:lnSpc>
                <a:spcPts val="2250"/>
              </a:lnSpc>
              <a:buNone/>
            </a:pPr>
            <a:r>
              <a:rPr lang="en-US" sz="1500" b="1" dirty="0">
                <a:solidFill>
                  <a:srgbClr val="E2E6E9"/>
                </a:solidFill>
                <a:latin typeface="Source Sans 3" pitchFamily="34" charset="0"/>
                <a:ea typeface="Source Sans 3" pitchFamily="34" charset="-122"/>
                <a:cs typeface="Source Sans 3" pitchFamily="34" charset="-120"/>
              </a:rPr>
              <a:t>SLO 인지형 자동화 자원 관리 프레임워크</a:t>
            </a:r>
            <a:pPr algn="l" indent="0" marL="0">
              <a:lnSpc>
                <a:spcPts val="2250"/>
              </a:lnSpc>
              <a:buNone/>
            </a:pPr>
            <a:r>
              <a:rPr lang="en-US" sz="1500" dirty="0">
                <a:solidFill>
                  <a:srgbClr val="E2E6E9"/>
                </a:solidFill>
                <a:latin typeface="Source Sans 3" pitchFamily="34" charset="0"/>
                <a:ea typeface="Source Sans 3" pitchFamily="34" charset="-122"/>
                <a:cs typeface="Source Sans 3" pitchFamily="34" charset="-120"/>
              </a:rPr>
              <a:t>를 제안합니다. 강화학습 기반 정책 엔진, 적응형 오프로딩/압축/캐싱, DAG 컴파일러, 품질 관리 모듈을 통합하여 전체 CEI 파이프라인을 자율적으로 최적화합니다.</a:t>
            </a:r>
            <a:endParaRPr lang="en-US" sz="1500" dirty="0"/>
          </a:p>
        </p:txBody>
      </p:sp>
      <p:pic>
        <p:nvPicPr>
          <p:cNvPr id="5" name="Image 0" descr="preencoded.png">    </p:cNvPr>
          <p:cNvPicPr>
            <a:picLocks noChangeAspect="1"/>
          </p:cNvPicPr>
          <p:nvPr/>
        </p:nvPicPr>
        <p:blipFill>
          <a:blip r:embed="rId1"/>
          <a:stretch>
            <a:fillRect/>
          </a:stretch>
        </p:blipFill>
        <p:spPr>
          <a:xfrm>
            <a:off x="763548" y="2685098"/>
            <a:ext cx="4367689" cy="763548"/>
          </a:xfrm>
          <a:prstGeom prst="rect">
            <a:avLst/>
          </a:prstGeom>
        </p:spPr>
      </p:pic>
      <p:sp>
        <p:nvSpPr>
          <p:cNvPr id="6" name="Text 3"/>
          <p:cNvSpPr/>
          <p:nvPr/>
        </p:nvSpPr>
        <p:spPr>
          <a:xfrm>
            <a:off x="954405" y="3639503"/>
            <a:ext cx="2169438" cy="271105"/>
          </a:xfrm>
          <a:prstGeom prst="rect">
            <a:avLst/>
          </a:prstGeom>
          <a:noFill/>
          <a:ln/>
        </p:spPr>
        <p:txBody>
          <a:bodyPr wrap="none" lIns="0" tIns="0" rIns="0" bIns="0" rtlCol="0" anchor="t"/>
          <a:lstStyle/>
          <a:p>
            <a:pPr algn="l" indent="0" marL="0">
              <a:lnSpc>
                <a:spcPts val="2100"/>
              </a:lnSpc>
              <a:buNone/>
            </a:pPr>
            <a:r>
              <a:rPr lang="en-US" sz="1700" b="1" dirty="0">
                <a:solidFill>
                  <a:srgbClr val="E2E6E9"/>
                </a:solidFill>
                <a:latin typeface="Montserrat Bold" pitchFamily="34" charset="0"/>
                <a:ea typeface="Montserrat Bold" pitchFamily="34" charset="-122"/>
                <a:cs typeface="Montserrat Bold" pitchFamily="34" charset="-120"/>
              </a:rPr>
              <a:t>단기 (2026 상반기)</a:t>
            </a:r>
            <a:endParaRPr lang="en-US" sz="1700" dirty="0"/>
          </a:p>
        </p:txBody>
      </p:sp>
      <p:sp>
        <p:nvSpPr>
          <p:cNvPr id="7" name="Text 4"/>
          <p:cNvSpPr/>
          <p:nvPr/>
        </p:nvSpPr>
        <p:spPr>
          <a:xfrm>
            <a:off x="954405" y="4025146"/>
            <a:ext cx="3985974" cy="286226"/>
          </a:xfrm>
          <a:prstGeom prst="rect">
            <a:avLst/>
          </a:prstGeom>
          <a:noFill/>
          <a:ln/>
        </p:spPr>
        <p:txBody>
          <a:bodyPr wrap="none" lIns="0" tIns="0" rIns="0" bIns="0" rtlCol="0" anchor="t"/>
          <a:lstStyle/>
          <a:p>
            <a:pPr algn="l" indent="0" marL="0">
              <a:lnSpc>
                <a:spcPts val="2250"/>
              </a:lnSpc>
              <a:buNone/>
            </a:pPr>
            <a:r>
              <a:rPr lang="en-US" sz="1500" dirty="0">
                <a:solidFill>
                  <a:srgbClr val="E2E6E9"/>
                </a:solidFill>
                <a:latin typeface="Source Sans 3" pitchFamily="34" charset="0"/>
                <a:ea typeface="Source Sans 3" pitchFamily="34" charset="-122"/>
                <a:cs typeface="Source Sans 3" pitchFamily="34" charset="-120"/>
              </a:rPr>
              <a:t>ICFEC 논문 완성 및 제출, 기본 테스트베드 구축 완료</a:t>
            </a:r>
            <a:endParaRPr lang="en-US" sz="1500" dirty="0"/>
          </a:p>
        </p:txBody>
      </p:sp>
      <p:pic>
        <p:nvPicPr>
          <p:cNvPr id="8" name="Image 1" descr="preencoded.png">    </p:cNvPr>
          <p:cNvPicPr>
            <a:picLocks noChangeAspect="1"/>
          </p:cNvPicPr>
          <p:nvPr/>
        </p:nvPicPr>
        <p:blipFill>
          <a:blip r:embed="rId2"/>
          <a:stretch>
            <a:fillRect/>
          </a:stretch>
        </p:blipFill>
        <p:spPr>
          <a:xfrm>
            <a:off x="5131237" y="2685098"/>
            <a:ext cx="4367808" cy="763548"/>
          </a:xfrm>
          <a:prstGeom prst="rect">
            <a:avLst/>
          </a:prstGeom>
        </p:spPr>
      </p:pic>
      <p:sp>
        <p:nvSpPr>
          <p:cNvPr id="9" name="Text 5"/>
          <p:cNvSpPr/>
          <p:nvPr/>
        </p:nvSpPr>
        <p:spPr>
          <a:xfrm>
            <a:off x="5322094" y="3639503"/>
            <a:ext cx="2169438" cy="271105"/>
          </a:xfrm>
          <a:prstGeom prst="rect">
            <a:avLst/>
          </a:prstGeom>
          <a:noFill/>
          <a:ln/>
        </p:spPr>
        <p:txBody>
          <a:bodyPr wrap="none" lIns="0" tIns="0" rIns="0" bIns="0" rtlCol="0" anchor="t"/>
          <a:lstStyle/>
          <a:p>
            <a:pPr algn="l" indent="0" marL="0">
              <a:lnSpc>
                <a:spcPts val="2100"/>
              </a:lnSpc>
              <a:buNone/>
            </a:pPr>
            <a:r>
              <a:rPr lang="en-US" sz="1700" b="1" dirty="0">
                <a:solidFill>
                  <a:srgbClr val="E2E6E9"/>
                </a:solidFill>
                <a:latin typeface="Montserrat Bold" pitchFamily="34" charset="0"/>
                <a:ea typeface="Montserrat Bold" pitchFamily="34" charset="-122"/>
                <a:cs typeface="Montserrat Bold" pitchFamily="34" charset="-120"/>
              </a:rPr>
              <a:t>중기 (2026 하반기)</a:t>
            </a:r>
            <a:endParaRPr lang="en-US" sz="1700" dirty="0"/>
          </a:p>
        </p:txBody>
      </p:sp>
      <p:sp>
        <p:nvSpPr>
          <p:cNvPr id="10" name="Text 6"/>
          <p:cNvSpPr/>
          <p:nvPr/>
        </p:nvSpPr>
        <p:spPr>
          <a:xfrm>
            <a:off x="5322094" y="4025146"/>
            <a:ext cx="3986093" cy="286226"/>
          </a:xfrm>
          <a:prstGeom prst="rect">
            <a:avLst/>
          </a:prstGeom>
          <a:noFill/>
          <a:ln/>
        </p:spPr>
        <p:txBody>
          <a:bodyPr wrap="none" lIns="0" tIns="0" rIns="0" bIns="0" rtlCol="0" anchor="t"/>
          <a:lstStyle/>
          <a:p>
            <a:pPr algn="l" indent="0" marL="0">
              <a:lnSpc>
                <a:spcPts val="2250"/>
              </a:lnSpc>
              <a:buNone/>
            </a:pPr>
            <a:r>
              <a:rPr lang="en-US" sz="1500" dirty="0">
                <a:solidFill>
                  <a:srgbClr val="E2E6E9"/>
                </a:solidFill>
                <a:latin typeface="Source Sans 3" pitchFamily="34" charset="0"/>
                <a:ea typeface="Source Sans 3" pitchFamily="34" charset="-122"/>
                <a:cs typeface="Source Sans 3" pitchFamily="34" charset="-120"/>
              </a:rPr>
              <a:t>SoCC 논문 투고, 실험 스케일업, 추가 시나리오 평가</a:t>
            </a:r>
            <a:endParaRPr lang="en-US" sz="1500" dirty="0"/>
          </a:p>
        </p:txBody>
      </p:sp>
      <p:pic>
        <p:nvPicPr>
          <p:cNvPr id="11" name="Image 2" descr="preencoded.png">    </p:cNvPr>
          <p:cNvPicPr>
            <a:picLocks noChangeAspect="1"/>
          </p:cNvPicPr>
          <p:nvPr/>
        </p:nvPicPr>
        <p:blipFill>
          <a:blip r:embed="rId3"/>
          <a:stretch>
            <a:fillRect/>
          </a:stretch>
        </p:blipFill>
        <p:spPr>
          <a:xfrm>
            <a:off x="9499044" y="2685098"/>
            <a:ext cx="4367808" cy="763548"/>
          </a:xfrm>
          <a:prstGeom prst="rect">
            <a:avLst/>
          </a:prstGeom>
        </p:spPr>
      </p:pic>
      <p:sp>
        <p:nvSpPr>
          <p:cNvPr id="12" name="Text 7"/>
          <p:cNvSpPr/>
          <p:nvPr/>
        </p:nvSpPr>
        <p:spPr>
          <a:xfrm>
            <a:off x="9689902" y="3639503"/>
            <a:ext cx="2169438" cy="271105"/>
          </a:xfrm>
          <a:prstGeom prst="rect">
            <a:avLst/>
          </a:prstGeom>
          <a:noFill/>
          <a:ln/>
        </p:spPr>
        <p:txBody>
          <a:bodyPr wrap="none" lIns="0" tIns="0" rIns="0" bIns="0" rtlCol="0" anchor="t"/>
          <a:lstStyle/>
          <a:p>
            <a:pPr algn="l" indent="0" marL="0">
              <a:lnSpc>
                <a:spcPts val="2100"/>
              </a:lnSpc>
              <a:buNone/>
            </a:pPr>
            <a:r>
              <a:rPr lang="en-US" sz="1700" b="1" dirty="0">
                <a:solidFill>
                  <a:srgbClr val="E2E6E9"/>
                </a:solidFill>
                <a:latin typeface="Montserrat Bold" pitchFamily="34" charset="0"/>
                <a:ea typeface="Montserrat Bold" pitchFamily="34" charset="-122"/>
                <a:cs typeface="Montserrat Bold" pitchFamily="34" charset="-120"/>
              </a:rPr>
              <a:t>장기 (2027)</a:t>
            </a:r>
            <a:endParaRPr lang="en-US" sz="1700" dirty="0"/>
          </a:p>
        </p:txBody>
      </p:sp>
      <p:sp>
        <p:nvSpPr>
          <p:cNvPr id="13" name="Text 8"/>
          <p:cNvSpPr/>
          <p:nvPr/>
        </p:nvSpPr>
        <p:spPr>
          <a:xfrm>
            <a:off x="9689902" y="4025146"/>
            <a:ext cx="3986093" cy="286226"/>
          </a:xfrm>
          <a:prstGeom prst="rect">
            <a:avLst/>
          </a:prstGeom>
          <a:noFill/>
          <a:ln/>
        </p:spPr>
        <p:txBody>
          <a:bodyPr wrap="none" lIns="0" tIns="0" rIns="0" bIns="0" rtlCol="0" anchor="t"/>
          <a:lstStyle/>
          <a:p>
            <a:pPr algn="l" indent="0" marL="0">
              <a:lnSpc>
                <a:spcPts val="2250"/>
              </a:lnSpc>
              <a:buNone/>
            </a:pPr>
            <a:r>
              <a:rPr lang="en-US" sz="1500" dirty="0">
                <a:solidFill>
                  <a:srgbClr val="E2E6E9"/>
                </a:solidFill>
                <a:latin typeface="Source Sans 3" pitchFamily="34" charset="0"/>
                <a:ea typeface="Source Sans 3" pitchFamily="34" charset="-122"/>
                <a:cs typeface="Source Sans 3" pitchFamily="34" charset="-120"/>
              </a:rPr>
              <a:t>저널 논문 투고, 오픈소스 공개, 산업 파트너십 모색</a:t>
            </a:r>
            <a:endParaRPr lang="en-US" sz="1500" dirty="0"/>
          </a:p>
        </p:txBody>
      </p:sp>
      <p:sp>
        <p:nvSpPr>
          <p:cNvPr id="14" name="Text 9"/>
          <p:cNvSpPr/>
          <p:nvPr/>
        </p:nvSpPr>
        <p:spPr>
          <a:xfrm>
            <a:off x="763548" y="4788575"/>
            <a:ext cx="2603302" cy="325398"/>
          </a:xfrm>
          <a:prstGeom prst="rect">
            <a:avLst/>
          </a:prstGeom>
          <a:noFill/>
          <a:ln/>
        </p:spPr>
        <p:txBody>
          <a:bodyPr wrap="none" lIns="0" tIns="0" rIns="0" bIns="0" rtlCol="0" anchor="t"/>
          <a:lstStyle/>
          <a:p>
            <a:pPr algn="l" indent="0" marL="0">
              <a:lnSpc>
                <a:spcPts val="2550"/>
              </a:lnSpc>
              <a:buNone/>
            </a:pPr>
            <a:r>
              <a:rPr lang="en-US" sz="2000" b="1" dirty="0">
                <a:solidFill>
                  <a:srgbClr val="FFFFFF"/>
                </a:solidFill>
                <a:latin typeface="Montserrat Bold" pitchFamily="34" charset="0"/>
                <a:ea typeface="Montserrat Bold" pitchFamily="34" charset="-122"/>
                <a:cs typeface="Montserrat Bold" pitchFamily="34" charset="-120"/>
              </a:rPr>
              <a:t>마무리</a:t>
            </a:r>
            <a:endParaRPr lang="en-US" sz="2000" dirty="0"/>
          </a:p>
        </p:txBody>
      </p:sp>
      <p:sp>
        <p:nvSpPr>
          <p:cNvPr id="15" name="Text 10"/>
          <p:cNvSpPr/>
          <p:nvPr/>
        </p:nvSpPr>
        <p:spPr>
          <a:xfrm>
            <a:off x="763548" y="5400318"/>
            <a:ext cx="13103304" cy="572453"/>
          </a:xfrm>
          <a:prstGeom prst="rect">
            <a:avLst/>
          </a:prstGeom>
          <a:noFill/>
          <a:ln/>
        </p:spPr>
        <p:txBody>
          <a:bodyPr wrap="square" lIns="0" tIns="0" rIns="0" bIns="0" rtlCol="0" anchor="t"/>
          <a:lstStyle/>
          <a:p>
            <a:pPr algn="l" indent="0" marL="0">
              <a:lnSpc>
                <a:spcPts val="2250"/>
              </a:lnSpc>
              <a:buNone/>
            </a:pPr>
            <a:r>
              <a:rPr lang="en-US" sz="1500" dirty="0">
                <a:solidFill>
                  <a:srgbClr val="E2E6E9"/>
                </a:solidFill>
                <a:latin typeface="Source Sans 3" pitchFamily="34" charset="0"/>
                <a:ea typeface="Source Sans 3" pitchFamily="34" charset="-122"/>
                <a:cs typeface="Source Sans 3" pitchFamily="34" charset="-120"/>
              </a:rPr>
              <a:t>본 연구는 학술적 기여와 실용적 가치를 동시에 추구하며, 재현 가능한 평가 방법론과 오픈소스 공개를 통해 CEI 연구 커뮤니티 전체에 기여할 것입니다. 여러 교수님과 동료 연구자분들의 조언과 피드백을 부탁드립니다.</a:t>
            </a:r>
            <a:endParaRPr lang="en-US" sz="1500" dirty="0"/>
          </a:p>
        </p:txBody>
      </p:sp>
      <p:sp>
        <p:nvSpPr>
          <p:cNvPr id="16" name="Text 11"/>
          <p:cNvSpPr/>
          <p:nvPr/>
        </p:nvSpPr>
        <p:spPr>
          <a:xfrm>
            <a:off x="763548" y="6187440"/>
            <a:ext cx="13103304" cy="1374458"/>
          </a:xfrm>
          <a:prstGeom prst="rect">
            <a:avLst/>
          </a:prstGeom>
          <a:noFill/>
          <a:ln/>
        </p:spPr>
        <p:txBody>
          <a:bodyPr wrap="squar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발표 메모: 결론입니다. 본 연구는 클라우드부터 엣지, IoT 디바이스까지 이어지는 복잡한 이기종 환경에서, 네트워크가 불안정하고 자원이 제한된 상황에서도 응답시간, 처리량, 정확도 같은 서비스 수준 목표를 일관되게 만족시키는 자동화 프레임워크를 제안합니다. 강화학습으로 학습하는 정책 엔진이 실시간 상황에 맞춰 작업을 어디서 실행할지, 얼마나 압축할지, 무엇을 캐싱할지 결정하고, DAG 컴파일러가 복잡한 워크플로우를 최적 분할하며, 품질 관리 모듈이 데이터와 모델의 품질을 지속 감시하고 문제 시 자동 대응합니다. 이 모든 것이 통합된 하나의 시스템으로 작동합니다. 향후 계획은 단계별로 나뉩니다. 2026년 상반기에는 ICFEC 논문을 완성해 제출하고 기본 테스트베드를 구축 완료합니다. 하반기에는 실험 규모를 확대하고 더 다양한 시나리오를 추가하여 SoCC에 투고합니다. 2027년에는 학회 발표가 끝난 내용을 확장하여 TMC나 IoT 저널에 투고하고, 전체 코드와 데이터를 오픈소스로 공개하며, 관심 있는 산업체와 협력 기회를 모색할 계획입니다. 본 연구는 이론적 엄밀성과 실무 적용성을 모두 갖추고, 재현 가능한 실험과 오픈소스 공개로 연구 투명성을 높여 학계 전체에 기여하고자 합니다. 발표를 마치겠습니다. 조언과 질문 부탁드립니다. 감사합니다.</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63798" y="1440299"/>
            <a:ext cx="4908471"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연구 배경 및 동기</a:t>
            </a:r>
            <a:endParaRPr lang="en-US" sz="3850" dirty="0"/>
          </a:p>
        </p:txBody>
      </p:sp>
      <p:sp>
        <p:nvSpPr>
          <p:cNvPr id="3" name="Text 1"/>
          <p:cNvSpPr/>
          <p:nvPr/>
        </p:nvSpPr>
        <p:spPr>
          <a:xfrm>
            <a:off x="863798" y="2593538"/>
            <a:ext cx="2945130" cy="368141"/>
          </a:xfrm>
          <a:prstGeom prst="rect">
            <a:avLst/>
          </a:prstGeom>
          <a:noFill/>
          <a:ln/>
        </p:spPr>
        <p:txBody>
          <a:bodyPr wrap="none" lIns="0" tIns="0" rIns="0" bIns="0" rtlCol="0" anchor="t"/>
          <a:lstStyle/>
          <a:p>
            <a:pPr algn="l" indent="0" marL="0">
              <a:lnSpc>
                <a:spcPts val="2850"/>
              </a:lnSpc>
              <a:buNone/>
            </a:pPr>
            <a:r>
              <a:rPr lang="en-US" sz="2300" b="1" dirty="0">
                <a:solidFill>
                  <a:srgbClr val="FFFFFF"/>
                </a:solidFill>
                <a:latin typeface="Montserrat Bold" pitchFamily="34" charset="0"/>
                <a:ea typeface="Montserrat Bold" pitchFamily="34" charset="-122"/>
                <a:cs typeface="Montserrat Bold" pitchFamily="34" charset="-120"/>
              </a:rPr>
              <a:t>CEI 환경의 복잡성</a:t>
            </a:r>
            <a:endParaRPr lang="en-US" sz="2300" dirty="0"/>
          </a:p>
        </p:txBody>
      </p:sp>
      <p:sp>
        <p:nvSpPr>
          <p:cNvPr id="4" name="Text 2"/>
          <p:cNvSpPr/>
          <p:nvPr/>
        </p:nvSpPr>
        <p:spPr>
          <a:xfrm>
            <a:off x="863798" y="3177540"/>
            <a:ext cx="7530822"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클라우드–엣지–IoT 통합 환경은 이기종 자원과 가변적인 무선·백홀 네트워크 상태로 인해 정적 정책만으로는 일관된 서비스 품질을 보장하기 어렵습니다. 지연, 지터, 대역폭, 비용, 에너지 효율성, 가용성이 얽힌 복합적인 트레이드오프가 존재합니다.</a:t>
            </a:r>
            <a:endParaRPr lang="en-US" sz="1700" dirty="0"/>
          </a:p>
        </p:txBody>
      </p:sp>
      <p:sp>
        <p:nvSpPr>
          <p:cNvPr id="5" name="Text 3"/>
          <p:cNvSpPr/>
          <p:nvPr/>
        </p:nvSpPr>
        <p:spPr>
          <a:xfrm>
            <a:off x="863798" y="4343757"/>
            <a:ext cx="7530822"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현재 Kubernetes와 같은 컨테이너 오케스트레이션 플랫폼은 스케일링에는 우수하지만, 계층 간 오프로딩, 압축, 캐싱, 경로 결정을 통합적으로 다루지 못하는 한계가 있습니다.</a:t>
            </a:r>
            <a:endParaRPr lang="en-US" sz="1700" dirty="0"/>
          </a:p>
        </p:txBody>
      </p:sp>
      <p:sp>
        <p:nvSpPr>
          <p:cNvPr id="6" name="Text 4"/>
          <p:cNvSpPr/>
          <p:nvPr/>
        </p:nvSpPr>
        <p:spPr>
          <a:xfrm>
            <a:off x="8929211" y="2593538"/>
            <a:ext cx="2945130" cy="368141"/>
          </a:xfrm>
          <a:prstGeom prst="rect">
            <a:avLst/>
          </a:prstGeom>
          <a:noFill/>
          <a:ln/>
        </p:spPr>
        <p:txBody>
          <a:bodyPr wrap="none" lIns="0" tIns="0" rIns="0" bIns="0" rtlCol="0" anchor="t"/>
          <a:lstStyle/>
          <a:p>
            <a:pPr algn="l" indent="0" marL="0">
              <a:lnSpc>
                <a:spcPts val="2850"/>
              </a:lnSpc>
              <a:buNone/>
            </a:pPr>
            <a:r>
              <a:rPr lang="en-US" sz="2300" b="1" dirty="0">
                <a:solidFill>
                  <a:srgbClr val="FFFFFF"/>
                </a:solidFill>
                <a:latin typeface="Montserrat Bold" pitchFamily="34" charset="0"/>
                <a:ea typeface="Montserrat Bold" pitchFamily="34" charset="-122"/>
                <a:cs typeface="Montserrat Bold" pitchFamily="34" charset="-120"/>
              </a:rPr>
              <a:t>핵심 과제</a:t>
            </a:r>
            <a:endParaRPr lang="en-US" sz="2300" dirty="0"/>
          </a:p>
        </p:txBody>
      </p:sp>
      <p:sp>
        <p:nvSpPr>
          <p:cNvPr id="7" name="Text 5"/>
          <p:cNvSpPr/>
          <p:nvPr/>
        </p:nvSpPr>
        <p:spPr>
          <a:xfrm>
            <a:off x="8929211" y="3177540"/>
            <a:ext cx="4844891" cy="323969"/>
          </a:xfrm>
          <a:prstGeom prst="rect">
            <a:avLst/>
          </a:prstGeom>
          <a:noFill/>
          <a:ln/>
        </p:spPr>
        <p:txBody>
          <a:bodyPr wrap="none" lIns="0" tIns="0" rIns="0" bIns="0" rtlCol="0" anchor="t"/>
          <a:lstStyle/>
          <a:p>
            <a:pPr algn="l" marL="342900" indent="-342900">
              <a:lnSpc>
                <a:spcPts val="2550"/>
              </a:lnSpc>
              <a:buSzPct val="100000"/>
              <a:buChar char="•"/>
            </a:pPr>
            <a:r>
              <a:rPr lang="en-US" sz="1700" dirty="0">
                <a:solidFill>
                  <a:srgbClr val="E2E6E9"/>
                </a:solidFill>
                <a:latin typeface="Source Sans 3" pitchFamily="34" charset="0"/>
                <a:ea typeface="Source Sans 3" pitchFamily="34" charset="-122"/>
                <a:cs typeface="Source Sans 3" pitchFamily="34" charset="-120"/>
              </a:rPr>
              <a:t>이기종 자원의 동적 할당</a:t>
            </a:r>
            <a:endParaRPr lang="en-US" sz="1700" dirty="0"/>
          </a:p>
        </p:txBody>
      </p:sp>
      <p:sp>
        <p:nvSpPr>
          <p:cNvPr id="8" name="Text 6"/>
          <p:cNvSpPr/>
          <p:nvPr/>
        </p:nvSpPr>
        <p:spPr>
          <a:xfrm>
            <a:off x="8929211" y="3576995"/>
            <a:ext cx="4844891" cy="323969"/>
          </a:xfrm>
          <a:prstGeom prst="rect">
            <a:avLst/>
          </a:prstGeom>
          <a:noFill/>
          <a:ln/>
        </p:spPr>
        <p:txBody>
          <a:bodyPr wrap="none" lIns="0" tIns="0" rIns="0" bIns="0" rtlCol="0" anchor="t"/>
          <a:lstStyle/>
          <a:p>
            <a:pPr algn="l" marL="342900" indent="-342900">
              <a:lnSpc>
                <a:spcPts val="2550"/>
              </a:lnSpc>
              <a:buSzPct val="100000"/>
              <a:buChar char="•"/>
            </a:pPr>
            <a:r>
              <a:rPr lang="en-US" sz="1700" dirty="0">
                <a:solidFill>
                  <a:srgbClr val="E2E6E9"/>
                </a:solidFill>
                <a:latin typeface="Source Sans 3" pitchFamily="34" charset="0"/>
                <a:ea typeface="Source Sans 3" pitchFamily="34" charset="-122"/>
                <a:cs typeface="Source Sans 3" pitchFamily="34" charset="-120"/>
              </a:rPr>
              <a:t>네트워크 가변성 대응</a:t>
            </a:r>
            <a:endParaRPr lang="en-US" sz="1700" dirty="0"/>
          </a:p>
        </p:txBody>
      </p:sp>
      <p:sp>
        <p:nvSpPr>
          <p:cNvPr id="9" name="Text 7"/>
          <p:cNvSpPr/>
          <p:nvPr/>
        </p:nvSpPr>
        <p:spPr>
          <a:xfrm>
            <a:off x="8929211" y="3976449"/>
            <a:ext cx="4844891" cy="323969"/>
          </a:xfrm>
          <a:prstGeom prst="rect">
            <a:avLst/>
          </a:prstGeom>
          <a:noFill/>
          <a:ln/>
        </p:spPr>
        <p:txBody>
          <a:bodyPr wrap="none" lIns="0" tIns="0" rIns="0" bIns="0" rtlCol="0" anchor="t"/>
          <a:lstStyle/>
          <a:p>
            <a:pPr algn="l" marL="342900" indent="-342900">
              <a:lnSpc>
                <a:spcPts val="2550"/>
              </a:lnSpc>
              <a:buSzPct val="100000"/>
              <a:buChar char="•"/>
            </a:pPr>
            <a:r>
              <a:rPr lang="en-US" sz="1700" dirty="0">
                <a:solidFill>
                  <a:srgbClr val="E2E6E9"/>
                </a:solidFill>
                <a:latin typeface="Source Sans 3" pitchFamily="34" charset="0"/>
                <a:ea typeface="Source Sans 3" pitchFamily="34" charset="-122"/>
                <a:cs typeface="Source Sans 3" pitchFamily="34" charset="-120"/>
              </a:rPr>
              <a:t>다차원 SLO 보장</a:t>
            </a:r>
            <a:endParaRPr lang="en-US" sz="1700" dirty="0"/>
          </a:p>
        </p:txBody>
      </p:sp>
      <p:sp>
        <p:nvSpPr>
          <p:cNvPr id="10" name="Text 8"/>
          <p:cNvSpPr/>
          <p:nvPr/>
        </p:nvSpPr>
        <p:spPr>
          <a:xfrm>
            <a:off x="8929211" y="4375904"/>
            <a:ext cx="4844891" cy="323969"/>
          </a:xfrm>
          <a:prstGeom prst="rect">
            <a:avLst/>
          </a:prstGeom>
          <a:noFill/>
          <a:ln/>
        </p:spPr>
        <p:txBody>
          <a:bodyPr wrap="none" lIns="0" tIns="0" rIns="0" bIns="0" rtlCol="0" anchor="t"/>
          <a:lstStyle/>
          <a:p>
            <a:pPr algn="l" marL="342900" indent="-342900">
              <a:lnSpc>
                <a:spcPts val="2550"/>
              </a:lnSpc>
              <a:buSzPct val="100000"/>
              <a:buChar char="•"/>
            </a:pPr>
            <a:r>
              <a:rPr lang="en-US" sz="1700" dirty="0">
                <a:solidFill>
                  <a:srgbClr val="E2E6E9"/>
                </a:solidFill>
                <a:latin typeface="Source Sans 3" pitchFamily="34" charset="0"/>
                <a:ea typeface="Source Sans 3" pitchFamily="34" charset="-122"/>
                <a:cs typeface="Source Sans 3" pitchFamily="34" charset="-120"/>
              </a:rPr>
              <a:t>계층 간 협업 최적화</a:t>
            </a:r>
            <a:endParaRPr lang="en-US" sz="1700" dirty="0"/>
          </a:p>
        </p:txBody>
      </p:sp>
      <p:sp>
        <p:nvSpPr>
          <p:cNvPr id="11" name="Text 9"/>
          <p:cNvSpPr/>
          <p:nvPr/>
        </p:nvSpPr>
        <p:spPr>
          <a:xfrm>
            <a:off x="8929211" y="4775359"/>
            <a:ext cx="4844891" cy="323969"/>
          </a:xfrm>
          <a:prstGeom prst="rect">
            <a:avLst/>
          </a:prstGeom>
          <a:noFill/>
          <a:ln/>
        </p:spPr>
        <p:txBody>
          <a:bodyPr wrap="none" lIns="0" tIns="0" rIns="0" bIns="0" rtlCol="0" anchor="t"/>
          <a:lstStyle/>
          <a:p>
            <a:pPr algn="l" marL="342900" indent="-342900">
              <a:lnSpc>
                <a:spcPts val="2550"/>
              </a:lnSpc>
              <a:buSzPct val="100000"/>
              <a:buChar char="•"/>
            </a:pPr>
            <a:r>
              <a:rPr lang="en-US" sz="1700" dirty="0">
                <a:solidFill>
                  <a:srgbClr val="E2E6E9"/>
                </a:solidFill>
                <a:latin typeface="Source Sans 3" pitchFamily="34" charset="0"/>
                <a:ea typeface="Source Sans 3" pitchFamily="34" charset="-122"/>
                <a:cs typeface="Source Sans 3" pitchFamily="34" charset="-120"/>
              </a:rPr>
              <a:t>에너지·비용 효율성</a:t>
            </a:r>
            <a:endParaRPr lang="en-US" sz="1700" dirty="0"/>
          </a:p>
        </p:txBody>
      </p:sp>
      <p:sp>
        <p:nvSpPr>
          <p:cNvPr id="12" name="Text 10"/>
          <p:cNvSpPr/>
          <p:nvPr/>
        </p:nvSpPr>
        <p:spPr>
          <a:xfrm>
            <a:off x="863798" y="5752862"/>
            <a:ext cx="12902803" cy="1036320"/>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발표 메모: 먼저 연구 배경입니다. CEI 환경은 클라우드 데이터센터부터 엣지 서버, IoT 디바이스까지 이질적인 컴퓨팅 자원들이 계층적으로 분산되어 있습니다. 이 환경에서는 무선 네트워크의 불안정성, 디바이스 이동성, 자원 제약 등으로 인해 응답시간, 처리량, 정확도 같은 서비스 수준 목표를 일관되게 만족시키기가 매우 어렵습니다. 특히 지연을 줄이려면 엣지에서 처리해야 하지만 정확도가 떨어질 수 있고, 클라우드로 보내면 정확도는 높아지지만 네트워크 지연과 비용이 증가하는 등 여러 목표 간 상충관계가 존재합니다. 현재 쿠버네티스 같은 도구들은 컨테이너 배포와 스케일링은 잘하지만, 어느 계층에서 처리할지, 데이터를 어떻게 압축할지, 어디에 캐싱할지 같은 세밀한 결정을 자동으로 최적화하지 못합니다.</a:t>
            </a:r>
            <a:endParaRPr lang="en-US" sz="13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863798" y="993100"/>
            <a:ext cx="4908471"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본 연구의 핵심 기여</a:t>
            </a:r>
            <a:endParaRPr lang="en-US" sz="3850" dirty="0"/>
          </a:p>
        </p:txBody>
      </p:sp>
      <p:sp>
        <p:nvSpPr>
          <p:cNvPr id="3" name="Shape 1"/>
          <p:cNvSpPr/>
          <p:nvPr/>
        </p:nvSpPr>
        <p:spPr>
          <a:xfrm>
            <a:off x="863798" y="2038469"/>
            <a:ext cx="4156948" cy="1839873"/>
          </a:xfrm>
          <a:prstGeom prst="roundRect">
            <a:avLst>
              <a:gd name="adj" fmla="val 1761"/>
            </a:avLst>
          </a:prstGeom>
          <a:solidFill>
            <a:srgbClr val="303132"/>
          </a:solidFill>
          <a:ln/>
        </p:spPr>
      </p:sp>
      <p:sp>
        <p:nvSpPr>
          <p:cNvPr id="4" name="Text 2"/>
          <p:cNvSpPr/>
          <p:nvPr/>
        </p:nvSpPr>
        <p:spPr>
          <a:xfrm>
            <a:off x="1079659" y="2254329"/>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통합 아키텍처</a:t>
            </a:r>
            <a:endParaRPr lang="en-US" sz="1900" dirty="0"/>
          </a:p>
        </p:txBody>
      </p:sp>
      <p:sp>
        <p:nvSpPr>
          <p:cNvPr id="5" name="Text 3"/>
          <p:cNvSpPr/>
          <p:nvPr/>
        </p:nvSpPr>
        <p:spPr>
          <a:xfrm>
            <a:off x="1079659" y="2690574"/>
            <a:ext cx="3725228"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CEI 전 과정(수집→정화→추론/분석→저장/옵스)을 아우르는 자동화 아키텍처와 참조 구현을 제공합니다.</a:t>
            </a:r>
            <a:endParaRPr lang="en-US" sz="1700" dirty="0"/>
          </a:p>
        </p:txBody>
      </p:sp>
      <p:sp>
        <p:nvSpPr>
          <p:cNvPr id="6" name="Shape 4"/>
          <p:cNvSpPr/>
          <p:nvPr/>
        </p:nvSpPr>
        <p:spPr>
          <a:xfrm>
            <a:off x="5236607" y="2038469"/>
            <a:ext cx="4157067" cy="1839873"/>
          </a:xfrm>
          <a:prstGeom prst="roundRect">
            <a:avLst>
              <a:gd name="adj" fmla="val 1761"/>
            </a:avLst>
          </a:prstGeom>
          <a:solidFill>
            <a:srgbClr val="303132"/>
          </a:solidFill>
          <a:ln/>
        </p:spPr>
      </p:sp>
      <p:sp>
        <p:nvSpPr>
          <p:cNvPr id="7" name="Text 5"/>
          <p:cNvSpPr/>
          <p:nvPr/>
        </p:nvSpPr>
        <p:spPr>
          <a:xfrm>
            <a:off x="5452467" y="2254329"/>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SLO 인지형 정책 엔진</a:t>
            </a:r>
            <a:endParaRPr lang="en-US" sz="1900" dirty="0"/>
          </a:p>
        </p:txBody>
      </p:sp>
      <p:sp>
        <p:nvSpPr>
          <p:cNvPr id="8" name="Text 6"/>
          <p:cNvSpPr/>
          <p:nvPr/>
        </p:nvSpPr>
        <p:spPr>
          <a:xfrm>
            <a:off x="5452467" y="2690574"/>
            <a:ext cx="3725347"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멀티티어 스케줄러와 적응형 오프로딩/압축/캐싱 정책을 결합한 지능형 정책 엔진을 설계합니다.</a:t>
            </a:r>
            <a:endParaRPr lang="en-US" sz="1700" dirty="0"/>
          </a:p>
        </p:txBody>
      </p:sp>
      <p:sp>
        <p:nvSpPr>
          <p:cNvPr id="9" name="Shape 7"/>
          <p:cNvSpPr/>
          <p:nvPr/>
        </p:nvSpPr>
        <p:spPr>
          <a:xfrm>
            <a:off x="9609534" y="2038469"/>
            <a:ext cx="4157067" cy="1839873"/>
          </a:xfrm>
          <a:prstGeom prst="roundRect">
            <a:avLst>
              <a:gd name="adj" fmla="val 1761"/>
            </a:avLst>
          </a:prstGeom>
          <a:solidFill>
            <a:srgbClr val="303132"/>
          </a:solidFill>
          <a:ln/>
        </p:spPr>
      </p:sp>
      <p:sp>
        <p:nvSpPr>
          <p:cNvPr id="10" name="Text 8"/>
          <p:cNvSpPr/>
          <p:nvPr/>
        </p:nvSpPr>
        <p:spPr>
          <a:xfrm>
            <a:off x="9825395" y="2254329"/>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DAG 실행 최적화</a:t>
            </a:r>
            <a:endParaRPr lang="en-US" sz="1900" dirty="0"/>
          </a:p>
        </p:txBody>
      </p:sp>
      <p:sp>
        <p:nvSpPr>
          <p:cNvPr id="11" name="Text 9"/>
          <p:cNvSpPr/>
          <p:nvPr/>
        </p:nvSpPr>
        <p:spPr>
          <a:xfrm>
            <a:off x="9825395" y="2690574"/>
            <a:ext cx="3725347" cy="971907"/>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혼합 스트림/배치 DAG 실행의 분할·배치·데이터 이동 비용을 수식화하고 경량 근사 해법을 제시합니다.</a:t>
            </a:r>
            <a:endParaRPr lang="en-US" sz="1700" dirty="0"/>
          </a:p>
        </p:txBody>
      </p:sp>
      <p:sp>
        <p:nvSpPr>
          <p:cNvPr id="12" name="Shape 10"/>
          <p:cNvSpPr/>
          <p:nvPr/>
        </p:nvSpPr>
        <p:spPr>
          <a:xfrm>
            <a:off x="863798" y="4121229"/>
            <a:ext cx="6343412" cy="1576864"/>
          </a:xfrm>
          <a:prstGeom prst="roundRect">
            <a:avLst>
              <a:gd name="adj" fmla="val 2054"/>
            </a:avLst>
          </a:prstGeom>
          <a:solidFill>
            <a:srgbClr val="111213"/>
          </a:solidFill>
          <a:ln w="30480">
            <a:solidFill>
              <a:srgbClr val="494A4B"/>
            </a:solidFill>
            <a:prstDash val="solid"/>
          </a:ln>
        </p:spPr>
      </p:sp>
      <p:sp>
        <p:nvSpPr>
          <p:cNvPr id="13" name="Text 11"/>
          <p:cNvSpPr/>
          <p:nvPr/>
        </p:nvSpPr>
        <p:spPr>
          <a:xfrm>
            <a:off x="1110139" y="4367570"/>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재현 가능성</a:t>
            </a:r>
            <a:endParaRPr lang="en-US" sz="1900" dirty="0"/>
          </a:p>
        </p:txBody>
      </p:sp>
      <p:sp>
        <p:nvSpPr>
          <p:cNvPr id="14" name="Text 12"/>
          <p:cNvSpPr/>
          <p:nvPr/>
        </p:nvSpPr>
        <p:spPr>
          <a:xfrm>
            <a:off x="1110139" y="4803815"/>
            <a:ext cx="5850731" cy="647938"/>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테스트베드, 측정 스크립트, 평가 매트릭스를 공개하여 실증 가능성을 강화합니다.</a:t>
            </a:r>
            <a:endParaRPr lang="en-US" sz="1700" dirty="0"/>
          </a:p>
        </p:txBody>
      </p:sp>
      <p:sp>
        <p:nvSpPr>
          <p:cNvPr id="15" name="Shape 13"/>
          <p:cNvSpPr/>
          <p:nvPr/>
        </p:nvSpPr>
        <p:spPr>
          <a:xfrm>
            <a:off x="7423071" y="4121229"/>
            <a:ext cx="6343531" cy="1576864"/>
          </a:xfrm>
          <a:prstGeom prst="roundRect">
            <a:avLst>
              <a:gd name="adj" fmla="val 2054"/>
            </a:avLst>
          </a:prstGeom>
          <a:solidFill>
            <a:srgbClr val="111213"/>
          </a:solidFill>
          <a:ln w="30480">
            <a:solidFill>
              <a:srgbClr val="494A4B"/>
            </a:solidFill>
            <a:prstDash val="solid"/>
          </a:ln>
        </p:spPr>
      </p:sp>
      <p:sp>
        <p:nvSpPr>
          <p:cNvPr id="16" name="Text 14"/>
          <p:cNvSpPr/>
          <p:nvPr/>
        </p:nvSpPr>
        <p:spPr>
          <a:xfrm>
            <a:off x="7669411" y="4367570"/>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운영 가이드라인</a:t>
            </a:r>
            <a:endParaRPr lang="en-US" sz="1900" dirty="0"/>
          </a:p>
        </p:txBody>
      </p:sp>
      <p:sp>
        <p:nvSpPr>
          <p:cNvPr id="17" name="Text 15"/>
          <p:cNvSpPr/>
          <p:nvPr/>
        </p:nvSpPr>
        <p:spPr>
          <a:xfrm>
            <a:off x="7669411" y="4803815"/>
            <a:ext cx="5850850" cy="647938"/>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조건별 튜닝 파라미터, 정책 가드레일, 롤백 절차를 정량적으로 제시합니다.</a:t>
            </a:r>
            <a:endParaRPr lang="en-US" sz="1700" dirty="0"/>
          </a:p>
        </p:txBody>
      </p:sp>
      <p:sp>
        <p:nvSpPr>
          <p:cNvPr id="18" name="Text 16"/>
          <p:cNvSpPr/>
          <p:nvPr/>
        </p:nvSpPr>
        <p:spPr>
          <a:xfrm>
            <a:off x="863798" y="5940981"/>
            <a:ext cx="12902803" cy="1295400"/>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발표 메모: 본 연구의 주요 기여는 다섯 가지입니다. 첫째, 데이터 수집부터 저장, 추론, 운영까지 CEI 환경 전체를 포괄하는 통합 아키텍처를 제시합니다. 둘째, 서비스 수준 목표를 인지하고 강화학습과 휴리스틱을 결합하여 오프로딩, 압축, 캐싱 결정을 동적으로 최적화하는 정책 엔진을 설계합니다. 셋째, 실시간 스트림 처리와 배치 처리가 혼재된 워크로드를 DAG로 모델링하고, 각 단계를 어느 계층에 배치할지, 데이터 이동 비용을 어떻게 최소화할지에 대한 수학적 모델과 근사 알고리즘을 제공합니다. 넷째, 재현 가능한 실험 환경과 측정 도구를 오픈소스로 공개하여 다른 연구자들이 검증하고 확장할 수 있도록 합니다. 마지막으로 실제 운영 시 필요한 하이퍼파라미터 튜닝 가이드, 정책 안전장치, 장애 시 롤백 절차 등을 정량적 근거와 함께 제시합니다.</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863798" y="841296"/>
            <a:ext cx="4908471" cy="613529"/>
          </a:xfrm>
          <a:prstGeom prst="rect">
            <a:avLst/>
          </a:prstGeom>
          <a:noFill/>
          <a:ln/>
        </p:spPr>
        <p:txBody>
          <a:bodyPr wrap="none" lIns="0" tIns="0" rIns="0" bIns="0" rtlCol="0" anchor="t"/>
          <a:lstStyle/>
          <a:p>
            <a:pPr algn="l" indent="0" marL="0">
              <a:lnSpc>
                <a:spcPts val="4800"/>
              </a:lnSpc>
              <a:buNone/>
            </a:pPr>
            <a:r>
              <a:rPr lang="en-US" sz="3850" b="1" dirty="0">
                <a:solidFill>
                  <a:srgbClr val="FFFFFF"/>
                </a:solidFill>
                <a:latin typeface="Montserrat Bold" pitchFamily="34" charset="0"/>
                <a:ea typeface="Montserrat Bold" pitchFamily="34" charset="-122"/>
                <a:cs typeface="Montserrat Bold" pitchFamily="34" charset="-120"/>
              </a:rPr>
              <a:t>관련 연구 분석</a:t>
            </a:r>
            <a:endParaRPr lang="en-US" sz="3850" dirty="0"/>
          </a:p>
        </p:txBody>
      </p:sp>
      <p:sp>
        <p:nvSpPr>
          <p:cNvPr id="3" name="Text 1"/>
          <p:cNvSpPr/>
          <p:nvPr/>
        </p:nvSpPr>
        <p:spPr>
          <a:xfrm>
            <a:off x="863798" y="1541145"/>
            <a:ext cx="2945130" cy="368141"/>
          </a:xfrm>
          <a:prstGeom prst="rect">
            <a:avLst/>
          </a:prstGeom>
          <a:noFill/>
          <a:ln/>
        </p:spPr>
        <p:txBody>
          <a:bodyPr wrap="none" lIns="0" tIns="0" rIns="0" bIns="0" rtlCol="0" anchor="t"/>
          <a:lstStyle/>
          <a:p>
            <a:pPr algn="l" indent="0" marL="0">
              <a:lnSpc>
                <a:spcPts val="2850"/>
              </a:lnSpc>
              <a:buNone/>
            </a:pPr>
            <a:r>
              <a:rPr lang="en-US" sz="2300" b="1" dirty="0">
                <a:solidFill>
                  <a:srgbClr val="FFFFFF"/>
                </a:solidFill>
                <a:latin typeface="Montserrat Bold" pitchFamily="34" charset="0"/>
                <a:ea typeface="Montserrat Bold" pitchFamily="34" charset="-122"/>
                <a:cs typeface="Montserrat Bold" pitchFamily="34" charset="-120"/>
              </a:rPr>
              <a:t>주요 선행 연구 검토</a:t>
            </a:r>
            <a:endParaRPr lang="en-US" sz="2300" dirty="0"/>
          </a:p>
        </p:txBody>
      </p:sp>
      <p:sp>
        <p:nvSpPr>
          <p:cNvPr id="4" name="Text 2"/>
          <p:cNvSpPr/>
          <p:nvPr/>
        </p:nvSpPr>
        <p:spPr>
          <a:xfrm>
            <a:off x="863798" y="2233136"/>
            <a:ext cx="12902803" cy="647938"/>
          </a:xfrm>
          <a:prstGeom prst="rect">
            <a:avLst/>
          </a:prstGeom>
          <a:noFill/>
          <a:ln/>
        </p:spPr>
        <p:txBody>
          <a:bodyPr wrap="square" lIns="0" tIns="0" rIns="0" bIns="0" rtlCol="0" anchor="t"/>
          <a:lstStyle/>
          <a:p>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본 연구는 클라우드렛(Cloudlet), 엣지 컴퓨팅, 포그 컴퓨팅 등 근접 연산 패러다임과 자원 관리 최적화 연구의 흐름 위에 있습니다. 주요 선행 연구들의 기여와 한계를 분석하여 본 연구의 차별점을 명확히 하였습니다.</a:t>
            </a:r>
            <a:endParaRPr lang="en-US" sz="1700" dirty="0"/>
          </a:p>
        </p:txBody>
      </p:sp>
      <p:sp>
        <p:nvSpPr>
          <p:cNvPr id="5" name="Shape 3"/>
          <p:cNvSpPr/>
          <p:nvPr/>
        </p:nvSpPr>
        <p:spPr>
          <a:xfrm>
            <a:off x="863798" y="3123962"/>
            <a:ext cx="4156948" cy="2985016"/>
          </a:xfrm>
          <a:prstGeom prst="roundRect">
            <a:avLst>
              <a:gd name="adj" fmla="val 4901"/>
            </a:avLst>
          </a:prstGeom>
          <a:solidFill>
            <a:srgbClr val="111213"/>
          </a:solidFill>
          <a:ln w="30480">
            <a:solidFill>
              <a:srgbClr val="494A4B"/>
            </a:solidFill>
            <a:prstDash val="solid"/>
          </a:ln>
        </p:spPr>
      </p:sp>
      <p:sp>
        <p:nvSpPr>
          <p:cNvPr id="6" name="Shape 4"/>
          <p:cNvSpPr/>
          <p:nvPr/>
        </p:nvSpPr>
        <p:spPr>
          <a:xfrm>
            <a:off x="833318" y="3123962"/>
            <a:ext cx="121920" cy="2985016"/>
          </a:xfrm>
          <a:prstGeom prst="roundRect">
            <a:avLst>
              <a:gd name="adj" fmla="val 26572"/>
            </a:avLst>
          </a:prstGeom>
          <a:solidFill>
            <a:srgbClr val="FFFFFF"/>
          </a:solidFill>
          <a:ln/>
        </p:spPr>
      </p:sp>
      <p:sp>
        <p:nvSpPr>
          <p:cNvPr id="7" name="Text 5"/>
          <p:cNvSpPr/>
          <p:nvPr/>
        </p:nvSpPr>
        <p:spPr>
          <a:xfrm>
            <a:off x="1201579" y="3370302"/>
            <a:ext cx="3572828" cy="613410"/>
          </a:xfrm>
          <a:prstGeom prst="rect">
            <a:avLst/>
          </a:prstGeom>
          <a:noFill/>
          <a:ln/>
        </p:spPr>
        <p:txBody>
          <a:bodyPr wrap="squar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Satyanarayanan et al. (2009)</a:t>
            </a:r>
            <a:endParaRPr lang="en-US" sz="1900" dirty="0"/>
          </a:p>
        </p:txBody>
      </p:sp>
      <p:sp>
        <p:nvSpPr>
          <p:cNvPr id="8" name="Text 6"/>
          <p:cNvSpPr/>
          <p:nvPr/>
        </p:nvSpPr>
        <p:spPr>
          <a:xfrm>
            <a:off x="1201579" y="4113252"/>
            <a:ext cx="3572828" cy="971907"/>
          </a:xfrm>
          <a:prstGeom prst="rect">
            <a:avLst/>
          </a:prstGeom>
          <a:noFill/>
          <a:ln/>
        </p:spPr>
        <p:txBody>
          <a:bodyPr wrap="squar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기여:</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VM 기반 클라우드렛 개념을 정립하여 사용자 근접 소형 데이터센터의 가치를 선도적으로 제시</a:t>
            </a:r>
            <a:endParaRPr lang="en-US" sz="1700" dirty="0"/>
          </a:p>
        </p:txBody>
      </p:sp>
      <p:sp>
        <p:nvSpPr>
          <p:cNvPr id="9" name="Text 7"/>
          <p:cNvSpPr/>
          <p:nvPr/>
        </p:nvSpPr>
        <p:spPr>
          <a:xfrm>
            <a:off x="1201579" y="5214699"/>
            <a:ext cx="3572828" cy="647938"/>
          </a:xfrm>
          <a:prstGeom prst="rect">
            <a:avLst/>
          </a:prstGeom>
          <a:noFill/>
          <a:ln/>
        </p:spPr>
        <p:txBody>
          <a:bodyPr wrap="squar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한계:</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비전 제시에 집중하여 대규모 정량 비교와 다양한 워크로드 실험 부족</a:t>
            </a:r>
            <a:endParaRPr lang="en-US" sz="1700" dirty="0"/>
          </a:p>
        </p:txBody>
      </p:sp>
      <p:sp>
        <p:nvSpPr>
          <p:cNvPr id="10" name="Shape 8"/>
          <p:cNvSpPr/>
          <p:nvPr/>
        </p:nvSpPr>
        <p:spPr>
          <a:xfrm>
            <a:off x="5236607" y="3123962"/>
            <a:ext cx="4157067" cy="2985016"/>
          </a:xfrm>
          <a:prstGeom prst="roundRect">
            <a:avLst>
              <a:gd name="adj" fmla="val 4901"/>
            </a:avLst>
          </a:prstGeom>
          <a:solidFill>
            <a:srgbClr val="111213"/>
          </a:solidFill>
          <a:ln w="30480">
            <a:solidFill>
              <a:srgbClr val="494A4B"/>
            </a:solidFill>
            <a:prstDash val="solid"/>
          </a:ln>
        </p:spPr>
      </p:sp>
      <p:sp>
        <p:nvSpPr>
          <p:cNvPr id="11" name="Shape 9"/>
          <p:cNvSpPr/>
          <p:nvPr/>
        </p:nvSpPr>
        <p:spPr>
          <a:xfrm>
            <a:off x="5206127" y="3123962"/>
            <a:ext cx="121920" cy="2985016"/>
          </a:xfrm>
          <a:prstGeom prst="roundRect">
            <a:avLst>
              <a:gd name="adj" fmla="val 26572"/>
            </a:avLst>
          </a:prstGeom>
          <a:solidFill>
            <a:srgbClr val="FFFFFF"/>
          </a:solidFill>
          <a:ln/>
        </p:spPr>
      </p:sp>
      <p:sp>
        <p:nvSpPr>
          <p:cNvPr id="12" name="Text 10"/>
          <p:cNvSpPr/>
          <p:nvPr/>
        </p:nvSpPr>
        <p:spPr>
          <a:xfrm>
            <a:off x="5574387" y="3370302"/>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Shi et al. (2016)</a:t>
            </a:r>
            <a:endParaRPr lang="en-US" sz="1900" dirty="0"/>
          </a:p>
        </p:txBody>
      </p:sp>
      <p:sp>
        <p:nvSpPr>
          <p:cNvPr id="13" name="Text 11"/>
          <p:cNvSpPr/>
          <p:nvPr/>
        </p:nvSpPr>
        <p:spPr>
          <a:xfrm>
            <a:off x="5574387" y="3806547"/>
            <a:ext cx="3572947" cy="647938"/>
          </a:xfrm>
          <a:prstGeom prst="rect">
            <a:avLst/>
          </a:prstGeom>
          <a:noFill/>
          <a:ln/>
        </p:spPr>
        <p:txBody>
          <a:bodyPr wrap="squar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기여:</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엣지 컴퓨팅의 개념, 아키텍처, 연구 과제를 포괄적으로 정리한 대표 서베이</a:t>
            </a:r>
            <a:endParaRPr lang="en-US" sz="1700" dirty="0"/>
          </a:p>
        </p:txBody>
      </p:sp>
      <p:sp>
        <p:nvSpPr>
          <p:cNvPr id="14" name="Text 12"/>
          <p:cNvSpPr/>
          <p:nvPr/>
        </p:nvSpPr>
        <p:spPr>
          <a:xfrm>
            <a:off x="5574387" y="4584025"/>
            <a:ext cx="3572947" cy="647938"/>
          </a:xfrm>
          <a:prstGeom prst="rect">
            <a:avLst/>
          </a:prstGeom>
          <a:noFill/>
          <a:ln/>
        </p:spPr>
        <p:txBody>
          <a:bodyPr wrap="squar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한계:</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표준 KPI 기반의 아키텍처 간 교차 실험 비교 부재</a:t>
            </a:r>
            <a:endParaRPr lang="en-US" sz="1700" dirty="0"/>
          </a:p>
        </p:txBody>
      </p:sp>
      <p:sp>
        <p:nvSpPr>
          <p:cNvPr id="15" name="Shape 13"/>
          <p:cNvSpPr/>
          <p:nvPr/>
        </p:nvSpPr>
        <p:spPr>
          <a:xfrm>
            <a:off x="9609534" y="3123962"/>
            <a:ext cx="4157067" cy="2985016"/>
          </a:xfrm>
          <a:prstGeom prst="roundRect">
            <a:avLst>
              <a:gd name="adj" fmla="val 4901"/>
            </a:avLst>
          </a:prstGeom>
          <a:solidFill>
            <a:srgbClr val="111213"/>
          </a:solidFill>
          <a:ln w="30480">
            <a:solidFill>
              <a:srgbClr val="494A4B"/>
            </a:solidFill>
            <a:prstDash val="solid"/>
          </a:ln>
        </p:spPr>
      </p:sp>
      <p:sp>
        <p:nvSpPr>
          <p:cNvPr id="16" name="Shape 14"/>
          <p:cNvSpPr/>
          <p:nvPr/>
        </p:nvSpPr>
        <p:spPr>
          <a:xfrm>
            <a:off x="9579054" y="3123962"/>
            <a:ext cx="121920" cy="2985016"/>
          </a:xfrm>
          <a:prstGeom prst="roundRect">
            <a:avLst>
              <a:gd name="adj" fmla="val 26572"/>
            </a:avLst>
          </a:prstGeom>
          <a:solidFill>
            <a:srgbClr val="FFFFFF"/>
          </a:solidFill>
          <a:ln/>
        </p:spPr>
      </p:sp>
      <p:sp>
        <p:nvSpPr>
          <p:cNvPr id="17" name="Text 15"/>
          <p:cNvSpPr/>
          <p:nvPr/>
        </p:nvSpPr>
        <p:spPr>
          <a:xfrm>
            <a:off x="9947315" y="3370302"/>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E2E6E9"/>
                </a:solidFill>
                <a:latin typeface="Montserrat Bold" pitchFamily="34" charset="0"/>
                <a:ea typeface="Montserrat Bold" pitchFamily="34" charset="-122"/>
                <a:cs typeface="Montserrat Bold" pitchFamily="34" charset="-120"/>
              </a:rPr>
              <a:t>Mao et al. (2017)</a:t>
            </a:r>
            <a:endParaRPr lang="en-US" sz="1900" dirty="0"/>
          </a:p>
        </p:txBody>
      </p:sp>
      <p:sp>
        <p:nvSpPr>
          <p:cNvPr id="18" name="Text 16"/>
          <p:cNvSpPr/>
          <p:nvPr/>
        </p:nvSpPr>
        <p:spPr>
          <a:xfrm>
            <a:off x="9947315" y="3806547"/>
            <a:ext cx="3572947" cy="647938"/>
          </a:xfrm>
          <a:prstGeom prst="rect">
            <a:avLst/>
          </a:prstGeom>
          <a:noFill/>
          <a:ln/>
        </p:spPr>
        <p:txBody>
          <a:bodyPr wrap="squar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기여:</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통신 관점의 오프로딩 및 자원 관리 분류 체계화, 고피인용 서베이</a:t>
            </a:r>
            <a:endParaRPr lang="en-US" sz="1700" dirty="0"/>
          </a:p>
        </p:txBody>
      </p:sp>
      <p:sp>
        <p:nvSpPr>
          <p:cNvPr id="19" name="Text 17"/>
          <p:cNvSpPr/>
          <p:nvPr/>
        </p:nvSpPr>
        <p:spPr>
          <a:xfrm>
            <a:off x="9947315" y="4584025"/>
            <a:ext cx="3572947" cy="647938"/>
          </a:xfrm>
          <a:prstGeom prst="rect">
            <a:avLst/>
          </a:prstGeom>
          <a:noFill/>
          <a:ln/>
        </p:spPr>
        <p:txBody>
          <a:bodyPr wrap="square" lIns="0" tIns="0" rIns="0" bIns="0" rtlCol="0" anchor="t"/>
          <a:lstStyle/>
          <a:p>
            <a:pPr algn="l" indent="0" marL="0">
              <a:lnSpc>
                <a:spcPts val="2550"/>
              </a:lnSpc>
              <a:buNone/>
            </a:pPr>
            <a:r>
              <a:rPr lang="en-US" sz="1700" b="1" dirty="0">
                <a:solidFill>
                  <a:srgbClr val="E2E6E9"/>
                </a:solidFill>
                <a:latin typeface="Source Sans 3" pitchFamily="34" charset="0"/>
                <a:ea typeface="Source Sans 3" pitchFamily="34" charset="-122"/>
                <a:cs typeface="Source Sans 3" pitchFamily="34" charset="-120"/>
              </a:rPr>
              <a:t>한계:</a:t>
            </a:r>
            <a:pPr algn="l" indent="0" marL="0">
              <a:lnSpc>
                <a:spcPts val="2550"/>
              </a:lnSpc>
              <a:buNone/>
            </a:pPr>
            <a:r>
              <a:rPr lang="en-US" sz="1700" dirty="0">
                <a:solidFill>
                  <a:srgbClr val="E2E6E9"/>
                </a:solidFill>
                <a:latin typeface="Source Sans 3" pitchFamily="34" charset="0"/>
                <a:ea typeface="Source Sans 3" pitchFamily="34" charset="-122"/>
                <a:cs typeface="Source Sans 3" pitchFamily="34" charset="-120"/>
              </a:rPr>
              <a:t> 다양한 아키텍처 간 실험적 비교와 오케스트레이션 지연 논의 미흡</a:t>
            </a:r>
            <a:endParaRPr lang="en-US" sz="1700" dirty="0"/>
          </a:p>
        </p:txBody>
      </p:sp>
      <p:sp>
        <p:nvSpPr>
          <p:cNvPr id="20" name="Text 18"/>
          <p:cNvSpPr/>
          <p:nvPr/>
        </p:nvSpPr>
        <p:spPr>
          <a:xfrm>
            <a:off x="863798" y="6351865"/>
            <a:ext cx="12902803" cy="1036320"/>
          </a:xfrm>
          <a:prstGeom prst="rect">
            <a:avLst/>
          </a:prstGeom>
          <a:noFill/>
          <a:ln/>
        </p:spPr>
        <p:txBody>
          <a:bodyPr wrap="square" lIns="0" tIns="0" rIns="0" bIns="0" rtlCol="0" anchor="t"/>
          <a:lstStyle/>
          <a:p>
            <a:pPr algn="l" indent="0" marL="0">
              <a:lnSpc>
                <a:spcPts val="2000"/>
              </a:lnSpc>
              <a:buNone/>
            </a:pPr>
            <a:r>
              <a:rPr lang="en-US" sz="1350" dirty="0">
                <a:solidFill>
                  <a:srgbClr val="E2E6E9"/>
                </a:solidFill>
                <a:latin typeface="Source Sans 3" pitchFamily="34" charset="0"/>
                <a:ea typeface="Source Sans 3" pitchFamily="34" charset="-122"/>
                <a:cs typeface="Source Sans 3" pitchFamily="34" charset="-120"/>
              </a:rPr>
              <a:t>발표 메모: 관련 연구를 살펴보겠습니다. 2009년 Satyanarayanan 교수팀은 모바일 컴퓨팅을 위한 클라우드렛 개념을 제안하며 근접 연산의 중요성을 처음 강조했습니다. 하지만 개념적 제안이 주였고 실제 시스템 구현과 성능 평가는 제한적이었습니다. 2016년 Shi 등은 엣지 컴퓨팅의 비전과 과제를 정리한 중요한 서베이를 발표했으나, 서로 다른 아키텍처들을 동일한 평가 지표로 비교하는 실험은 부족했습니다. 같은 시기 Mao 등은 모바일 엣지 컴퓨팅 분야를 통신 관점에서 체계적으로 정리했지만, 클라우드렛, 포그, 연합학습 등 다양한 접근법을 실험적으로 비교하거나 오케스트레이션 계층의 오버헤드를 다루지는 않았습니다.</a:t>
            </a:r>
            <a:endParaRPr lang="en-US" sz="13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25567" y="498753"/>
            <a:ext cx="4122658" cy="515303"/>
          </a:xfrm>
          <a:prstGeom prst="rect">
            <a:avLst/>
          </a:prstGeom>
          <a:noFill/>
          <a:ln/>
        </p:spPr>
        <p:txBody>
          <a:bodyPr wrap="none" lIns="0" tIns="0" rIns="0" bIns="0" rtlCol="0" anchor="t"/>
          <a:lstStyle/>
          <a:p>
            <a:pPr algn="l" indent="0" marL="0">
              <a:lnSpc>
                <a:spcPts val="4050"/>
              </a:lnSpc>
              <a:buNone/>
            </a:pPr>
            <a:r>
              <a:rPr lang="en-US" sz="3200" b="1" dirty="0">
                <a:solidFill>
                  <a:srgbClr val="FFFFFF"/>
                </a:solidFill>
                <a:latin typeface="Montserrat Bold" pitchFamily="34" charset="0"/>
                <a:ea typeface="Montserrat Bold" pitchFamily="34" charset="-122"/>
                <a:cs typeface="Montserrat Bold" pitchFamily="34" charset="-120"/>
              </a:rPr>
              <a:t>관련 연구 분석 (계속)</a:t>
            </a:r>
            <a:endParaRPr lang="en-US" sz="3200" dirty="0"/>
          </a:p>
        </p:txBody>
      </p:sp>
      <p:sp>
        <p:nvSpPr>
          <p:cNvPr id="3" name="Text 1"/>
          <p:cNvSpPr/>
          <p:nvPr/>
        </p:nvSpPr>
        <p:spPr>
          <a:xfrm>
            <a:off x="725567" y="1467445"/>
            <a:ext cx="2408873" cy="257532"/>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Chiang &amp; Zhang (2016)</a:t>
            </a:r>
            <a:endParaRPr lang="en-US" sz="1600" dirty="0"/>
          </a:p>
        </p:txBody>
      </p:sp>
      <p:sp>
        <p:nvSpPr>
          <p:cNvPr id="4" name="Text 2"/>
          <p:cNvSpPr/>
          <p:nvPr/>
        </p:nvSpPr>
        <p:spPr>
          <a:xfrm>
            <a:off x="725567" y="1906310"/>
            <a:ext cx="6368415" cy="272177"/>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Fog and IoT: Research Opportunities</a:t>
            </a:r>
            <a:endParaRPr lang="en-US" sz="1400" dirty="0"/>
          </a:p>
        </p:txBody>
      </p:sp>
      <p:sp>
        <p:nvSpPr>
          <p:cNvPr id="5" name="Text 3"/>
          <p:cNvSpPr/>
          <p:nvPr/>
        </p:nvSpPr>
        <p:spPr>
          <a:xfrm>
            <a:off x="725567" y="2341721"/>
            <a:ext cx="6368415" cy="272177"/>
          </a:xfrm>
          <a:prstGeom prst="rect">
            <a:avLst/>
          </a:prstGeom>
          <a:noFill/>
          <a:ln/>
        </p:spPr>
        <p:txBody>
          <a:bodyPr wrap="none" lIns="0" tIns="0" rIns="0" bIns="0" rtlCol="0" anchor="t"/>
          <a:lstStyle/>
          <a:p>
            <a:pPr algn="l" indent="0" marL="0">
              <a:lnSpc>
                <a:spcPts val="2100"/>
              </a:lnSpc>
              <a:buNone/>
            </a:pPr>
            <a:r>
              <a:rPr lang="en-US" sz="1400" dirty="0">
                <a:solidFill>
                  <a:srgbClr val="000000"/>
                </a:solidFill>
                <a:highlight>
                  <a:srgbClr val="FFFFFF"/>
                </a:highlight>
                <a:latin typeface="Source Sans 3" pitchFamily="34" charset="0"/>
                <a:ea typeface="Source Sans 3" pitchFamily="34" charset="-122"/>
                <a:cs typeface="Source Sans 3" pitchFamily="34" charset="-120"/>
              </a:rPr>
              <a:t>장점: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Fog-IoT 융합의 대역폭 절감 및 근원지 전처리 가치 체계화</a:t>
            </a:r>
            <a:endParaRPr lang="en-US" sz="1400" dirty="0"/>
          </a:p>
        </p:txBody>
      </p:sp>
      <p:sp>
        <p:nvSpPr>
          <p:cNvPr id="6" name="Text 4"/>
          <p:cNvSpPr/>
          <p:nvPr/>
        </p:nvSpPr>
        <p:spPr>
          <a:xfrm>
            <a:off x="725567" y="2777133"/>
            <a:ext cx="6368415" cy="272177"/>
          </a:xfrm>
          <a:prstGeom prst="rect">
            <a:avLst/>
          </a:prstGeom>
          <a:noFill/>
          <a:ln/>
        </p:spPr>
        <p:txBody>
          <a:bodyPr wrap="none" lIns="0" tIns="0" rIns="0" bIns="0" rtlCol="0" anchor="t"/>
          <a:lstStyle/>
          <a:p>
            <a:pPr algn="l" indent="0" marL="0">
              <a:lnSpc>
                <a:spcPts val="2100"/>
              </a:lnSpc>
              <a:buNone/>
            </a:pPr>
            <a:r>
              <a:rPr lang="en-US" sz="1400" dirty="0">
                <a:solidFill>
                  <a:srgbClr val="E2E6E9"/>
                </a:solidFill>
                <a:highlight>
                  <a:srgbClr val="1D1F22"/>
                </a:highlight>
                <a:latin typeface="Source Sans 3" pitchFamily="34" charset="0"/>
                <a:ea typeface="Source Sans 3" pitchFamily="34" charset="-122"/>
                <a:cs typeface="Source Sans 3" pitchFamily="34" charset="-120"/>
              </a:rPr>
              <a:t>한계:</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응용별 KPI 및 운영 자동화의 정량 평가 부족</a:t>
            </a:r>
            <a:endParaRPr lang="en-US" sz="1400" dirty="0"/>
          </a:p>
        </p:txBody>
      </p:sp>
      <p:sp>
        <p:nvSpPr>
          <p:cNvPr id="7" name="Text 5"/>
          <p:cNvSpPr/>
          <p:nvPr/>
        </p:nvSpPr>
        <p:spPr>
          <a:xfrm>
            <a:off x="7544038" y="1467445"/>
            <a:ext cx="2061329" cy="257532"/>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Li et al. (2019)</a:t>
            </a:r>
            <a:endParaRPr lang="en-US" sz="1600" dirty="0"/>
          </a:p>
        </p:txBody>
      </p:sp>
      <p:sp>
        <p:nvSpPr>
          <p:cNvPr id="8" name="Text 6"/>
          <p:cNvSpPr/>
          <p:nvPr/>
        </p:nvSpPr>
        <p:spPr>
          <a:xfrm>
            <a:off x="7544038" y="1906310"/>
            <a:ext cx="6368415" cy="272177"/>
          </a:xfrm>
          <a:prstGeom prst="rect">
            <a:avLst/>
          </a:prstGeom>
          <a:noFill/>
          <a:ln/>
        </p:spPr>
        <p:txBody>
          <a:bodyPr wrap="none" lIns="0" tIns="0" rIns="0" bIns="0" rtlCol="0" anchor="t"/>
          <a:lstStyle/>
          <a:p>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Computation Offloading and Resource Allocation</a:t>
            </a:r>
            <a:endParaRPr lang="en-US" sz="1400" dirty="0"/>
          </a:p>
        </p:txBody>
      </p:sp>
      <p:sp>
        <p:nvSpPr>
          <p:cNvPr id="9" name="Text 7"/>
          <p:cNvSpPr/>
          <p:nvPr/>
        </p:nvSpPr>
        <p:spPr>
          <a:xfrm>
            <a:off x="7544038" y="2341721"/>
            <a:ext cx="6368415" cy="272177"/>
          </a:xfrm>
          <a:prstGeom prst="rect">
            <a:avLst/>
          </a:prstGeom>
          <a:noFill/>
          <a:ln/>
        </p:spPr>
        <p:txBody>
          <a:bodyPr wrap="none" lIns="0" tIns="0" rIns="0" bIns="0" rtlCol="0" anchor="t"/>
          <a:lstStyle/>
          <a:p>
            <a:pPr algn="l" indent="0" marL="0">
              <a:lnSpc>
                <a:spcPts val="2100"/>
              </a:lnSpc>
              <a:buNone/>
            </a:pPr>
            <a:r>
              <a:rPr lang="en-US" sz="1400" dirty="0">
                <a:solidFill>
                  <a:srgbClr val="000000"/>
                </a:solidFill>
                <a:highlight>
                  <a:srgbClr val="FFFFFF"/>
                </a:highlight>
                <a:latin typeface="Source Sans 3" pitchFamily="34" charset="0"/>
                <a:ea typeface="Source Sans 3" pitchFamily="34" charset="-122"/>
                <a:cs typeface="Source Sans 3" pitchFamily="34" charset="-120"/>
              </a:rPr>
              <a:t>장점:</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오프로딩과 자원 할당의 결합 최적화 수학적 정식화</a:t>
            </a:r>
            <a:endParaRPr lang="en-US" sz="1400" dirty="0"/>
          </a:p>
        </p:txBody>
      </p:sp>
      <p:sp>
        <p:nvSpPr>
          <p:cNvPr id="10" name="Text 8"/>
          <p:cNvSpPr/>
          <p:nvPr/>
        </p:nvSpPr>
        <p:spPr>
          <a:xfrm>
            <a:off x="7544038" y="2777133"/>
            <a:ext cx="6368415" cy="272177"/>
          </a:xfrm>
          <a:prstGeom prst="rect">
            <a:avLst/>
          </a:prstGeom>
          <a:noFill/>
          <a:ln/>
        </p:spPr>
        <p:txBody>
          <a:bodyPr wrap="none" lIns="0" tIns="0" rIns="0" bIns="0" rtlCol="0" anchor="t"/>
          <a:lstStyle/>
          <a:p>
            <a:pPr algn="l" indent="0" marL="0">
              <a:lnSpc>
                <a:spcPts val="2100"/>
              </a:lnSpc>
              <a:buNone/>
            </a:pPr>
            <a:r>
              <a:rPr lang="en-US" sz="1400" dirty="0">
                <a:solidFill>
                  <a:srgbClr val="E2E6E9"/>
                </a:solidFill>
                <a:highlight>
                  <a:srgbClr val="1D1F22"/>
                </a:highlight>
                <a:latin typeface="Source Sans 3" pitchFamily="34" charset="0"/>
                <a:ea typeface="Source Sans 3" pitchFamily="34" charset="-122"/>
                <a:cs typeface="Source Sans 3" pitchFamily="34" charset="-120"/>
              </a:rPr>
              <a:t>한계:</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 E2E 오케스트레이션 지연 및 이동성 시나리오 실증 제한</a:t>
            </a:r>
            <a:endParaRPr lang="en-US" sz="1400" dirty="0"/>
          </a:p>
        </p:txBody>
      </p:sp>
      <p:sp>
        <p:nvSpPr>
          <p:cNvPr id="11" name="Shape 9"/>
          <p:cNvSpPr/>
          <p:nvPr/>
        </p:nvSpPr>
        <p:spPr>
          <a:xfrm>
            <a:off x="725567" y="3416618"/>
            <a:ext cx="13179266" cy="1626870"/>
          </a:xfrm>
          <a:prstGeom prst="roundRect">
            <a:avLst>
              <a:gd name="adj" fmla="val 1673"/>
            </a:avLst>
          </a:prstGeom>
          <a:solidFill>
            <a:srgbClr val="262626"/>
          </a:solidFill>
          <a:ln/>
        </p:spPr>
      </p:sp>
      <p:pic>
        <p:nvPicPr>
          <p:cNvPr id="12" name="Image 0" descr="preencoded.png">    </p:cNvPr>
          <p:cNvPicPr>
            <a:picLocks noChangeAspect="1"/>
          </p:cNvPicPr>
          <p:nvPr/>
        </p:nvPicPr>
        <p:blipFill>
          <a:blip r:embed="rId1"/>
          <a:stretch>
            <a:fillRect/>
          </a:stretch>
        </p:blipFill>
        <p:spPr>
          <a:xfrm>
            <a:off x="906899" y="3660934"/>
            <a:ext cx="257651" cy="206097"/>
          </a:xfrm>
          <a:prstGeom prst="rect">
            <a:avLst/>
          </a:prstGeom>
        </p:spPr>
      </p:pic>
      <p:sp>
        <p:nvSpPr>
          <p:cNvPr id="13" name="Text 10"/>
          <p:cNvSpPr/>
          <p:nvPr/>
        </p:nvSpPr>
        <p:spPr>
          <a:xfrm>
            <a:off x="1345883" y="3643193"/>
            <a:ext cx="5463897" cy="257532"/>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최근 연구: Kong et al., AccuMO (ACM MobiCom 2023)</a:t>
            </a:r>
            <a:endParaRPr lang="en-US" sz="1600" dirty="0"/>
          </a:p>
        </p:txBody>
      </p:sp>
      <p:sp>
        <p:nvSpPr>
          <p:cNvPr id="14" name="Text 11"/>
          <p:cNvSpPr/>
          <p:nvPr/>
        </p:nvSpPr>
        <p:spPr>
          <a:xfrm>
            <a:off x="1345883" y="4082058"/>
            <a:ext cx="12377618" cy="272177"/>
          </a:xfrm>
          <a:prstGeom prst="rect">
            <a:avLst/>
          </a:prstGeom>
          <a:noFill/>
          <a:ln/>
        </p:spPr>
        <p:txBody>
          <a:bodyPr wrap="none" lIns="0" tIns="0" rIns="0" bIns="0" rtlCol="0" anchor="t"/>
          <a:lstStyle/>
          <a:p>
            <a:pPr algn="l" indent="0" marL="0">
              <a:lnSpc>
                <a:spcPts val="2100"/>
              </a:lnSpc>
              <a:buNone/>
            </a:pPr>
            <a:r>
              <a:rPr lang="en-US" sz="1400" b="1" dirty="0">
                <a:solidFill>
                  <a:srgbClr val="FFFFFF"/>
                </a:solidFill>
                <a:latin typeface="Source Sans 3" pitchFamily="34" charset="0"/>
                <a:ea typeface="Source Sans 3" pitchFamily="34" charset="-122"/>
                <a:cs typeface="Source Sans 3" pitchFamily="34" charset="-120"/>
              </a:rPr>
              <a:t>기여:</a:t>
            </a:r>
            <a:pPr algn="l" indent="0" marL="0">
              <a:lnSpc>
                <a:spcPts val="2100"/>
              </a:lnSpc>
              <a:buNone/>
            </a:pPr>
            <a:r>
              <a:rPr lang="en-US" sz="1400" dirty="0">
                <a:solidFill>
                  <a:srgbClr val="FFFFFF"/>
                </a:solidFill>
                <a:latin typeface="Source Sans 3" pitchFamily="34" charset="0"/>
                <a:ea typeface="Source Sans 3" pitchFamily="34" charset="-122"/>
                <a:cs typeface="Source Sans 3" pitchFamily="34" charset="-120"/>
              </a:rPr>
              <a:t> 정확도 중심 멀티태스크 오프로딩으로 AR 환경에서 정확도–지연 트레이드오프 개선</a:t>
            </a:r>
            <a:endParaRPr lang="en-US" sz="1400" dirty="0"/>
          </a:p>
        </p:txBody>
      </p:sp>
      <p:sp>
        <p:nvSpPr>
          <p:cNvPr id="15" name="Text 12"/>
          <p:cNvSpPr/>
          <p:nvPr/>
        </p:nvSpPr>
        <p:spPr>
          <a:xfrm>
            <a:off x="1345883" y="4517469"/>
            <a:ext cx="12377618" cy="272177"/>
          </a:xfrm>
          <a:prstGeom prst="rect">
            <a:avLst/>
          </a:prstGeom>
          <a:noFill/>
          <a:ln/>
        </p:spPr>
        <p:txBody>
          <a:bodyPr wrap="none" lIns="0" tIns="0" rIns="0" bIns="0" rtlCol="0" anchor="t"/>
          <a:lstStyle/>
          <a:p>
            <a:pPr algn="l" indent="0" marL="0">
              <a:lnSpc>
                <a:spcPts val="2100"/>
              </a:lnSpc>
              <a:buNone/>
            </a:pPr>
            <a:r>
              <a:rPr lang="en-US" sz="1400" b="1" dirty="0">
                <a:solidFill>
                  <a:srgbClr val="FFFFFF"/>
                </a:solidFill>
                <a:latin typeface="Source Sans 3" pitchFamily="34" charset="0"/>
                <a:ea typeface="Source Sans 3" pitchFamily="34" charset="-122"/>
                <a:cs typeface="Source Sans 3" pitchFamily="34" charset="-120"/>
              </a:rPr>
              <a:t>한계:</a:t>
            </a:r>
            <a:pPr algn="l" indent="0" marL="0">
              <a:lnSpc>
                <a:spcPts val="2100"/>
              </a:lnSpc>
              <a:buNone/>
            </a:pPr>
            <a:r>
              <a:rPr lang="en-US" sz="1400" dirty="0">
                <a:solidFill>
                  <a:srgbClr val="FFFFFF"/>
                </a:solidFill>
                <a:latin typeface="Source Sans 3" pitchFamily="34" charset="0"/>
                <a:ea typeface="Source Sans 3" pitchFamily="34" charset="-122"/>
                <a:cs typeface="Source Sans 3" pitchFamily="34" charset="-120"/>
              </a:rPr>
              <a:t> 특정 태스크 및 디바이스 중심 접근으로 범용 워크로드 및 다양한 인프라 환경으로의 일반화 필요</a:t>
            </a:r>
            <a:endParaRPr lang="en-US" sz="1400" dirty="0"/>
          </a:p>
        </p:txBody>
      </p:sp>
      <p:sp>
        <p:nvSpPr>
          <p:cNvPr id="16" name="Text 13"/>
          <p:cNvSpPr/>
          <p:nvPr/>
        </p:nvSpPr>
        <p:spPr>
          <a:xfrm>
            <a:off x="725567" y="5315545"/>
            <a:ext cx="2473643" cy="309205"/>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본 연구의 차별성</a:t>
            </a:r>
            <a:endParaRPr lang="en-US" sz="1900" dirty="0"/>
          </a:p>
        </p:txBody>
      </p:sp>
      <p:sp>
        <p:nvSpPr>
          <p:cNvPr id="17" name="Text 14"/>
          <p:cNvSpPr/>
          <p:nvPr/>
        </p:nvSpPr>
        <p:spPr>
          <a:xfrm>
            <a:off x="725567" y="5896808"/>
            <a:ext cx="13179266" cy="544354"/>
          </a:xfrm>
          <a:prstGeom prst="rect">
            <a:avLst/>
          </a:prstGeom>
          <a:noFill/>
          <a:ln/>
        </p:spPr>
        <p:txBody>
          <a:bodyPr wrap="square" lIns="0" tIns="0" rIns="0" bIns="0" rtlCol="0" anchor="t"/>
          <a:lstStyle/>
          <a:p>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기존 연구들이 개별 계층의 최적화나 특정 응용에 집중한 반면, 본 연구는 </a:t>
            </a:r>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CEI 전 계층을 통합</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하고, </a:t>
            </a:r>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다양한 워크로드</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를 대상으로, </a:t>
            </a:r>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재현 가능한 테스트베드</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와 </a:t>
            </a:r>
            <a:pPr algn="l" indent="0" marL="0">
              <a:lnSpc>
                <a:spcPts val="2100"/>
              </a:lnSpc>
              <a:buNone/>
            </a:pPr>
            <a:r>
              <a:rPr lang="en-US" sz="1400" b="1" dirty="0">
                <a:solidFill>
                  <a:srgbClr val="E2E6E9"/>
                </a:solidFill>
                <a:latin typeface="Source Sans 3" pitchFamily="34" charset="0"/>
                <a:ea typeface="Source Sans 3" pitchFamily="34" charset="-122"/>
                <a:cs typeface="Source Sans 3" pitchFamily="34" charset="-120"/>
              </a:rPr>
              <a:t>정량적 운영 가이드</a:t>
            </a:r>
            <a:pPr algn="l" indent="0" marL="0">
              <a:lnSpc>
                <a:spcPts val="2100"/>
              </a:lnSpc>
              <a:buNone/>
            </a:pPr>
            <a:r>
              <a:rPr lang="en-US" sz="1400" dirty="0">
                <a:solidFill>
                  <a:srgbClr val="E2E6E9"/>
                </a:solidFill>
                <a:latin typeface="Source Sans 3" pitchFamily="34" charset="0"/>
                <a:ea typeface="Source Sans 3" pitchFamily="34" charset="-122"/>
                <a:cs typeface="Source Sans 3" pitchFamily="34" charset="-120"/>
              </a:rPr>
              <a:t>를 제공한다는 점에서 차별화됩니다.</a:t>
            </a:r>
            <a:endParaRPr lang="en-US" sz="1400" dirty="0"/>
          </a:p>
        </p:txBody>
      </p:sp>
      <p:sp>
        <p:nvSpPr>
          <p:cNvPr id="18" name="Text 15"/>
          <p:cNvSpPr/>
          <p:nvPr/>
        </p:nvSpPr>
        <p:spPr>
          <a:xfrm>
            <a:off x="725567" y="6645235"/>
            <a:ext cx="13179266" cy="1088231"/>
          </a:xfrm>
          <a:prstGeom prst="rect">
            <a:avLst/>
          </a:prstGeom>
          <a:noFill/>
          <a:ln/>
        </p:spPr>
        <p:txBody>
          <a:bodyPr wrap="square" lIns="0" tIns="0" rIns="0" bIns="0" rtlCol="0" anchor="t"/>
          <a:lstStyle/>
          <a:p>
            <a:pPr algn="l" indent="0" marL="0">
              <a:lnSpc>
                <a:spcPts val="1700"/>
              </a:lnSpc>
              <a:buNone/>
            </a:pPr>
            <a:r>
              <a:rPr lang="en-US" sz="1100" dirty="0">
                <a:solidFill>
                  <a:srgbClr val="E2E6E9"/>
                </a:solidFill>
                <a:latin typeface="Source Sans 3" pitchFamily="34" charset="0"/>
                <a:ea typeface="Source Sans 3" pitchFamily="34" charset="-122"/>
                <a:cs typeface="Source Sans 3" pitchFamily="34" charset="-120"/>
              </a:rPr>
              <a:t>발표 메모: Chiang과 Zhang은 2016년 Fog와 IoT 융합의 연구 기회를 제시하며 데이터 근원지에서의 전처리가 백홀 대역폭을 크게 절감할 수 있음을 보였지만, 실제 응용별 성능 지표나 자동화된 운영 방안은 구체화하지 않았습니다. Li 등은 2019년에 오프로딩 결정과 자원 할당을 수학적으로 결합 최적화하는 모델을 제시했으나, 실제 종단간 시스템의 오케스트레이션 오버헤드나 디바이스 이동성 같은 현실적 제약은 충분히 반영하지 못했습니다. 가장 최근인 2023년 MobiCom에서 Kong 등이 발표한 AccuMO는 증강현실 환경에서 멀티태스크 오프로딩을 정확도 중심으로 최적화하여 좋은 성과를 보였지만, AR이라는 특정 응용과 제한된 디바이스 환경에 맞춰져 있어서 다양한 워크로드나 인프라로 확장하기에는 추가 연구가 필요합니다. 본 연구는 이러한 선행 연구들의 한계를 극복하기 위해 CEI 전체 계층을 통합하고, 영상 분석부터 시계열 예측, 모바일 AR까지 다양한 워크로드를 지원하며, 재현 가능한 실험 환경과 정량적 운영 지침을 제공한다는 점에서 차별화됩니다.</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613053" y="421958"/>
            <a:ext cx="3483293" cy="435412"/>
          </a:xfrm>
          <a:prstGeom prst="rect">
            <a:avLst/>
          </a:prstGeom>
          <a:noFill/>
          <a:ln/>
        </p:spPr>
        <p:txBody>
          <a:bodyPr wrap="none" lIns="0" tIns="0" rIns="0" bIns="0" rtlCol="0" anchor="t"/>
          <a:lstStyle/>
          <a:p>
            <a:pPr algn="l" indent="0" marL="0">
              <a:lnSpc>
                <a:spcPts val="3400"/>
              </a:lnSpc>
              <a:buNone/>
            </a:pPr>
            <a:r>
              <a:rPr lang="en-US" sz="2700" b="1" dirty="0">
                <a:solidFill>
                  <a:srgbClr val="FFFFFF"/>
                </a:solidFill>
                <a:latin typeface="Montserrat Bold" pitchFamily="34" charset="0"/>
                <a:ea typeface="Montserrat Bold" pitchFamily="34" charset="-122"/>
                <a:cs typeface="Montserrat Bold" pitchFamily="34" charset="-120"/>
              </a:rPr>
              <a:t>제안 아키텍처 개요</a:t>
            </a:r>
            <a:endParaRPr lang="en-US" sz="2700" dirty="0"/>
          </a:p>
        </p:txBody>
      </p:sp>
      <p:sp>
        <p:nvSpPr>
          <p:cNvPr id="3" name="Text 1"/>
          <p:cNvSpPr/>
          <p:nvPr/>
        </p:nvSpPr>
        <p:spPr>
          <a:xfrm>
            <a:off x="613053" y="918567"/>
            <a:ext cx="2089904" cy="261104"/>
          </a:xfrm>
          <a:prstGeom prst="rect">
            <a:avLst/>
          </a:prstGeom>
          <a:noFill/>
          <a:ln/>
        </p:spPr>
        <p:txBody>
          <a:bodyPr wrap="none" lIns="0" tIns="0" rIns="0" bIns="0" rtlCol="0" anchor="t"/>
          <a:lstStyle/>
          <a:p>
            <a:pPr algn="l" indent="0" marL="0">
              <a:lnSpc>
                <a:spcPts val="2050"/>
              </a:lnSpc>
              <a:buNone/>
            </a:pPr>
            <a:r>
              <a:rPr lang="en-US" sz="1600" b="1" dirty="0">
                <a:solidFill>
                  <a:srgbClr val="FFFFFF"/>
                </a:solidFill>
                <a:latin typeface="Montserrat Bold" pitchFamily="34" charset="0"/>
                <a:ea typeface="Montserrat Bold" pitchFamily="34" charset="-122"/>
                <a:cs typeface="Montserrat Bold" pitchFamily="34" charset="-120"/>
              </a:rPr>
              <a:t>계층별 구성</a:t>
            </a:r>
            <a:endParaRPr lang="en-US" sz="1600" dirty="0"/>
          </a:p>
        </p:txBody>
      </p:sp>
      <p:pic>
        <p:nvPicPr>
          <p:cNvPr id="4" name="Image 0" descr="preencoded.png">    </p:cNvPr>
          <p:cNvPicPr>
            <a:picLocks noChangeAspect="1"/>
          </p:cNvPicPr>
          <p:nvPr/>
        </p:nvPicPr>
        <p:blipFill>
          <a:blip r:embed="rId1"/>
          <a:stretch>
            <a:fillRect/>
          </a:stretch>
        </p:blipFill>
        <p:spPr>
          <a:xfrm>
            <a:off x="613053" y="1409462"/>
            <a:ext cx="766286" cy="1695926"/>
          </a:xfrm>
          <a:prstGeom prst="rect">
            <a:avLst/>
          </a:prstGeom>
        </p:spPr>
      </p:pic>
      <p:sp>
        <p:nvSpPr>
          <p:cNvPr id="5" name="Text 2"/>
          <p:cNvSpPr/>
          <p:nvPr/>
        </p:nvSpPr>
        <p:spPr>
          <a:xfrm>
            <a:off x="1532573" y="1562695"/>
            <a:ext cx="1741646" cy="217646"/>
          </a:xfrm>
          <a:prstGeom prst="rect">
            <a:avLst/>
          </a:prstGeom>
          <a:noFill/>
          <a:ln/>
        </p:spPr>
        <p:txBody>
          <a:bodyPr wrap="none" lIns="0" tIns="0" rIns="0" bIns="0" rtlCol="0" anchor="t"/>
          <a:lstStyle/>
          <a:p>
            <a:pPr algn="l" indent="0" marL="0">
              <a:lnSpc>
                <a:spcPts val="1700"/>
              </a:lnSpc>
              <a:buNone/>
            </a:pPr>
            <a:r>
              <a:rPr lang="en-US" sz="1350" b="1" dirty="0">
                <a:solidFill>
                  <a:srgbClr val="E2E6E9"/>
                </a:solidFill>
                <a:latin typeface="Montserrat Bold" pitchFamily="34" charset="0"/>
                <a:ea typeface="Montserrat Bold" pitchFamily="34" charset="-122"/>
                <a:cs typeface="Montserrat Bold" pitchFamily="34" charset="-120"/>
              </a:rPr>
              <a:t>컨트롤 플레인</a:t>
            </a:r>
            <a:endParaRPr lang="en-US" sz="1350" dirty="0"/>
          </a:p>
        </p:txBody>
      </p:sp>
      <p:sp>
        <p:nvSpPr>
          <p:cNvPr id="6" name="Text 3"/>
          <p:cNvSpPr/>
          <p:nvPr/>
        </p:nvSpPr>
        <p:spPr>
          <a:xfrm>
            <a:off x="1532573" y="1872258"/>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정책 엔진: SLO 기반 의사결정</a:t>
            </a:r>
            <a:endParaRPr lang="en-US" sz="1200" dirty="0"/>
          </a:p>
        </p:txBody>
      </p:sp>
      <p:sp>
        <p:nvSpPr>
          <p:cNvPr id="7" name="Text 4"/>
          <p:cNvSpPr/>
          <p:nvPr/>
        </p:nvSpPr>
        <p:spPr>
          <a:xfrm>
            <a:off x="1532573" y="2155627"/>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SLO 스케줄러: 멀티티어 배치</a:t>
            </a:r>
            <a:endParaRPr lang="en-US" sz="1200" dirty="0"/>
          </a:p>
        </p:txBody>
      </p:sp>
      <p:sp>
        <p:nvSpPr>
          <p:cNvPr id="8" name="Text 5"/>
          <p:cNvSpPr/>
          <p:nvPr/>
        </p:nvSpPr>
        <p:spPr>
          <a:xfrm>
            <a:off x="1532573" y="2438995"/>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카탈로그: 자원/워크로드 메타데이터</a:t>
            </a:r>
            <a:endParaRPr lang="en-US" sz="1200" dirty="0"/>
          </a:p>
        </p:txBody>
      </p:sp>
      <p:sp>
        <p:nvSpPr>
          <p:cNvPr id="9" name="Text 6"/>
          <p:cNvSpPr/>
          <p:nvPr/>
        </p:nvSpPr>
        <p:spPr>
          <a:xfrm>
            <a:off x="1532573" y="2722364"/>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텔레메트리: 실시간 모니터링</a:t>
            </a:r>
            <a:endParaRPr lang="en-US" sz="1200" dirty="0"/>
          </a:p>
        </p:txBody>
      </p:sp>
      <p:pic>
        <p:nvPicPr>
          <p:cNvPr id="10" name="Image 1" descr="preencoded.png">    </p:cNvPr>
          <p:cNvPicPr>
            <a:picLocks noChangeAspect="1"/>
          </p:cNvPicPr>
          <p:nvPr/>
        </p:nvPicPr>
        <p:blipFill>
          <a:blip r:embed="rId2"/>
          <a:stretch>
            <a:fillRect/>
          </a:stretch>
        </p:blipFill>
        <p:spPr>
          <a:xfrm>
            <a:off x="613053" y="3105388"/>
            <a:ext cx="766286" cy="1695926"/>
          </a:xfrm>
          <a:prstGeom prst="rect">
            <a:avLst/>
          </a:prstGeom>
        </p:spPr>
      </p:pic>
      <p:sp>
        <p:nvSpPr>
          <p:cNvPr id="11" name="Text 7"/>
          <p:cNvSpPr/>
          <p:nvPr/>
        </p:nvSpPr>
        <p:spPr>
          <a:xfrm>
            <a:off x="1532573" y="3258622"/>
            <a:ext cx="1741646" cy="217646"/>
          </a:xfrm>
          <a:prstGeom prst="rect">
            <a:avLst/>
          </a:prstGeom>
          <a:noFill/>
          <a:ln/>
        </p:spPr>
        <p:txBody>
          <a:bodyPr wrap="none" lIns="0" tIns="0" rIns="0" bIns="0" rtlCol="0" anchor="t"/>
          <a:lstStyle/>
          <a:p>
            <a:pPr algn="l" indent="0" marL="0">
              <a:lnSpc>
                <a:spcPts val="1700"/>
              </a:lnSpc>
              <a:buNone/>
            </a:pPr>
            <a:r>
              <a:rPr lang="en-US" sz="1350" b="1" dirty="0">
                <a:solidFill>
                  <a:srgbClr val="E2E6E9"/>
                </a:solidFill>
                <a:latin typeface="Montserrat Bold" pitchFamily="34" charset="0"/>
                <a:ea typeface="Montserrat Bold" pitchFamily="34" charset="-122"/>
                <a:cs typeface="Montserrat Bold" pitchFamily="34" charset="-120"/>
              </a:rPr>
              <a:t>데이터 플레인</a:t>
            </a:r>
            <a:endParaRPr lang="en-US" sz="1350" dirty="0"/>
          </a:p>
        </p:txBody>
      </p:sp>
      <p:sp>
        <p:nvSpPr>
          <p:cNvPr id="12" name="Text 8"/>
          <p:cNvSpPr/>
          <p:nvPr/>
        </p:nvSpPr>
        <p:spPr>
          <a:xfrm>
            <a:off x="1532573" y="3568184"/>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수집 레이어: MQTT/HTTP/Kafka</a:t>
            </a:r>
            <a:endParaRPr lang="en-US" sz="1200" dirty="0"/>
          </a:p>
        </p:txBody>
      </p:sp>
      <p:sp>
        <p:nvSpPr>
          <p:cNvPr id="13" name="Text 9"/>
          <p:cNvSpPr/>
          <p:nvPr/>
        </p:nvSpPr>
        <p:spPr>
          <a:xfrm>
            <a:off x="1532573" y="3851553"/>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처리 레이어: Flink/Spark 스트림/배치</a:t>
            </a:r>
            <a:endParaRPr lang="en-US" sz="1200" dirty="0"/>
          </a:p>
        </p:txBody>
      </p:sp>
      <p:sp>
        <p:nvSpPr>
          <p:cNvPr id="14" name="Text 10"/>
          <p:cNvSpPr/>
          <p:nvPr/>
        </p:nvSpPr>
        <p:spPr>
          <a:xfrm>
            <a:off x="1532573" y="4134922"/>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저장 레이어: TSDB/객체 저장소</a:t>
            </a:r>
            <a:endParaRPr lang="en-US" sz="1200" dirty="0"/>
          </a:p>
        </p:txBody>
      </p:sp>
      <p:sp>
        <p:nvSpPr>
          <p:cNvPr id="15" name="Text 11"/>
          <p:cNvSpPr/>
          <p:nvPr/>
        </p:nvSpPr>
        <p:spPr>
          <a:xfrm>
            <a:off x="1532573" y="4418290"/>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서빙 레이어: Ray/TensorFlow/ONNX</a:t>
            </a:r>
            <a:endParaRPr lang="en-US" sz="1200" dirty="0"/>
          </a:p>
        </p:txBody>
      </p:sp>
      <p:pic>
        <p:nvPicPr>
          <p:cNvPr id="16" name="Image 2" descr="preencoded.png">    </p:cNvPr>
          <p:cNvPicPr>
            <a:picLocks noChangeAspect="1"/>
          </p:cNvPicPr>
          <p:nvPr/>
        </p:nvPicPr>
        <p:blipFill>
          <a:blip r:embed="rId3"/>
          <a:stretch>
            <a:fillRect/>
          </a:stretch>
        </p:blipFill>
        <p:spPr>
          <a:xfrm>
            <a:off x="613053" y="4801314"/>
            <a:ext cx="766286" cy="1695926"/>
          </a:xfrm>
          <a:prstGeom prst="rect">
            <a:avLst/>
          </a:prstGeom>
        </p:spPr>
      </p:pic>
      <p:sp>
        <p:nvSpPr>
          <p:cNvPr id="17" name="Text 12"/>
          <p:cNvSpPr/>
          <p:nvPr/>
        </p:nvSpPr>
        <p:spPr>
          <a:xfrm>
            <a:off x="1532573" y="4954548"/>
            <a:ext cx="1741646" cy="217646"/>
          </a:xfrm>
          <a:prstGeom prst="rect">
            <a:avLst/>
          </a:prstGeom>
          <a:noFill/>
          <a:ln/>
        </p:spPr>
        <p:txBody>
          <a:bodyPr wrap="none" lIns="0" tIns="0" rIns="0" bIns="0" rtlCol="0" anchor="t"/>
          <a:lstStyle/>
          <a:p>
            <a:pPr algn="l" indent="0" marL="0">
              <a:lnSpc>
                <a:spcPts val="1700"/>
              </a:lnSpc>
              <a:buNone/>
            </a:pPr>
            <a:r>
              <a:rPr lang="en-US" sz="1350" b="1" dirty="0">
                <a:solidFill>
                  <a:srgbClr val="E2E6E9"/>
                </a:solidFill>
                <a:latin typeface="Montserrat Bold" pitchFamily="34" charset="0"/>
                <a:ea typeface="Montserrat Bold" pitchFamily="34" charset="-122"/>
                <a:cs typeface="Montserrat Bold" pitchFamily="34" charset="-120"/>
              </a:rPr>
              <a:t>보안/프라이버시</a:t>
            </a:r>
            <a:endParaRPr lang="en-US" sz="1350" dirty="0"/>
          </a:p>
        </p:txBody>
      </p:sp>
      <p:sp>
        <p:nvSpPr>
          <p:cNvPr id="18" name="Text 13"/>
          <p:cNvSpPr/>
          <p:nvPr/>
        </p:nvSpPr>
        <p:spPr>
          <a:xfrm>
            <a:off x="1532573" y="5264110"/>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인증 및 암호화</a:t>
            </a:r>
            <a:endParaRPr lang="en-US" sz="1200" dirty="0"/>
          </a:p>
        </p:txBody>
      </p:sp>
      <p:sp>
        <p:nvSpPr>
          <p:cNvPr id="19" name="Text 14"/>
          <p:cNvSpPr/>
          <p:nvPr/>
        </p:nvSpPr>
        <p:spPr>
          <a:xfrm>
            <a:off x="1532573" y="5547479"/>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프라이버시 보존 처리</a:t>
            </a:r>
            <a:endParaRPr lang="en-US" sz="1200" dirty="0"/>
          </a:p>
        </p:txBody>
      </p:sp>
      <p:sp>
        <p:nvSpPr>
          <p:cNvPr id="20" name="Text 15"/>
          <p:cNvSpPr/>
          <p:nvPr/>
        </p:nvSpPr>
        <p:spPr>
          <a:xfrm>
            <a:off x="1532573" y="5830848"/>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연합학습 지원</a:t>
            </a:r>
            <a:endParaRPr lang="en-US" sz="1200" dirty="0"/>
          </a:p>
        </p:txBody>
      </p:sp>
      <p:sp>
        <p:nvSpPr>
          <p:cNvPr id="21" name="Text 16"/>
          <p:cNvSpPr/>
          <p:nvPr/>
        </p:nvSpPr>
        <p:spPr>
          <a:xfrm>
            <a:off x="1532573" y="6114217"/>
            <a:ext cx="12484775" cy="229791"/>
          </a:xfrm>
          <a:prstGeom prst="rect">
            <a:avLst/>
          </a:prstGeom>
          <a:noFill/>
          <a:ln/>
        </p:spPr>
        <p:txBody>
          <a:bodyPr wrap="none" lIns="0" tIns="0" rIns="0" bIns="0" rtlCol="0" anchor="t"/>
          <a:lstStyle/>
          <a:p>
            <a:pPr algn="l" marL="342900" indent="-342900">
              <a:lnSpc>
                <a:spcPts val="1800"/>
              </a:lnSpc>
              <a:buSzPct val="100000"/>
              <a:buChar char="•"/>
            </a:pPr>
            <a:r>
              <a:rPr lang="en-US" sz="1200" dirty="0">
                <a:solidFill>
                  <a:srgbClr val="E2E6E9"/>
                </a:solidFill>
                <a:latin typeface="Source Sans 3" pitchFamily="34" charset="0"/>
                <a:ea typeface="Source Sans 3" pitchFamily="34" charset="-122"/>
                <a:cs typeface="Source Sans 3" pitchFamily="34" charset="-120"/>
              </a:rPr>
              <a:t>차등 프라이버시 적용</a:t>
            </a:r>
            <a:endParaRPr lang="en-US" sz="1200" dirty="0"/>
          </a:p>
        </p:txBody>
      </p:sp>
      <p:sp>
        <p:nvSpPr>
          <p:cNvPr id="22" name="Text 17"/>
          <p:cNvSpPr/>
          <p:nvPr/>
        </p:nvSpPr>
        <p:spPr>
          <a:xfrm>
            <a:off x="613053" y="6669643"/>
            <a:ext cx="13404294" cy="229791"/>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컨트롤 플레인이 정책과 스케줄링을 담당하고, 데이터 플레인이 실제 데이터 흐름을 처리하며, 보안 계층이 전체를 보호하는 3층 구조로 설계되었습니다.</a:t>
            </a:r>
            <a:endParaRPr lang="en-US" sz="1200" dirty="0"/>
          </a:p>
        </p:txBody>
      </p:sp>
      <p:sp>
        <p:nvSpPr>
          <p:cNvPr id="23" name="Text 18"/>
          <p:cNvSpPr/>
          <p:nvPr/>
        </p:nvSpPr>
        <p:spPr>
          <a:xfrm>
            <a:off x="613053" y="7071836"/>
            <a:ext cx="13404294" cy="735806"/>
          </a:xfrm>
          <a:prstGeom prst="rect">
            <a:avLst/>
          </a:prstGeom>
          <a:noFill/>
          <a:ln/>
        </p:spPr>
        <p:txBody>
          <a:bodyPr wrap="square" lIns="0" tIns="0" rIns="0" bIns="0" rtlCol="0" anchor="t"/>
          <a:lstStyle/>
          <a:p>
            <a:pPr algn="l" indent="0" marL="0">
              <a:lnSpc>
                <a:spcPts val="1400"/>
              </a:lnSpc>
              <a:buNone/>
            </a:pPr>
            <a:r>
              <a:rPr lang="en-US" sz="950" dirty="0">
                <a:solidFill>
                  <a:srgbClr val="E2E6E9"/>
                </a:solidFill>
                <a:latin typeface="Source Sans 3" pitchFamily="34" charset="0"/>
                <a:ea typeface="Source Sans 3" pitchFamily="34" charset="-122"/>
                <a:cs typeface="Source Sans 3" pitchFamily="34" charset="-120"/>
              </a:rPr>
              <a:t>발표 메모: 제안하는 아키텍처는 크게 세 계층으로 구성됩니다. 맨 위 컨트롤 플레인은 두뇌 역할을 하며, 정책 엔진이 현재 네트워크 상태와 자원 상황, 서비스 수준 목표를 고려해 의사결정을 내리고, SLO 스케줄러가 워크로드를 적절한 티어에 배치합니다. 카탈로그는 가용한 자원과 워크로드의 특성을 메타데이터로 관리하고, 텔레메트리 시스템이 실시간으로 각 계층의 상태를 수집합니다. 중간의 데이터 플레인은 실제 데이터가 흐르는 경로로, IoT 센서나 카메라에서 들어오는 데이터를 MQTT나 Kafka로 수집하고, Flink나 Spark로 실시간 또는 배치 처리하며, 시계열 데이터베이스나 객체 저장소에 보관하고, Ray나 TensorFlow로 추론 서비스를 제공합니다. 마지막으로 보안 및 프라이버시 계층은 전체 시스템에 걸쳐 인증, 암호화, 연합학습, 차등 프라이버시 같은 기법을 적용하여 데이터를 보호합니다. 이 세 계층이 유기적으로 협력하여 안전하고 효율적인 CEI 환경을 구현합니다.</a:t>
            </a:r>
            <a:endParaRPr lang="en-US" sz="9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648057" y="852845"/>
            <a:ext cx="3682722" cy="460296"/>
          </a:xfrm>
          <a:prstGeom prst="rect">
            <a:avLst/>
          </a:prstGeom>
          <a:noFill/>
          <a:ln/>
        </p:spPr>
        <p:txBody>
          <a:bodyPr wrap="none" lIns="0" tIns="0" rIns="0" bIns="0" rtlCol="0" anchor="t"/>
          <a:lstStyle/>
          <a:p>
            <a:pPr algn="l" indent="0" marL="0">
              <a:lnSpc>
                <a:spcPts val="3600"/>
              </a:lnSpc>
              <a:buNone/>
            </a:pPr>
            <a:r>
              <a:rPr lang="en-US" sz="2850" b="1" dirty="0">
                <a:solidFill>
                  <a:srgbClr val="FFFFFF"/>
                </a:solidFill>
                <a:latin typeface="Montserrat Bold" pitchFamily="34" charset="0"/>
                <a:ea typeface="Montserrat Bold" pitchFamily="34" charset="-122"/>
                <a:cs typeface="Montserrat Bold" pitchFamily="34" charset="-120"/>
              </a:rPr>
              <a:t>핵심 모듈 상세</a:t>
            </a:r>
            <a:endParaRPr lang="en-US" sz="2850" dirty="0"/>
          </a:p>
        </p:txBody>
      </p:sp>
      <p:sp>
        <p:nvSpPr>
          <p:cNvPr id="3" name="Shape 1"/>
          <p:cNvSpPr/>
          <p:nvPr/>
        </p:nvSpPr>
        <p:spPr>
          <a:xfrm>
            <a:off x="648057" y="1637109"/>
            <a:ext cx="13334286" cy="1182886"/>
          </a:xfrm>
          <a:prstGeom prst="roundRect">
            <a:avLst>
              <a:gd name="adj" fmla="val 2055"/>
            </a:avLst>
          </a:prstGeom>
          <a:solidFill>
            <a:srgbClr val="111213"/>
          </a:solidFill>
          <a:ln w="22860">
            <a:solidFill>
              <a:srgbClr val="494A4B"/>
            </a:solidFill>
            <a:prstDash val="solid"/>
          </a:ln>
        </p:spPr>
      </p:sp>
      <p:sp>
        <p:nvSpPr>
          <p:cNvPr id="4" name="Shape 2"/>
          <p:cNvSpPr/>
          <p:nvPr/>
        </p:nvSpPr>
        <p:spPr>
          <a:xfrm>
            <a:off x="670917" y="1659969"/>
            <a:ext cx="648057" cy="1137166"/>
          </a:xfrm>
          <a:prstGeom prst="rect">
            <a:avLst/>
          </a:prstGeom>
          <a:solidFill>
            <a:srgbClr val="303132"/>
          </a:solidFill>
          <a:ln/>
        </p:spPr>
      </p:sp>
      <p:sp>
        <p:nvSpPr>
          <p:cNvPr id="5" name="Text 3"/>
          <p:cNvSpPr/>
          <p:nvPr/>
        </p:nvSpPr>
        <p:spPr>
          <a:xfrm>
            <a:off x="873443" y="2076688"/>
            <a:ext cx="243007" cy="303728"/>
          </a:xfrm>
          <a:prstGeom prst="rect">
            <a:avLst/>
          </a:prstGeom>
          <a:noFill/>
          <a:ln/>
        </p:spPr>
        <p:txBody>
          <a:bodyPr wrap="none" lIns="0" tIns="0" rIns="0" bIns="0" rtlCol="0" anchor="t"/>
          <a:lstStyle/>
          <a:p>
            <a:pPr algn="l" indent="0" marL="0">
              <a:lnSpc>
                <a:spcPts val="1900"/>
              </a:lnSpc>
              <a:buNone/>
            </a:pPr>
            <a:r>
              <a:rPr lang="en-US" sz="1900" b="1" dirty="0">
                <a:solidFill>
                  <a:srgbClr val="E2E6E9"/>
                </a:solidFill>
                <a:latin typeface="Montserrat Bold" pitchFamily="34" charset="0"/>
                <a:ea typeface="Montserrat Bold" pitchFamily="34" charset="-122"/>
                <a:cs typeface="Montserrat Bold" pitchFamily="34" charset="-120"/>
              </a:rPr>
              <a:t>1</a:t>
            </a:r>
            <a:endParaRPr lang="en-US" sz="1900" dirty="0"/>
          </a:p>
        </p:txBody>
      </p:sp>
      <p:sp>
        <p:nvSpPr>
          <p:cNvPr id="6" name="Text 4"/>
          <p:cNvSpPr/>
          <p:nvPr/>
        </p:nvSpPr>
        <p:spPr>
          <a:xfrm>
            <a:off x="1480899" y="1821894"/>
            <a:ext cx="1841302" cy="230148"/>
          </a:xfrm>
          <a:prstGeom prst="rect">
            <a:avLst/>
          </a:prstGeom>
          <a:noFill/>
          <a:ln/>
        </p:spPr>
        <p:txBody>
          <a:bodyPr wrap="none" lIns="0" tIns="0" rIns="0" bIns="0" rtlCol="0" anchor="t"/>
          <a:lstStyle/>
          <a:p>
            <a:pPr algn="l" indent="0" marL="0">
              <a:lnSpc>
                <a:spcPts val="1800"/>
              </a:lnSpc>
              <a:buNone/>
            </a:pPr>
            <a:r>
              <a:rPr lang="en-US" sz="1400" b="1" dirty="0">
                <a:solidFill>
                  <a:srgbClr val="E2E6E9"/>
                </a:solidFill>
                <a:latin typeface="Montserrat Bold" pitchFamily="34" charset="0"/>
                <a:ea typeface="Montserrat Bold" pitchFamily="34" charset="-122"/>
                <a:cs typeface="Montserrat Bold" pitchFamily="34" charset="-120"/>
              </a:rPr>
              <a:t>지능형 스케줄러</a:t>
            </a:r>
            <a:endParaRPr lang="en-US" sz="1400" dirty="0"/>
          </a:p>
        </p:txBody>
      </p:sp>
      <p:sp>
        <p:nvSpPr>
          <p:cNvPr id="7" name="Text 5"/>
          <p:cNvSpPr/>
          <p:nvPr/>
        </p:nvSpPr>
        <p:spPr>
          <a:xfrm>
            <a:off x="1480899" y="2149197"/>
            <a:ext cx="12316658" cy="486013"/>
          </a:xfrm>
          <a:prstGeom prst="rect">
            <a:avLst/>
          </a:prstGeom>
          <a:noFill/>
          <a:ln/>
        </p:spPr>
        <p:txBody>
          <a:bodyPr wrap="squar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강화학습(RL)과 휴리스틱을 결합하여 지연, 비용, 정확도를 가중 최적화합니다. 상태 공간은 네트워크 지표, 자원 사용률, 품질 메트릭을 포함하며, 행동 공간은 배치, 스케일링, 마이그레이션을 포괄합니다.</a:t>
            </a:r>
            <a:endParaRPr lang="en-US" sz="1250" dirty="0"/>
          </a:p>
        </p:txBody>
      </p:sp>
      <p:sp>
        <p:nvSpPr>
          <p:cNvPr id="8" name="Shape 6"/>
          <p:cNvSpPr/>
          <p:nvPr/>
        </p:nvSpPr>
        <p:spPr>
          <a:xfrm>
            <a:off x="648057" y="2981920"/>
            <a:ext cx="13334286" cy="972145"/>
          </a:xfrm>
          <a:prstGeom prst="roundRect">
            <a:avLst>
              <a:gd name="adj" fmla="val 2500"/>
            </a:avLst>
          </a:prstGeom>
          <a:solidFill>
            <a:srgbClr val="111213"/>
          </a:solidFill>
          <a:ln w="22860">
            <a:solidFill>
              <a:srgbClr val="494A4B"/>
            </a:solidFill>
            <a:prstDash val="solid"/>
          </a:ln>
        </p:spPr>
      </p:sp>
      <p:sp>
        <p:nvSpPr>
          <p:cNvPr id="9" name="Shape 7"/>
          <p:cNvSpPr/>
          <p:nvPr/>
        </p:nvSpPr>
        <p:spPr>
          <a:xfrm>
            <a:off x="670917" y="3004780"/>
            <a:ext cx="648057" cy="926425"/>
          </a:xfrm>
          <a:prstGeom prst="rect">
            <a:avLst/>
          </a:prstGeom>
          <a:solidFill>
            <a:srgbClr val="303132"/>
          </a:solidFill>
          <a:ln/>
        </p:spPr>
      </p:sp>
      <p:sp>
        <p:nvSpPr>
          <p:cNvPr id="10" name="Text 8"/>
          <p:cNvSpPr/>
          <p:nvPr/>
        </p:nvSpPr>
        <p:spPr>
          <a:xfrm>
            <a:off x="873443" y="3316129"/>
            <a:ext cx="243007" cy="303728"/>
          </a:xfrm>
          <a:prstGeom prst="rect">
            <a:avLst/>
          </a:prstGeom>
          <a:noFill/>
          <a:ln/>
        </p:spPr>
        <p:txBody>
          <a:bodyPr wrap="none" lIns="0" tIns="0" rIns="0" bIns="0" rtlCol="0" anchor="t"/>
          <a:lstStyle/>
          <a:p>
            <a:pPr algn="l" indent="0" marL="0">
              <a:lnSpc>
                <a:spcPts val="1900"/>
              </a:lnSpc>
              <a:buNone/>
            </a:pPr>
            <a:r>
              <a:rPr lang="en-US" sz="1900" b="1" dirty="0">
                <a:solidFill>
                  <a:srgbClr val="E2E6E9"/>
                </a:solidFill>
                <a:latin typeface="Montserrat Bold" pitchFamily="34" charset="0"/>
                <a:ea typeface="Montserrat Bold" pitchFamily="34" charset="-122"/>
                <a:cs typeface="Montserrat Bold" pitchFamily="34" charset="-120"/>
              </a:rPr>
              <a:t>2</a:t>
            </a:r>
            <a:endParaRPr lang="en-US" sz="1900" dirty="0"/>
          </a:p>
        </p:txBody>
      </p:sp>
      <p:sp>
        <p:nvSpPr>
          <p:cNvPr id="11" name="Text 9"/>
          <p:cNvSpPr/>
          <p:nvPr/>
        </p:nvSpPr>
        <p:spPr>
          <a:xfrm>
            <a:off x="1480899" y="3166705"/>
            <a:ext cx="2059305" cy="230148"/>
          </a:xfrm>
          <a:prstGeom prst="rect">
            <a:avLst/>
          </a:prstGeom>
          <a:noFill/>
          <a:ln/>
        </p:spPr>
        <p:txBody>
          <a:bodyPr wrap="none" lIns="0" tIns="0" rIns="0" bIns="0" rtlCol="0" anchor="t"/>
          <a:lstStyle/>
          <a:p>
            <a:pPr algn="l" indent="0" marL="0">
              <a:lnSpc>
                <a:spcPts val="1800"/>
              </a:lnSpc>
              <a:buNone/>
            </a:pPr>
            <a:r>
              <a:rPr lang="en-US" sz="1400" b="1" dirty="0">
                <a:solidFill>
                  <a:srgbClr val="E2E6E9"/>
                </a:solidFill>
                <a:latin typeface="Montserrat Bold" pitchFamily="34" charset="0"/>
                <a:ea typeface="Montserrat Bold" pitchFamily="34" charset="-122"/>
                <a:cs typeface="Montserrat Bold" pitchFamily="34" charset="-120"/>
              </a:rPr>
              <a:t>적응형 오프로딩/압축/캐싱</a:t>
            </a:r>
            <a:endParaRPr lang="en-US" sz="1400" dirty="0"/>
          </a:p>
        </p:txBody>
      </p:sp>
      <p:sp>
        <p:nvSpPr>
          <p:cNvPr id="12" name="Text 10"/>
          <p:cNvSpPr/>
          <p:nvPr/>
        </p:nvSpPr>
        <p:spPr>
          <a:xfrm>
            <a:off x="1480899" y="3494008"/>
            <a:ext cx="12316658" cy="243007"/>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실시간 네트워크 상태, 부하 수준, 품질 요구사항 신호를 기반으로 동적으로 오프로딩 결정, 압축 프리셋, 캐싱 전략을 조정합니다. 밴딧 알고리즘을 활용한 탐색-활용 균형 유지.</a:t>
            </a:r>
            <a:endParaRPr lang="en-US" sz="1250" dirty="0"/>
          </a:p>
        </p:txBody>
      </p:sp>
      <p:sp>
        <p:nvSpPr>
          <p:cNvPr id="13" name="Shape 11"/>
          <p:cNvSpPr/>
          <p:nvPr/>
        </p:nvSpPr>
        <p:spPr>
          <a:xfrm>
            <a:off x="648057" y="4115991"/>
            <a:ext cx="13334286" cy="972145"/>
          </a:xfrm>
          <a:prstGeom prst="roundRect">
            <a:avLst>
              <a:gd name="adj" fmla="val 2500"/>
            </a:avLst>
          </a:prstGeom>
          <a:solidFill>
            <a:srgbClr val="111213"/>
          </a:solidFill>
          <a:ln w="22860">
            <a:solidFill>
              <a:srgbClr val="494A4B"/>
            </a:solidFill>
            <a:prstDash val="solid"/>
          </a:ln>
        </p:spPr>
      </p:sp>
      <p:sp>
        <p:nvSpPr>
          <p:cNvPr id="14" name="Shape 12"/>
          <p:cNvSpPr/>
          <p:nvPr/>
        </p:nvSpPr>
        <p:spPr>
          <a:xfrm>
            <a:off x="670917" y="4138851"/>
            <a:ext cx="648057" cy="926425"/>
          </a:xfrm>
          <a:prstGeom prst="rect">
            <a:avLst/>
          </a:prstGeom>
          <a:solidFill>
            <a:srgbClr val="303132"/>
          </a:solidFill>
          <a:ln/>
        </p:spPr>
      </p:sp>
      <p:sp>
        <p:nvSpPr>
          <p:cNvPr id="15" name="Text 13"/>
          <p:cNvSpPr/>
          <p:nvPr/>
        </p:nvSpPr>
        <p:spPr>
          <a:xfrm>
            <a:off x="873443" y="4450199"/>
            <a:ext cx="243007" cy="303728"/>
          </a:xfrm>
          <a:prstGeom prst="rect">
            <a:avLst/>
          </a:prstGeom>
          <a:noFill/>
          <a:ln/>
        </p:spPr>
        <p:txBody>
          <a:bodyPr wrap="none" lIns="0" tIns="0" rIns="0" bIns="0" rtlCol="0" anchor="t"/>
          <a:lstStyle/>
          <a:p>
            <a:pPr algn="l" indent="0" marL="0">
              <a:lnSpc>
                <a:spcPts val="1900"/>
              </a:lnSpc>
              <a:buNone/>
            </a:pPr>
            <a:r>
              <a:rPr lang="en-US" sz="1900" b="1" dirty="0">
                <a:solidFill>
                  <a:srgbClr val="E2E6E9"/>
                </a:solidFill>
                <a:latin typeface="Montserrat Bold" pitchFamily="34" charset="0"/>
                <a:ea typeface="Montserrat Bold" pitchFamily="34" charset="-122"/>
                <a:cs typeface="Montserrat Bold" pitchFamily="34" charset="-120"/>
              </a:rPr>
              <a:t>3</a:t>
            </a:r>
            <a:endParaRPr lang="en-US" sz="1900" dirty="0"/>
          </a:p>
        </p:txBody>
      </p:sp>
      <p:sp>
        <p:nvSpPr>
          <p:cNvPr id="16" name="Text 14"/>
          <p:cNvSpPr/>
          <p:nvPr/>
        </p:nvSpPr>
        <p:spPr>
          <a:xfrm>
            <a:off x="1480899" y="4300776"/>
            <a:ext cx="1841302" cy="230148"/>
          </a:xfrm>
          <a:prstGeom prst="rect">
            <a:avLst/>
          </a:prstGeom>
          <a:noFill/>
          <a:ln/>
        </p:spPr>
        <p:txBody>
          <a:bodyPr wrap="none" lIns="0" tIns="0" rIns="0" bIns="0" rtlCol="0" anchor="t"/>
          <a:lstStyle/>
          <a:p>
            <a:pPr algn="l" indent="0" marL="0">
              <a:lnSpc>
                <a:spcPts val="1800"/>
              </a:lnSpc>
              <a:buNone/>
            </a:pPr>
            <a:r>
              <a:rPr lang="en-US" sz="1400" b="1" dirty="0">
                <a:solidFill>
                  <a:srgbClr val="E2E6E9"/>
                </a:solidFill>
                <a:latin typeface="Montserrat Bold" pitchFamily="34" charset="0"/>
                <a:ea typeface="Montserrat Bold" pitchFamily="34" charset="-122"/>
                <a:cs typeface="Montserrat Bold" pitchFamily="34" charset="-120"/>
              </a:rPr>
              <a:t>DAG 컴파일러</a:t>
            </a:r>
            <a:endParaRPr lang="en-US" sz="1400" dirty="0"/>
          </a:p>
        </p:txBody>
      </p:sp>
      <p:sp>
        <p:nvSpPr>
          <p:cNvPr id="17" name="Text 15"/>
          <p:cNvSpPr/>
          <p:nvPr/>
        </p:nvSpPr>
        <p:spPr>
          <a:xfrm>
            <a:off x="1480899" y="4628078"/>
            <a:ext cx="12316658" cy="243007"/>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워크로드를 DAG로 표현하고 각 노드를 클라우드-엣지-디바이스 계층에 최적 분할 배치합니다. 데이터 이동 비용, 처리 지연, 의존성 제약을 고려한 정수계획법 기반 근사 알고리즘 적용.</a:t>
            </a:r>
            <a:endParaRPr lang="en-US" sz="1250" dirty="0"/>
          </a:p>
        </p:txBody>
      </p:sp>
      <p:sp>
        <p:nvSpPr>
          <p:cNvPr id="18" name="Shape 16"/>
          <p:cNvSpPr/>
          <p:nvPr/>
        </p:nvSpPr>
        <p:spPr>
          <a:xfrm>
            <a:off x="648057" y="5250061"/>
            <a:ext cx="13334286" cy="972145"/>
          </a:xfrm>
          <a:prstGeom prst="roundRect">
            <a:avLst>
              <a:gd name="adj" fmla="val 2500"/>
            </a:avLst>
          </a:prstGeom>
          <a:solidFill>
            <a:srgbClr val="111213"/>
          </a:solidFill>
          <a:ln w="22860">
            <a:solidFill>
              <a:srgbClr val="494A4B"/>
            </a:solidFill>
            <a:prstDash val="solid"/>
          </a:ln>
        </p:spPr>
      </p:sp>
      <p:sp>
        <p:nvSpPr>
          <p:cNvPr id="19" name="Shape 17"/>
          <p:cNvSpPr/>
          <p:nvPr/>
        </p:nvSpPr>
        <p:spPr>
          <a:xfrm>
            <a:off x="670917" y="5272921"/>
            <a:ext cx="648057" cy="926425"/>
          </a:xfrm>
          <a:prstGeom prst="rect">
            <a:avLst/>
          </a:prstGeom>
          <a:solidFill>
            <a:srgbClr val="303132"/>
          </a:solidFill>
          <a:ln/>
        </p:spPr>
      </p:sp>
      <p:sp>
        <p:nvSpPr>
          <p:cNvPr id="20" name="Text 18"/>
          <p:cNvSpPr/>
          <p:nvPr/>
        </p:nvSpPr>
        <p:spPr>
          <a:xfrm>
            <a:off x="873443" y="5584269"/>
            <a:ext cx="243007" cy="303728"/>
          </a:xfrm>
          <a:prstGeom prst="rect">
            <a:avLst/>
          </a:prstGeom>
          <a:noFill/>
          <a:ln/>
        </p:spPr>
        <p:txBody>
          <a:bodyPr wrap="none" lIns="0" tIns="0" rIns="0" bIns="0" rtlCol="0" anchor="t"/>
          <a:lstStyle/>
          <a:p>
            <a:pPr algn="l" indent="0" marL="0">
              <a:lnSpc>
                <a:spcPts val="1900"/>
              </a:lnSpc>
              <a:buNone/>
            </a:pPr>
            <a:r>
              <a:rPr lang="en-US" sz="1900" b="1" dirty="0">
                <a:solidFill>
                  <a:srgbClr val="E2E6E9"/>
                </a:solidFill>
                <a:latin typeface="Montserrat Bold" pitchFamily="34" charset="0"/>
                <a:ea typeface="Montserrat Bold" pitchFamily="34" charset="-122"/>
                <a:cs typeface="Montserrat Bold" pitchFamily="34" charset="-120"/>
              </a:rPr>
              <a:t>4</a:t>
            </a:r>
            <a:endParaRPr lang="en-US" sz="1900" dirty="0"/>
          </a:p>
        </p:txBody>
      </p:sp>
      <p:sp>
        <p:nvSpPr>
          <p:cNvPr id="21" name="Text 19"/>
          <p:cNvSpPr/>
          <p:nvPr/>
        </p:nvSpPr>
        <p:spPr>
          <a:xfrm>
            <a:off x="1480899" y="5434846"/>
            <a:ext cx="1841302" cy="230148"/>
          </a:xfrm>
          <a:prstGeom prst="rect">
            <a:avLst/>
          </a:prstGeom>
          <a:noFill/>
          <a:ln/>
        </p:spPr>
        <p:txBody>
          <a:bodyPr wrap="none" lIns="0" tIns="0" rIns="0" bIns="0" rtlCol="0" anchor="t"/>
          <a:lstStyle/>
          <a:p>
            <a:pPr algn="l" indent="0" marL="0">
              <a:lnSpc>
                <a:spcPts val="1800"/>
              </a:lnSpc>
              <a:buNone/>
            </a:pPr>
            <a:r>
              <a:rPr lang="en-US" sz="1400" b="1" dirty="0">
                <a:solidFill>
                  <a:srgbClr val="E2E6E9"/>
                </a:solidFill>
                <a:latin typeface="Montserrat Bold" pitchFamily="34" charset="0"/>
                <a:ea typeface="Montserrat Bold" pitchFamily="34" charset="-122"/>
                <a:cs typeface="Montserrat Bold" pitchFamily="34" charset="-120"/>
              </a:rPr>
              <a:t>품질 관리 및 MLOps</a:t>
            </a:r>
            <a:endParaRPr lang="en-US" sz="1400" dirty="0"/>
          </a:p>
        </p:txBody>
      </p:sp>
      <p:sp>
        <p:nvSpPr>
          <p:cNvPr id="22" name="Text 20"/>
          <p:cNvSpPr/>
          <p:nvPr/>
        </p:nvSpPr>
        <p:spPr>
          <a:xfrm>
            <a:off x="1480899" y="5762149"/>
            <a:ext cx="12316658" cy="243007"/>
          </a:xfrm>
          <a:prstGeom prst="rect">
            <a:avLst/>
          </a:prstGeom>
          <a:noFill/>
          <a:ln/>
        </p:spPr>
        <p:txBody>
          <a:bodyPr wrap="none" lIns="0" tIns="0" rIns="0" bIns="0" rtlCol="0" anchor="t"/>
          <a:lstStyle/>
          <a:p>
            <a:pPr algn="l" indent="0" marL="0">
              <a:lnSpc>
                <a:spcPts val="1900"/>
              </a:lnSpc>
              <a:buNone/>
            </a:pPr>
            <a:r>
              <a:rPr lang="en-US" sz="1250" dirty="0">
                <a:solidFill>
                  <a:srgbClr val="E2E6E9"/>
                </a:solidFill>
                <a:latin typeface="Source Sans 3" pitchFamily="34" charset="0"/>
                <a:ea typeface="Source Sans 3" pitchFamily="34" charset="-122"/>
                <a:cs typeface="Source Sans 3" pitchFamily="34" charset="-120"/>
              </a:rPr>
              <a:t>데이터 품질(결측, 스큐, 드리프트) 및 모델 품질(정확도, 신뢰도)을 지속 모니터링하고, 품질 저하 감지 시 자동 재학습, 롤백, 카나리아 배포 등 MLOps 파이프라인을 실행합니다.</a:t>
            </a:r>
            <a:endParaRPr lang="en-US" sz="1250" dirty="0"/>
          </a:p>
        </p:txBody>
      </p:sp>
      <p:sp>
        <p:nvSpPr>
          <p:cNvPr id="23" name="Text 21"/>
          <p:cNvSpPr/>
          <p:nvPr/>
        </p:nvSpPr>
        <p:spPr>
          <a:xfrm>
            <a:off x="648057" y="6404491"/>
            <a:ext cx="13334286" cy="972145"/>
          </a:xfrm>
          <a:prstGeom prst="rect">
            <a:avLst/>
          </a:prstGeom>
          <a:noFill/>
          <a:ln/>
        </p:spPr>
        <p:txBody>
          <a:bodyPr wrap="square" lIns="0" tIns="0" rIns="0" bIns="0" rtlCol="0" anchor="t"/>
          <a:lstStyle/>
          <a:p>
            <a:pPr algn="l" indent="0" marL="0">
              <a:lnSpc>
                <a:spcPts val="1500"/>
              </a:lnSpc>
              <a:buNone/>
            </a:pPr>
            <a:r>
              <a:rPr lang="en-US" sz="1000" dirty="0">
                <a:solidFill>
                  <a:srgbClr val="E2E6E9"/>
                </a:solidFill>
                <a:latin typeface="Source Sans 3" pitchFamily="34" charset="0"/>
                <a:ea typeface="Source Sans 3" pitchFamily="34" charset="-122"/>
                <a:cs typeface="Source Sans 3" pitchFamily="34" charset="-120"/>
              </a:rPr>
              <a:t>발표 메모: 이제 네 가지 핵심 모듈을 자세히 설명드리겠습니다. 첫 번째, 지능형 스케줄러는 강화학습 에이전트가 현재 네트워크 RTT, 패킷 손실률, 각 노드의 CPU/GPU 사용률, 큐 길이, 그리고 서비스 정확도나 영상 품질 같은 상태 정보를 관찰하고, 컨테이너를 어디에 배치할지, 언제 스케일 아웃할지, 다른 노드로 옮길지 등의 행동을 선택합니다. 이때 지연, 비용, 정확도 같은 여러 목표를 가중치를 두고 최적화하는 보상 함수를 사용합니다. 두 번째, 적응형 오프로딩과 압축, 캐싱 모듈은 네트워크가 혼잡하면 데이터를 더 압축해서 보내거나, 엣지에 캐싱하고, 여유가 있으면 고화질로 클라우드에 보내는 식으로 실시간 조정합니다. 멀티암드 밴딧 알고리즘으로 탐색과 활용의 균형을 맞춥니다. 세 번째, DAG 컴파일러는 복잡한 워크플로우를 방향성 비순환 그래프로 모델링하고, 각 작업 단계를 어느 계층에서 실행할지 결정하면서 데이터 전송 비용과 처리 지연, 의존성을 동시에 고려합니다. 이는 NP-hard 문제이므로 근사 알고리즘을 사용합니다. 네 번째, 품질 관리 모듈은 입력 데이터의 결측치나 분포 변화, 모델 출력의 정확도를 계속 추적하고, 기준 이하로 떨어지면 자동으로 모델을 재학습하거나 이전 버전으로 롤백하며, 새 모델은 카나리아 배포로 점진 전환합니다. 이 네 모듈이 협력하여 전체 시스템을 자율적으로 최적화합니다.</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610433" y="500539"/>
            <a:ext cx="5118497" cy="433507"/>
          </a:xfrm>
          <a:prstGeom prst="rect">
            <a:avLst/>
          </a:prstGeom>
          <a:noFill/>
          <a:ln/>
        </p:spPr>
        <p:txBody>
          <a:bodyPr wrap="none" lIns="0" tIns="0" rIns="0" bIns="0" rtlCol="0" anchor="t"/>
          <a:lstStyle/>
          <a:p>
            <a:pPr algn="l" indent="0" marL="0">
              <a:lnSpc>
                <a:spcPts val="3400"/>
              </a:lnSpc>
              <a:buNone/>
            </a:pPr>
            <a:r>
              <a:rPr lang="en-US" sz="2700" b="1" dirty="0">
                <a:solidFill>
                  <a:srgbClr val="FFFFFF"/>
                </a:solidFill>
                <a:latin typeface="Montserrat Bold" pitchFamily="34" charset="0"/>
                <a:ea typeface="Montserrat Bold" pitchFamily="34" charset="-122"/>
                <a:cs typeface="Montserrat Bold" pitchFamily="34" charset="-120"/>
              </a:rPr>
              <a:t>강화학습 기반 정책: 상태-행동-보상</a:t>
            </a:r>
            <a:endParaRPr lang="en-US" sz="2700" dirty="0"/>
          </a:p>
        </p:txBody>
      </p:sp>
      <p:sp>
        <p:nvSpPr>
          <p:cNvPr id="3" name="Text 1"/>
          <p:cNvSpPr/>
          <p:nvPr/>
        </p:nvSpPr>
        <p:spPr>
          <a:xfrm>
            <a:off x="610433" y="995005"/>
            <a:ext cx="3307437" cy="260152"/>
          </a:xfrm>
          <a:prstGeom prst="rect">
            <a:avLst/>
          </a:prstGeom>
          <a:noFill/>
          <a:ln/>
        </p:spPr>
        <p:txBody>
          <a:bodyPr wrap="none" lIns="0" tIns="0" rIns="0" bIns="0" rtlCol="0" anchor="t"/>
          <a:lstStyle/>
          <a:p>
            <a:pPr algn="l" indent="0" marL="0">
              <a:lnSpc>
                <a:spcPts val="2000"/>
              </a:lnSpc>
              <a:buNone/>
            </a:pPr>
            <a:r>
              <a:rPr lang="en-US" sz="1600" b="1" dirty="0">
                <a:solidFill>
                  <a:srgbClr val="FFFFFF"/>
                </a:solidFill>
                <a:latin typeface="Montserrat Bold" pitchFamily="34" charset="0"/>
                <a:ea typeface="Montserrat Bold" pitchFamily="34" charset="-122"/>
                <a:cs typeface="Montserrat Bold" pitchFamily="34" charset="-120"/>
              </a:rPr>
              <a:t>SAR(State-Action-Reward) 정의</a:t>
            </a:r>
            <a:endParaRPr lang="en-US" sz="1600" dirty="0"/>
          </a:p>
        </p:txBody>
      </p:sp>
      <p:sp>
        <p:nvSpPr>
          <p:cNvPr id="4" name="Shape 2"/>
          <p:cNvSpPr/>
          <p:nvPr/>
        </p:nvSpPr>
        <p:spPr>
          <a:xfrm>
            <a:off x="610433" y="1483995"/>
            <a:ext cx="13409533" cy="5158264"/>
          </a:xfrm>
          <a:prstGeom prst="roundRect">
            <a:avLst>
              <a:gd name="adj" fmla="val 444"/>
            </a:avLst>
          </a:prstGeom>
          <a:noFill/>
          <a:ln w="7620">
            <a:solidFill>
              <a:srgbClr val="FFFFFF">
                <a:alpha val="24000"/>
              </a:srgbClr>
            </a:solidFill>
            <a:prstDash val="solid"/>
          </a:ln>
        </p:spPr>
      </p:sp>
      <p:sp>
        <p:nvSpPr>
          <p:cNvPr id="5" name="Shape 3"/>
          <p:cNvSpPr/>
          <p:nvPr/>
        </p:nvSpPr>
        <p:spPr>
          <a:xfrm>
            <a:off x="618053" y="1491615"/>
            <a:ext cx="13394293" cy="427315"/>
          </a:xfrm>
          <a:prstGeom prst="rect">
            <a:avLst/>
          </a:prstGeom>
          <a:solidFill>
            <a:srgbClr val="FFFFFF">
              <a:alpha val="4000"/>
            </a:srgbClr>
          </a:solidFill>
          <a:ln/>
        </p:spPr>
      </p:sp>
      <p:sp>
        <p:nvSpPr>
          <p:cNvPr id="6" name="Text 4"/>
          <p:cNvSpPr/>
          <p:nvPr/>
        </p:nvSpPr>
        <p:spPr>
          <a:xfrm>
            <a:off x="770811" y="1590794"/>
            <a:ext cx="2369939" cy="228957"/>
          </a:xfrm>
          <a:prstGeom prst="rect">
            <a:avLst/>
          </a:prstGeom>
          <a:noFill/>
          <a:ln/>
        </p:spPr>
        <p:txBody>
          <a:bodyPr wrap="none" lIns="0" tIns="0" rIns="0" bIns="0" rtlCol="0" anchor="t"/>
          <a:lstStyle/>
          <a:p>
            <a:pPr algn="l" indent="0" marL="0">
              <a:lnSpc>
                <a:spcPts val="1800"/>
              </a:lnSpc>
              <a:buNone/>
            </a:pPr>
            <a:r>
              <a:rPr lang="en-US" sz="1200" b="1" dirty="0">
                <a:solidFill>
                  <a:srgbClr val="E2E6E9"/>
                </a:solidFill>
                <a:latin typeface="Source Sans 3" pitchFamily="34" charset="0"/>
                <a:ea typeface="Source Sans 3" pitchFamily="34" charset="-122"/>
                <a:cs typeface="Source Sans 3" pitchFamily="34" charset="-120"/>
              </a:rPr>
              <a:t>구분</a:t>
            </a:r>
            <a:endParaRPr lang="en-US" sz="1200" dirty="0"/>
          </a:p>
        </p:txBody>
      </p:sp>
      <p:sp>
        <p:nvSpPr>
          <p:cNvPr id="7" name="Text 5"/>
          <p:cNvSpPr/>
          <p:nvPr/>
        </p:nvSpPr>
        <p:spPr>
          <a:xfrm>
            <a:off x="3453408" y="1590794"/>
            <a:ext cx="3035856" cy="228957"/>
          </a:xfrm>
          <a:prstGeom prst="rect">
            <a:avLst/>
          </a:prstGeom>
          <a:noFill/>
          <a:ln/>
        </p:spPr>
        <p:txBody>
          <a:bodyPr wrap="none" lIns="0" tIns="0" rIns="0" bIns="0" rtlCol="0" anchor="t"/>
          <a:lstStyle/>
          <a:p>
            <a:pPr algn="l" indent="0" marL="0">
              <a:lnSpc>
                <a:spcPts val="1800"/>
              </a:lnSpc>
              <a:buNone/>
            </a:pPr>
            <a:r>
              <a:rPr lang="en-US" sz="1200" b="1" dirty="0">
                <a:solidFill>
                  <a:srgbClr val="E2E6E9"/>
                </a:solidFill>
                <a:latin typeface="Source Sans 3" pitchFamily="34" charset="0"/>
                <a:ea typeface="Source Sans 3" pitchFamily="34" charset="-122"/>
                <a:cs typeface="Source Sans 3" pitchFamily="34" charset="-120"/>
              </a:rPr>
              <a:t>항목</a:t>
            </a:r>
            <a:endParaRPr lang="en-US" sz="1200" dirty="0"/>
          </a:p>
        </p:txBody>
      </p:sp>
      <p:sp>
        <p:nvSpPr>
          <p:cNvPr id="8" name="Text 6"/>
          <p:cNvSpPr/>
          <p:nvPr/>
        </p:nvSpPr>
        <p:spPr>
          <a:xfrm>
            <a:off x="6801922" y="1590794"/>
            <a:ext cx="4375309" cy="228957"/>
          </a:xfrm>
          <a:prstGeom prst="rect">
            <a:avLst/>
          </a:prstGeom>
          <a:noFill/>
          <a:ln/>
        </p:spPr>
        <p:txBody>
          <a:bodyPr wrap="none" lIns="0" tIns="0" rIns="0" bIns="0" rtlCol="0" anchor="t"/>
          <a:lstStyle/>
          <a:p>
            <a:pPr algn="l" indent="0" marL="0">
              <a:lnSpc>
                <a:spcPts val="1800"/>
              </a:lnSpc>
              <a:buNone/>
            </a:pPr>
            <a:r>
              <a:rPr lang="en-US" sz="1200" b="1" dirty="0">
                <a:solidFill>
                  <a:srgbClr val="E2E6E9"/>
                </a:solidFill>
                <a:latin typeface="Source Sans 3" pitchFamily="34" charset="0"/>
                <a:ea typeface="Source Sans 3" pitchFamily="34" charset="-122"/>
                <a:cs typeface="Source Sans 3" pitchFamily="34" charset="-120"/>
              </a:rPr>
              <a:t>정의/예시</a:t>
            </a:r>
            <a:endParaRPr lang="en-US" sz="1200" dirty="0"/>
          </a:p>
        </p:txBody>
      </p:sp>
      <p:sp>
        <p:nvSpPr>
          <p:cNvPr id="9" name="Text 7"/>
          <p:cNvSpPr/>
          <p:nvPr/>
        </p:nvSpPr>
        <p:spPr>
          <a:xfrm>
            <a:off x="11489888" y="1590794"/>
            <a:ext cx="2369939" cy="228957"/>
          </a:xfrm>
          <a:prstGeom prst="rect">
            <a:avLst/>
          </a:prstGeom>
          <a:noFill/>
          <a:ln/>
        </p:spPr>
        <p:txBody>
          <a:bodyPr wrap="none" lIns="0" tIns="0" rIns="0" bIns="0" rtlCol="0" anchor="t"/>
          <a:lstStyle/>
          <a:p>
            <a:pPr algn="l" indent="0" marL="0">
              <a:lnSpc>
                <a:spcPts val="1800"/>
              </a:lnSpc>
              <a:buNone/>
            </a:pPr>
            <a:r>
              <a:rPr lang="en-US" sz="1200" b="1" dirty="0">
                <a:solidFill>
                  <a:srgbClr val="E2E6E9"/>
                </a:solidFill>
                <a:latin typeface="Source Sans 3" pitchFamily="34" charset="0"/>
                <a:ea typeface="Source Sans 3" pitchFamily="34" charset="-122"/>
                <a:cs typeface="Source Sans 3" pitchFamily="34" charset="-120"/>
              </a:rPr>
              <a:t>주석</a:t>
            </a:r>
            <a:endParaRPr lang="en-US" sz="1200" dirty="0"/>
          </a:p>
        </p:txBody>
      </p:sp>
      <p:sp>
        <p:nvSpPr>
          <p:cNvPr id="10" name="Shape 8"/>
          <p:cNvSpPr/>
          <p:nvPr/>
        </p:nvSpPr>
        <p:spPr>
          <a:xfrm>
            <a:off x="618053" y="1918930"/>
            <a:ext cx="13394293" cy="427315"/>
          </a:xfrm>
          <a:prstGeom prst="rect">
            <a:avLst/>
          </a:prstGeom>
          <a:solidFill>
            <a:srgbClr val="000000">
              <a:alpha val="4000"/>
            </a:srgbClr>
          </a:solidFill>
          <a:ln/>
        </p:spPr>
      </p:sp>
      <p:sp>
        <p:nvSpPr>
          <p:cNvPr id="11" name="Text 9"/>
          <p:cNvSpPr/>
          <p:nvPr/>
        </p:nvSpPr>
        <p:spPr>
          <a:xfrm>
            <a:off x="770811" y="2018109"/>
            <a:ext cx="2369939" cy="228957"/>
          </a:xfrm>
          <a:prstGeom prst="rect">
            <a:avLst/>
          </a:prstGeom>
          <a:noFill/>
          <a:ln/>
        </p:spPr>
        <p:txBody>
          <a:bodyPr wrap="none" lIns="0" tIns="0" rIns="0" bIns="0" rtlCol="0" anchor="t"/>
          <a:lstStyle/>
          <a:p>
            <a:pPr algn="l" indent="0" marL="0">
              <a:lnSpc>
                <a:spcPts val="1800"/>
              </a:lnSpc>
              <a:buNone/>
            </a:pPr>
            <a:r>
              <a:rPr lang="en-US" sz="1200" b="1" dirty="0">
                <a:solidFill>
                  <a:srgbClr val="E2E6E9"/>
                </a:solidFill>
                <a:latin typeface="Source Sans 3" pitchFamily="34" charset="0"/>
                <a:ea typeface="Source Sans 3" pitchFamily="34" charset="-122"/>
                <a:cs typeface="Source Sans 3" pitchFamily="34" charset="-120"/>
              </a:rPr>
              <a:t>상태 S</a:t>
            </a:r>
            <a:endParaRPr lang="en-US" sz="1200" dirty="0"/>
          </a:p>
        </p:txBody>
      </p:sp>
      <p:sp>
        <p:nvSpPr>
          <p:cNvPr id="12" name="Text 10"/>
          <p:cNvSpPr/>
          <p:nvPr/>
        </p:nvSpPr>
        <p:spPr>
          <a:xfrm>
            <a:off x="3453408" y="2018109"/>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네트워크</a:t>
            </a:r>
            <a:endParaRPr lang="en-US" sz="1200" dirty="0"/>
          </a:p>
        </p:txBody>
      </p:sp>
      <p:sp>
        <p:nvSpPr>
          <p:cNvPr id="13" name="Text 11"/>
          <p:cNvSpPr/>
          <p:nvPr/>
        </p:nvSpPr>
        <p:spPr>
          <a:xfrm>
            <a:off x="6801922" y="2018109"/>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RTT, 손실률, 지터, 대역폭</a:t>
            </a:r>
            <a:endParaRPr lang="en-US" sz="1200" dirty="0"/>
          </a:p>
        </p:txBody>
      </p:sp>
      <p:sp>
        <p:nvSpPr>
          <p:cNvPr id="14" name="Text 12"/>
          <p:cNvSpPr/>
          <p:nvPr/>
        </p:nvSpPr>
        <p:spPr>
          <a:xfrm>
            <a:off x="11489888" y="2018109"/>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OpenTelemetry 수집</a:t>
            </a:r>
            <a:endParaRPr lang="en-US" sz="1200" dirty="0"/>
          </a:p>
        </p:txBody>
      </p:sp>
      <p:sp>
        <p:nvSpPr>
          <p:cNvPr id="15" name="Shape 13"/>
          <p:cNvSpPr/>
          <p:nvPr/>
        </p:nvSpPr>
        <p:spPr>
          <a:xfrm>
            <a:off x="618053" y="2346246"/>
            <a:ext cx="13394293" cy="427315"/>
          </a:xfrm>
          <a:prstGeom prst="rect">
            <a:avLst/>
          </a:prstGeom>
          <a:solidFill>
            <a:srgbClr val="FFFFFF">
              <a:alpha val="4000"/>
            </a:srgbClr>
          </a:solidFill>
          <a:ln/>
        </p:spPr>
      </p:sp>
      <p:sp>
        <p:nvSpPr>
          <p:cNvPr id="16" name="Text 14"/>
          <p:cNvSpPr/>
          <p:nvPr/>
        </p:nvSpPr>
        <p:spPr>
          <a:xfrm>
            <a:off x="770811" y="2445425"/>
            <a:ext cx="2369939" cy="228957"/>
          </a:xfrm>
          <a:prstGeom prst="rect">
            <a:avLst/>
          </a:prstGeom>
          <a:noFill/>
          <a:ln/>
        </p:spPr>
        <p:txBody>
          <a:bodyPr wrap="none" lIns="0" tIns="0" rIns="0" bIns="0" rtlCol="0" anchor="t"/>
          <a:lstStyle/>
          <a:p>
            <a:pPr algn="l" indent="0" marL="0">
              <a:lnSpc>
                <a:spcPts val="1800"/>
              </a:lnSpc>
              <a:buNone/>
            </a:pPr>
            <a:endParaRPr lang="en-US" sz="1200" dirty="0"/>
          </a:p>
        </p:txBody>
      </p:sp>
      <p:sp>
        <p:nvSpPr>
          <p:cNvPr id="17" name="Text 15"/>
          <p:cNvSpPr/>
          <p:nvPr/>
        </p:nvSpPr>
        <p:spPr>
          <a:xfrm>
            <a:off x="3453408" y="2445425"/>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부하/자원</a:t>
            </a:r>
            <a:endParaRPr lang="en-US" sz="1200" dirty="0"/>
          </a:p>
        </p:txBody>
      </p:sp>
      <p:sp>
        <p:nvSpPr>
          <p:cNvPr id="18" name="Text 16"/>
          <p:cNvSpPr/>
          <p:nvPr/>
        </p:nvSpPr>
        <p:spPr>
          <a:xfrm>
            <a:off x="6801922" y="2445425"/>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CPU/GPU/메모리/IO 사용률, 큐 길이</a:t>
            </a:r>
            <a:endParaRPr lang="en-US" sz="1200" dirty="0"/>
          </a:p>
        </p:txBody>
      </p:sp>
      <p:sp>
        <p:nvSpPr>
          <p:cNvPr id="19" name="Text 17"/>
          <p:cNvSpPr/>
          <p:nvPr/>
        </p:nvSpPr>
        <p:spPr>
          <a:xfrm>
            <a:off x="11489888" y="2445425"/>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Prometheus 메트릭</a:t>
            </a:r>
            <a:endParaRPr lang="en-US" sz="1200" dirty="0"/>
          </a:p>
        </p:txBody>
      </p:sp>
      <p:sp>
        <p:nvSpPr>
          <p:cNvPr id="20" name="Shape 18"/>
          <p:cNvSpPr/>
          <p:nvPr/>
        </p:nvSpPr>
        <p:spPr>
          <a:xfrm>
            <a:off x="618053" y="2773561"/>
            <a:ext cx="13394293" cy="427315"/>
          </a:xfrm>
          <a:prstGeom prst="rect">
            <a:avLst/>
          </a:prstGeom>
          <a:solidFill>
            <a:srgbClr val="000000">
              <a:alpha val="4000"/>
            </a:srgbClr>
          </a:solidFill>
          <a:ln/>
        </p:spPr>
      </p:sp>
      <p:sp>
        <p:nvSpPr>
          <p:cNvPr id="21" name="Text 19"/>
          <p:cNvSpPr/>
          <p:nvPr/>
        </p:nvSpPr>
        <p:spPr>
          <a:xfrm>
            <a:off x="770811" y="2872740"/>
            <a:ext cx="2369939" cy="228957"/>
          </a:xfrm>
          <a:prstGeom prst="rect">
            <a:avLst/>
          </a:prstGeom>
          <a:noFill/>
          <a:ln/>
        </p:spPr>
        <p:txBody>
          <a:bodyPr wrap="none" lIns="0" tIns="0" rIns="0" bIns="0" rtlCol="0" anchor="t"/>
          <a:lstStyle/>
          <a:p>
            <a:pPr algn="l" indent="0" marL="0">
              <a:lnSpc>
                <a:spcPts val="1800"/>
              </a:lnSpc>
              <a:buNone/>
            </a:pPr>
            <a:endParaRPr lang="en-US" sz="1200" dirty="0"/>
          </a:p>
        </p:txBody>
      </p:sp>
      <p:sp>
        <p:nvSpPr>
          <p:cNvPr id="22" name="Text 20"/>
          <p:cNvSpPr/>
          <p:nvPr/>
        </p:nvSpPr>
        <p:spPr>
          <a:xfrm>
            <a:off x="3453408" y="2872740"/>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데이터 품질</a:t>
            </a:r>
            <a:endParaRPr lang="en-US" sz="1200" dirty="0"/>
          </a:p>
        </p:txBody>
      </p:sp>
      <p:sp>
        <p:nvSpPr>
          <p:cNvPr id="23" name="Text 21"/>
          <p:cNvSpPr/>
          <p:nvPr/>
        </p:nvSpPr>
        <p:spPr>
          <a:xfrm>
            <a:off x="6801922" y="2872740"/>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결측률, 스큐, 드리프트 지표</a:t>
            </a:r>
            <a:endParaRPr lang="en-US" sz="1200" dirty="0"/>
          </a:p>
        </p:txBody>
      </p:sp>
      <p:sp>
        <p:nvSpPr>
          <p:cNvPr id="24" name="Text 22"/>
          <p:cNvSpPr/>
          <p:nvPr/>
        </p:nvSpPr>
        <p:spPr>
          <a:xfrm>
            <a:off x="11489888" y="2872740"/>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품질 엔진</a:t>
            </a:r>
            <a:endParaRPr lang="en-US" sz="1200" dirty="0"/>
          </a:p>
        </p:txBody>
      </p:sp>
      <p:sp>
        <p:nvSpPr>
          <p:cNvPr id="25" name="Shape 23"/>
          <p:cNvSpPr/>
          <p:nvPr/>
        </p:nvSpPr>
        <p:spPr>
          <a:xfrm>
            <a:off x="618053" y="3200876"/>
            <a:ext cx="13394293" cy="427315"/>
          </a:xfrm>
          <a:prstGeom prst="rect">
            <a:avLst/>
          </a:prstGeom>
          <a:solidFill>
            <a:srgbClr val="FFFFFF">
              <a:alpha val="4000"/>
            </a:srgbClr>
          </a:solidFill>
          <a:ln/>
        </p:spPr>
      </p:sp>
      <p:sp>
        <p:nvSpPr>
          <p:cNvPr id="26" name="Text 24"/>
          <p:cNvSpPr/>
          <p:nvPr/>
        </p:nvSpPr>
        <p:spPr>
          <a:xfrm>
            <a:off x="770811" y="3300055"/>
            <a:ext cx="2369939" cy="228957"/>
          </a:xfrm>
          <a:prstGeom prst="rect">
            <a:avLst/>
          </a:prstGeom>
          <a:noFill/>
          <a:ln/>
        </p:spPr>
        <p:txBody>
          <a:bodyPr wrap="none" lIns="0" tIns="0" rIns="0" bIns="0" rtlCol="0" anchor="t"/>
          <a:lstStyle/>
          <a:p>
            <a:pPr algn="l" indent="0" marL="0">
              <a:lnSpc>
                <a:spcPts val="1800"/>
              </a:lnSpc>
              <a:buNone/>
            </a:pPr>
            <a:endParaRPr lang="en-US" sz="1200" dirty="0"/>
          </a:p>
        </p:txBody>
      </p:sp>
      <p:sp>
        <p:nvSpPr>
          <p:cNvPr id="27" name="Text 25"/>
          <p:cNvSpPr/>
          <p:nvPr/>
        </p:nvSpPr>
        <p:spPr>
          <a:xfrm>
            <a:off x="3453408" y="3300055"/>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모델 품질</a:t>
            </a:r>
            <a:endParaRPr lang="en-US" sz="1200" dirty="0"/>
          </a:p>
        </p:txBody>
      </p:sp>
      <p:sp>
        <p:nvSpPr>
          <p:cNvPr id="28" name="Text 26"/>
          <p:cNvSpPr/>
          <p:nvPr/>
        </p:nvSpPr>
        <p:spPr>
          <a:xfrm>
            <a:off x="6801922" y="3300055"/>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정확도, PSNR, VMAF, 추론 지연</a:t>
            </a:r>
            <a:endParaRPr lang="en-US" sz="1200" dirty="0"/>
          </a:p>
        </p:txBody>
      </p:sp>
      <p:sp>
        <p:nvSpPr>
          <p:cNvPr id="29" name="Text 27"/>
          <p:cNvSpPr/>
          <p:nvPr/>
        </p:nvSpPr>
        <p:spPr>
          <a:xfrm>
            <a:off x="11489888" y="3300055"/>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온라인 평가</a:t>
            </a:r>
            <a:endParaRPr lang="en-US" sz="1200" dirty="0"/>
          </a:p>
        </p:txBody>
      </p:sp>
      <p:sp>
        <p:nvSpPr>
          <p:cNvPr id="30" name="Shape 28"/>
          <p:cNvSpPr/>
          <p:nvPr/>
        </p:nvSpPr>
        <p:spPr>
          <a:xfrm>
            <a:off x="618053" y="3628192"/>
            <a:ext cx="13394293" cy="427315"/>
          </a:xfrm>
          <a:prstGeom prst="rect">
            <a:avLst/>
          </a:prstGeom>
          <a:solidFill>
            <a:srgbClr val="000000">
              <a:alpha val="4000"/>
            </a:srgbClr>
          </a:solidFill>
          <a:ln/>
        </p:spPr>
      </p:sp>
      <p:sp>
        <p:nvSpPr>
          <p:cNvPr id="31" name="Text 29"/>
          <p:cNvSpPr/>
          <p:nvPr/>
        </p:nvSpPr>
        <p:spPr>
          <a:xfrm>
            <a:off x="770811" y="3727371"/>
            <a:ext cx="2369939" cy="228957"/>
          </a:xfrm>
          <a:prstGeom prst="rect">
            <a:avLst/>
          </a:prstGeom>
          <a:noFill/>
          <a:ln/>
        </p:spPr>
        <p:txBody>
          <a:bodyPr wrap="none" lIns="0" tIns="0" rIns="0" bIns="0" rtlCol="0" anchor="t"/>
          <a:lstStyle/>
          <a:p>
            <a:pPr algn="l" indent="0" marL="0">
              <a:lnSpc>
                <a:spcPts val="1800"/>
              </a:lnSpc>
              <a:buNone/>
            </a:pPr>
            <a:endParaRPr lang="en-US" sz="1200" dirty="0"/>
          </a:p>
        </p:txBody>
      </p:sp>
      <p:sp>
        <p:nvSpPr>
          <p:cNvPr id="32" name="Text 30"/>
          <p:cNvSpPr/>
          <p:nvPr/>
        </p:nvSpPr>
        <p:spPr>
          <a:xfrm>
            <a:off x="3453408" y="3727371"/>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비용/전력</a:t>
            </a:r>
            <a:endParaRPr lang="en-US" sz="1200" dirty="0"/>
          </a:p>
        </p:txBody>
      </p:sp>
      <p:sp>
        <p:nvSpPr>
          <p:cNvPr id="33" name="Text 31"/>
          <p:cNvSpPr/>
          <p:nvPr/>
        </p:nvSpPr>
        <p:spPr>
          <a:xfrm>
            <a:off x="6801922" y="3727371"/>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분당 과금액, 소비 전력(W)</a:t>
            </a:r>
            <a:endParaRPr lang="en-US" sz="1200" dirty="0"/>
          </a:p>
        </p:txBody>
      </p:sp>
      <p:sp>
        <p:nvSpPr>
          <p:cNvPr id="34" name="Text 32"/>
          <p:cNvSpPr/>
          <p:nvPr/>
        </p:nvSpPr>
        <p:spPr>
          <a:xfrm>
            <a:off x="11489888" y="3727371"/>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요금계산기/전력계</a:t>
            </a:r>
            <a:endParaRPr lang="en-US" sz="1200" dirty="0"/>
          </a:p>
        </p:txBody>
      </p:sp>
      <p:sp>
        <p:nvSpPr>
          <p:cNvPr id="35" name="Shape 33"/>
          <p:cNvSpPr/>
          <p:nvPr/>
        </p:nvSpPr>
        <p:spPr>
          <a:xfrm>
            <a:off x="618053" y="4055507"/>
            <a:ext cx="13394293" cy="427315"/>
          </a:xfrm>
          <a:prstGeom prst="rect">
            <a:avLst/>
          </a:prstGeom>
          <a:solidFill>
            <a:srgbClr val="FFFFFF">
              <a:alpha val="4000"/>
            </a:srgbClr>
          </a:solidFill>
          <a:ln/>
        </p:spPr>
      </p:sp>
      <p:sp>
        <p:nvSpPr>
          <p:cNvPr id="36" name="Text 34"/>
          <p:cNvSpPr/>
          <p:nvPr/>
        </p:nvSpPr>
        <p:spPr>
          <a:xfrm>
            <a:off x="770811" y="4154686"/>
            <a:ext cx="2369939" cy="228957"/>
          </a:xfrm>
          <a:prstGeom prst="rect">
            <a:avLst/>
          </a:prstGeom>
          <a:noFill/>
          <a:ln/>
        </p:spPr>
        <p:txBody>
          <a:bodyPr wrap="none" lIns="0" tIns="0" rIns="0" bIns="0" rtlCol="0" anchor="t"/>
          <a:lstStyle/>
          <a:p>
            <a:pPr algn="l" indent="0" marL="0">
              <a:lnSpc>
                <a:spcPts val="1800"/>
              </a:lnSpc>
              <a:buNone/>
            </a:pPr>
            <a:r>
              <a:rPr lang="en-US" sz="1200" b="1" dirty="0">
                <a:solidFill>
                  <a:srgbClr val="E2E6E9"/>
                </a:solidFill>
                <a:latin typeface="Source Sans 3" pitchFamily="34" charset="0"/>
                <a:ea typeface="Source Sans 3" pitchFamily="34" charset="-122"/>
                <a:cs typeface="Source Sans 3" pitchFamily="34" charset="-120"/>
              </a:rPr>
              <a:t>행동 A</a:t>
            </a:r>
            <a:endParaRPr lang="en-US" sz="1200" dirty="0"/>
          </a:p>
        </p:txBody>
      </p:sp>
      <p:sp>
        <p:nvSpPr>
          <p:cNvPr id="37" name="Text 35"/>
          <p:cNvSpPr/>
          <p:nvPr/>
        </p:nvSpPr>
        <p:spPr>
          <a:xfrm>
            <a:off x="3453408" y="4154686"/>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배치/마이그레이션</a:t>
            </a:r>
            <a:endParaRPr lang="en-US" sz="1200" dirty="0"/>
          </a:p>
        </p:txBody>
      </p:sp>
      <p:sp>
        <p:nvSpPr>
          <p:cNvPr id="38" name="Text 36"/>
          <p:cNvSpPr/>
          <p:nvPr/>
        </p:nvSpPr>
        <p:spPr>
          <a:xfrm>
            <a:off x="6801922" y="4154686"/>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migrate(v, tier→tier')</a:t>
            </a:r>
            <a:endParaRPr lang="en-US" sz="1200" dirty="0"/>
          </a:p>
        </p:txBody>
      </p:sp>
      <p:sp>
        <p:nvSpPr>
          <p:cNvPr id="39" name="Text 37"/>
          <p:cNvSpPr/>
          <p:nvPr/>
        </p:nvSpPr>
        <p:spPr>
          <a:xfrm>
            <a:off x="11489888" y="4154686"/>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라이브/콜드 옵션</a:t>
            </a:r>
            <a:endParaRPr lang="en-US" sz="1200" dirty="0"/>
          </a:p>
        </p:txBody>
      </p:sp>
      <p:sp>
        <p:nvSpPr>
          <p:cNvPr id="40" name="Shape 38"/>
          <p:cNvSpPr/>
          <p:nvPr/>
        </p:nvSpPr>
        <p:spPr>
          <a:xfrm>
            <a:off x="618053" y="4482822"/>
            <a:ext cx="13394293" cy="427315"/>
          </a:xfrm>
          <a:prstGeom prst="rect">
            <a:avLst/>
          </a:prstGeom>
          <a:solidFill>
            <a:srgbClr val="000000">
              <a:alpha val="4000"/>
            </a:srgbClr>
          </a:solidFill>
          <a:ln/>
        </p:spPr>
      </p:sp>
      <p:sp>
        <p:nvSpPr>
          <p:cNvPr id="41" name="Text 39"/>
          <p:cNvSpPr/>
          <p:nvPr/>
        </p:nvSpPr>
        <p:spPr>
          <a:xfrm>
            <a:off x="770811" y="4582001"/>
            <a:ext cx="2369939" cy="228957"/>
          </a:xfrm>
          <a:prstGeom prst="rect">
            <a:avLst/>
          </a:prstGeom>
          <a:noFill/>
          <a:ln/>
        </p:spPr>
        <p:txBody>
          <a:bodyPr wrap="none" lIns="0" tIns="0" rIns="0" bIns="0" rtlCol="0" anchor="t"/>
          <a:lstStyle/>
          <a:p>
            <a:pPr algn="l" indent="0" marL="0">
              <a:lnSpc>
                <a:spcPts val="1800"/>
              </a:lnSpc>
              <a:buNone/>
            </a:pPr>
            <a:endParaRPr lang="en-US" sz="1200" dirty="0"/>
          </a:p>
        </p:txBody>
      </p:sp>
      <p:sp>
        <p:nvSpPr>
          <p:cNvPr id="42" name="Text 40"/>
          <p:cNvSpPr/>
          <p:nvPr/>
        </p:nvSpPr>
        <p:spPr>
          <a:xfrm>
            <a:off x="3453408" y="4582001"/>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스케일링</a:t>
            </a:r>
            <a:endParaRPr lang="en-US" sz="1200" dirty="0"/>
          </a:p>
        </p:txBody>
      </p:sp>
      <p:sp>
        <p:nvSpPr>
          <p:cNvPr id="43" name="Text 41"/>
          <p:cNvSpPr/>
          <p:nvPr/>
        </p:nvSpPr>
        <p:spPr>
          <a:xfrm>
            <a:off x="6801922" y="4582001"/>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scale_out/in, GPU on/off</a:t>
            </a:r>
            <a:endParaRPr lang="en-US" sz="1200" dirty="0"/>
          </a:p>
        </p:txBody>
      </p:sp>
      <p:sp>
        <p:nvSpPr>
          <p:cNvPr id="44" name="Text 42"/>
          <p:cNvSpPr/>
          <p:nvPr/>
        </p:nvSpPr>
        <p:spPr>
          <a:xfrm>
            <a:off x="11489888" y="4582001"/>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쿨다운 필요</a:t>
            </a:r>
            <a:endParaRPr lang="en-US" sz="1200" dirty="0"/>
          </a:p>
        </p:txBody>
      </p:sp>
      <p:sp>
        <p:nvSpPr>
          <p:cNvPr id="45" name="Shape 43"/>
          <p:cNvSpPr/>
          <p:nvPr/>
        </p:nvSpPr>
        <p:spPr>
          <a:xfrm>
            <a:off x="618053" y="4910138"/>
            <a:ext cx="13394293" cy="434935"/>
          </a:xfrm>
          <a:prstGeom prst="rect">
            <a:avLst/>
          </a:prstGeom>
          <a:solidFill>
            <a:srgbClr val="FFFFFF">
              <a:alpha val="4000"/>
            </a:srgbClr>
          </a:solidFill>
          <a:ln/>
        </p:spPr>
      </p:sp>
      <p:sp>
        <p:nvSpPr>
          <p:cNvPr id="46" name="Text 44"/>
          <p:cNvSpPr/>
          <p:nvPr/>
        </p:nvSpPr>
        <p:spPr>
          <a:xfrm>
            <a:off x="770811" y="5009317"/>
            <a:ext cx="2369939" cy="228957"/>
          </a:xfrm>
          <a:prstGeom prst="rect">
            <a:avLst/>
          </a:prstGeom>
          <a:noFill/>
          <a:ln/>
        </p:spPr>
        <p:txBody>
          <a:bodyPr wrap="none" lIns="0" tIns="0" rIns="0" bIns="0" rtlCol="0" anchor="t"/>
          <a:lstStyle/>
          <a:p>
            <a:pPr algn="l" indent="0" marL="0">
              <a:lnSpc>
                <a:spcPts val="1800"/>
              </a:lnSpc>
              <a:buNone/>
            </a:pPr>
            <a:endParaRPr lang="en-US" sz="1200" dirty="0"/>
          </a:p>
        </p:txBody>
      </p:sp>
      <p:sp>
        <p:nvSpPr>
          <p:cNvPr id="47" name="Text 45"/>
          <p:cNvSpPr/>
          <p:nvPr/>
        </p:nvSpPr>
        <p:spPr>
          <a:xfrm>
            <a:off x="3453408" y="5009317"/>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오프로딩</a:t>
            </a:r>
            <a:endParaRPr lang="en-US" sz="1200" dirty="0"/>
          </a:p>
        </p:txBody>
      </p:sp>
      <p:sp>
        <p:nvSpPr>
          <p:cNvPr id="48" name="Text 46"/>
          <p:cNvSpPr/>
          <p:nvPr/>
        </p:nvSpPr>
        <p:spPr>
          <a:xfrm>
            <a:off x="6801922" y="5009317"/>
            <a:ext cx="4375309" cy="23657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offload(v, Dev</a:t>
            </a:r>
            <a:pPr algn="l" indent="0" marL="0">
              <a:lnSpc>
                <a:spcPts val="1800"/>
              </a:lnSpc>
              <a:buNone/>
            </a:pPr>
            <a:r>
              <a:rPr lang="en-US" sz="1200" dirty="0">
                <a:solidFill>
                  <a:srgbClr val="000000"/>
                </a:solidFill>
                <a:latin typeface="Source Sans 3" pitchFamily="34" charset="0"/>
                <a:ea typeface="Source Sans 3" pitchFamily="34" charset="-122"/>
                <a:cs typeface="Source Sans 3" pitchFamily="34" charset="-120"/>
              </a:rPr>
              <a:t>↔</a:t>
            </a:r>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Edge/Cloud)</a:t>
            </a:r>
            <a:endParaRPr lang="en-US" sz="1200" dirty="0"/>
          </a:p>
        </p:txBody>
      </p:sp>
      <p:sp>
        <p:nvSpPr>
          <p:cNvPr id="49" name="Text 47"/>
          <p:cNvSpPr/>
          <p:nvPr/>
        </p:nvSpPr>
        <p:spPr>
          <a:xfrm>
            <a:off x="11489888" y="5009317"/>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임계값 기반</a:t>
            </a:r>
            <a:endParaRPr lang="en-US" sz="1200" dirty="0"/>
          </a:p>
        </p:txBody>
      </p:sp>
      <p:sp>
        <p:nvSpPr>
          <p:cNvPr id="50" name="Shape 48"/>
          <p:cNvSpPr/>
          <p:nvPr/>
        </p:nvSpPr>
        <p:spPr>
          <a:xfrm>
            <a:off x="618053" y="5345073"/>
            <a:ext cx="13394293" cy="434935"/>
          </a:xfrm>
          <a:prstGeom prst="rect">
            <a:avLst/>
          </a:prstGeom>
          <a:solidFill>
            <a:srgbClr val="000000">
              <a:alpha val="4000"/>
            </a:srgbClr>
          </a:solidFill>
          <a:ln/>
        </p:spPr>
      </p:sp>
      <p:sp>
        <p:nvSpPr>
          <p:cNvPr id="51" name="Text 49"/>
          <p:cNvSpPr/>
          <p:nvPr/>
        </p:nvSpPr>
        <p:spPr>
          <a:xfrm>
            <a:off x="770811" y="5444252"/>
            <a:ext cx="2369939" cy="228957"/>
          </a:xfrm>
          <a:prstGeom prst="rect">
            <a:avLst/>
          </a:prstGeom>
          <a:noFill/>
          <a:ln/>
        </p:spPr>
        <p:txBody>
          <a:bodyPr wrap="none" lIns="0" tIns="0" rIns="0" bIns="0" rtlCol="0" anchor="t"/>
          <a:lstStyle/>
          <a:p>
            <a:pPr algn="l" indent="0" marL="0">
              <a:lnSpc>
                <a:spcPts val="1800"/>
              </a:lnSpc>
              <a:buNone/>
            </a:pPr>
            <a:endParaRPr lang="en-US" sz="1200" dirty="0"/>
          </a:p>
        </p:txBody>
      </p:sp>
      <p:sp>
        <p:nvSpPr>
          <p:cNvPr id="52" name="Text 50"/>
          <p:cNvSpPr/>
          <p:nvPr/>
        </p:nvSpPr>
        <p:spPr>
          <a:xfrm>
            <a:off x="3453408" y="5444252"/>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압축/프리셋</a:t>
            </a:r>
            <a:endParaRPr lang="en-US" sz="1200" dirty="0"/>
          </a:p>
        </p:txBody>
      </p:sp>
      <p:sp>
        <p:nvSpPr>
          <p:cNvPr id="53" name="Text 51"/>
          <p:cNvSpPr/>
          <p:nvPr/>
        </p:nvSpPr>
        <p:spPr>
          <a:xfrm>
            <a:off x="6801922" y="5444252"/>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encode_preset 조정, 압축률 변경</a:t>
            </a:r>
            <a:endParaRPr lang="en-US" sz="1200" dirty="0"/>
          </a:p>
        </p:txBody>
      </p:sp>
      <p:sp>
        <p:nvSpPr>
          <p:cNvPr id="54" name="Text 52"/>
          <p:cNvSpPr/>
          <p:nvPr/>
        </p:nvSpPr>
        <p:spPr>
          <a:xfrm>
            <a:off x="11489888" y="5444252"/>
            <a:ext cx="2369939" cy="23657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지연</a:t>
            </a:r>
            <a:pPr algn="l" indent="0" marL="0">
              <a:lnSpc>
                <a:spcPts val="1800"/>
              </a:lnSpc>
              <a:buNone/>
            </a:pPr>
            <a:r>
              <a:rPr lang="en-US" sz="1200" dirty="0">
                <a:solidFill>
                  <a:srgbClr val="000000"/>
                </a:solidFill>
                <a:latin typeface="Source Sans 3" pitchFamily="34" charset="0"/>
                <a:ea typeface="Source Sans 3" pitchFamily="34" charset="-122"/>
                <a:cs typeface="Source Sans 3" pitchFamily="34" charset="-120"/>
              </a:rPr>
              <a:t>↔</a:t>
            </a:r>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품질 트레이드오프</a:t>
            </a:r>
            <a:endParaRPr lang="en-US" sz="1200" dirty="0"/>
          </a:p>
        </p:txBody>
      </p:sp>
      <p:sp>
        <p:nvSpPr>
          <p:cNvPr id="55" name="Shape 53"/>
          <p:cNvSpPr/>
          <p:nvPr/>
        </p:nvSpPr>
        <p:spPr>
          <a:xfrm>
            <a:off x="618053" y="5780008"/>
            <a:ext cx="13394293" cy="427315"/>
          </a:xfrm>
          <a:prstGeom prst="rect">
            <a:avLst/>
          </a:prstGeom>
          <a:solidFill>
            <a:srgbClr val="FFFFFF">
              <a:alpha val="4000"/>
            </a:srgbClr>
          </a:solidFill>
          <a:ln/>
        </p:spPr>
      </p:sp>
      <p:sp>
        <p:nvSpPr>
          <p:cNvPr id="56" name="Text 54"/>
          <p:cNvSpPr/>
          <p:nvPr/>
        </p:nvSpPr>
        <p:spPr>
          <a:xfrm>
            <a:off x="770811" y="5879187"/>
            <a:ext cx="2369939" cy="228957"/>
          </a:xfrm>
          <a:prstGeom prst="rect">
            <a:avLst/>
          </a:prstGeom>
          <a:noFill/>
          <a:ln/>
        </p:spPr>
        <p:txBody>
          <a:bodyPr wrap="none" lIns="0" tIns="0" rIns="0" bIns="0" rtlCol="0" anchor="t"/>
          <a:lstStyle/>
          <a:p>
            <a:pPr algn="l" indent="0" marL="0">
              <a:lnSpc>
                <a:spcPts val="1800"/>
              </a:lnSpc>
              <a:buNone/>
            </a:pPr>
            <a:endParaRPr lang="en-US" sz="1200" dirty="0"/>
          </a:p>
        </p:txBody>
      </p:sp>
      <p:sp>
        <p:nvSpPr>
          <p:cNvPr id="57" name="Text 55"/>
          <p:cNvSpPr/>
          <p:nvPr/>
        </p:nvSpPr>
        <p:spPr>
          <a:xfrm>
            <a:off x="3453408" y="5879187"/>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캐싱/경로</a:t>
            </a:r>
            <a:endParaRPr lang="en-US" sz="1200" dirty="0"/>
          </a:p>
        </p:txBody>
      </p:sp>
      <p:sp>
        <p:nvSpPr>
          <p:cNvPr id="58" name="Text 56"/>
          <p:cNvSpPr/>
          <p:nvPr/>
        </p:nvSpPr>
        <p:spPr>
          <a:xfrm>
            <a:off x="6801922" y="5879187"/>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cache 증가, QoS 경로 변경</a:t>
            </a:r>
            <a:endParaRPr lang="en-US" sz="1200" dirty="0"/>
          </a:p>
        </p:txBody>
      </p:sp>
      <p:sp>
        <p:nvSpPr>
          <p:cNvPr id="59" name="Text 57"/>
          <p:cNvSpPr/>
          <p:nvPr/>
        </p:nvSpPr>
        <p:spPr>
          <a:xfrm>
            <a:off x="11489888" y="5879187"/>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SDN 제어</a:t>
            </a:r>
            <a:endParaRPr lang="en-US" sz="1200" dirty="0"/>
          </a:p>
        </p:txBody>
      </p:sp>
      <p:sp>
        <p:nvSpPr>
          <p:cNvPr id="60" name="Shape 58"/>
          <p:cNvSpPr/>
          <p:nvPr/>
        </p:nvSpPr>
        <p:spPr>
          <a:xfrm>
            <a:off x="618053" y="6207323"/>
            <a:ext cx="13394293" cy="427315"/>
          </a:xfrm>
          <a:prstGeom prst="rect">
            <a:avLst/>
          </a:prstGeom>
          <a:solidFill>
            <a:srgbClr val="000000">
              <a:alpha val="4000"/>
            </a:srgbClr>
          </a:solidFill>
          <a:ln/>
        </p:spPr>
      </p:sp>
      <p:sp>
        <p:nvSpPr>
          <p:cNvPr id="61" name="Text 59"/>
          <p:cNvSpPr/>
          <p:nvPr/>
        </p:nvSpPr>
        <p:spPr>
          <a:xfrm>
            <a:off x="770811" y="6306503"/>
            <a:ext cx="2369939" cy="228957"/>
          </a:xfrm>
          <a:prstGeom prst="rect">
            <a:avLst/>
          </a:prstGeom>
          <a:noFill/>
          <a:ln/>
        </p:spPr>
        <p:txBody>
          <a:bodyPr wrap="none" lIns="0" tIns="0" rIns="0" bIns="0" rtlCol="0" anchor="t"/>
          <a:lstStyle/>
          <a:p>
            <a:pPr algn="l" indent="0" marL="0">
              <a:lnSpc>
                <a:spcPts val="1800"/>
              </a:lnSpc>
              <a:buNone/>
            </a:pPr>
            <a:r>
              <a:rPr lang="en-US" sz="1200" b="1" dirty="0">
                <a:solidFill>
                  <a:srgbClr val="E2E6E9"/>
                </a:solidFill>
                <a:latin typeface="Source Sans 3" pitchFamily="34" charset="0"/>
                <a:ea typeface="Source Sans 3" pitchFamily="34" charset="-122"/>
                <a:cs typeface="Source Sans 3" pitchFamily="34" charset="-120"/>
              </a:rPr>
              <a:t>보상 R</a:t>
            </a:r>
            <a:endParaRPr lang="en-US" sz="1200" dirty="0"/>
          </a:p>
        </p:txBody>
      </p:sp>
      <p:sp>
        <p:nvSpPr>
          <p:cNvPr id="62" name="Text 60"/>
          <p:cNvSpPr/>
          <p:nvPr/>
        </p:nvSpPr>
        <p:spPr>
          <a:xfrm>
            <a:off x="3453408" y="6306503"/>
            <a:ext cx="3035856"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보상 함수</a:t>
            </a:r>
            <a:endParaRPr lang="en-US" sz="1200" dirty="0"/>
          </a:p>
        </p:txBody>
      </p:sp>
      <p:sp>
        <p:nvSpPr>
          <p:cNvPr id="63" name="Text 61"/>
          <p:cNvSpPr/>
          <p:nvPr/>
        </p:nvSpPr>
        <p:spPr>
          <a:xfrm>
            <a:off x="6801922" y="6306503"/>
            <a:ext cx="437530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R = -α·SLO_viol - λc·Cost - λe·Energy + λq·QoE</a:t>
            </a:r>
            <a:endParaRPr lang="en-US" sz="1200" dirty="0"/>
          </a:p>
        </p:txBody>
      </p:sp>
      <p:sp>
        <p:nvSpPr>
          <p:cNvPr id="64" name="Text 62"/>
          <p:cNvSpPr/>
          <p:nvPr/>
        </p:nvSpPr>
        <p:spPr>
          <a:xfrm>
            <a:off x="11489888" y="6306503"/>
            <a:ext cx="2369939" cy="228957"/>
          </a:xfrm>
          <a:prstGeom prst="rect">
            <a:avLst/>
          </a:prstGeom>
          <a:noFill/>
          <a:ln/>
        </p:spPr>
        <p:txBody>
          <a:bodyPr wrap="none" lIns="0" tIns="0" rIns="0" bIns="0" rtlCol="0" anchor="t"/>
          <a:lstStyle/>
          <a:p>
            <a:pPr algn="l" indent="0" marL="0">
              <a:lnSpc>
                <a:spcPts val="1800"/>
              </a:lnSpc>
              <a:buNone/>
            </a:pPr>
            <a:r>
              <a:rPr lang="en-US" sz="1200" dirty="0">
                <a:solidFill>
                  <a:srgbClr val="E2E6E9"/>
                </a:solidFill>
                <a:latin typeface="Source Sans 3" pitchFamily="34" charset="0"/>
                <a:ea typeface="Source Sans 3" pitchFamily="34" charset="-122"/>
                <a:cs typeface="Source Sans 3" pitchFamily="34" charset="-120"/>
              </a:rPr>
              <a:t>가중치 튜닝</a:t>
            </a:r>
            <a:endParaRPr lang="en-US" sz="1200" dirty="0"/>
          </a:p>
        </p:txBody>
      </p:sp>
      <p:sp>
        <p:nvSpPr>
          <p:cNvPr id="65" name="Text 63"/>
          <p:cNvSpPr/>
          <p:nvPr/>
        </p:nvSpPr>
        <p:spPr>
          <a:xfrm>
            <a:off x="610433" y="6813947"/>
            <a:ext cx="13409533" cy="914995"/>
          </a:xfrm>
          <a:prstGeom prst="rect">
            <a:avLst/>
          </a:prstGeom>
          <a:noFill/>
          <a:ln/>
        </p:spPr>
        <p:txBody>
          <a:bodyPr wrap="square" lIns="0" tIns="0" rIns="0" bIns="0" rtlCol="0" anchor="t"/>
          <a:lstStyle/>
          <a:p>
            <a:pPr algn="l" indent="0" marL="0">
              <a:lnSpc>
                <a:spcPts val="1400"/>
              </a:lnSpc>
              <a:buNone/>
            </a:pPr>
            <a:r>
              <a:rPr lang="en-US" sz="950" dirty="0">
                <a:solidFill>
                  <a:srgbClr val="E2E6E9"/>
                </a:solidFill>
                <a:latin typeface="Source Sans 3" pitchFamily="34" charset="0"/>
                <a:ea typeface="Source Sans 3" pitchFamily="34" charset="-122"/>
                <a:cs typeface="Source Sans 3" pitchFamily="34" charset="-120"/>
              </a:rPr>
              <a:t>발표 메모: 강화학습 에이전트가 사용하는 상태, 행동, 보상을 표로 정리했습니다. 상태 공간은 다섯 가지 범주로 구성됩니다. 네트워크 관련 상태는 왕복 지연시간, 패킷 손실률, 지터, 가용 대역폭이고 OpenTelemetry로 수집합니다. 자원 및 부하 상태는 각 노드의 CPU, GPU, 메모리, IO 사용률과 처리 대기 큐 길이를 Prometheus로 측정합니다. 데이터 품질 상태는 입력 데이터의 결측 비율, 분포 왜곡, 드리프트 정도를 품질 엔진이 계산합니다. 모델 품질 상태는 추론 정확도, 영상의 경우 PSNR이나 VMAF 같은 체감 품질 지표, 그리고 추론 소요 시간을 온라인으로 평가합니다. 마지막으로 비용과 전력 상태는 클라우드 과금 계산기와 전력계로 측정한 운영 비용입니다. 행동 공간은 다섯 가지입니다. 배치와 마이그레이션은 컨테이너를 다른 계층으로 옮기는 것이고, 라이브 마이그레이션과 콜드 스타트 중 선택할 수 있습니다. 스케일링은 인스턴스를 늘리거나 줄이고, GPU를 켜거나 끄는 것이며 쿨다운 시간을 고려해야 합니다. 오프로딩은 작업을 디바이스와 엣지, 클라우드 간에 어디서 실행할지 결정하는 것으로 부하나 네트워크 임계값에 따라 판단합니다. 압축과 인코딩 프리셋 조정은 영상 품질과 전송 지연 간 트레이드오프를 제어하며, 캐싱과 경로 변경은 자주 쓰는 데이터를 캐시하거나 SDN을 통해 QoS 경로를 바꾸는 것입니다. 보상 함수는 SLO 위반, 비용, 에너지 소비는 페널티로, 사용자 체감 품질은 보상으로 가중 합산하며, 각 가중치는 응용 특성에 맞춰 튜닝합니다.</a:t>
            </a:r>
            <a:endParaRPr lang="en-US" sz="9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31840" y="296942"/>
            <a:ext cx="2454235" cy="306705"/>
          </a:xfrm>
          <a:prstGeom prst="rect">
            <a:avLst/>
          </a:prstGeom>
          <a:noFill/>
          <a:ln/>
        </p:spPr>
        <p:txBody>
          <a:bodyPr wrap="none" lIns="0" tIns="0" rIns="0" bIns="0" rtlCol="0" anchor="t"/>
          <a:lstStyle/>
          <a:p>
            <a:pPr algn="l" indent="0" marL="0">
              <a:lnSpc>
                <a:spcPts val="2400"/>
              </a:lnSpc>
              <a:buNone/>
            </a:pPr>
            <a:r>
              <a:rPr lang="en-US" sz="1900" b="1" dirty="0">
                <a:solidFill>
                  <a:srgbClr val="FFFFFF"/>
                </a:solidFill>
                <a:latin typeface="Montserrat Bold" pitchFamily="34" charset="0"/>
                <a:ea typeface="Montserrat Bold" pitchFamily="34" charset="-122"/>
                <a:cs typeface="Montserrat Bold" pitchFamily="34" charset="-120"/>
              </a:rPr>
              <a:t>알고리즘 구조</a:t>
            </a:r>
            <a:endParaRPr lang="en-US" sz="1900" dirty="0"/>
          </a:p>
        </p:txBody>
      </p:sp>
      <p:sp>
        <p:nvSpPr>
          <p:cNvPr id="3" name="Text 1"/>
          <p:cNvSpPr/>
          <p:nvPr/>
        </p:nvSpPr>
        <p:spPr>
          <a:xfrm>
            <a:off x="431840" y="646748"/>
            <a:ext cx="1472565" cy="184071"/>
          </a:xfrm>
          <a:prstGeom prst="rect">
            <a:avLst/>
          </a:prstGeom>
          <a:noFill/>
          <a:ln/>
        </p:spPr>
        <p:txBody>
          <a:bodyPr wrap="none" lIns="0" tIns="0" rIns="0" bIns="0" rtlCol="0" anchor="t"/>
          <a:lstStyle/>
          <a:p>
            <a:pPr algn="l" indent="0" marL="0">
              <a:lnSpc>
                <a:spcPts val="1400"/>
              </a:lnSpc>
              <a:buNone/>
            </a:pPr>
            <a:r>
              <a:rPr lang="en-US" sz="1150" b="1" dirty="0">
                <a:solidFill>
                  <a:srgbClr val="FFFFFF"/>
                </a:solidFill>
                <a:latin typeface="Montserrat Bold" pitchFamily="34" charset="0"/>
                <a:ea typeface="Montserrat Bold" pitchFamily="34" charset="-122"/>
                <a:cs typeface="Montserrat Bold" pitchFamily="34" charset="-120"/>
              </a:rPr>
              <a:t>운영 루프 및 정책 관점</a:t>
            </a:r>
            <a:endParaRPr lang="en-US" sz="1150" dirty="0"/>
          </a:p>
        </p:txBody>
      </p:sp>
      <p:sp>
        <p:nvSpPr>
          <p:cNvPr id="4" name="Text 2"/>
          <p:cNvSpPr/>
          <p:nvPr/>
        </p:nvSpPr>
        <p:spPr>
          <a:xfrm>
            <a:off x="431840" y="1100614"/>
            <a:ext cx="1227058" cy="153352"/>
          </a:xfrm>
          <a:prstGeom prst="rect">
            <a:avLst/>
          </a:prstGeom>
          <a:noFill/>
          <a:ln/>
        </p:spPr>
        <p:txBody>
          <a:bodyPr wrap="none" lIns="0" tIns="0" rIns="0" bIns="0" rtlCol="0" anchor="t"/>
          <a:lstStyle/>
          <a:p>
            <a:pPr algn="l" indent="0" marL="0">
              <a:lnSpc>
                <a:spcPts val="1200"/>
              </a:lnSpc>
              <a:buNone/>
            </a:pPr>
            <a:r>
              <a:rPr lang="en-US" sz="950" b="1" dirty="0">
                <a:solidFill>
                  <a:srgbClr val="FFFFFF"/>
                </a:solidFill>
                <a:latin typeface="Montserrat Bold" pitchFamily="34" charset="0"/>
                <a:ea typeface="Montserrat Bold" pitchFamily="34" charset="-122"/>
                <a:cs typeface="Montserrat Bold" pitchFamily="34" charset="-120"/>
              </a:rPr>
              <a:t>운영 루프 의사코드</a:t>
            </a:r>
            <a:endParaRPr lang="en-US" sz="950" dirty="0"/>
          </a:p>
        </p:txBody>
      </p:sp>
      <p:pic>
        <p:nvPicPr>
          <p:cNvPr id="5" name="Image 0" descr="preencoded.png">    </p:cNvPr>
          <p:cNvPicPr>
            <a:picLocks noChangeAspect="1"/>
          </p:cNvPicPr>
          <p:nvPr/>
        </p:nvPicPr>
        <p:blipFill>
          <a:blip r:embed="rId1"/>
          <a:stretch>
            <a:fillRect/>
          </a:stretch>
        </p:blipFill>
        <p:spPr>
          <a:xfrm>
            <a:off x="431840" y="1375410"/>
            <a:ext cx="6751677" cy="10958513"/>
          </a:xfrm>
          <a:prstGeom prst="rect">
            <a:avLst/>
          </a:prstGeom>
        </p:spPr>
      </p:pic>
      <p:sp>
        <p:nvSpPr>
          <p:cNvPr id="6" name="Text 3"/>
          <p:cNvSpPr/>
          <p:nvPr/>
        </p:nvSpPr>
        <p:spPr>
          <a:xfrm>
            <a:off x="431840" y="12455366"/>
            <a:ext cx="6751677" cy="129659"/>
          </a:xfrm>
          <a:prstGeom prst="rect">
            <a:avLst/>
          </a:prstGeom>
          <a:noFill/>
          <a:ln/>
        </p:spPr>
        <p:txBody>
          <a:bodyPr wrap="none" lIns="0" tIns="0" rIns="0" bIns="0" rtlCol="0" anchor="t"/>
          <a:lstStyle/>
          <a:p>
            <a:pPr algn="l" indent="0" marL="0">
              <a:lnSpc>
                <a:spcPts val="1000"/>
              </a:lnSpc>
              <a:buNone/>
            </a:pPr>
            <a:r>
              <a:rPr lang="en-US" sz="650" dirty="0">
                <a:solidFill>
                  <a:srgbClr val="E2E6E9"/>
                </a:solidFill>
                <a:latin typeface="Source Sans 3" pitchFamily="34" charset="0"/>
                <a:ea typeface="Source Sans 3" pitchFamily="34" charset="-122"/>
                <a:cs typeface="Source Sans 3" pitchFamily="34" charset="-120"/>
              </a:rPr>
              <a:t>주기적으로 상태를 관찰하고 정책을 실행하며 보상을 기록하는 운영 루프</a:t>
            </a:r>
            <a:endParaRPr lang="en-US" sz="650" dirty="0"/>
          </a:p>
        </p:txBody>
      </p:sp>
      <p:sp>
        <p:nvSpPr>
          <p:cNvPr id="7" name="Text 4"/>
          <p:cNvSpPr/>
          <p:nvPr/>
        </p:nvSpPr>
        <p:spPr>
          <a:xfrm>
            <a:off x="7454503" y="1100614"/>
            <a:ext cx="1227058" cy="153352"/>
          </a:xfrm>
          <a:prstGeom prst="rect">
            <a:avLst/>
          </a:prstGeom>
          <a:noFill/>
          <a:ln/>
        </p:spPr>
        <p:txBody>
          <a:bodyPr wrap="none" lIns="0" tIns="0" rIns="0" bIns="0" rtlCol="0" anchor="t"/>
          <a:lstStyle/>
          <a:p>
            <a:pPr algn="l" indent="0" marL="0">
              <a:lnSpc>
                <a:spcPts val="1200"/>
              </a:lnSpc>
              <a:buNone/>
            </a:pPr>
            <a:r>
              <a:rPr lang="en-US" sz="950" b="1" dirty="0">
                <a:solidFill>
                  <a:srgbClr val="FFFFFF"/>
                </a:solidFill>
                <a:latin typeface="Montserrat Bold" pitchFamily="34" charset="0"/>
                <a:ea typeface="Montserrat Bold" pitchFamily="34" charset="-122"/>
                <a:cs typeface="Montserrat Bold" pitchFamily="34" charset="-120"/>
              </a:rPr>
              <a:t>정책 관점 의사코드</a:t>
            </a:r>
            <a:endParaRPr lang="en-US" sz="950" dirty="0"/>
          </a:p>
        </p:txBody>
      </p:sp>
      <p:pic>
        <p:nvPicPr>
          <p:cNvPr id="8" name="Image 1" descr="preencoded.png">    </p:cNvPr>
          <p:cNvPicPr>
            <a:picLocks noChangeAspect="1"/>
          </p:cNvPicPr>
          <p:nvPr/>
        </p:nvPicPr>
        <p:blipFill>
          <a:blip r:embed="rId2"/>
          <a:stretch>
            <a:fillRect/>
          </a:stretch>
        </p:blipFill>
        <p:spPr>
          <a:xfrm>
            <a:off x="7454503" y="1375410"/>
            <a:ext cx="5852160" cy="11536680"/>
          </a:xfrm>
          <a:prstGeom prst="rect">
            <a:avLst/>
          </a:prstGeom>
        </p:spPr>
      </p:pic>
      <p:sp>
        <p:nvSpPr>
          <p:cNvPr id="9" name="Text 5"/>
          <p:cNvSpPr/>
          <p:nvPr/>
        </p:nvSpPr>
        <p:spPr>
          <a:xfrm>
            <a:off x="7454503" y="13033534"/>
            <a:ext cx="6751677" cy="129659"/>
          </a:xfrm>
          <a:prstGeom prst="rect">
            <a:avLst/>
          </a:prstGeom>
          <a:noFill/>
          <a:ln/>
        </p:spPr>
        <p:txBody>
          <a:bodyPr wrap="none" lIns="0" tIns="0" rIns="0" bIns="0" rtlCol="0" anchor="t"/>
          <a:lstStyle/>
          <a:p>
            <a:pPr algn="l" indent="0" marL="0">
              <a:lnSpc>
                <a:spcPts val="1000"/>
              </a:lnSpc>
              <a:buNone/>
            </a:pPr>
            <a:r>
              <a:rPr lang="en-US" sz="650" dirty="0">
                <a:solidFill>
                  <a:srgbClr val="E2E6E9"/>
                </a:solidFill>
                <a:latin typeface="Source Sans 3" pitchFamily="34" charset="0"/>
                <a:ea typeface="Source Sans 3" pitchFamily="34" charset="-122"/>
                <a:cs typeface="Source Sans 3" pitchFamily="34" charset="-120"/>
              </a:rPr>
              <a:t>SLO 위반 여부와 자원 상태에 따라 행동을 선택하는 정책 로직</a:t>
            </a:r>
            <a:endParaRPr lang="en-US" sz="650" dirty="0"/>
          </a:p>
        </p:txBody>
      </p:sp>
      <p:sp>
        <p:nvSpPr>
          <p:cNvPr id="10" name="Text 6"/>
          <p:cNvSpPr/>
          <p:nvPr/>
        </p:nvSpPr>
        <p:spPr>
          <a:xfrm>
            <a:off x="431840" y="13381792"/>
            <a:ext cx="13766721" cy="323850"/>
          </a:xfrm>
          <a:prstGeom prst="rect">
            <a:avLst/>
          </a:prstGeom>
          <a:noFill/>
          <a:ln/>
        </p:spPr>
        <p:txBody>
          <a:bodyPr wrap="square" lIns="0" tIns="0" rIns="0" bIns="0" rtlCol="0" anchor="t"/>
          <a:lstStyle/>
          <a:p>
            <a:pPr algn="l" indent="0" marL="0">
              <a:lnSpc>
                <a:spcPts val="1250"/>
              </a:lnSpc>
              <a:buNone/>
            </a:pPr>
            <a:r>
              <a:rPr lang="en-US" sz="850" dirty="0">
                <a:solidFill>
                  <a:srgbClr val="E2E6E9"/>
                </a:solidFill>
                <a:latin typeface="Source Sans 3" pitchFamily="34" charset="0"/>
                <a:ea typeface="Source Sans 3" pitchFamily="34" charset="-122"/>
                <a:cs typeface="Source Sans 3" pitchFamily="34" charset="-120"/>
              </a:rPr>
              <a:t>왼쪽 운영 루프는 매 주기마다 텔레메트리로 상태를 수집하고, 정책 엔진이 행동을 선택하여 실행한 뒤, 그 결과를 보상으로 기록하고 정책을 업데이트하는 전체 흐름을 보여줍니다. 오른쪽 정책 관점 코드는 SLO 위반이 발생하면 즉시 스케일 아웃이나 오프로딩을 수행하고, 자원이 부족하면 압축이나 캐싱을 조정하며, 여유가 있으면 비용 절감을 위해 스케일 인하는 계층적 의사결정 구조를 나타냅니다.</a:t>
            </a:r>
            <a:endParaRPr lang="en-US" sz="850" dirty="0"/>
          </a:p>
        </p:txBody>
      </p:sp>
      <p:sp>
        <p:nvSpPr>
          <p:cNvPr id="11" name="Text 7"/>
          <p:cNvSpPr/>
          <p:nvPr/>
        </p:nvSpPr>
        <p:spPr>
          <a:xfrm>
            <a:off x="431840" y="13827085"/>
            <a:ext cx="13766721" cy="388977"/>
          </a:xfrm>
          <a:prstGeom prst="rect">
            <a:avLst/>
          </a:prstGeom>
          <a:noFill/>
          <a:ln/>
        </p:spPr>
        <p:txBody>
          <a:bodyPr wrap="square" lIns="0" tIns="0" rIns="0" bIns="0" rtlCol="0" anchor="t"/>
          <a:lstStyle/>
          <a:p>
            <a:pPr algn="l" indent="0" marL="0">
              <a:lnSpc>
                <a:spcPts val="1000"/>
              </a:lnSpc>
              <a:buNone/>
            </a:pPr>
            <a:r>
              <a:rPr lang="en-US" sz="650" dirty="0">
                <a:solidFill>
                  <a:srgbClr val="E2E6E9"/>
                </a:solidFill>
                <a:latin typeface="Source Sans 3" pitchFamily="34" charset="0"/>
                <a:ea typeface="Source Sans 3" pitchFamily="34" charset="-122"/>
                <a:cs typeface="Source Sans 3" pitchFamily="34" charset="-120"/>
              </a:rPr>
              <a:t>발표 메모: 알고리즘 구조를 두 관점에서 보여드립니다. 왼쪽은 전체 시스템의 운영 루프입니다. 일정 주기마다 텔레메트리 시스템이 네트워크 지연, 자원 사용률, 품질 지표 등 모든 상태를 수집합니다. 정책 엔진은 이 상태를 입력받아 현재 정책에 따라 배치, 스케일링, 오프로딩 같은 행동을 선택하고, 선택된 행동을 쿠버네티스 API나 SDN 컨트롤러를 통해 실제로 실행합니다. 그 다음 주기에 결과를 관찰하여 SLO 달성 여부, 비용, 품질 등을 종합한 보상 값을 계산하고, 이를 바탕으로 강화학습 에이전트나 밴딧 모델의 파라미터를 업데이트합니다. 이 루프는 계속 반복되며 점점 더 나은 정책을 학습합니다. 오른쪽은 정책 엔진 내부의 의사결정 로직입니다. 먼저 SLO 위반이 감지되면 긴급하게 스케일 아웃하거나 작업을 더 강력한 계층으로 오프로딩합니다. SLO는 만족하지만 자원이 부족하면 압축률을 높이거나 캐시를 활용해 부하를 줄입니다. 반대로 자원 여유가 있으면 비용 절감을 위해 스케일 인하거나 저렴한 계층으로 마이그레이션합니다. 이런 계층적 규칙과 학습된 정책을 결합하여 안정성과 최적성을 동시에 추구합니다.</a:t>
            </a:r>
            <a:endParaRPr lang="en-US" sz="6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15</Slides>
  <Notes>15</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15</vt:i4>
      </vt:variant>
    </vt:vector>
  </HeadingPairs>
  <TitlesOfParts>
    <vt:vector size="18"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lastModifiedBy/>
  <cp:revision>1</cp:revision>
  <dcterms:created xsi:type="dcterms:W3CDTF">2025-11-01T02:59:55Z</dcterms:created>
  <dcterms:modified xsi:type="dcterms:W3CDTF">2025-11-01T02:59:55Z</dcterms:modified>
</cp:coreProperties>
</file>