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</p:sldIdLst>
  <p:sldSz cx="14630400" cy="8229600"/>
  <p:notesSz cx="8229600" cy="14630400"/>
  <p:embeddedFontLst>
    <p:embeddedFont>
      <p:font typeface="나눔바른고딕" panose="020B0603020101020101" pitchFamily="50" charset="-127"/>
      <p:regular r:id="rId17"/>
      <p:bold r:id="rId18"/>
    </p:embeddedFont>
    <p:embeddedFont>
      <p:font typeface="Source Sans 3" panose="020B0600000101010101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717" autoAdjust="0"/>
  </p:normalViewPr>
  <p:slideViewPr>
    <p:cSldViewPr snapToGrid="0" snapToObjects="1">
      <p:cViewPr>
        <p:scale>
          <a:sx n="90" d="100"/>
          <a:sy n="90" d="100"/>
        </p:scale>
        <p:origin x="1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74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</a:t>
            </a:r>
            <a:r>
              <a:rPr lang="en-US" altLang="ko-KR" sz="1200" b="1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메모</a:t>
            </a:r>
            <a:r>
              <a:rPr lang="en-US" altLang="ko-KR" sz="1200" b="1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: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안녕하십니까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국민대학교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소프트웨어융합대학원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인공지능응용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금동환입니다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–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–IoT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구조에서의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발표드리겠습니다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이기종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환경에서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서비스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일관되게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보장하기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지능형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프레임워크를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제안합니다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약 15분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소요될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예정이며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배경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관련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계획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그리고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논문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일정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순서로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진행하겠습니다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성능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계획을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설명드리겠습니다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네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대표적인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시나리오로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구성됩니다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FFFFFF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첫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번째는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영상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시나리오로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RTSP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스트림에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객체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탐지와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프라이버시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마스킹을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적용하는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상황입니다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이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시나리오에서는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종단간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SLO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비율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백홀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트래픽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절감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측정합니다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30개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세션을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5회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혼합효과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모형과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ANOVA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Kubernetes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스케줄링과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고정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우리의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SLO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스케줄러와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적응형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압축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전략의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검증합니다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FFFFFF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번째는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시나리오로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산업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설비의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센서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시계열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이상을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탐지합니다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처리량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소비를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측정하며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KEDA나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Knative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같은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서버리스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프레임워크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우리의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DAG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및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전략의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생존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FFFFFF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번째는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증강현실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시나리오로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추론과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영상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인코딩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파이프라인을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포함합니다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95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백분위수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VMAF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체감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배터리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소비를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측정하고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고정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및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인코딩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프리셋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밴딧과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강화학습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적응형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전략의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Cliff's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델타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크기로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정량화합니다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FFFFFF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번째는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버스티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부하와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장애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복구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시나리오로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급격한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부하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증가와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노드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장애를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인위적으로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주입하여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복구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재시도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횟수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손실율을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측정합니다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Kaplan-Meier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생존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로그랭크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테스트를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수평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파드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오토스케일러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우리의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가드레일과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선제적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스케일링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마이그레이션의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검증합니다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충분한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통계적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검정력을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확보하고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95%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신뢰구간을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제시하며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파레토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프런티어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다목적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최적화의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트레이드오프를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가시화할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예정입니다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논문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계획을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말씀드리겠습니다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주요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설정했습니다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첫째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ACM SoCC 2026은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컴퓨팅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분야에서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권위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중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하나로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구현과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실증적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매우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중시합니다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아직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공식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Call for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Papers가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나오지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않았지만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통상적으로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7월경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마감이고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11월에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개최됩니다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이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프레임워크와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테스트베드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구현을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강조하기에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적합합니다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둘째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IEEE ICFEC 2026은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Fog와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Edge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컴퓨팅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2026년 1월 9일이 Full Paper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마감입니다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상대적으로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빠른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심사와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출판이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가능하여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초기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신속하게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학계에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공유하고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피드백을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받을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수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장점이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셋째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IEEE Transactions on Mobile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Computing과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IEEE Internet of Things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Journal은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컴퓨팅과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분야의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최상위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저널로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가능합니다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저널은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컨퍼런스보다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심도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이론적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확장된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요구하므로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피드백을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반영하고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수행한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후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계획입니다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IEEE ICFEC 2026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구체적인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일정을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설명드리겠습니다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2026년 1월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첫째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주에는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현재까지의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진행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상황과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종합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검토하여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ICFEC에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투고할지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결정합니다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만약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충분히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성숙하지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않았다면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SoCC로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전환할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투고하기로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결정하면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1월 1주와 2주에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걸쳐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집중적으로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논문을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작성합니다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초록과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본문을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완성하고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정리하며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부록에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상세한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포함시킵니다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또한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재현성을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스크립트와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코드를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익명화된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GitHub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레포지토리에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준비합니다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1월 9일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마감일에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맞춰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Full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Paper를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제출하고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약 5주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후인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2월 16일에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심사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받게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Accept되면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리뷰어들의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코멘트를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반영하여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3월 15일까지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최종본을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제출합니다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4월에는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슬라이드를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제작하고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가능하다면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라이브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데모를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준비하여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청중들에게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동작을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보여줄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계획입니다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ACM SoCC 2026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일정을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말씀드리겠습니다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SoCC는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ICFEC보다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훨씬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경쟁이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치열하고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요구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수준이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높은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컨퍼런스이므로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철저한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준비가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필요합니다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2026년 6월에는 ICFEC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후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받은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피드백을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규모를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대폭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확장합니다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들어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테스트베드의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노드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늘리거나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다양한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워크로드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시나리오를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추가하거나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장기간에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걸친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안정성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테스트를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수행합니다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또한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이론적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강화하고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확장성과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범용성을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입증할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수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설계합니다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이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기간에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논문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초안도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작성하기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시작합니다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7월에는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통상적으로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SoCC의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마감이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것으로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예상되므로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초록과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본문을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완성하여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제출합니다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9월부터 11월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사이에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심사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받고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Accept되면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리뷰어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코멘트를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반영한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최종본을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제출하며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11월경에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열릴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것으로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예상되는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SoCC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학계에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널리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알려지는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중요한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기회가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될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것이며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향후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IEEE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TMC나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IEEE IoT Journal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같은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최상위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기반을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수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것입니다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ICFEC와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SoCC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양쪽에서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좋은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얻는다면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–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–IoT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분야에서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중요한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레퍼런스로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자리잡을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것으로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기대합니다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마치겠습니다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질문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있으시면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말씀해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주십시오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감사합니다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EB8D-D4BF-30EF-8890-68A2DD9FF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D83406-6F99-5B75-2DC6-7636C9D31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8DECBE-45F0-28F9-CCA4-538EF2AF7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학회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논문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외에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저널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투고도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고려합니다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. IEEE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TMC는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모바일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및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컴퓨팅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분야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최고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저널로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평균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심사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기간이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6~9개월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정도이므로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ICFEC나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SoCC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발표가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끝난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후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실험과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분석을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더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확장한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버전을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투고할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계획입니다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. IEEE IoT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저널은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IoT와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엣지-클라우드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통합에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집중하므로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만약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IoT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센서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시나리오를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더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강화한다면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별도로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병행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투고할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수도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있습니다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이렇게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컨퍼런스와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저널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트랙을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병행하여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연구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성과를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극대화할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계획입니다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65B58-4B23-0EEF-F2F8-266357B201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3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먼저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배경에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말씀드리겠습니다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현대의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–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–IoT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환경은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매우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복잡한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특성을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첫째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노드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디바이스라는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이기종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자원들이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분산되어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각각의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컴퓨팅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능력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메모리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대역폭이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매우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둘째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무선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백홀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따라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크게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변동합니다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셋째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줄이려면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배치해야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하지만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비용이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증가하고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배치하면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비용은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낮지만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증가하는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등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여러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간의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복잡한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트레이드오프가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존재합니다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현재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널리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사용되는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Kubernetes는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컨테이너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스케일링에는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우수하지만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이러한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간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압축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최적화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통합적으로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처리하지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못합니다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따라서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연구에서는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SLO를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인지하는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엔진과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강화학습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활용하여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이러한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문제들을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자동화된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방식으로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해결하는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프레임워크를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제안합니다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주요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기여는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다섯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요약할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수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첫째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CEI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환경의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과정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즉 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센서에서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수집하고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정화하고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및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수행하고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저장하며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운영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피드백을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반영하는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전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과정을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자동화하는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아키텍처를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제공합니다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또한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가능한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참조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구현도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함께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제공합니다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둘째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서비스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인지하여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디바이스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걸친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멀티티어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스케줄링을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수행하고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부하에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따라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적응적으로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작업을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압축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수준과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전략을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조정하는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지능형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엔진을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설계합니다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셋째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실시간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스트림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혼합된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워크로드를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DAG(</a:t>
            </a:r>
            <a:r>
              <a:rPr lang="ko-KR" altLang="en-US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방향성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비순환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그래프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Directed Acyclic Graph)로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표현하고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효율적으로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여러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이동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비용까지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고려하는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최적화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문제를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수식화하고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실시간으로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가능한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경량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근사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알고리즘을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제안합니다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넷째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연구자들이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재현하고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확장할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수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있도록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테스트베드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성능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측정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스크립트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산출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공개합니다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마지막으로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운영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환경에서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적용할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때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필요한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파라미터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튜닝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가이드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시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주의사항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문제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발생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시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롤백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절차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정량적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함께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제시합니다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관련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순서로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살펴보겠습니다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2009년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Satyanarayanan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컴퓨팅에서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사용자에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가까운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소형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데이터센터인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Cloudlet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개념을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제안하여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근접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연산의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중요성을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처음으로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체계화했습니다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비전을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제시한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선구적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연구이지만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검증이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제한적이었습니다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2016년에는 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중요한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서베이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논문이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발표되었습니다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Shi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IEEE 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Journal에서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컴퓨팅의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개념과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아키텍처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향후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연구과제를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포괄적으로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정리했고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Chiang과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Zhang은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Fog와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융합의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대역폭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절감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효과와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근원지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전처리의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가치를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체계화했습니다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하지만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아키텍처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간의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정량적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비교나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응용별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KPI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부족했습니다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2017년 Mao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컴퓨팅에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종합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서베이를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관점에서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자원관리를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체계적으로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분류했으나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오케스트레이션에서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발생하는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논의가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약했습니다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2019년 Li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할당을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함께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고려하는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최적화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문제를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수학적으로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정식화했지만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종단간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지연이나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사용자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이동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상황에서의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실증이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제한적이었습니다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최근인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2023년 Kong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ACM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MobiCom에서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AccuMO를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정확도를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중심으로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한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멀티태스크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AR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응용의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정확도와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트레이드오프를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개선했으나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특정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태스크와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디바이스에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집중하여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다양한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워크로드와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인프라로의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일반화가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필요합니다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이러한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선행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연구들의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한계를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극복하고자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범용적인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프레임워크를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제안합니다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제안하는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아키텍처를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설명드리겠습니다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크게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컨트롤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플레인과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플레인으로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구성됩니다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컨트롤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플레인은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두뇌에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해당하는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부분으로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엔진이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서비스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기반으로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의사결정을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내립니다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SLO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스케줄러는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디바이스의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멀티티어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환경에서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워크로드를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카탈로그는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내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서비스의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메타데이터를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관리하며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텔레메트리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모듈은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실시간으로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모니터링하고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추적합니다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플레인은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흐르는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경로입니다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단계에서는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MQTT, HTTP, Kafka 등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다양한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프로토콜을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받아들입니다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단계에서는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실시간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스트림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Apache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Flink를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Apache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Spark를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활용합니다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단계에서는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시계열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데이터베이스와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객체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저장소에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보관하며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서빙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단계에서는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Ray, TensorFlow, ONNX Runtime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AI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서비스를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제공합니다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보안과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프라이버시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측면에서는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인증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및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암호화는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기본이며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민감한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중앙에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모으지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않고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학습하는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연합학습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기법과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개인정보를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수학적으로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보호하는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차등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프라이버시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적용합니다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핵심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네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소개합니다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FFFFFF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첫째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지능형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스케줄러는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강화학습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알고리즘과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휴리스틱을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결합하여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정확도라는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동시에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최적화합니다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강화학습은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장기적인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보상을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최대화하도록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학습하지만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초기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단계나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예상치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못한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상황에서는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검증된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휴리스틱이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안정성을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제공합니다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FFFFFF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둘째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적응형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압축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모듈은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손실률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대역폭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같은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각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CPU, GPU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부하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그리고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요구되는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수준을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실시간으로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모니터링하여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작업을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어디서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처리할지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얼마나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압축할지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무엇을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캐싱할지를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결정합니다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FFFFFF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셋째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DAG(</a:t>
            </a:r>
            <a:r>
              <a:rPr lang="ko-KR" altLang="en-US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방향성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비순환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그래프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Directed Acyclic Graph)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컴파일러는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복잡한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워크로드를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유향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비순환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그래프로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표현하고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각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노드를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디바이스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중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어디에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배치할지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결정하며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간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전송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비용까지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고려하여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실행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비용을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최소화합니다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FFFFFF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넷째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및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운영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모듈은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입력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결측치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편향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드리프트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감지하고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모델의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정확도와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지속적으로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모니터링합니다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저하되면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자동으로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모델을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재학습하고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문제가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발생하면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버전으로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롤백하며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새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버전은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카나리아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방식으로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점진적으로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적용합니다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강화학습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프레임워크의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핵심인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보상을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정의한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설명드리겠습니다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먼저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공간입니다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왕복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패킷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손실률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대역폭을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OpenTelemetry나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에뮬레이터를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수집합니다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부하와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각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노드의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CPU, GPU,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메모리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IO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사용률과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작업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길이를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Prometheus와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GPU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텔레메트리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도구로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모니터링합니다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결측치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비율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편향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따른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드리프트를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엔진으로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측정하고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정확도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영상의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PSNR이나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VMAF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같은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체감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그리고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온라인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섀도우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추적합니다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비용과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전력은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분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과금과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소비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전력을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측정합니다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공간에는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다섯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범주가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컨테이너를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이동시키는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및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마이그레이션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인스턴스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늘리거나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줄이는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스케일링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작업을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디바이스에서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또는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반대로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영상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인코딩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프리셋을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조정하거나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압축률을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변경하는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그리고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크기를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늘리거나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SDN을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변경하는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마지막으로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함수는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SLO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위반에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페널티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비용과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에너지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소비에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페널티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그리고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체감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보상을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합산한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형태로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설계되며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각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가중치는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서비스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요구사항에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따라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튜닝됩니다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방식을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의사코드로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표현한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관점을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보여드립니다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왼쪽의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운영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루프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의사코드는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지속적으로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반복하는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사이클을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나타냅니다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먼저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현재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수집하고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바탕으로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강화학습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에이전트가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최적의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선택합니다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선택된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적용하고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얻은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보상을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계산한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뒤, 이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경험을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활용하여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업데이트합니다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이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과정이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계속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반복되면서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점점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나은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의사결정을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학습하게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오른쪽의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의사코드는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엔진이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구체적으로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어떤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의사결정을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내리는지를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보여줍니다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SLO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위반이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감지되면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즉시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취하고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좋지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않으면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작업을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대역폭이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제한적이면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압축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수준을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높이고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반복적으로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요청되는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캐싱하는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규칙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로직과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학습된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결합되어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동작합니다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이러한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안정성과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적응성을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동시에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확보할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수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8DD6C-4140-EF7D-099E-0B334B323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E2E1CA-8D79-D8AD-4E6C-7E463E0E5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D72056-6452-E443-14D5-C43D773D1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방식을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의사코드로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표현한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관점을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보여드립니다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왼쪽의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운영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루프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의사코드는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지속적으로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반복하는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사이클을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나타냅니다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먼저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현재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수집하고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바탕으로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강화학습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에이전트가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최적의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선택합니다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선택된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적용하고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얻은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보상을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계산한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뒤, 이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경험을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활용하여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업데이트합니다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이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과정이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계속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반복되면서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점점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나은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의사결정을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학습하게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오른쪽의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의사코드는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엔진이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구체적으로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어떤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의사결정을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내리는지를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보여줍니다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SLO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위반이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감지되면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즉시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취하고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좋지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않으면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작업을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대역폭이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제한적이면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압축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수준을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높이고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반복적으로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요청되는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캐싱하는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규칙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로직과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학습된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결합되어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동작합니다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이러한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안정성과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적응성을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동시에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확보할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수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A95CE-4954-46F1-AE53-961401107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6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091333"/>
            <a:ext cx="12902803" cy="613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클라우드–엣지–IoT 통합 구조에서의 자원 관리 시스템 연구</a:t>
            </a:r>
            <a:endParaRPr lang="en-US" sz="38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636453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7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소프트웨어융합대학원</a:t>
            </a:r>
            <a:r>
              <a:rPr lang="en-US" sz="17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인공지능응용</a:t>
            </a:r>
            <a:endParaRPr 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693139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K2025029 금동환</a:t>
            </a:r>
            <a:endParaRPr 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569833" y="1586140"/>
            <a:ext cx="13490734" cy="2137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50"/>
              </a:lnSpc>
            </a:pP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제안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시스템의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효과를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검증하기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위해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 </a:t>
            </a:r>
            <a:r>
              <a:rPr lang="en-US" altLang="ko-KR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실제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CEI </a:t>
            </a:r>
            <a:r>
              <a:rPr lang="en-US" altLang="ko-KR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환경의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주요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응용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분야를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대표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하는 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네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가지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대표적인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시나리오에서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성능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평가를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수행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B3B03711-E8E4-6B62-CD38-5F0F6E3C427A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4.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제안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5FA81AFB-8D0F-9BBC-45D8-1472AB702FDB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성능 평가 계획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Shape 2">
            <a:extLst>
              <a:ext uri="{FF2B5EF4-FFF2-40B4-BE49-F238E27FC236}">
                <a16:creationId xmlns:a16="http://schemas.microsoft.com/office/drawing/2014/main" id="{A66BEF8D-EB1B-09BF-A1FE-CB8671D46821}"/>
              </a:ext>
            </a:extLst>
          </p:cNvPr>
          <p:cNvSpPr/>
          <p:nvPr/>
        </p:nvSpPr>
        <p:spPr>
          <a:xfrm>
            <a:off x="569833" y="2256353"/>
            <a:ext cx="13288089" cy="3864888"/>
          </a:xfrm>
          <a:prstGeom prst="roundRect">
            <a:avLst>
              <a:gd name="adj" fmla="val 65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Shape 3">
            <a:extLst>
              <a:ext uri="{FF2B5EF4-FFF2-40B4-BE49-F238E27FC236}">
                <a16:creationId xmlns:a16="http://schemas.microsoft.com/office/drawing/2014/main" id="{141D648D-8F21-6A1A-A892-CA12417F5864}"/>
              </a:ext>
            </a:extLst>
          </p:cNvPr>
          <p:cNvSpPr/>
          <p:nvPr/>
        </p:nvSpPr>
        <p:spPr>
          <a:xfrm>
            <a:off x="577453" y="2263973"/>
            <a:ext cx="13272849" cy="4680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E3C4EDA9-6EFC-3817-FF89-2A3F31B6D5F5}"/>
              </a:ext>
            </a:extLst>
          </p:cNvPr>
          <p:cNvSpPr/>
          <p:nvPr/>
        </p:nvSpPr>
        <p:spPr>
          <a:xfrm>
            <a:off x="745570" y="2372200"/>
            <a:ext cx="204978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시나리오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 5">
            <a:extLst>
              <a:ext uri="{FF2B5EF4-FFF2-40B4-BE49-F238E27FC236}">
                <a16:creationId xmlns:a16="http://schemas.microsoft.com/office/drawing/2014/main" id="{94F873F1-6B28-FBB5-5847-B30329A2D21D}"/>
              </a:ext>
            </a:extLst>
          </p:cNvPr>
          <p:cNvSpPr/>
          <p:nvPr/>
        </p:nvSpPr>
        <p:spPr>
          <a:xfrm>
            <a:off x="3138488" y="2372200"/>
            <a:ext cx="231136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워크로드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 6">
            <a:extLst>
              <a:ext uri="{FF2B5EF4-FFF2-40B4-BE49-F238E27FC236}">
                <a16:creationId xmlns:a16="http://schemas.microsoft.com/office/drawing/2014/main" id="{0E0EDB72-8C67-191A-020E-5DF830677EBC}"/>
              </a:ext>
            </a:extLst>
          </p:cNvPr>
          <p:cNvSpPr/>
          <p:nvPr/>
        </p:nvSpPr>
        <p:spPr>
          <a:xfrm>
            <a:off x="5792986" y="2372200"/>
            <a:ext cx="2975015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KPI (단위)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 7">
            <a:extLst>
              <a:ext uri="{FF2B5EF4-FFF2-40B4-BE49-F238E27FC236}">
                <a16:creationId xmlns:a16="http://schemas.microsoft.com/office/drawing/2014/main" id="{7EF87867-2535-4E4E-14EC-C96729FC67BE}"/>
              </a:ext>
            </a:extLst>
          </p:cNvPr>
          <p:cNvSpPr/>
          <p:nvPr/>
        </p:nvSpPr>
        <p:spPr>
          <a:xfrm>
            <a:off x="9111139" y="2372200"/>
            <a:ext cx="1647706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샘플 크기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 8">
            <a:extLst>
              <a:ext uri="{FF2B5EF4-FFF2-40B4-BE49-F238E27FC236}">
                <a16:creationId xmlns:a16="http://schemas.microsoft.com/office/drawing/2014/main" id="{56BA82A4-05BA-1770-90FD-4B6F6661E13C}"/>
              </a:ext>
            </a:extLst>
          </p:cNvPr>
          <p:cNvSpPr/>
          <p:nvPr/>
        </p:nvSpPr>
        <p:spPr>
          <a:xfrm>
            <a:off x="11101983" y="2372200"/>
            <a:ext cx="984052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반복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 9">
            <a:extLst>
              <a:ext uri="{FF2B5EF4-FFF2-40B4-BE49-F238E27FC236}">
                <a16:creationId xmlns:a16="http://schemas.microsoft.com/office/drawing/2014/main" id="{EAED4E77-92F5-7063-88C2-D7E6566C6FC0}"/>
              </a:ext>
            </a:extLst>
          </p:cNvPr>
          <p:cNvSpPr/>
          <p:nvPr/>
        </p:nvSpPr>
        <p:spPr>
          <a:xfrm>
            <a:off x="12429173" y="2372200"/>
            <a:ext cx="1253371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통계 검정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Shape 10">
            <a:extLst>
              <a:ext uri="{FF2B5EF4-FFF2-40B4-BE49-F238E27FC236}">
                <a16:creationId xmlns:a16="http://schemas.microsoft.com/office/drawing/2014/main" id="{5B73960E-85F2-A844-C8A6-1349926EC8E7}"/>
              </a:ext>
            </a:extLst>
          </p:cNvPr>
          <p:cNvSpPr/>
          <p:nvPr/>
        </p:nvSpPr>
        <p:spPr>
          <a:xfrm>
            <a:off x="577453" y="2732007"/>
            <a:ext cx="13272849" cy="97119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 11">
            <a:extLst>
              <a:ext uri="{FF2B5EF4-FFF2-40B4-BE49-F238E27FC236}">
                <a16:creationId xmlns:a16="http://schemas.microsoft.com/office/drawing/2014/main" id="{E406BFF1-FAC9-58AD-2F6D-868747A829A3}"/>
              </a:ext>
            </a:extLst>
          </p:cNvPr>
          <p:cNvSpPr/>
          <p:nvPr/>
        </p:nvSpPr>
        <p:spPr>
          <a:xfrm>
            <a:off x="745570" y="2840235"/>
            <a:ext cx="204978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영상 분석(프라이버시)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 12">
            <a:extLst>
              <a:ext uri="{FF2B5EF4-FFF2-40B4-BE49-F238E27FC236}">
                <a16:creationId xmlns:a16="http://schemas.microsoft.com/office/drawing/2014/main" id="{640883C5-C719-B426-AC8F-2FC1C1C730CD}"/>
              </a:ext>
            </a:extLst>
          </p:cNvPr>
          <p:cNvSpPr/>
          <p:nvPr/>
        </p:nvSpPr>
        <p:spPr>
          <a:xfrm>
            <a:off x="3138488" y="2840235"/>
            <a:ext cx="2311360" cy="5031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RTSP 다중 스트림 + 객체탐지/마스킹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 13">
            <a:extLst>
              <a:ext uri="{FF2B5EF4-FFF2-40B4-BE49-F238E27FC236}">
                <a16:creationId xmlns:a16="http://schemas.microsoft.com/office/drawing/2014/main" id="{E20730FA-9CFE-7A16-1D61-998DBAC6D9FF}"/>
              </a:ext>
            </a:extLst>
          </p:cNvPr>
          <p:cNvSpPr/>
          <p:nvPr/>
        </p:nvSpPr>
        <p:spPr>
          <a:xfrm>
            <a:off x="5792986" y="2840235"/>
            <a:ext cx="2975015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E2E 지연(ms), SLO 위반률(%), 백홀 절감(%)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 14">
            <a:extLst>
              <a:ext uri="{FF2B5EF4-FFF2-40B4-BE49-F238E27FC236}">
                <a16:creationId xmlns:a16="http://schemas.microsoft.com/office/drawing/2014/main" id="{F206C6B2-603A-0A78-7DF2-845ECDBB3220}"/>
              </a:ext>
            </a:extLst>
          </p:cNvPr>
          <p:cNvSpPr/>
          <p:nvPr/>
        </p:nvSpPr>
        <p:spPr>
          <a:xfrm>
            <a:off x="9111139" y="2840235"/>
            <a:ext cx="1647706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n=30 세션/조건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 15">
            <a:extLst>
              <a:ext uri="{FF2B5EF4-FFF2-40B4-BE49-F238E27FC236}">
                <a16:creationId xmlns:a16="http://schemas.microsoft.com/office/drawing/2014/main" id="{042D6D36-41D4-F449-7B4A-27E30DE60FCB}"/>
              </a:ext>
            </a:extLst>
          </p:cNvPr>
          <p:cNvSpPr/>
          <p:nvPr/>
        </p:nvSpPr>
        <p:spPr>
          <a:xfrm>
            <a:off x="11101983" y="2840235"/>
            <a:ext cx="984052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k=5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 16">
            <a:extLst>
              <a:ext uri="{FF2B5EF4-FFF2-40B4-BE49-F238E27FC236}">
                <a16:creationId xmlns:a16="http://schemas.microsoft.com/office/drawing/2014/main" id="{7C77B53F-72F8-29BB-F28E-D5B6110F286D}"/>
              </a:ext>
            </a:extLst>
          </p:cNvPr>
          <p:cNvSpPr/>
          <p:nvPr/>
        </p:nvSpPr>
        <p:spPr>
          <a:xfrm>
            <a:off x="12429173" y="2840235"/>
            <a:ext cx="1253371" cy="7547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혼합효과모형 + ANOVA(Tukey), 95% CI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Shape 17">
            <a:extLst>
              <a:ext uri="{FF2B5EF4-FFF2-40B4-BE49-F238E27FC236}">
                <a16:creationId xmlns:a16="http://schemas.microsoft.com/office/drawing/2014/main" id="{5BEC70AE-3A33-E19F-12CC-C79C105E08FB}"/>
              </a:ext>
            </a:extLst>
          </p:cNvPr>
          <p:cNvSpPr/>
          <p:nvPr/>
        </p:nvSpPr>
        <p:spPr>
          <a:xfrm>
            <a:off x="577453" y="3703200"/>
            <a:ext cx="13272849" cy="9711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 sz="1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 18">
            <a:extLst>
              <a:ext uri="{FF2B5EF4-FFF2-40B4-BE49-F238E27FC236}">
                <a16:creationId xmlns:a16="http://schemas.microsoft.com/office/drawing/2014/main" id="{F33328C7-5BAD-2CE8-B135-0D1A14969E70}"/>
              </a:ext>
            </a:extLst>
          </p:cNvPr>
          <p:cNvSpPr/>
          <p:nvPr/>
        </p:nvSpPr>
        <p:spPr>
          <a:xfrm>
            <a:off x="745570" y="3811428"/>
            <a:ext cx="204978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예지 보전(시계열)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 19">
            <a:extLst>
              <a:ext uri="{FF2B5EF4-FFF2-40B4-BE49-F238E27FC236}">
                <a16:creationId xmlns:a16="http://schemas.microsoft.com/office/drawing/2014/main" id="{A3EBB450-40DD-4E3F-DD2A-CD5600C1F142}"/>
              </a:ext>
            </a:extLst>
          </p:cNvPr>
          <p:cNvSpPr/>
          <p:nvPr/>
        </p:nvSpPr>
        <p:spPr>
          <a:xfrm>
            <a:off x="3138488" y="3811428"/>
            <a:ext cx="231136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센서 시계열 + 이상탐지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 20">
            <a:extLst>
              <a:ext uri="{FF2B5EF4-FFF2-40B4-BE49-F238E27FC236}">
                <a16:creationId xmlns:a16="http://schemas.microsoft.com/office/drawing/2014/main" id="{874FDD09-7CBA-DD45-5948-9CF0D6AF828B}"/>
              </a:ext>
            </a:extLst>
          </p:cNvPr>
          <p:cNvSpPr/>
          <p:nvPr/>
        </p:nvSpPr>
        <p:spPr>
          <a:xfrm>
            <a:off x="5792986" y="3811428"/>
            <a:ext cx="2975015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지연(ms), 처리량(req/s), 전력(W)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 21">
            <a:extLst>
              <a:ext uri="{FF2B5EF4-FFF2-40B4-BE49-F238E27FC236}">
                <a16:creationId xmlns:a16="http://schemas.microsoft.com/office/drawing/2014/main" id="{0187BE44-C4AB-7027-5A3F-AE62B738B7EB}"/>
              </a:ext>
            </a:extLst>
          </p:cNvPr>
          <p:cNvSpPr/>
          <p:nvPr/>
        </p:nvSpPr>
        <p:spPr>
          <a:xfrm>
            <a:off x="9111139" y="3811428"/>
            <a:ext cx="1647706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n=30 배치/조건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 22">
            <a:extLst>
              <a:ext uri="{FF2B5EF4-FFF2-40B4-BE49-F238E27FC236}">
                <a16:creationId xmlns:a16="http://schemas.microsoft.com/office/drawing/2014/main" id="{709B9229-C2B6-1948-5C4B-996CE061DA36}"/>
              </a:ext>
            </a:extLst>
          </p:cNvPr>
          <p:cNvSpPr/>
          <p:nvPr/>
        </p:nvSpPr>
        <p:spPr>
          <a:xfrm>
            <a:off x="11101983" y="3811428"/>
            <a:ext cx="984052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k=5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 23">
            <a:extLst>
              <a:ext uri="{FF2B5EF4-FFF2-40B4-BE49-F238E27FC236}">
                <a16:creationId xmlns:a16="http://schemas.microsoft.com/office/drawing/2014/main" id="{C783EDA1-7F25-E835-AAA9-7BD2514378B8}"/>
              </a:ext>
            </a:extLst>
          </p:cNvPr>
          <p:cNvSpPr/>
          <p:nvPr/>
        </p:nvSpPr>
        <p:spPr>
          <a:xfrm>
            <a:off x="12429173" y="3811428"/>
            <a:ext cx="1253371" cy="7547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혼합효과모형 + t-test/ANOVA, </a:t>
            </a:r>
            <a:r>
              <a:rPr lang="en-US" sz="10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생존분석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Shape 24">
            <a:extLst>
              <a:ext uri="{FF2B5EF4-FFF2-40B4-BE49-F238E27FC236}">
                <a16:creationId xmlns:a16="http://schemas.microsoft.com/office/drawing/2014/main" id="{F2BFDF68-FC12-4ADE-5CAB-5916C2B51B17}"/>
              </a:ext>
            </a:extLst>
          </p:cNvPr>
          <p:cNvSpPr/>
          <p:nvPr/>
        </p:nvSpPr>
        <p:spPr>
          <a:xfrm>
            <a:off x="577453" y="4674393"/>
            <a:ext cx="13272849" cy="7196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 sz="1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 25">
            <a:extLst>
              <a:ext uri="{FF2B5EF4-FFF2-40B4-BE49-F238E27FC236}">
                <a16:creationId xmlns:a16="http://schemas.microsoft.com/office/drawing/2014/main" id="{FC9F5776-EC9B-D714-3E13-02784388A2D3}"/>
              </a:ext>
            </a:extLst>
          </p:cNvPr>
          <p:cNvSpPr/>
          <p:nvPr/>
        </p:nvSpPr>
        <p:spPr>
          <a:xfrm>
            <a:off x="745570" y="4782621"/>
            <a:ext cx="204978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모바일 AR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 26">
            <a:extLst>
              <a:ext uri="{FF2B5EF4-FFF2-40B4-BE49-F238E27FC236}">
                <a16:creationId xmlns:a16="http://schemas.microsoft.com/office/drawing/2014/main" id="{53AF0343-03E8-DF92-9159-9EEA201FA2BA}"/>
              </a:ext>
            </a:extLst>
          </p:cNvPr>
          <p:cNvSpPr/>
          <p:nvPr/>
        </p:nvSpPr>
        <p:spPr>
          <a:xfrm>
            <a:off x="3138488" y="4782621"/>
            <a:ext cx="231136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분할추론 + 인코딩 파이프라인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 27">
            <a:extLst>
              <a:ext uri="{FF2B5EF4-FFF2-40B4-BE49-F238E27FC236}">
                <a16:creationId xmlns:a16="http://schemas.microsoft.com/office/drawing/2014/main" id="{67D0E0DA-D0D3-B234-6DFB-A50E192967D3}"/>
              </a:ext>
            </a:extLst>
          </p:cNvPr>
          <p:cNvSpPr/>
          <p:nvPr/>
        </p:nvSpPr>
        <p:spPr>
          <a:xfrm>
            <a:off x="5792986" y="4782621"/>
            <a:ext cx="2975015" cy="5031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95%tile 지연(ms), QoE(VMAF), 배터리(mWh)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 28">
            <a:extLst>
              <a:ext uri="{FF2B5EF4-FFF2-40B4-BE49-F238E27FC236}">
                <a16:creationId xmlns:a16="http://schemas.microsoft.com/office/drawing/2014/main" id="{6A4C0247-71A7-212F-C89B-4D4686C82496}"/>
              </a:ext>
            </a:extLst>
          </p:cNvPr>
          <p:cNvSpPr/>
          <p:nvPr/>
        </p:nvSpPr>
        <p:spPr>
          <a:xfrm>
            <a:off x="9111139" y="4782621"/>
            <a:ext cx="1647706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n=30 세션/조건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 29">
            <a:extLst>
              <a:ext uri="{FF2B5EF4-FFF2-40B4-BE49-F238E27FC236}">
                <a16:creationId xmlns:a16="http://schemas.microsoft.com/office/drawing/2014/main" id="{A13EE61C-4C58-0AF3-CFD7-7ED0460CB3B3}"/>
              </a:ext>
            </a:extLst>
          </p:cNvPr>
          <p:cNvSpPr/>
          <p:nvPr/>
        </p:nvSpPr>
        <p:spPr>
          <a:xfrm>
            <a:off x="11101983" y="4782621"/>
            <a:ext cx="984052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k=5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Text 30">
            <a:extLst>
              <a:ext uri="{FF2B5EF4-FFF2-40B4-BE49-F238E27FC236}">
                <a16:creationId xmlns:a16="http://schemas.microsoft.com/office/drawing/2014/main" id="{8A5075AA-545A-696B-AEC3-A5F63BA94655}"/>
              </a:ext>
            </a:extLst>
          </p:cNvPr>
          <p:cNvSpPr/>
          <p:nvPr/>
        </p:nvSpPr>
        <p:spPr>
          <a:xfrm>
            <a:off x="12429173" y="4782621"/>
            <a:ext cx="1253371" cy="5031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ANOVA + Cliff's δ, 95% CI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Shape 31">
            <a:extLst>
              <a:ext uri="{FF2B5EF4-FFF2-40B4-BE49-F238E27FC236}">
                <a16:creationId xmlns:a16="http://schemas.microsoft.com/office/drawing/2014/main" id="{BFDC76CB-DE46-90E1-E0CE-D693059CF5EB}"/>
              </a:ext>
            </a:extLst>
          </p:cNvPr>
          <p:cNvSpPr/>
          <p:nvPr/>
        </p:nvSpPr>
        <p:spPr>
          <a:xfrm>
            <a:off x="577453" y="5394007"/>
            <a:ext cx="13272849" cy="7196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 sz="1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 32">
            <a:extLst>
              <a:ext uri="{FF2B5EF4-FFF2-40B4-BE49-F238E27FC236}">
                <a16:creationId xmlns:a16="http://schemas.microsoft.com/office/drawing/2014/main" id="{2108C162-F364-09B3-CD7D-E4DBBC76FD32}"/>
              </a:ext>
            </a:extLst>
          </p:cNvPr>
          <p:cNvSpPr/>
          <p:nvPr/>
        </p:nvSpPr>
        <p:spPr>
          <a:xfrm>
            <a:off x="745570" y="5502235"/>
            <a:ext cx="204978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버스티/장애 복구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 33">
            <a:extLst>
              <a:ext uri="{FF2B5EF4-FFF2-40B4-BE49-F238E27FC236}">
                <a16:creationId xmlns:a16="http://schemas.microsoft.com/office/drawing/2014/main" id="{0DEF5496-8D5E-BAE7-D2D2-F173816A4CCC}"/>
              </a:ext>
            </a:extLst>
          </p:cNvPr>
          <p:cNvSpPr/>
          <p:nvPr/>
        </p:nvSpPr>
        <p:spPr>
          <a:xfrm>
            <a:off x="3138488" y="5502235"/>
            <a:ext cx="231136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부하 급증/노드 장애 주입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 34">
            <a:extLst>
              <a:ext uri="{FF2B5EF4-FFF2-40B4-BE49-F238E27FC236}">
                <a16:creationId xmlns:a16="http://schemas.microsoft.com/office/drawing/2014/main" id="{15720BA6-288F-7017-C7D7-51E42845787E}"/>
              </a:ext>
            </a:extLst>
          </p:cNvPr>
          <p:cNvSpPr/>
          <p:nvPr/>
        </p:nvSpPr>
        <p:spPr>
          <a:xfrm>
            <a:off x="5792986" y="5502235"/>
            <a:ext cx="2975015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복구시간(ms), 재시도(회), 손실율(%)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 35">
            <a:extLst>
              <a:ext uri="{FF2B5EF4-FFF2-40B4-BE49-F238E27FC236}">
                <a16:creationId xmlns:a16="http://schemas.microsoft.com/office/drawing/2014/main" id="{19656A8D-DF87-180B-48E1-B7AAE08E40E1}"/>
              </a:ext>
            </a:extLst>
          </p:cNvPr>
          <p:cNvSpPr/>
          <p:nvPr/>
        </p:nvSpPr>
        <p:spPr>
          <a:xfrm>
            <a:off x="9111139" y="5502235"/>
            <a:ext cx="1647706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n=20 이벤트/조건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 36">
            <a:extLst>
              <a:ext uri="{FF2B5EF4-FFF2-40B4-BE49-F238E27FC236}">
                <a16:creationId xmlns:a16="http://schemas.microsoft.com/office/drawing/2014/main" id="{A803BF9F-CA4D-391C-AD66-42F99DB8A601}"/>
              </a:ext>
            </a:extLst>
          </p:cNvPr>
          <p:cNvSpPr/>
          <p:nvPr/>
        </p:nvSpPr>
        <p:spPr>
          <a:xfrm>
            <a:off x="11101983" y="5502235"/>
            <a:ext cx="984052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k=5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Text 37">
            <a:extLst>
              <a:ext uri="{FF2B5EF4-FFF2-40B4-BE49-F238E27FC236}">
                <a16:creationId xmlns:a16="http://schemas.microsoft.com/office/drawing/2014/main" id="{E19C763F-597C-9687-CB09-A7BEDA430059}"/>
              </a:ext>
            </a:extLst>
          </p:cNvPr>
          <p:cNvSpPr/>
          <p:nvPr/>
        </p:nvSpPr>
        <p:spPr>
          <a:xfrm>
            <a:off x="12429173" y="5502235"/>
            <a:ext cx="1253371" cy="5031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생존분석(Kaplan–Meier) + 로그랭크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Text 38">
            <a:extLst>
              <a:ext uri="{FF2B5EF4-FFF2-40B4-BE49-F238E27FC236}">
                <a16:creationId xmlns:a16="http://schemas.microsoft.com/office/drawing/2014/main" id="{1A103F35-A0E5-C9BF-4360-9B97E77327F3}"/>
              </a:ext>
            </a:extLst>
          </p:cNvPr>
          <p:cNvSpPr/>
          <p:nvPr/>
        </p:nvSpPr>
        <p:spPr>
          <a:xfrm>
            <a:off x="569833" y="6309955"/>
            <a:ext cx="13288089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베이스라인: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Kubernetes 기본 스케줄링 + 고정 오프로딩/스케일 정책 + KEDA/Knative 오토스케일러를 사용하여, 현재 산업계에서 널리 사용되는 표준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접근법과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비교</a:t>
            </a:r>
            <a:endParaRPr 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 39">
            <a:extLst>
              <a:ext uri="{FF2B5EF4-FFF2-40B4-BE49-F238E27FC236}">
                <a16:creationId xmlns:a16="http://schemas.microsoft.com/office/drawing/2014/main" id="{08C7F1CF-3D1D-32C7-691E-2E0AC0DCE36C}"/>
              </a:ext>
            </a:extLst>
          </p:cNvPr>
          <p:cNvSpPr/>
          <p:nvPr/>
        </p:nvSpPr>
        <p:spPr>
          <a:xfrm>
            <a:off x="569833" y="6750248"/>
            <a:ext cx="13288089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평가 지표: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End-to-End 지연 및 지터, SLO 위반률, 처리량, 비용 및 전력 소비, 품질 지표(정확도, VMAF), 장애 복구시간, 학습 수렴속도를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종합적으로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측정</a:t>
            </a:r>
            <a:endParaRPr 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 40">
            <a:extLst>
              <a:ext uri="{FF2B5EF4-FFF2-40B4-BE49-F238E27FC236}">
                <a16:creationId xmlns:a16="http://schemas.microsoft.com/office/drawing/2014/main" id="{F5DB189D-890F-2153-F140-D5A20BC9AE8E}"/>
              </a:ext>
            </a:extLst>
          </p:cNvPr>
          <p:cNvSpPr/>
          <p:nvPr/>
        </p:nvSpPr>
        <p:spPr>
          <a:xfrm>
            <a:off x="569833" y="7190541"/>
            <a:ext cx="13288089" cy="5031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통계 분석: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혼합효과모형, ANOVA, 생존분석을 통해 통계적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유의성을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검증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파레토 프런티어 분석으로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트레이드오프를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시각화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</a:p>
          <a:p>
            <a:pPr marL="0" indent="0" algn="l">
              <a:lnSpc>
                <a:spcPts val="1950"/>
              </a:lnSpc>
              <a:buNone/>
            </a:pP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큐잉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이론 및 비용 모델을 통해 이론적 예측과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실측값을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비교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. 민감도 분석을 통해 하이퍼파라미터 변화에 대한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강건성을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평가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.</a:t>
            </a:r>
            <a:endParaRPr 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797362" y="2095381"/>
            <a:ext cx="4212312" cy="2591753"/>
          </a:xfrm>
          <a:prstGeom prst="roundRect">
            <a:avLst>
              <a:gd name="adj" fmla="val 1154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996672" y="2294692"/>
            <a:ext cx="2718554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ACM SoCC 2026</a:t>
            </a:r>
            <a:endParaRPr lang="en-US" sz="2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996672" y="2753916"/>
            <a:ext cx="3813691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유형: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Conference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996672" y="3172420"/>
            <a:ext cx="3813691" cy="597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마감: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CFP 미공개 (7월 제출 예상, 11월 컨퍼런스 예상)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996672" y="3889891"/>
            <a:ext cx="3813691" cy="597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특징: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클라우드 컴퓨팅 분야 최상위 컨퍼런스, 시스템 구현 및 실증 평가 중시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208984" y="2095381"/>
            <a:ext cx="4212312" cy="2591753"/>
          </a:xfrm>
          <a:prstGeom prst="roundRect">
            <a:avLst>
              <a:gd name="adj" fmla="val 1154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408295" y="2294692"/>
            <a:ext cx="2718554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IEEE ICFEC 2026</a:t>
            </a:r>
            <a:endParaRPr lang="en-US" sz="2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408295" y="2753916"/>
            <a:ext cx="3813691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유형: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Conference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408295" y="3172420"/>
            <a:ext cx="3813691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마감: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2026년 1월 9일 Full Paper 마감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5408295" y="3590925"/>
            <a:ext cx="3813691" cy="597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특징: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Fog/Edge 컴퓨팅 전문 컨퍼런스, 빠른 출판 및 피드백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9620607" y="2095381"/>
            <a:ext cx="4212431" cy="2591753"/>
          </a:xfrm>
          <a:prstGeom prst="roundRect">
            <a:avLst>
              <a:gd name="adj" fmla="val 1154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9819918" y="2294692"/>
            <a:ext cx="2964061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IEEE TMC / IEEE IoT-J</a:t>
            </a:r>
            <a:endParaRPr lang="en-US" sz="2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9819918" y="2753916"/>
            <a:ext cx="3813810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유형: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Journal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9819918" y="3172420"/>
            <a:ext cx="3813810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마감: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상시 투고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9819918" y="3590925"/>
            <a:ext cx="3813810" cy="597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특징: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모바일/IoT 분야 최상위 저널, 심도 있는 이론 및 확장 실험 요구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 0">
            <a:extLst>
              <a:ext uri="{FF2B5EF4-FFF2-40B4-BE49-F238E27FC236}">
                <a16:creationId xmlns:a16="http://schemas.microsoft.com/office/drawing/2014/main" id="{20316BC6-9F11-641C-494C-1F0803461CEE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5.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논문 투고 계획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35C16617-C38B-04A7-A4C0-A9368A752A2C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Target</a:t>
            </a: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Conference</a:t>
            </a: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Journal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7307580" y="1588770"/>
            <a:ext cx="15240" cy="4899898"/>
          </a:xfrm>
          <a:prstGeom prst="roundRect">
            <a:avLst>
              <a:gd name="adj" fmla="val 13769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6753523" y="1738431"/>
            <a:ext cx="419576" cy="15240"/>
          </a:xfrm>
          <a:prstGeom prst="roundRect">
            <a:avLst>
              <a:gd name="adj" fmla="val 13769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157859" y="1588770"/>
            <a:ext cx="314682" cy="31468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219771" y="1626870"/>
            <a:ext cx="190738" cy="238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1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5026104" y="1636752"/>
            <a:ext cx="1589723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1월 1주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559475" y="1919168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목표: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ICFEC 투고 여부 최종 결정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59475" y="2212776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산출물: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투고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결정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7457301" y="2577584"/>
            <a:ext cx="419576" cy="15240"/>
          </a:xfrm>
          <a:prstGeom prst="roundRect">
            <a:avLst>
              <a:gd name="adj" fmla="val 13769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157859" y="2427922"/>
            <a:ext cx="314682" cy="31468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219771" y="2466022"/>
            <a:ext cx="190738" cy="238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014573" y="2475904"/>
            <a:ext cx="1589723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1월 1~2주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8014573" y="2758321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목표: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ICFEC 최종 원고 작성, 실험결과 포함 정리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8014573" y="3051929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산출물: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초록, 본문, 부록, 실험 스크립트, 익명화된 레포지토리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6753523" y="3300888"/>
            <a:ext cx="419576" cy="15240"/>
          </a:xfrm>
          <a:prstGeom prst="roundRect">
            <a:avLst>
              <a:gd name="adj" fmla="val 13769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Shape 16"/>
          <p:cNvSpPr/>
          <p:nvPr/>
        </p:nvSpPr>
        <p:spPr>
          <a:xfrm>
            <a:off x="7157859" y="3151227"/>
            <a:ext cx="314682" cy="31468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219771" y="3189327"/>
            <a:ext cx="190738" cy="238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3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5026104" y="3199209"/>
            <a:ext cx="1589723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1월 9일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559475" y="3481625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목표: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ICFEC Full Paper 제출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559475" y="3775233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산출물: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Full Paper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Shape 21"/>
          <p:cNvSpPr/>
          <p:nvPr/>
        </p:nvSpPr>
        <p:spPr>
          <a:xfrm>
            <a:off x="7457301" y="4024312"/>
            <a:ext cx="419576" cy="15240"/>
          </a:xfrm>
          <a:prstGeom prst="roundRect">
            <a:avLst>
              <a:gd name="adj" fmla="val 13769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Shape 22"/>
          <p:cNvSpPr/>
          <p:nvPr/>
        </p:nvSpPr>
        <p:spPr>
          <a:xfrm>
            <a:off x="7157859" y="3874651"/>
            <a:ext cx="314682" cy="31468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7219771" y="3912751"/>
            <a:ext cx="190738" cy="238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4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8014573" y="3922633"/>
            <a:ext cx="1589723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2월 16일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8014573" y="4205049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목표: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ICFEC 심사 결과 수령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8014573" y="4498657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산출물: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Accept/Reject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통보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Shape 27"/>
          <p:cNvSpPr/>
          <p:nvPr/>
        </p:nvSpPr>
        <p:spPr>
          <a:xfrm>
            <a:off x="6753523" y="4747736"/>
            <a:ext cx="419576" cy="15240"/>
          </a:xfrm>
          <a:prstGeom prst="roundRect">
            <a:avLst>
              <a:gd name="adj" fmla="val 13769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Shape 28"/>
          <p:cNvSpPr/>
          <p:nvPr/>
        </p:nvSpPr>
        <p:spPr>
          <a:xfrm>
            <a:off x="7157859" y="4598074"/>
            <a:ext cx="314682" cy="31468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 29"/>
          <p:cNvSpPr/>
          <p:nvPr/>
        </p:nvSpPr>
        <p:spPr>
          <a:xfrm>
            <a:off x="7219771" y="4636174"/>
            <a:ext cx="190738" cy="238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5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 30"/>
          <p:cNvSpPr/>
          <p:nvPr/>
        </p:nvSpPr>
        <p:spPr>
          <a:xfrm>
            <a:off x="5026104" y="4646057"/>
            <a:ext cx="1589723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3월 15일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 31"/>
          <p:cNvSpPr/>
          <p:nvPr/>
        </p:nvSpPr>
        <p:spPr>
          <a:xfrm>
            <a:off x="559475" y="4928473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목표: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ICFEC 최종본 제출 (Accept 시)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 32"/>
          <p:cNvSpPr/>
          <p:nvPr/>
        </p:nvSpPr>
        <p:spPr>
          <a:xfrm>
            <a:off x="559475" y="5222081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산출물: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최종본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Shape 33"/>
          <p:cNvSpPr/>
          <p:nvPr/>
        </p:nvSpPr>
        <p:spPr>
          <a:xfrm>
            <a:off x="7457301" y="5471160"/>
            <a:ext cx="419576" cy="15240"/>
          </a:xfrm>
          <a:prstGeom prst="roundRect">
            <a:avLst>
              <a:gd name="adj" fmla="val 13769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Shape 34"/>
          <p:cNvSpPr/>
          <p:nvPr/>
        </p:nvSpPr>
        <p:spPr>
          <a:xfrm>
            <a:off x="7157859" y="5321498"/>
            <a:ext cx="314682" cy="31468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 35"/>
          <p:cNvSpPr/>
          <p:nvPr/>
        </p:nvSpPr>
        <p:spPr>
          <a:xfrm>
            <a:off x="7219771" y="5359598"/>
            <a:ext cx="190738" cy="238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6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 36"/>
          <p:cNvSpPr/>
          <p:nvPr/>
        </p:nvSpPr>
        <p:spPr>
          <a:xfrm>
            <a:off x="8014573" y="5369480"/>
            <a:ext cx="1589723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4월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 37"/>
          <p:cNvSpPr/>
          <p:nvPr/>
        </p:nvSpPr>
        <p:spPr>
          <a:xfrm>
            <a:off x="8014573" y="5651897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목표: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ICFEC 컨퍼런스 발표 준비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 38"/>
          <p:cNvSpPr/>
          <p:nvPr/>
        </p:nvSpPr>
        <p:spPr>
          <a:xfrm>
            <a:off x="8014573" y="5945505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산출물: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발표 슬라이드, 데모 시연 자료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 0">
            <a:extLst>
              <a:ext uri="{FF2B5EF4-FFF2-40B4-BE49-F238E27FC236}">
                <a16:creationId xmlns:a16="http://schemas.microsoft.com/office/drawing/2014/main" id="{7F8E9A64-30B3-9203-2069-20EB640D7813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5.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논문 투고 계획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 1">
            <a:extLst>
              <a:ext uri="{FF2B5EF4-FFF2-40B4-BE49-F238E27FC236}">
                <a16:creationId xmlns:a16="http://schemas.microsoft.com/office/drawing/2014/main" id="{0CF69306-D630-DDB7-E307-C4AAD0358E89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IEEE ICFEC 2026 </a:t>
            </a: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20" y="1987748"/>
            <a:ext cx="4399598" cy="71568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12852" y="2882264"/>
            <a:ext cx="2033349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6월</a:t>
            </a:r>
            <a:endParaRPr 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912852" y="3243738"/>
            <a:ext cx="4041934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SoCC 대비 실험 스케일업 및 시나리오 보강, 초안 작성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617" y="1987748"/>
            <a:ext cx="4399717" cy="71568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312449" y="2882264"/>
            <a:ext cx="2033349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7월 (예상)</a:t>
            </a:r>
            <a:endParaRPr 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 5"/>
          <p:cNvSpPr/>
          <p:nvPr/>
        </p:nvSpPr>
        <p:spPr>
          <a:xfrm>
            <a:off x="5312449" y="3243738"/>
            <a:ext cx="4042053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SoCC 초록 및 본문 최종 제출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334" y="1987748"/>
            <a:ext cx="4399717" cy="71568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2166" y="2882264"/>
            <a:ext cx="2033349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9~11월 (예상)</a:t>
            </a:r>
            <a:endParaRPr 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7"/>
          <p:cNvSpPr/>
          <p:nvPr/>
        </p:nvSpPr>
        <p:spPr>
          <a:xfrm>
            <a:off x="9712166" y="3243738"/>
            <a:ext cx="4042053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심사 결과 수령, 최종본 제출, 컨퍼런스 발표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734020" y="5032533"/>
            <a:ext cx="13199031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ICFEC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피드백을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반영하여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시스템의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확장성과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범용성을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강화하고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다양한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워크로드와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더 큰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테스트베드에서의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검증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ko-KR" alt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및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결과를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ko-KR" alt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보강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54CBE1D4-3DB1-1849-AED0-D385E49C3463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5.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논문 투고 계획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0B6B6DA9-8E0F-932B-9D9F-CD5C1241921F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altLang="ko-KR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ACM SoCC 2026 </a:t>
            </a: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21F9B-2BA6-9325-F00B-4F1708B5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0">
            <a:extLst>
              <a:ext uri="{FF2B5EF4-FFF2-40B4-BE49-F238E27FC236}">
                <a16:creationId xmlns:a16="http://schemas.microsoft.com/office/drawing/2014/main" id="{0F1392C9-3313-9B01-EE90-2C2240CB9D86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5.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논문 투고 계획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62AD58A4-5C48-BE92-3D92-8E978643E44E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저널 투고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Shape 2">
            <a:extLst>
              <a:ext uri="{FF2B5EF4-FFF2-40B4-BE49-F238E27FC236}">
                <a16:creationId xmlns:a16="http://schemas.microsoft.com/office/drawing/2014/main" id="{0BD8773E-05F6-47E6-6371-BA281E7039D3}"/>
              </a:ext>
            </a:extLst>
          </p:cNvPr>
          <p:cNvSpPr/>
          <p:nvPr/>
        </p:nvSpPr>
        <p:spPr>
          <a:xfrm>
            <a:off x="797362" y="2095381"/>
            <a:ext cx="6517838" cy="2591753"/>
          </a:xfrm>
          <a:prstGeom prst="roundRect">
            <a:avLst>
              <a:gd name="adj" fmla="val 1154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Shape 2">
            <a:extLst>
              <a:ext uri="{FF2B5EF4-FFF2-40B4-BE49-F238E27FC236}">
                <a16:creationId xmlns:a16="http://schemas.microsoft.com/office/drawing/2014/main" id="{246EB160-7CA0-E0DF-DB87-8CA35D6034A9}"/>
              </a:ext>
            </a:extLst>
          </p:cNvPr>
          <p:cNvSpPr/>
          <p:nvPr/>
        </p:nvSpPr>
        <p:spPr>
          <a:xfrm>
            <a:off x="7467600" y="2095380"/>
            <a:ext cx="6517838" cy="2591753"/>
          </a:xfrm>
          <a:prstGeom prst="roundRect">
            <a:avLst>
              <a:gd name="adj" fmla="val 1154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 15">
            <a:extLst>
              <a:ext uri="{FF2B5EF4-FFF2-40B4-BE49-F238E27FC236}">
                <a16:creationId xmlns:a16="http://schemas.microsoft.com/office/drawing/2014/main" id="{375B3B4D-502F-53E2-B4B8-8FE0BD69458F}"/>
              </a:ext>
            </a:extLst>
          </p:cNvPr>
          <p:cNvSpPr/>
          <p:nvPr/>
        </p:nvSpPr>
        <p:spPr>
          <a:xfrm>
            <a:off x="1131653" y="2542802"/>
            <a:ext cx="4941213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IEEE Transactions on Mobile Computing (TMC)</a:t>
            </a:r>
            <a:endParaRPr lang="en-US" sz="2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 16">
            <a:extLst>
              <a:ext uri="{FF2B5EF4-FFF2-40B4-BE49-F238E27FC236}">
                <a16:creationId xmlns:a16="http://schemas.microsoft.com/office/drawing/2014/main" id="{44552FD4-1A3A-1957-6325-E4730A77E151}"/>
              </a:ext>
            </a:extLst>
          </p:cNvPr>
          <p:cNvSpPr/>
          <p:nvPr/>
        </p:nvSpPr>
        <p:spPr>
          <a:xfrm>
            <a:off x="1131653" y="2977380"/>
            <a:ext cx="6378059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특징: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모바일 및 엣지 컴퓨팅 분야 최상위 저널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 17">
            <a:extLst>
              <a:ext uri="{FF2B5EF4-FFF2-40B4-BE49-F238E27FC236}">
                <a16:creationId xmlns:a16="http://schemas.microsoft.com/office/drawing/2014/main" id="{549634EA-604C-172F-87D5-1E26731A442F}"/>
              </a:ext>
            </a:extLst>
          </p:cNvPr>
          <p:cNvSpPr/>
          <p:nvPr/>
        </p:nvSpPr>
        <p:spPr>
          <a:xfrm>
            <a:off x="1131653" y="3408268"/>
            <a:ext cx="6378059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투고: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상시 접수, 평균 심사 기간 6~9개월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 18">
            <a:extLst>
              <a:ext uri="{FF2B5EF4-FFF2-40B4-BE49-F238E27FC236}">
                <a16:creationId xmlns:a16="http://schemas.microsoft.com/office/drawing/2014/main" id="{336647C2-4D48-1418-6B26-A2F097F8BB85}"/>
              </a:ext>
            </a:extLst>
          </p:cNvPr>
          <p:cNvSpPr/>
          <p:nvPr/>
        </p:nvSpPr>
        <p:spPr>
          <a:xfrm>
            <a:off x="1131653" y="3839155"/>
            <a:ext cx="6378059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전략: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ICFEC/SoCC 발표 후 확장 버전으로 투고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 19">
            <a:extLst>
              <a:ext uri="{FF2B5EF4-FFF2-40B4-BE49-F238E27FC236}">
                <a16:creationId xmlns:a16="http://schemas.microsoft.com/office/drawing/2014/main" id="{3E45E774-6660-7272-B9C0-B2C2DB928172}"/>
              </a:ext>
            </a:extLst>
          </p:cNvPr>
          <p:cNvSpPr/>
          <p:nvPr/>
        </p:nvSpPr>
        <p:spPr>
          <a:xfrm>
            <a:off x="7955244" y="2542802"/>
            <a:ext cx="4003715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IEEE Internet of Things Journal (IoT-J)</a:t>
            </a:r>
            <a:endParaRPr lang="en-US" sz="2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 20">
            <a:extLst>
              <a:ext uri="{FF2B5EF4-FFF2-40B4-BE49-F238E27FC236}">
                <a16:creationId xmlns:a16="http://schemas.microsoft.com/office/drawing/2014/main" id="{B9A45028-E5DE-FFEC-D633-FE17A00AC96D}"/>
              </a:ext>
            </a:extLst>
          </p:cNvPr>
          <p:cNvSpPr/>
          <p:nvPr/>
        </p:nvSpPr>
        <p:spPr>
          <a:xfrm>
            <a:off x="7955244" y="2977380"/>
            <a:ext cx="6378059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특징: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IoT 및 엣지-클라우드 통합 분야 저명 저널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 21">
            <a:extLst>
              <a:ext uri="{FF2B5EF4-FFF2-40B4-BE49-F238E27FC236}">
                <a16:creationId xmlns:a16="http://schemas.microsoft.com/office/drawing/2014/main" id="{DC26FD10-B2BC-6FA7-7C02-9D4EA8C20F38}"/>
              </a:ext>
            </a:extLst>
          </p:cNvPr>
          <p:cNvSpPr/>
          <p:nvPr/>
        </p:nvSpPr>
        <p:spPr>
          <a:xfrm>
            <a:off x="7955244" y="3408268"/>
            <a:ext cx="6378059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투고: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상시 접수, 평균 심사 기간 4~6개월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 22">
            <a:extLst>
              <a:ext uri="{FF2B5EF4-FFF2-40B4-BE49-F238E27FC236}">
                <a16:creationId xmlns:a16="http://schemas.microsoft.com/office/drawing/2014/main" id="{868E7FE0-5C5B-BBDB-2457-E3DF0BDF3ED1}"/>
              </a:ext>
            </a:extLst>
          </p:cNvPr>
          <p:cNvSpPr/>
          <p:nvPr/>
        </p:nvSpPr>
        <p:spPr>
          <a:xfrm>
            <a:off x="7955244" y="3839155"/>
            <a:ext cx="6378059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전략: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IoT 응용 시나리오 강화 버전으로 병행 투고 가능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46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1. 연구 배경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CEI 환경의 자원 관리 문제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34020" y="1791533"/>
            <a:ext cx="13162359" cy="825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클라우드–엣지–IoT(CEI) 환경은 이기종 자원과 가변적인 무선·백홀 상태로 인해, 정적 정책으로는 서비스 수준 목표(SLO)를 일관되게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보장하기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어렵</a:t>
            </a:r>
            <a:r>
              <a:rPr lang="ko-KR" alt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다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.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특히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지연·지터·대역폭·비용·에너지·가용성이 얽힌 복합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트레이드오프가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존재하며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컨테이너 오케스트레이션(Kubernetes)은 스케일링은 우수하지만,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계층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간 오프로딩·압축·캐싱·경로 결정을 통합적으로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다루지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못</a:t>
            </a:r>
            <a:r>
              <a:rPr lang="ko-KR" alt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한다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.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34020" y="2823448"/>
            <a:ext cx="6489383" cy="2076569"/>
          </a:xfrm>
          <a:prstGeom prst="roundRect">
            <a:avLst>
              <a:gd name="adj" fmla="val 1326"/>
            </a:avLst>
          </a:prstGeom>
          <a:solidFill>
            <a:srgbClr val="111213"/>
          </a:solidFill>
          <a:ln w="2286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940356" y="3029783"/>
            <a:ext cx="2085499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핵심 문제</a:t>
            </a:r>
            <a:endParaRPr 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940356" y="3400544"/>
            <a:ext cx="6076712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이기종 자원의 동적 특성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940356" y="3739872"/>
            <a:ext cx="6076712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가변적인 네트워크 상태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940356" y="4079200"/>
            <a:ext cx="6076712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복합적인 트레이드오프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40356" y="4418528"/>
            <a:ext cx="6076712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정적 정책의 한계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7406878" y="2823448"/>
            <a:ext cx="6489502" cy="2076569"/>
          </a:xfrm>
          <a:prstGeom prst="roundRect">
            <a:avLst>
              <a:gd name="adj" fmla="val 1326"/>
            </a:avLst>
          </a:prstGeom>
          <a:solidFill>
            <a:srgbClr val="111213"/>
          </a:solidFill>
          <a:ln w="2286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613213" y="3029783"/>
            <a:ext cx="2085499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기존 한계</a:t>
            </a:r>
            <a:endParaRPr 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613213" y="3400544"/>
            <a:ext cx="6076831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Kubernetes의 부분적 지원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613213" y="3739872"/>
            <a:ext cx="6076831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계층 간 통합 부재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613213" y="4079200"/>
            <a:ext cx="6076831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SLO 보장 불확실성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613213" y="4418528"/>
            <a:ext cx="6076831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자동화 수준 미흡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34020" y="5106472"/>
            <a:ext cx="13162359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50"/>
              </a:lnSpc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SLO(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서비스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수준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목표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) 인지형 정책엔진과 강화학습·밴딧,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혼합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DAG (</a:t>
            </a:r>
            <a:r>
              <a:rPr lang="ko-KR" alt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방향성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비순환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그래프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) 실행을 결합하여 CEI 전 과정을 자동화하는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프레임워크를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제안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712589" y="1739265"/>
            <a:ext cx="4282916" cy="1962864"/>
          </a:xfrm>
          <a:prstGeom prst="roundRect">
            <a:avLst>
              <a:gd name="adj" fmla="val 1361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90707" y="1917383"/>
            <a:ext cx="534353" cy="534352"/>
          </a:xfrm>
          <a:prstGeom prst="roundRect">
            <a:avLst>
              <a:gd name="adj" fmla="val 17110604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630" y="2064306"/>
            <a:ext cx="240387" cy="24038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890707" y="2629853"/>
            <a:ext cx="2024420" cy="253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통합 아키텍처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5"/>
          <p:cNvSpPr/>
          <p:nvPr/>
        </p:nvSpPr>
        <p:spPr>
          <a:xfrm>
            <a:off x="890707" y="2989659"/>
            <a:ext cx="3926681" cy="534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CEI 전과정(수집→정화→추론/분석→저장/옵스)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자동화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아키텍처와 참조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구현을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제공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Shape 6"/>
          <p:cNvSpPr/>
          <p:nvPr/>
        </p:nvSpPr>
        <p:spPr>
          <a:xfrm>
            <a:off x="5173623" y="1739265"/>
            <a:ext cx="4283035" cy="1962864"/>
          </a:xfrm>
          <a:prstGeom prst="roundRect">
            <a:avLst>
              <a:gd name="adj" fmla="val 1361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5351740" y="1917383"/>
            <a:ext cx="534353" cy="534352"/>
          </a:xfrm>
          <a:prstGeom prst="roundRect">
            <a:avLst>
              <a:gd name="adj" fmla="val 17110604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8663" y="2064306"/>
            <a:ext cx="240387" cy="240387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351740" y="2629853"/>
            <a:ext cx="2024420" cy="253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지능형 정책 엔진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9"/>
          <p:cNvSpPr/>
          <p:nvPr/>
        </p:nvSpPr>
        <p:spPr>
          <a:xfrm>
            <a:off x="5351740" y="2989659"/>
            <a:ext cx="3926800" cy="534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SLO 인지형 멀티티어 스케줄러와 적응형 오프로딩/압축/캐싱 정책을 결합한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정책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엔진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설계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9634776" y="1739265"/>
            <a:ext cx="4283035" cy="1962864"/>
          </a:xfrm>
          <a:prstGeom prst="roundRect">
            <a:avLst>
              <a:gd name="adj" fmla="val 1361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9812893" y="1917383"/>
            <a:ext cx="534353" cy="534352"/>
          </a:xfrm>
          <a:prstGeom prst="roundRect">
            <a:avLst>
              <a:gd name="adj" fmla="val 17110604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9816" y="2064306"/>
            <a:ext cx="240387" cy="240387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812893" y="2629853"/>
            <a:ext cx="2024420" cy="253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DAG 최적화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9812893" y="2989659"/>
            <a:ext cx="3926800" cy="534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혼합 스트림/배치 DAG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실행의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분할·배치·데이터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이동 비용을 수식화하고 경량 근사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해법을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제시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Shape 14"/>
          <p:cNvSpPr/>
          <p:nvPr/>
        </p:nvSpPr>
        <p:spPr>
          <a:xfrm>
            <a:off x="712589" y="3902512"/>
            <a:ext cx="6513552" cy="1296114"/>
          </a:xfrm>
          <a:prstGeom prst="roundRect">
            <a:avLst>
              <a:gd name="adj" fmla="val 8466"/>
            </a:avLst>
          </a:prstGeom>
          <a:solidFill>
            <a:srgbClr val="111213"/>
          </a:solidFill>
          <a:ln w="2286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Shape 15"/>
          <p:cNvSpPr/>
          <p:nvPr/>
        </p:nvSpPr>
        <p:spPr>
          <a:xfrm>
            <a:off x="689729" y="3902512"/>
            <a:ext cx="91440" cy="1296114"/>
          </a:xfrm>
          <a:prstGeom prst="roundRect">
            <a:avLst>
              <a:gd name="adj" fmla="val 29225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 16"/>
          <p:cNvSpPr/>
          <p:nvPr/>
        </p:nvSpPr>
        <p:spPr>
          <a:xfrm>
            <a:off x="982147" y="4103489"/>
            <a:ext cx="2024420" cy="253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재현 가능성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 17"/>
          <p:cNvSpPr/>
          <p:nvPr/>
        </p:nvSpPr>
        <p:spPr>
          <a:xfrm>
            <a:off x="982147" y="4463296"/>
            <a:ext cx="6043017" cy="534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재현 가능한 테스트베드·측정 스크립트·평가 매트릭스를 공개하여 실증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가능성을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강화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Shape 18"/>
          <p:cNvSpPr/>
          <p:nvPr/>
        </p:nvSpPr>
        <p:spPr>
          <a:xfrm>
            <a:off x="7404259" y="3902512"/>
            <a:ext cx="6513552" cy="1296114"/>
          </a:xfrm>
          <a:prstGeom prst="roundRect">
            <a:avLst>
              <a:gd name="adj" fmla="val 8466"/>
            </a:avLst>
          </a:prstGeom>
          <a:solidFill>
            <a:srgbClr val="111213"/>
          </a:solidFill>
          <a:ln w="2286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Shape 19"/>
          <p:cNvSpPr/>
          <p:nvPr/>
        </p:nvSpPr>
        <p:spPr>
          <a:xfrm>
            <a:off x="7381399" y="3902512"/>
            <a:ext cx="91440" cy="1296114"/>
          </a:xfrm>
          <a:prstGeom prst="roundRect">
            <a:avLst>
              <a:gd name="adj" fmla="val 29225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 20"/>
          <p:cNvSpPr/>
          <p:nvPr/>
        </p:nvSpPr>
        <p:spPr>
          <a:xfrm>
            <a:off x="7673816" y="4103489"/>
            <a:ext cx="2024420" cy="253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운영 가이드라인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 21"/>
          <p:cNvSpPr/>
          <p:nvPr/>
        </p:nvSpPr>
        <p:spPr>
          <a:xfrm>
            <a:off x="7673816" y="4463296"/>
            <a:ext cx="6043017" cy="534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조건별 운영 가이드라인(튜닝 파라미터·정책 가드레일·롤백 절차)을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정량적으로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제시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8ADB92BB-7795-48D5-C368-9579F84691BE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기여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9E4B17FB-CF9F-7850-F915-A72671FD0075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연구의 기술적 기여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7475577" y="2387102"/>
            <a:ext cx="15240" cy="4225290"/>
          </a:xfrm>
          <a:prstGeom prst="roundRect">
            <a:avLst>
              <a:gd name="adj" fmla="val 139289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6914793" y="2538669"/>
            <a:ext cx="424458" cy="15240"/>
          </a:xfrm>
          <a:prstGeom prst="roundRect">
            <a:avLst>
              <a:gd name="adj" fmla="val 139289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324010" y="2387102"/>
            <a:ext cx="318373" cy="318373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386756" y="2425679"/>
            <a:ext cx="192881" cy="241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1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5167550" y="2435680"/>
            <a:ext cx="1608058" cy="200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Cloudlet 개념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34020" y="2721549"/>
            <a:ext cx="6041588" cy="4245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650"/>
              </a:lnSpc>
            </a:pPr>
            <a:r>
              <a:rPr lang="en-US" sz="1100" b="1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Satyanarayanan</a:t>
            </a: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et al., 2009.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The Case for VM-Based Cloudlets in Mobile Computing</a:t>
            </a:r>
          </a:p>
          <a:p>
            <a:pPr marL="0" indent="0" algn="r">
              <a:lnSpc>
                <a:spcPts val="1650"/>
              </a:lnSpc>
              <a:buNone/>
            </a:pP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사용자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근접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소형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데이터센터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(Cloudlet)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개념을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정립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</a:p>
          <a:p>
            <a:pPr marL="0" indent="0" algn="r">
              <a:lnSpc>
                <a:spcPts val="1650"/>
              </a:lnSpc>
              <a:buNone/>
            </a:pP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근접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연산의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가치를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선도적으로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제시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marL="0" indent="0" algn="r">
              <a:lnSpc>
                <a:spcPts val="1650"/>
              </a:lnSpc>
              <a:buNone/>
            </a:pP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대규모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정량 비교와 다양한 워크로드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실험이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제한적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7627144" y="3387704"/>
            <a:ext cx="424458" cy="15240"/>
          </a:xfrm>
          <a:prstGeom prst="roundRect">
            <a:avLst>
              <a:gd name="adj" fmla="val 139289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7324010" y="3236137"/>
            <a:ext cx="318373" cy="318373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386756" y="3274713"/>
            <a:ext cx="192881" cy="241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8190785" y="3284714"/>
            <a:ext cx="1730335" cy="200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b="1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엣지</a:t>
            </a: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 컴퓨팅 체계화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190785" y="3570584"/>
            <a:ext cx="6041588" cy="4245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50"/>
              </a:lnSpc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Shi et al., 2016. </a:t>
            </a:r>
            <a:r>
              <a:rPr lang="en-US" altLang="ko-KR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Edge Computing: Vision and Challenges </a:t>
            </a:r>
          </a:p>
          <a:p>
            <a:pPr>
              <a:lnSpc>
                <a:spcPts val="1650"/>
              </a:lnSpc>
            </a:pP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엣지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컴퓨팅의 개념, 아키텍처, 연구과제를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포괄적으로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정리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marL="0" indent="0" algn="l">
              <a:lnSpc>
                <a:spcPts val="1650"/>
              </a:lnSpc>
              <a:buNone/>
            </a:pP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Fog-IoT 융합의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가치를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체계화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marL="0" indent="0" algn="l">
              <a:lnSpc>
                <a:spcPts val="1650"/>
              </a:lnSpc>
              <a:buNone/>
            </a:pP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표준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KPI 기반 교차 실험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비교가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부족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marL="0" indent="0" algn="l">
              <a:lnSpc>
                <a:spcPts val="1650"/>
              </a:lnSpc>
              <a:buNone/>
            </a:pP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개념적 수준의 논의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6914793" y="4119462"/>
            <a:ext cx="424458" cy="15240"/>
          </a:xfrm>
          <a:prstGeom prst="roundRect">
            <a:avLst>
              <a:gd name="adj" fmla="val 139289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7324010" y="3967895"/>
            <a:ext cx="318373" cy="318373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386756" y="4006471"/>
            <a:ext cx="192881" cy="241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3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5167550" y="4016473"/>
            <a:ext cx="1608058" cy="200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550"/>
              </a:lnSpc>
              <a:buNone/>
            </a:pPr>
            <a:r>
              <a:rPr lang="en-US" sz="1250" b="1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오프로딩</a:t>
            </a: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 서베이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34020" y="4302342"/>
            <a:ext cx="6041588" cy="4245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650"/>
              </a:lnSpc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Mao et al., 2017 </a:t>
            </a:r>
            <a:r>
              <a:rPr lang="en-US" altLang="ko-KR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A Survey on Mobile Edge </a:t>
            </a:r>
            <a:r>
              <a:rPr lang="en-US" altLang="ko-KR" sz="1100" b="1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Computing</a:t>
            </a:r>
            <a:r>
              <a:rPr lang="en-US" altLang="ko-KR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IEEE</a:t>
            </a:r>
            <a:endParaRPr lang="en-US" altLang="ko-KR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algn="r">
              <a:lnSpc>
                <a:spcPts val="1650"/>
              </a:lnSpc>
            </a:pP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통신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관점에서 오프로딩과 자원관리를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분류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체계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확립</a:t>
            </a:r>
            <a:endParaRPr lang="en-US" altLang="ko-KR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algn="r">
              <a:lnSpc>
                <a:spcPts val="1650"/>
              </a:lnSpc>
            </a:pP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모바일 </a:t>
            </a:r>
            <a:r>
              <a:rPr lang="ko-KR" alt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엣지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컴퓨팅의 통신 프로토콜</a:t>
            </a:r>
            <a:r>
              <a:rPr lang="en-US" altLang="ko-KR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네트워크 </a:t>
            </a:r>
            <a:r>
              <a:rPr lang="ko-KR" alt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아키텍쳐</a:t>
            </a:r>
            <a:r>
              <a:rPr lang="en-US" altLang="ko-KR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QoS 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보장 메커니즘 체계 정리</a:t>
            </a:r>
            <a:endParaRPr lang="en-US" altLang="ko-KR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algn="r">
              <a:lnSpc>
                <a:spcPts val="1650"/>
              </a:lnSpc>
            </a:pP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이론적 모델에 집중하여 실제 시스템의 </a:t>
            </a:r>
            <a:r>
              <a:rPr lang="ko-KR" alt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복장성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논의 부족</a:t>
            </a:r>
            <a:endParaRPr lang="en-US" altLang="ko-KR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</p:txBody>
      </p:sp>
      <p:sp>
        <p:nvSpPr>
          <p:cNvPr id="20" name="Shape 18"/>
          <p:cNvSpPr/>
          <p:nvPr/>
        </p:nvSpPr>
        <p:spPr>
          <a:xfrm>
            <a:off x="7627144" y="4851339"/>
            <a:ext cx="424458" cy="15240"/>
          </a:xfrm>
          <a:prstGeom prst="roundRect">
            <a:avLst>
              <a:gd name="adj" fmla="val 139289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Shape 19"/>
          <p:cNvSpPr/>
          <p:nvPr/>
        </p:nvSpPr>
        <p:spPr>
          <a:xfrm>
            <a:off x="7324010" y="4699772"/>
            <a:ext cx="318373" cy="318373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7386756" y="4738349"/>
            <a:ext cx="192881" cy="241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4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8190785" y="4748350"/>
            <a:ext cx="1608058" cy="200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b="1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수학적</a:t>
            </a: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 최적화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8190785" y="5034219"/>
            <a:ext cx="6041588" cy="4245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50"/>
              </a:lnSpc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Li et al., 2019. </a:t>
            </a:r>
            <a:r>
              <a:rPr lang="en-US" altLang="ko-KR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Computation Offloading and Resource Allocation</a:t>
            </a:r>
          </a:p>
          <a:p>
            <a:pPr>
              <a:lnSpc>
                <a:spcPts val="1650"/>
              </a:lnSpc>
            </a:pP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오프로딩과 자원할당을 결합한 최적화를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수학적으로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정식화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>
              <a:lnSpc>
                <a:spcPts val="1650"/>
              </a:lnSpc>
            </a:pP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최적화 기법을 적용한 </a:t>
            </a:r>
            <a:r>
              <a:rPr lang="ko-KR" alt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호율적인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해법 제시</a:t>
            </a:r>
            <a:endParaRPr lang="en-US" altLang="ko-KR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>
              <a:lnSpc>
                <a:spcPts val="1650"/>
              </a:lnSpc>
            </a:pP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견고한 모델링 프레임워크 구축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>
              <a:lnSpc>
                <a:spcPts val="1650"/>
              </a:lnSpc>
            </a:pP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End-to-End (E2E) 오케스트레이션과 이동성 시나리오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실증이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제한적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Shape 23"/>
          <p:cNvSpPr/>
          <p:nvPr/>
        </p:nvSpPr>
        <p:spPr>
          <a:xfrm>
            <a:off x="6914793" y="5583216"/>
            <a:ext cx="424458" cy="15240"/>
          </a:xfrm>
          <a:prstGeom prst="roundRect">
            <a:avLst>
              <a:gd name="adj" fmla="val 139289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Shape 24"/>
          <p:cNvSpPr/>
          <p:nvPr/>
        </p:nvSpPr>
        <p:spPr>
          <a:xfrm>
            <a:off x="7324010" y="5431649"/>
            <a:ext cx="318373" cy="318373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7386756" y="5470226"/>
            <a:ext cx="192881" cy="241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5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5167550" y="5480227"/>
            <a:ext cx="1608058" cy="200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550"/>
              </a:lnSpc>
              <a:buNone/>
            </a:pPr>
            <a:r>
              <a:rPr lang="en-US" sz="1250" b="1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정확도</a:t>
            </a: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 중심 접근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 27"/>
          <p:cNvSpPr/>
          <p:nvPr/>
        </p:nvSpPr>
        <p:spPr>
          <a:xfrm>
            <a:off x="734020" y="5766096"/>
            <a:ext cx="6041588" cy="4245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650"/>
              </a:lnSpc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Kong et al., 2023. </a:t>
            </a:r>
            <a:r>
              <a:rPr lang="en-US" altLang="ko-KR" sz="1100" b="1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AccuMO</a:t>
            </a:r>
            <a:endParaRPr lang="en-US" altLang="ko-KR" sz="1100" b="1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algn="r">
              <a:lnSpc>
                <a:spcPts val="1650"/>
              </a:lnSpc>
            </a:pP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정확도 중심 멀티태스크 오프로딩으로 AR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정확도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–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지연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트레이드오프를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개선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algn="r">
              <a:lnSpc>
                <a:spcPts val="1650"/>
              </a:lnSpc>
            </a:pP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실제 </a:t>
            </a:r>
            <a:r>
              <a:rPr lang="en-US" altLang="ko-KR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AR  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워크로드에 대한 상세한 프로파일링과 최적화 기법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algn="r">
              <a:lnSpc>
                <a:spcPts val="1650"/>
              </a:lnSpc>
            </a:pP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특정 태스크와 디바이스에 최적화 한계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algn="r">
              <a:lnSpc>
                <a:spcPts val="1650"/>
              </a:lnSpc>
            </a:pP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범용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워크로드로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와 다양한 인프라환경으로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일반화가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필요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F5C3B666-2992-7B37-3F3A-2FA3B285D7EA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3.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관련 연구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CA7170D8-77E9-3980-C349-6B2AE500E841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선행 연구 분석 및 비교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 1">
            <a:extLst>
              <a:ext uri="{FF2B5EF4-FFF2-40B4-BE49-F238E27FC236}">
                <a16:creationId xmlns:a16="http://schemas.microsoft.com/office/drawing/2014/main" id="{1E3C12F5-C6A5-FA99-30DC-C5D9C70E2504}"/>
              </a:ext>
            </a:extLst>
          </p:cNvPr>
          <p:cNvSpPr/>
          <p:nvPr/>
        </p:nvSpPr>
        <p:spPr>
          <a:xfrm>
            <a:off x="734020" y="1794936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초기</a:t>
            </a:r>
            <a:r>
              <a:rPr lang="en-US" sz="17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연구들은 주로 비전 제시와 개념 정립에 초점을 맞추었으며, 이후 구체적인 최적화 기법과 실험적 </a:t>
            </a:r>
            <a:r>
              <a:rPr lang="en-US" sz="17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검증으로</a:t>
            </a:r>
            <a:r>
              <a:rPr lang="en-US" sz="17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발전</a:t>
            </a:r>
            <a:endParaRPr 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703302" y="1893808"/>
            <a:ext cx="2397919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컨트롤 플레인</a:t>
            </a:r>
            <a:endParaRPr lang="en-US" sz="18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03302" y="2369225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정책 엔진: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SLO 기반 의사결정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03302" y="2694384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SLO 스케줄러: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멀티티어 배치 최적화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03302" y="3019544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카탈로그: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자원·서비스 메타데이터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03302" y="3344704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텔레메트리: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실시간 모니터링·추적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03302" y="3784163"/>
            <a:ext cx="2397919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보안 및 프라이버시</a:t>
            </a:r>
            <a:endParaRPr lang="en-US" sz="18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03302" y="4259580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인증 및 암호화 체계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03302" y="4584740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연합학습(Federated Learning)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03302" y="4909899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차등 프라이버시(Differential Privacy)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37252" y="1893808"/>
            <a:ext cx="2397919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데이터 플레인</a:t>
            </a:r>
            <a:endParaRPr lang="en-US" sz="18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537252" y="2369225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수집: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MQTT/HTTP/Kafka 통합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537252" y="2694384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처리: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Flink(스트림)/Spark(배치)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537252" y="3019544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저장: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TSDB/객체저장소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537252" y="3344704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서빙: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Ray/TensorFlow/ONNX 추론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A531DA38-8980-856A-7EDD-2B5D39B29244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4.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제안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30596AC2-7D7F-9A21-44D7-E70E937BA0D4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시스템 </a:t>
            </a:r>
            <a:r>
              <a:rPr lang="ko-KR" altLang="en-US" sz="2500" b="1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아키텍쳐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681395" y="1663065"/>
            <a:ext cx="6548676" cy="1621393"/>
          </a:xfrm>
          <a:prstGeom prst="roundRect">
            <a:avLst>
              <a:gd name="adj" fmla="val 1576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51654" y="1833324"/>
            <a:ext cx="511016" cy="511016"/>
          </a:xfrm>
          <a:prstGeom prst="roundRect">
            <a:avLst>
              <a:gd name="adj" fmla="val 17891975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148" y="1973818"/>
            <a:ext cx="229910" cy="22991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851654" y="2514600"/>
            <a:ext cx="1935718" cy="241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지능형 스케줄러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5"/>
          <p:cNvSpPr/>
          <p:nvPr/>
        </p:nvSpPr>
        <p:spPr>
          <a:xfrm>
            <a:off x="851654" y="2858691"/>
            <a:ext cx="6208157" cy="255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강화학습(RL)과 휴리스틱을 결합하여 지연, 비용, 정확도를 </a:t>
            </a:r>
            <a:r>
              <a:rPr lang="en-US" sz="13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가중</a:t>
            </a: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최적화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400330" y="1663065"/>
            <a:ext cx="6548676" cy="1621393"/>
          </a:xfrm>
          <a:prstGeom prst="roundRect">
            <a:avLst>
              <a:gd name="adj" fmla="val 1576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570589" y="1833324"/>
            <a:ext cx="511016" cy="511016"/>
          </a:xfrm>
          <a:prstGeom prst="roundRect">
            <a:avLst>
              <a:gd name="adj" fmla="val 17891975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1083" y="1973818"/>
            <a:ext cx="229910" cy="22991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570589" y="2514600"/>
            <a:ext cx="2164437" cy="241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적응형 오프로딩/압축/캐싱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9"/>
          <p:cNvSpPr/>
          <p:nvPr/>
        </p:nvSpPr>
        <p:spPr>
          <a:xfrm>
            <a:off x="7570589" y="2858691"/>
            <a:ext cx="6208157" cy="255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네트워크 상태, 부하, 품질 신호를 실시간으로 감지하여 </a:t>
            </a:r>
            <a:r>
              <a:rPr lang="en-US" sz="13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동적으로</a:t>
            </a: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전략을</a:t>
            </a: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ko-KR" alt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결정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681395" y="3454717"/>
            <a:ext cx="6548676" cy="1876901"/>
          </a:xfrm>
          <a:prstGeom prst="roundRect">
            <a:avLst>
              <a:gd name="adj" fmla="val 1361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851654" y="3624977"/>
            <a:ext cx="511016" cy="511016"/>
          </a:xfrm>
          <a:prstGeom prst="roundRect">
            <a:avLst>
              <a:gd name="adj" fmla="val 17891975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2148" y="3765471"/>
            <a:ext cx="229910" cy="22991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851654" y="4306253"/>
            <a:ext cx="1935718" cy="241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DAG 컴파일러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851654" y="4650343"/>
            <a:ext cx="6208157" cy="5110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워크로드를 유향 비순환 그래프로 표현하고 계층별로 분할 배치하며 데이터 이동 </a:t>
            </a:r>
            <a:r>
              <a:rPr lang="en-US" sz="13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비용을</a:t>
            </a: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최소화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Shape 14"/>
          <p:cNvSpPr/>
          <p:nvPr/>
        </p:nvSpPr>
        <p:spPr>
          <a:xfrm>
            <a:off x="7400330" y="3454717"/>
            <a:ext cx="6548676" cy="1876901"/>
          </a:xfrm>
          <a:prstGeom prst="roundRect">
            <a:avLst>
              <a:gd name="adj" fmla="val 1361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Shape 15"/>
          <p:cNvSpPr/>
          <p:nvPr/>
        </p:nvSpPr>
        <p:spPr>
          <a:xfrm>
            <a:off x="7570589" y="3624977"/>
            <a:ext cx="511016" cy="511016"/>
          </a:xfrm>
          <a:prstGeom prst="roundRect">
            <a:avLst>
              <a:gd name="adj" fmla="val 17891975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11083" y="3765471"/>
            <a:ext cx="229910" cy="229910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570589" y="4306253"/>
            <a:ext cx="1935718" cy="241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품질 및 옵스 모듈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 17"/>
          <p:cNvSpPr/>
          <p:nvPr/>
        </p:nvSpPr>
        <p:spPr>
          <a:xfrm>
            <a:off x="7570589" y="4650343"/>
            <a:ext cx="6208157" cy="5110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데이터 품질과 모델 품질을 규칙 기반으로 검증하고, 자동 재학습, 롤백, 카나리아 </a:t>
            </a:r>
            <a:r>
              <a:rPr lang="en-US" sz="13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배포를</a:t>
            </a: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지원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 0">
            <a:extLst>
              <a:ext uri="{FF2B5EF4-FFF2-40B4-BE49-F238E27FC236}">
                <a16:creationId xmlns:a16="http://schemas.microsoft.com/office/drawing/2014/main" id="{691598E2-CCC2-1145-04CA-4F384405555C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4.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제안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 1">
            <a:extLst>
              <a:ext uri="{FF2B5EF4-FFF2-40B4-BE49-F238E27FC236}">
                <a16:creationId xmlns:a16="http://schemas.microsoft.com/office/drawing/2014/main" id="{7ACAA7B0-751C-6CBF-7F9D-DA412609E119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핵심 모듈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551140" y="1608355"/>
            <a:ext cx="13543359" cy="4612481"/>
          </a:xfrm>
          <a:prstGeom prst="roundRect">
            <a:avLst>
              <a:gd name="adj" fmla="val 44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558760" y="1615975"/>
            <a:ext cx="13528119" cy="3818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694849" y="1705034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구분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2727841" y="1705034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항목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5433417" y="1705034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정의/예시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10844570" y="1705034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주석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558760" y="1997809"/>
            <a:ext cx="13528119" cy="3818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694849" y="2086867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상태 S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2727841" y="2086867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네트워크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5433417" y="2086867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RTT(왕복 지연), 손실, 지터, 대역폭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0844570" y="2086867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OpenTelemetry/에뮬레이터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558760" y="2379642"/>
            <a:ext cx="13528119" cy="3818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694849" y="2468701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2727841" y="2468701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부하/자원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5433417" y="2468701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CPU/GPU/메모리/IO/큐길이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10844570" y="2468701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Prometheus/GPU-telemetry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Shape 18"/>
          <p:cNvSpPr/>
          <p:nvPr/>
        </p:nvSpPr>
        <p:spPr>
          <a:xfrm>
            <a:off x="558760" y="2761475"/>
            <a:ext cx="13528119" cy="3818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694849" y="2850534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2727841" y="2850534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데이터 품질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5433417" y="2850534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결측/스큐/드리프트 지표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10844570" y="2850534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데이터 품질 엔진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Shape 23"/>
          <p:cNvSpPr/>
          <p:nvPr/>
        </p:nvSpPr>
        <p:spPr>
          <a:xfrm>
            <a:off x="558760" y="3143309"/>
            <a:ext cx="13528119" cy="3818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694849" y="3232368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2727841" y="3232368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모델 품질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5433417" y="3232368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정확도/PSNR/VMAF/지연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 27"/>
          <p:cNvSpPr/>
          <p:nvPr/>
        </p:nvSpPr>
        <p:spPr>
          <a:xfrm>
            <a:off x="10844570" y="3232368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온라인/섀도우 평가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Shape 28"/>
          <p:cNvSpPr/>
          <p:nvPr/>
        </p:nvSpPr>
        <p:spPr>
          <a:xfrm>
            <a:off x="558760" y="3525142"/>
            <a:ext cx="13528119" cy="3818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 29"/>
          <p:cNvSpPr/>
          <p:nvPr/>
        </p:nvSpPr>
        <p:spPr>
          <a:xfrm>
            <a:off x="694849" y="3614201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 30"/>
          <p:cNvSpPr/>
          <p:nvPr/>
        </p:nvSpPr>
        <p:spPr>
          <a:xfrm>
            <a:off x="2727841" y="3614201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비용/전력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 31"/>
          <p:cNvSpPr/>
          <p:nvPr/>
        </p:nvSpPr>
        <p:spPr>
          <a:xfrm>
            <a:off x="5433417" y="3614201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분당 과금/소비전력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 32"/>
          <p:cNvSpPr/>
          <p:nvPr/>
        </p:nvSpPr>
        <p:spPr>
          <a:xfrm>
            <a:off x="10844570" y="3614201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요금 계산기/전력계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Shape 33"/>
          <p:cNvSpPr/>
          <p:nvPr/>
        </p:nvSpPr>
        <p:spPr>
          <a:xfrm>
            <a:off x="558760" y="3906976"/>
            <a:ext cx="13528119" cy="3818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 34"/>
          <p:cNvSpPr/>
          <p:nvPr/>
        </p:nvSpPr>
        <p:spPr>
          <a:xfrm>
            <a:off x="694849" y="3996034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행동 A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 35"/>
          <p:cNvSpPr/>
          <p:nvPr/>
        </p:nvSpPr>
        <p:spPr>
          <a:xfrm>
            <a:off x="2727841" y="3996034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배치/마이그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 36"/>
          <p:cNvSpPr/>
          <p:nvPr/>
        </p:nvSpPr>
        <p:spPr>
          <a:xfrm>
            <a:off x="5433417" y="3996034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migrate(v,t→t')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 37"/>
          <p:cNvSpPr/>
          <p:nvPr/>
        </p:nvSpPr>
        <p:spPr>
          <a:xfrm>
            <a:off x="10844570" y="3996034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라이브/콜드 옵션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558760" y="4288809"/>
            <a:ext cx="13528119" cy="3818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 39"/>
          <p:cNvSpPr/>
          <p:nvPr/>
        </p:nvSpPr>
        <p:spPr>
          <a:xfrm>
            <a:off x="694849" y="4377868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 40"/>
          <p:cNvSpPr/>
          <p:nvPr/>
        </p:nvSpPr>
        <p:spPr>
          <a:xfrm>
            <a:off x="2727841" y="4377868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스케일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 41"/>
          <p:cNvSpPr/>
          <p:nvPr/>
        </p:nvSpPr>
        <p:spPr>
          <a:xfrm>
            <a:off x="5433417" y="4377868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scale_out/in, GPU on/off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 42"/>
          <p:cNvSpPr/>
          <p:nvPr/>
        </p:nvSpPr>
        <p:spPr>
          <a:xfrm>
            <a:off x="10844570" y="4377868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쿨다운 필요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Shape 43"/>
          <p:cNvSpPr/>
          <p:nvPr/>
        </p:nvSpPr>
        <p:spPr>
          <a:xfrm>
            <a:off x="558760" y="4670643"/>
            <a:ext cx="13528119" cy="38945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 44"/>
          <p:cNvSpPr/>
          <p:nvPr/>
        </p:nvSpPr>
        <p:spPr>
          <a:xfrm>
            <a:off x="694849" y="4759701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 45"/>
          <p:cNvSpPr/>
          <p:nvPr/>
        </p:nvSpPr>
        <p:spPr>
          <a:xfrm>
            <a:off x="2727841" y="4759701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오프로딩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 46"/>
          <p:cNvSpPr/>
          <p:nvPr/>
        </p:nvSpPr>
        <p:spPr>
          <a:xfrm>
            <a:off x="5433417" y="4759701"/>
            <a:ext cx="5131832" cy="2113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offload(v, Dev</a:t>
            </a:r>
            <a:r>
              <a:rPr lang="en-US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↔</a:t>
            </a: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Edge/Cloud)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 47"/>
          <p:cNvSpPr/>
          <p:nvPr/>
        </p:nvSpPr>
        <p:spPr>
          <a:xfrm>
            <a:off x="10844570" y="4759701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임계 기반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Shape 48"/>
          <p:cNvSpPr/>
          <p:nvPr/>
        </p:nvSpPr>
        <p:spPr>
          <a:xfrm>
            <a:off x="558760" y="5060096"/>
            <a:ext cx="13528119" cy="38945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 49"/>
          <p:cNvSpPr/>
          <p:nvPr/>
        </p:nvSpPr>
        <p:spPr>
          <a:xfrm>
            <a:off x="694849" y="5149155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 50"/>
          <p:cNvSpPr/>
          <p:nvPr/>
        </p:nvSpPr>
        <p:spPr>
          <a:xfrm>
            <a:off x="2727841" y="5149155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압축/프리셋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 51"/>
          <p:cNvSpPr/>
          <p:nvPr/>
        </p:nvSpPr>
        <p:spPr>
          <a:xfrm>
            <a:off x="5433417" y="5149155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encode_preset↓, compression↑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 52"/>
          <p:cNvSpPr/>
          <p:nvPr/>
        </p:nvSpPr>
        <p:spPr>
          <a:xfrm>
            <a:off x="10844570" y="5149155"/>
            <a:ext cx="3106460" cy="2113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지연</a:t>
            </a:r>
            <a:r>
              <a:rPr lang="en-US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↔</a:t>
            </a: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품질 트레이드오프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Shape 53"/>
          <p:cNvSpPr/>
          <p:nvPr/>
        </p:nvSpPr>
        <p:spPr>
          <a:xfrm>
            <a:off x="558760" y="5449549"/>
            <a:ext cx="13528119" cy="3818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 54"/>
          <p:cNvSpPr/>
          <p:nvPr/>
        </p:nvSpPr>
        <p:spPr>
          <a:xfrm>
            <a:off x="694849" y="5538608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 55"/>
          <p:cNvSpPr/>
          <p:nvPr/>
        </p:nvSpPr>
        <p:spPr>
          <a:xfrm>
            <a:off x="2727841" y="5538608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캐싱/경로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 56"/>
          <p:cNvSpPr/>
          <p:nvPr/>
        </p:nvSpPr>
        <p:spPr>
          <a:xfrm>
            <a:off x="5433417" y="5538608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cache↑, QoS path change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 57"/>
          <p:cNvSpPr/>
          <p:nvPr/>
        </p:nvSpPr>
        <p:spPr>
          <a:xfrm>
            <a:off x="10844570" y="5538608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SDN/우회경로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Shape 58"/>
          <p:cNvSpPr/>
          <p:nvPr/>
        </p:nvSpPr>
        <p:spPr>
          <a:xfrm>
            <a:off x="558760" y="5831383"/>
            <a:ext cx="13528119" cy="3818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 59"/>
          <p:cNvSpPr/>
          <p:nvPr/>
        </p:nvSpPr>
        <p:spPr>
          <a:xfrm>
            <a:off x="694849" y="5920442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보상 R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 60"/>
          <p:cNvSpPr/>
          <p:nvPr/>
        </p:nvSpPr>
        <p:spPr>
          <a:xfrm>
            <a:off x="2727841" y="5920442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식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Text 61"/>
          <p:cNvSpPr/>
          <p:nvPr/>
        </p:nvSpPr>
        <p:spPr>
          <a:xfrm>
            <a:off x="5433417" y="5920442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R = -α·SLO_viol - λ_c·Cost - λ_e·Energy + λ_q·QoE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 62"/>
          <p:cNvSpPr/>
          <p:nvPr/>
        </p:nvSpPr>
        <p:spPr>
          <a:xfrm>
            <a:off x="10844570" y="5920442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가중치 튜닝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 0">
            <a:extLst>
              <a:ext uri="{FF2B5EF4-FFF2-40B4-BE49-F238E27FC236}">
                <a16:creationId xmlns:a16="http://schemas.microsoft.com/office/drawing/2014/main" id="{831AE813-2DD0-A214-EF43-BFBC85A63D10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4.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제안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 1">
            <a:extLst>
              <a:ext uri="{FF2B5EF4-FFF2-40B4-BE49-F238E27FC236}">
                <a16:creationId xmlns:a16="http://schemas.microsoft.com/office/drawing/2014/main" id="{91F36574-C6AB-0296-DD7E-B0B229A5569A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상태</a:t>
            </a:r>
            <a:r>
              <a:rPr lang="en-US" altLang="ko-KR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/</a:t>
            </a: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행동</a:t>
            </a:r>
            <a:r>
              <a:rPr lang="en-US" altLang="ko-KR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/</a:t>
            </a: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보상 </a:t>
            </a:r>
            <a:r>
              <a:rPr lang="en-US" altLang="ko-KR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(SAR) </a:t>
            </a: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표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634" y="504587"/>
            <a:ext cx="4122620" cy="669134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1EAAA575-D34A-7CF2-3ADC-4AE35A94535F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4.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제안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40D36BA2-AB80-8095-41C1-D35F6134C923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운영 루프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899C0A2C-D338-5F7E-D0CD-6765566FA4C3}"/>
              </a:ext>
            </a:extLst>
          </p:cNvPr>
          <p:cNvSpPr/>
          <p:nvPr/>
        </p:nvSpPr>
        <p:spPr>
          <a:xfrm>
            <a:off x="703302" y="2369225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050"/>
              </a:lnSpc>
              <a:buSzPct val="100000"/>
            </a:pP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상태 수집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정책 결정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행동 실행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보상 계산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학습 업데이트의 순환 구조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B4A40-B1FD-F192-D2FB-78A1D7630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3B63D639-D332-F493-9C43-65349F5F9206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4.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제안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227C67A2-DA88-31D7-3678-5449F5390E65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정책 결정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8CF3DD0C-30E1-04E7-971E-2DFCEB4E25E7}"/>
              </a:ext>
            </a:extLst>
          </p:cNvPr>
          <p:cNvSpPr/>
          <p:nvPr/>
        </p:nvSpPr>
        <p:spPr>
          <a:xfrm>
            <a:off x="703302" y="2369225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050"/>
              </a:lnSpc>
              <a:buSzPct val="100000"/>
            </a:pP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SLO 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위반 감지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적응형 오프로딩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압축 수준 조정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ko-KR" alt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캐싱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전략 등의 정책 결정 로직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CA9F289F-EFEC-B8F8-2A85-D6697C4A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634" y="504587"/>
            <a:ext cx="3412890" cy="672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6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3697</Words>
  <Application>Microsoft Office PowerPoint</Application>
  <PresentationFormat>사용자 지정</PresentationFormat>
  <Paragraphs>290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나눔바른고딕</vt:lpstr>
      <vt:lpstr>Source Sans 3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AIX1816</cp:lastModifiedBy>
  <cp:revision>6</cp:revision>
  <dcterms:created xsi:type="dcterms:W3CDTF">2025-11-01T03:42:53Z</dcterms:created>
  <dcterms:modified xsi:type="dcterms:W3CDTF">2025-11-01T05:16:38Z</dcterms:modified>
</cp:coreProperties>
</file>