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4630400" cy="8229600"/>
  <p:notesSz cx="8229600" cy="14630400"/>
  <p:embeddedFontLst>
    <p:embeddedFont>
      <p:font typeface="Source Sans 3" panose="020B0600000101010101" charset="0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82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501271"/>
            <a:ext cx="12902803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Edge Computing for the Internet of Things: A Case Study</a:t>
            </a:r>
            <a:endParaRPr lang="en-US" sz="3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49761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II. Edge Computing : Classes and Architectures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4974908"/>
            <a:ext cx="12902803" cy="4048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아키텍처는 '엣지'의 정의·참여 노드·용어가 문헌마다 다르다. 특성에 따라 세 가지 클래스로 분류한다.</a:t>
            </a:r>
            <a:endParaRPr lang="en-US" sz="2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78374"/>
            <a:ext cx="5439013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II-1. Resource-Rich Edge (Cloudlets)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07835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최종 단말에 1~몇 홉 거리의 네트워크 지점에 고성능 서버(클러스터)를 배치하여 저지연 처리를 제공.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72617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356729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Cloudlet(VM 기반):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Wi-Fi AP/기지국 인근에 "data center in a box" 배치 → 다중 코어 연산·저장소·무선 LAN 제공. 인지 보조, 크라우드 비디오 분석 등 실시간 처리에 활용.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801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Micro Data Center / Micro Cloud: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수천 대 서버를 가진 소형 데이터센터 또는 AP/기지국/펨토셀/차량에 소수 서버를 배치하여 인터랙티브 앱/콘텐츠 호스팅.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803577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MEC (Multi-access Edge Computing):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이동통신 RAN(기지국/컨트롤러)에 IT/스토리지/가상화 자원을 통합. 실시간 무선 링크 정보를 엣지 앱에 노출 가능. 모바일 외 다중 액세스 환경(실내 게이트웨이 등)으로 확장.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낮은 지연, 높은 처리량, 무선 상태 정보 활용, 서비스 근접성.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6305" y="591026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586305" y="6432828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배치·운영 비용, 위치 선정, 규모 확장/오케스트레이션.</a:t>
            </a:r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602343"/>
            <a:ext cx="495812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II-2. Heterogeneous Edge Nodes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40232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서버·라우터·AP·셋톱박스·스마트폰/차량 등 단말까지 포함한 이기종 자원을 가상화로 묶어 협력 처리.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05014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68069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Fog Computing: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리소스 풍부 서버부터 경량 엣지 라우터·AP·단말까지 높이 가상화된 계층으로 구성. 다양한 무선 액세스 기술을 포괄.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80153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협력(Local Cloud):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인근 단말들이 자발적 협력으로 로컬 클라우드를 형성, 로컬 리소스 코디네이터가 태스크 할당(단말/백엔드 클라우드로 분산).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80357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저전력 미니 클러스터: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Raspberry Pi 등 소형·저전력 노드를 묶은 휴대형 미니 클라우드(실내/야외 배치).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558629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3798" y="6108859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 활용 극대화, 배치 유연성, 네트워크/전력 제약 환경에서의 탄력성.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6305" y="558629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586305" y="6108859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이기종 관리 복잡도, 신뢰/보안, 이동성·가용성 변동, QoS 보장.</a:t>
            </a:r>
            <a:endParaRPr lang="en-US" sz="17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02675"/>
            <a:ext cx="423267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II-3. Edge–Cloud Federation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20265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아이디어: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자원과 중앙 데이터센터를 연합하여 위치·부하·지연·대역폭 조건에 따라 동적 오케스트레이션.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850475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대표 구현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348103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 Cloud: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앱이 근거리 처리+원거리 클라우드를 함께 사용(예: 실내 3D 위치/영상 모니터링).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88048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프라이빗–퍼블릭 클라우드 연합: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노드가 연합을 동적 오케스트레이션하여 실행 태스크 극대화.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27994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 실행 존: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인터넷 전반(라우터/AP/기지국 등)에 분산된 지리적 실행 영역에 서비스 배포.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467939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미러링 기반 엣지 AI: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공개 클라우드 서비스/레포지토리를 엣지에 미러링하여 저지연·저대역폭 이미지 분류 등 ML 작업 수행.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546211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장점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3798" y="5984677"/>
            <a:ext cx="6187916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지연·대역폭·비용·규모의 동적 최적화, 기존 클라우드 생태계 재사용.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6305" y="546211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고려사항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86305" y="5984677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연합 간 상호 운용성, 데이터 이동/일관성, 보안/정책, 오케스트레이션 복잡도.</a:t>
            </a:r>
            <a:endParaRPr lang="en-US" sz="17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70741"/>
            <a:ext cx="908780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III. Enabling Technologies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4349234"/>
            <a:ext cx="12902803" cy="8096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5G 전환과 함께 초저지연·고신뢰 통신, 스펙트럼 부족, 에너지 효율, 이기종 단말 데이터 폭증에 대응해야 한다. NFV/SDN은 네트워크 기능·서비스를 프로그래머블하고 유연하게 배치하게 하며, 이는 엣지 컴퓨팅의 핵심 기반이 된다.</a:t>
            </a:r>
            <a:endParaRPr lang="en-US" sz="21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1919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III-1. Virtualization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9191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단일 물리 서버에서 여러 독립 인스턴스(주로 VM)를 격리 실행.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863798" y="3486031"/>
            <a:ext cx="4156948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833318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201579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VM vs 컨테이너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201579" y="4168616"/>
            <a:ext cx="3572828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VM: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하이퍼바이저+게스트 OS → 강한 격리, 높은 오버헤드.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201579" y="4892040"/>
            <a:ext cx="3572828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호스트 OS 공유(커널 격리) → 경량, 빠른 기동, 우수한 성능.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5236607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5206127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/>
          <p:nvPr/>
        </p:nvSpPr>
        <p:spPr>
          <a:xfrm>
            <a:off x="5574387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마이그레이션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5574387" y="4168616"/>
            <a:ext cx="35729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VM/컨테이너를 타 서버로 이동해 에너지 절감, 부하 적응, 사용자 이동성 대응.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5574387" y="5216009"/>
            <a:ext cx="3572947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라이브 마이그레이션으로 중단 시간 최소화.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9609534" y="3486031"/>
            <a:ext cx="4157067" cy="2624257"/>
          </a:xfrm>
          <a:prstGeom prst="roundRect">
            <a:avLst>
              <a:gd name="adj" fmla="val 5575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3"/>
          <p:cNvSpPr/>
          <p:nvPr/>
        </p:nvSpPr>
        <p:spPr>
          <a:xfrm>
            <a:off x="9579054" y="3486031"/>
            <a:ext cx="121920" cy="2624257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/>
          <p:nvPr/>
        </p:nvSpPr>
        <p:spPr>
          <a:xfrm>
            <a:off x="9947315" y="3732371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의의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9947315" y="4168616"/>
            <a:ext cx="3572947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노드 간 워크로드 유연 이동/확장 가능. NFV/SDN의 기반 기술.</a:t>
            </a:r>
            <a:endParaRPr lang="en-US" sz="17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632829"/>
            <a:ext cx="5696664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III-2. Network Function Virtualization</a:t>
            </a:r>
            <a:endParaRPr lang="en-US" sz="2300" dirty="0"/>
          </a:p>
        </p:txBody>
      </p:sp>
      <p:sp>
        <p:nvSpPr>
          <p:cNvPr id="3" name="Shape 1"/>
          <p:cNvSpPr/>
          <p:nvPr/>
        </p:nvSpPr>
        <p:spPr>
          <a:xfrm>
            <a:off x="863798" y="3432810"/>
            <a:ext cx="4156948" cy="2163842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79659" y="3648670"/>
            <a:ext cx="3725228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NFV (Network Function Virtualization)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79659" y="4391620"/>
            <a:ext cx="3725228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 기능을 범용 하드웨어에서 소프트웨어 모듈(VNF)로 실행 → 전용 장비 의존 감소, 적절한 위치(엣지 포함)에 유연 배치.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36607" y="3432810"/>
            <a:ext cx="4157067" cy="2163842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5452467" y="3648670"/>
            <a:ext cx="3725347" cy="613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SDN (Software-Defined Networking)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452467" y="4391620"/>
            <a:ext cx="37253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제어 평면과 데이터 평면 분리, 중앙 논리 컨트롤러로 정책/경로를 소프트웨어적으로 관리 → 유연성·민첩성 향상.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09534" y="3432810"/>
            <a:ext cx="4157067" cy="2163842"/>
          </a:xfrm>
          <a:prstGeom prst="roundRect">
            <a:avLst>
              <a:gd name="adj" fmla="val 149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825395" y="364867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조합 효과(엣지)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25395" y="4084915"/>
            <a:ext cx="3725347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수요 급증(예: 지역 IoT 트래픽)에 맞춰 가상 리소스 자동 증설/오케스트레이션, 정책·라우팅 유연 변경 → 신규 서비스 신속 출시, 운영비 절감.</a:t>
            </a:r>
            <a:endParaRPr lang="en-US" sz="17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74664"/>
            <a:ext cx="4491514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III-3. Computation Offloading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87464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개념: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리소스 제약 단말의 연산/저장을 클라우드 또는 엣지로 위임하고 결과만 수신.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52246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효과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15301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배터리 소모 감소, 고복잡 연산을 단말 사양과 무관하게 수행.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55247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오프로딩 시 지연·에너지 비용 추가 절감.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200293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활용 예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58308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게임, m-러닝, 자연어 처리(NLP), 모바일 헬스케어 등 고연산 애플리케이션을 저사양 단말에서도 구동.</a:t>
            </a:r>
            <a:endParaRPr lang="en-US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91690"/>
            <a:ext cx="12902803" cy="16933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IV. Edge Computing for IoT Applications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4108847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IoT와 엣지의 궁합</a:t>
            </a:r>
            <a:endParaRPr lang="en-US" sz="3050" dirty="0"/>
          </a:p>
        </p:txBody>
      </p:sp>
      <p:sp>
        <p:nvSpPr>
          <p:cNvPr id="4" name="Text 2"/>
          <p:cNvSpPr/>
          <p:nvPr/>
        </p:nvSpPr>
        <p:spPr>
          <a:xfrm>
            <a:off x="863798" y="4923472"/>
            <a:ext cx="12902803" cy="12144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1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IoT 단말(센서·스마트폰·웨어러블·머신)은 연산·전력 제약이 크며, 생성 데이터는 점점 대역폭 집약적이고 지리적으로 분산됩니다. 엣지 컴퓨팅은 단말 근접 위치에서 데이터를 처리·저장해 지연을 줄이고 백홀 부하를 완화하며 이동성을 지원합니다.</a:t>
            </a:r>
            <a:endParaRPr lang="en-US" sz="2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189315"/>
            <a:ext cx="418623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IoT 특성별 엣지의 필요성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2435781"/>
            <a:ext cx="6343412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863798" y="2405301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3711595" y="2111931"/>
            <a:ext cx="647819" cy="647819"/>
          </a:xfrm>
          <a:prstGeom prst="roundRect">
            <a:avLst>
              <a:gd name="adj" fmla="val 141151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905" y="2273856"/>
            <a:ext cx="259080" cy="32385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10139" y="2975610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저지연 통신 필수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1110139" y="3411855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커넥티드카, 모바일 게임, 원격 헬스, 물류, 산업 제어 등은 단말 생성 데이터의 실시간 처리가 핵심.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423071" y="2435781"/>
            <a:ext cx="6343531" cy="2194322"/>
          </a:xfrm>
          <a:prstGeom prst="roundRect">
            <a:avLst>
              <a:gd name="adj" fmla="val 6667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7423071" y="2405301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8"/>
          <p:cNvSpPr/>
          <p:nvPr/>
        </p:nvSpPr>
        <p:spPr>
          <a:xfrm>
            <a:off x="10270867" y="2111931"/>
            <a:ext cx="647819" cy="647819"/>
          </a:xfrm>
          <a:prstGeom prst="roundRect">
            <a:avLst>
              <a:gd name="adj" fmla="val 141151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5177" y="2273856"/>
            <a:ext cx="259080" cy="323850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69411" y="2975610"/>
            <a:ext cx="298549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대역폭 집약 데이터 근접 처리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7669411" y="3411855"/>
            <a:ext cx="5850850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감시카메라·순찰차·사용자 단말의 영상/센서 데이터를 한 홉 인근에서 분석 → 클라우드 전송량 감소, 예) 재난·공공안전에서 위험 지역 영상을 현지 처리.</a:t>
            </a:r>
            <a:endParaRPr lang="en-US" sz="1700" dirty="0"/>
          </a:p>
        </p:txBody>
      </p:sp>
      <p:sp>
        <p:nvSpPr>
          <p:cNvPr id="15" name="Shape 11"/>
          <p:cNvSpPr/>
          <p:nvPr/>
        </p:nvSpPr>
        <p:spPr>
          <a:xfrm>
            <a:off x="863798" y="5169813"/>
            <a:ext cx="6343412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2"/>
          <p:cNvSpPr/>
          <p:nvPr/>
        </p:nvSpPr>
        <p:spPr>
          <a:xfrm>
            <a:off x="863798" y="5139333"/>
            <a:ext cx="6343412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3"/>
          <p:cNvSpPr/>
          <p:nvPr/>
        </p:nvSpPr>
        <p:spPr>
          <a:xfrm>
            <a:off x="3711595" y="4845963"/>
            <a:ext cx="647819" cy="647819"/>
          </a:xfrm>
          <a:prstGeom prst="roundRect">
            <a:avLst>
              <a:gd name="adj" fmla="val 141151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905" y="5007888"/>
            <a:ext cx="259080" cy="32385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1110139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지리적 분산 처리</a:t>
            </a:r>
            <a:endParaRPr lang="en-US" sz="1900" dirty="0"/>
          </a:p>
        </p:txBody>
      </p:sp>
      <p:sp>
        <p:nvSpPr>
          <p:cNvPr id="20" name="Text 15"/>
          <p:cNvSpPr/>
          <p:nvPr/>
        </p:nvSpPr>
        <p:spPr>
          <a:xfrm>
            <a:off x="1110139" y="6145887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 네트워크 기반 사례(예: 도로변 RSU의 충돌 회피)는 차량·보행자 위치/속도/가속도를 로컬에서 처리해야 저지연 달성.</a:t>
            </a:r>
            <a:endParaRPr lang="en-US" sz="1700" dirty="0"/>
          </a:p>
        </p:txBody>
      </p:sp>
      <p:sp>
        <p:nvSpPr>
          <p:cNvPr id="21" name="Shape 16"/>
          <p:cNvSpPr/>
          <p:nvPr/>
        </p:nvSpPr>
        <p:spPr>
          <a:xfrm>
            <a:off x="7423071" y="5169813"/>
            <a:ext cx="6343531" cy="1870353"/>
          </a:xfrm>
          <a:prstGeom prst="roundRect">
            <a:avLst>
              <a:gd name="adj" fmla="val 7822"/>
            </a:avLst>
          </a:prstGeom>
          <a:solidFill>
            <a:srgbClr val="11121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7"/>
          <p:cNvSpPr/>
          <p:nvPr/>
        </p:nvSpPr>
        <p:spPr>
          <a:xfrm>
            <a:off x="7423071" y="5139333"/>
            <a:ext cx="6343531" cy="121920"/>
          </a:xfrm>
          <a:prstGeom prst="roundRect">
            <a:avLst>
              <a:gd name="adj" fmla="val 2657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10270867" y="4845963"/>
            <a:ext cx="647819" cy="647819"/>
          </a:xfrm>
          <a:prstGeom prst="roundRect">
            <a:avLst>
              <a:gd name="adj" fmla="val 141151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5177" y="5007888"/>
            <a:ext cx="259080" cy="32385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7669411" y="570964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단말 이동성</a:t>
            </a:r>
            <a:endParaRPr lang="en-US" sz="1900" dirty="0"/>
          </a:p>
        </p:txBody>
      </p:sp>
      <p:sp>
        <p:nvSpPr>
          <p:cNvPr id="26" name="Text 20"/>
          <p:cNvSpPr/>
          <p:nvPr/>
        </p:nvSpPr>
        <p:spPr>
          <a:xfrm>
            <a:off x="7669411" y="6145887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단말 이동에 맞춰 가상화 자원 마이그레이션을 수행, QoE 유지.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893689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Table of Contents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281630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Abstract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21575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I. Introduction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36152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II. Edge Computing : Classes and Architectures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1466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III. Enabling Technologies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41412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IV. Edge Computing for IoT Applications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481357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V. Use Case : Mobile Gaming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52130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VI. Discussion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561248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VII. Conclusion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63798" y="601194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Contributions</a:t>
            </a:r>
            <a:endParaRPr lang="en-US"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39672"/>
            <a:ext cx="7364611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상호작용형(인터랙티브) 애플리케이션의 부상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062288"/>
            <a:ext cx="4300895" cy="86379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9659" y="4141946"/>
            <a:ext cx="3264337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디지털–물리 세계의 실시간 결합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079659" y="4578191"/>
            <a:ext cx="3869174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센서/사용자 입력과 인공 3D 시나리오의 융합(예: 사람의 제스처/동작을 가상 환경에 실시간 반영).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693" y="3062288"/>
            <a:ext cx="4300895" cy="8637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80553" y="4141946"/>
            <a:ext cx="2813090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지각–행동 루프의 시간 제약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380553" y="4578191"/>
            <a:ext cx="3869174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사람의 반응시간은 상황에 따라 수 ms 수준까지 요구될 수 있음. AR/VR은 특히 극저지연·고신뢰가 필수.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5588" y="3062288"/>
            <a:ext cx="4301014" cy="8637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81448" y="414194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모바일 AR 게임 사례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681448" y="4578191"/>
            <a:ext cx="3869293" cy="12958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Pokémon Go 등은 사용자 위치·센서를 활용, 향후 웨어러블 센서 연계를 통해 더 몰입·상황인지형으로 진화. 멀티유저일수록 지연 영향이 큼.</a:t>
            </a:r>
            <a:endParaRPr lang="en-US" sz="17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169563"/>
            <a:ext cx="3688199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왜 클라우드만으로는 부족한가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3753564"/>
            <a:ext cx="5516404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클라우드는 연산·저장 자원이 풍부하지만 물리적으로 멀어 왕복 지연이 커지고, 네트워크 링크 부담이 증가 → 인터랙티브·실시간 용도에 QoE 저하 발생.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6914793" y="316956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엣지가 제공하는 해법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6914793" y="3753564"/>
            <a:ext cx="68593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사용자 근접 연산/저장으로 지연 단축.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6914793" y="4153019"/>
            <a:ext cx="685931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근원지 전처리로 대역폭 절감 및 프라이버시 보호(민감정보 선제 제거 후 전송 가능).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6914793" y="4876443"/>
            <a:ext cx="68593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가상화·오프로딩·마이그레이션을 통해 이동성과 지리적 분산을 견딤.</a:t>
            </a:r>
            <a:endParaRPr lang="en-US" sz="1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14055"/>
            <a:ext cx="9997321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V. Use Case : Mobile Gaming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419254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목적: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컴퓨팅이 상호작용형 3D 애플리케이션(모바일 게임, AR/VR)의 지연 요구를 충족하는지 실험적으로 검증.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459200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게임: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Neverball(오픈소스 3D 아케이드) — 단말이 입력(기울기 등)을 서버로 전송 → 서버가 렌더링 후 비디오 스트리밍으로 단말에 전송.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99145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지표: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Response Delay = PD(서버 처리) + OD(클라이언트 디코드/재생) + ND(네트워크 RTT).</a:t>
            </a:r>
            <a:endParaRPr 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315760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V-1. Testbed Setup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863798" y="211574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플랫폼: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GamingAnywhere(오픈소스 클라우드 게이밍).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251519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클라이언트: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Google Nexus 5 (Android 5.1.1).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291465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서버(로컬 워크스테이션):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Intel Xeon E3-1230(4C), RAM 16GB, NVIDIA Quadro 2000 ×2.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331410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Wi-Fi / LTE(NetLeap 4G, Nokia) — 동일 대학망 사용.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3961924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서버 배치 시나리오(3)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3798" y="459247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LTE 기지국 공위치(co-located) 또는 동일 무선망 근거리 워크스테이션.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499193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2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전용 클라우드(CSC cPouta, Kajaani):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OpenStack 기반 핀란드 전용 연구 클라우드.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539138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Font typeface="+mj-lt"/>
              <a:buAutoNum type="arabicPeriod" startAt="3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퍼블릭 클라우드(AWS EC2):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프랑크푸르트·아일랜드 리전(GPU 인스턴스).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63798" y="5790843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가상화 구성(3):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Bare Metal(B) / Container(C, Docker 1.10.3) / VM(V, QEMU 2.5.0) — GPU 1개 패스스루.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863798" y="6190298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인스턴스: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g2.2xlarge(1 GPU, 8 vCPU) / g2.8xlarge(4 GPU, 32 vCPU), Dedicated Instances 사용.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863798" y="658975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방법론: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섹션별 4회 반복, 사전 기록된 입력 재생으로 일관성 확보, 30 FPS / 4.5 Mbps로 스트리밍.</a:t>
            </a:r>
            <a:endParaRPr 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2721" y="558641"/>
            <a:ext cx="3709035" cy="346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V-2. Experimental Results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12721" y="986076"/>
            <a:ext cx="2308860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1) 네트워크 지연(ND)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812721" y="1579245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핀란드 내(엣지·전용 클라우드): &lt; 25 ms, 엣지(LTE)에서는 &lt; 20 ms 달성(현행 무선 통신의 상한선 수준).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812721" y="1955125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퍼블릭 클라우드(원격 리전): ≥ 50 ms (최소 2배 ↑). 거리(약 1,500–2,000 km)가 커질수록 ND 증가.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812721" y="233100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Wi-Fi vs LTE: 평균 Wi-Fi가 더 짧지만 분산(지터) ↑, LTE는 지터 ↓로 스트리밍에 더 안정적.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812721" y="2940487"/>
            <a:ext cx="5448419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2) 처리 지연(PD) &amp; 재생 지연(OD) vs 해상도 &amp; 가상화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12721" y="353365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컨테이너 ≈ 베어메탈: 해상도와 무관하게 동일 수준 성능.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812721" y="3909536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VM은 PD 약 +30% 증가</a:t>
            </a: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→ 1280×720에서 컨테이너는 30 FPS 유지 가능, VM은 미달.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812721" y="428541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1920×1080(Full HD): 모든 구성에서 목표 30 FPS 불가.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812721" y="466129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OD(클라이언트): FHD 미만에서 PD와 비슷한 크기, 해상도↑에 따라 증가하나 평균 25 ms 이내.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812721" y="503717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분산은 OD &gt; PD, 해상도↑ 및 VM 사용 시 분산 더 큼.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812721" y="5646658"/>
            <a:ext cx="5437823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3) 클라우드의 추가 연산자원이 ND를 상쇄할 수 있는가?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812721" y="6239827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g2.2xlarge: 800×600, 1280×720에서 베어메탈보다 PD↓, 그러나 1920×1080에서는 +5 ms(베어메탈 대비).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812721" y="661570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EC2 g2.8xlarge: 모든 해상도에서 베어메탈보다 PD↓.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812721" y="699158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핵심 원인: PD의 대부분이 인코딩 지연(렌더링보다)에서 발생 → GPU 늘려도 체감 이득 제한적.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812721" y="7367468"/>
            <a:ext cx="13004959" cy="304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55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예) 800×600에서 g2.2xlarge는 베어메탈 대비 −12 ms, 1920×1080에서 −8 ms 수준.</a:t>
            </a:r>
            <a:endParaRPr lang="en-US" sz="15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789634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해석 및 시사점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820239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187529" y="3712250"/>
            <a:ext cx="5992654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근접 배치(엣지)가 ND를 압도적으로 단축 → 총 응답지연에서 결정적.</a:t>
            </a:r>
            <a:endParaRPr lang="en-US" sz="1700" dirty="0"/>
          </a:p>
        </p:txBody>
      </p:sp>
      <p:sp>
        <p:nvSpPr>
          <p:cNvPr id="5" name="Shape 3"/>
          <p:cNvSpPr/>
          <p:nvPr/>
        </p:nvSpPr>
        <p:spPr>
          <a:xfrm>
            <a:off x="7450098" y="3820239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773829" y="3712250"/>
            <a:ext cx="599277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경량 가상화(컨테이너)는 베어메탈급 성능, 하이퍼바이저형 VM은 유의미한 오버헤드.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863798" y="4900017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187529" y="4792028"/>
            <a:ext cx="5992654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FHD 스트리밍은 병목(인코딩·디코딩)으로 30 FPS 달성 어려움 → 해상도/코덱/파이프라인 최적화 필요.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450098" y="4900017"/>
            <a:ext cx="107871" cy="107871"/>
          </a:xfrm>
          <a:prstGeom prst="roundRect">
            <a:avLst>
              <a:gd name="adj" fmla="val 423840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773829" y="4792028"/>
            <a:ext cx="599277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더 강력한 클라우드 GPU도 원격 ND를 완전히 상쇄하지 못함 → 상호작용형 3D/AR/VR에는 엣지 우선 배치가 유리.</a:t>
            </a:r>
            <a:endParaRPr 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3682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VI. Discussion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3407331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결론</a:t>
            </a:r>
            <a:endParaRPr lang="en-US" sz="3050" dirty="0"/>
          </a:p>
        </p:txBody>
      </p:sp>
      <p:sp>
        <p:nvSpPr>
          <p:cNvPr id="4" name="Text 2"/>
          <p:cNvSpPr/>
          <p:nvPr/>
        </p:nvSpPr>
        <p:spPr>
          <a:xfrm>
            <a:off x="863798" y="422195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배치가 QoE 달성의 사실상 유일한 해법: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사용자와 근접(접속망 엣지) 에 연산 자원을 두어야 상호작용형 서비스의 응답지연을 만족.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621411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 임계값: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일반 인터랙션은 &lt; 150 ms 수용 가능하지만, 빠른 상호작용은 70 ms 초과 시 체감 품질 악화. 퍼블릭 클라우드(원격 리전) 기반에선 해당 목표 달성이 어려움.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5344835"/>
            <a:ext cx="12902803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vs 클라우드의 본질적 차이: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클라우드의 추가 연산능력으로 처리지연(PD) 을 줄여도, 네트워크지연(ND) 을 상쇄하기에 불충분. 반면 모바일 네트워크 엣지 배치는 HD 해상도에서도 &lt; 70 ms 달성이 가능.</a:t>
            </a:r>
            <a:endParaRPr lang="en-US" sz="17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94153"/>
            <a:ext cx="6119098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확장성·멀티유저 시나리오에서의 함의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716768"/>
            <a:ext cx="215860" cy="26991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63798" y="3053239"/>
            <a:ext cx="6343412" cy="3048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863798" y="322206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세션 격리 모델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3658314"/>
            <a:ext cx="6343412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모바일(클라우드) 게이밍과 유사하게 사용자당 1 VM/컨테이너 모델을 엣지에 적용해도 기본 관찰치는 동일하게 유지.</a:t>
            </a:r>
            <a:endParaRPr lang="en-US" sz="17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3071" y="2716768"/>
            <a:ext cx="215860" cy="269915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423071" y="3053239"/>
            <a:ext cx="6343531" cy="3048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5"/>
          <p:cNvSpPr/>
          <p:nvPr/>
        </p:nvSpPr>
        <p:spPr>
          <a:xfrm>
            <a:off x="7423071" y="3222069"/>
            <a:ext cx="354270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데이터센터(엣지) 내부 지연 최적화</a:t>
            </a:r>
            <a:endParaRPr lang="en-US" sz="1900" dirty="0"/>
          </a:p>
        </p:txBody>
      </p:sp>
      <p:sp>
        <p:nvSpPr>
          <p:cNvPr id="10" name="Text 6"/>
          <p:cNvSpPr/>
          <p:nvPr/>
        </p:nvSpPr>
        <p:spPr>
          <a:xfrm>
            <a:off x="7423071" y="3658314"/>
            <a:ext cx="6343531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플로우 제어로 마이크로서비스 간 서비스 지연을 축소 가능.</a:t>
            </a:r>
            <a:endParaRPr lang="en-US" sz="17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4684038"/>
            <a:ext cx="215860" cy="269915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863798" y="5020508"/>
            <a:ext cx="6343412" cy="3048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8"/>
          <p:cNvSpPr/>
          <p:nvPr/>
        </p:nvSpPr>
        <p:spPr>
          <a:xfrm>
            <a:off x="863798" y="518933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스케일 아웃 전략</a:t>
            </a:r>
            <a:endParaRPr lang="en-US" sz="1900" dirty="0"/>
          </a:p>
        </p:txBody>
      </p:sp>
      <p:sp>
        <p:nvSpPr>
          <p:cNvPr id="14" name="Text 9"/>
          <p:cNvSpPr/>
          <p:nvPr/>
        </p:nvSpPr>
        <p:spPr>
          <a:xfrm>
            <a:off x="863798" y="5625584"/>
            <a:ext cx="6343412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가상화·NFV·SDN을 통해 이용자 증가에 따라 게임 모듈(VNF) 자동 배치, 네트워크 정책/라우팅 동적 제어, 인코딩 파라미터 자동 튜닝 수행.</a:t>
            </a:r>
            <a:endParaRPr lang="en-US" sz="17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071" y="4684038"/>
            <a:ext cx="215860" cy="269915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7423071" y="5020508"/>
            <a:ext cx="6343531" cy="3048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1"/>
          <p:cNvSpPr/>
          <p:nvPr/>
        </p:nvSpPr>
        <p:spPr>
          <a:xfrm>
            <a:off x="7423071" y="5189339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오케스트레이션</a:t>
            </a:r>
            <a:endParaRPr lang="en-US" sz="1900" dirty="0"/>
          </a:p>
        </p:txBody>
      </p:sp>
      <p:sp>
        <p:nvSpPr>
          <p:cNvPr id="18" name="Text 12"/>
          <p:cNvSpPr/>
          <p:nvPr/>
        </p:nvSpPr>
        <p:spPr>
          <a:xfrm>
            <a:off x="7423071" y="5625584"/>
            <a:ext cx="63435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게임 요구사항에 맞춰 고성능 VM/컨테이너를 선택 기동, 라이브 마이그레이션으로 이동 사용자에 대한 세션 연속성 유지.</a:t>
            </a:r>
            <a:endParaRPr lang="en-US" sz="17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917150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인프라 트렌드와 과제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394763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노드의 증가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470202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통신사·콘텐츠/서비스 사업자의 엣지급 연산 장비가 빠르게 확산 → 노드 선택·관리가 핵심 이슈로 부상(배치 최적화, SLA, 비용).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6305" y="3947636"/>
            <a:ext cx="262104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자원할당 최적화의 복잡성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86305" y="4470202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지연·대역폭·비용·에너지·이동성 제약을 동시에 만족해야 하는 실시간 최적화 문제로 고도화.</a:t>
            </a:r>
            <a:endParaRPr lang="en-US" sz="17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247662"/>
            <a:ext cx="4119801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기술적 한계와 5G의 목표</a:t>
            </a:r>
            <a:endParaRPr lang="en-US" sz="3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3818096"/>
            <a:ext cx="4156948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79659" y="4681776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현재 한계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079659" y="5118021"/>
            <a:ext cx="3725228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무선/컴퓨팅 기술의 한계로 10 ms 이하 응답시간은 근본적 혁신 없이 달성 곤란.</a:t>
            </a:r>
            <a:endParaRPr lang="en-US" sz="17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607" y="3494127"/>
            <a:ext cx="4157067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452467" y="435780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5G 목표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452467" y="4794052"/>
            <a:ext cx="3725347" cy="9719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1 ms 저지연을 지향하지만, 접속망 이후 구간의 지연 요인 최소화에는 여전히 불확실성 존재.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534" y="3170277"/>
            <a:ext cx="4157067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825395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확실한 사실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825395" y="4470202"/>
            <a:ext cx="3725347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이러한 야심 찬 목표에 접근하기 위해서는 </a:t>
            </a:r>
            <a:r>
              <a:rPr lang="en-US" sz="1700" b="1" dirty="0">
                <a:solidFill>
                  <a:srgbClr val="1D1F22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컴퓨팅이 필수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412" y="436721"/>
            <a:ext cx="2879169" cy="359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Abstract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633412" y="859869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배경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633412" y="1367314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센서·액추에이터 등 IoT 단말의 데이터가 폭증했고, 현재 대부분이 원거리 클라우드 데이터센터에서 처리됩니다. 이로 인해 네트워크 대역폭 부담과 통신 지연이 병목으로 부각됩니다.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633412" y="1842373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제안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633412" y="2349818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본 논문은 상호작용형 애플리케이션(예: AR/VR, 실시간 3D)에서의 센서 스트림 활용을 위해 엣지 컴퓨팅을 제안합니다.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33412" y="2824877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기여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633412" y="3332321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아키텍처·플랫폼 분류 및 서베이를 제시하고, 엣지에 적합한 IoT 시나리오를 정리합니다.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633412" y="3625215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Font typeface="+mj-lt"/>
              <a:buAutoNum type="arabicPeriod" startAt="2"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게임(고연산 3D)을 대표 사례로, 여러 배치 시나리오에서의 지연을 실험적으로 비교하여 엣지 및 핵심 기술의 효과를 평가합니다.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633412" y="4100274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방법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633412" y="4607719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자원 집약적 3D 애플리케이션을 기준으로, 클라우드 단독 vs 엣지 포함 등 다양한 배치에서의 응답 지연을 측정·비교합니다.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33412" y="5082778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결과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633412" y="5590223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컴퓨팅은 가상/증강 현실 등 엄격한 지연 요구를 가진 애플리케이션에서 요구 성능 충족에 필수임을 보입니다.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33412" y="6065282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결론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633412" y="6572726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850"/>
              </a:lnSpc>
              <a:buSzPct val="100000"/>
              <a:buChar char="•"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현재 엣지 플랫폼으로 가능한 범위와 향후 기술 진화가 IoT 배치에 미칠 영향을 논의합니다.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33412" y="7047786"/>
            <a:ext cx="2159437" cy="269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Keywords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633412" y="7555230"/>
            <a:ext cx="13363575" cy="237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2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edge computing, fog computing, Internet of Things, mobile gaming</a:t>
            </a:r>
            <a:endParaRPr 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61267"/>
            <a:ext cx="6773823" cy="846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650"/>
              </a:lnSpc>
              <a:buNone/>
            </a:pPr>
            <a:r>
              <a:rPr lang="en-US" sz="5300" b="1" dirty="0">
                <a:solidFill>
                  <a:srgbClr val="1D1F22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VII. Conclusion</a:t>
            </a:r>
            <a:endParaRPr lang="en-US" sz="5300" dirty="0"/>
          </a:p>
        </p:txBody>
      </p:sp>
      <p:sp>
        <p:nvSpPr>
          <p:cNvPr id="3" name="Text 1"/>
          <p:cNvSpPr/>
          <p:nvPr/>
        </p:nvSpPr>
        <p:spPr>
          <a:xfrm>
            <a:off x="863798" y="283976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결론: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 컴퓨팅은 빠르게 상호작용하는 모바일 게임 같은 신흥 IoT 애플리케이션에 필수적이다.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23921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지연의 본질: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지역 데이터센터는 네트워크 지연을 상당히 줄여주지만, 사용자 체감 품질(QoE) 을 만족시키기엔 부족하다.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363866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 스케일의 한계: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클라우드 서버의 연산 성능을 늘려도 네트워크 지연 증가를 상쇄할 수 없다.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03812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실무적 시사점: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엣지에 제한적 자원만 배치해도 대상 사례(모바일 게임)의 체감 품질이 유의미하게 개선된다.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4685943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향후 연구 방향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863798" y="5377934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기반 모바일 게임에 대한 대규모 실증 평가, 특히 온라인 멀티플레이 환경을 포함한 연구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863798" y="5777389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애플리케이션 시나리오별 다양한 엣지 아키텍처 간 성능 비교 연구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863798" y="6344245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b="1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연구 기대:</a:t>
            </a: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 본 연구가 엣지 컴퓨팅 기반 응용 분야의 후속 연구를 촉진하길 기대한다.</a:t>
            </a:r>
            <a:endParaRPr 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95481"/>
            <a:ext cx="7460099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Contributions — Authors' Statement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818096"/>
            <a:ext cx="6343412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79659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분류·서베이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79659" y="4470202"/>
            <a:ext cx="59116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 컴퓨팅 아키텍처와 플랫폼을 분류·조사하고, 엣지의 이점을 얻는 핵심 IoT 응용 시나리오를 서술.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071" y="3818096"/>
            <a:ext cx="6343531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7638931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실증 평가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38931" y="4470202"/>
            <a:ext cx="591181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게이밍을 대표 사용례로, 엣지 및 그 기반 기술의 실험적 평가 수행.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719030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I. Introduction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3296126"/>
            <a:ext cx="2945130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배경과 문제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863798" y="398811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모바일·IoT 단말(센서, 스마트폰, 웨어러블)의 데이터 생성이 급증하는 반면, 연산·에너지 제약이 큼.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38757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이를 완화하기 위해 클라우드 오프로딩이 널리 사용되지만, 대규모 원거리 데이터센터 의존으로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7870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높은 지연(latency)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1864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클라우드 구간 네트워크 부하 증가 문제가 발생.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03621"/>
            <a:ext cx="5182076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엣지/포그 컴퓨팅의 개념과 효과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226237"/>
            <a:ext cx="6343412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110139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정의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110139" y="3908822"/>
            <a:ext cx="585073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네트워크 엣지(단말 인접 지점)에 연산·저장 자원을 배치하여 단말과 가까운 곳에서 처리.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071" y="3226237"/>
            <a:ext cx="6343531" cy="2699742"/>
          </a:xfrm>
          <a:prstGeom prst="roundRect">
            <a:avLst>
              <a:gd name="adj" fmla="val 1200"/>
            </a:avLst>
          </a:prstGeom>
          <a:solidFill>
            <a:srgbClr val="111213"/>
          </a:solidFill>
          <a:ln w="30480">
            <a:solidFill>
              <a:srgbClr val="494A4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7669411" y="347257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효과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69411" y="3908822"/>
            <a:ext cx="585085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지연 감소: 단말에서 한 홉 인근에서 전처리/분석 가능.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69411" y="4308277"/>
            <a:ext cx="585085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백홀 절감: 대용량/빈번 데이터는 엣지에서 가공 후 핵심만 클라우드로 전송 → 대역폭 절약.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669411" y="5031700"/>
            <a:ext cx="5850850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이동성/지리적 분산 지원: 단말 이동·분산 IoT 서비스에 적합(차량 콘텐츠, 모바일 데이터 실시간 분석, 환경 모니터링 등).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96026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CDN/ICN과의 차이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CDN/ICN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4049078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비대화형(정적/캐시 가능한) 콘텐츠를 사용자 근처에 배치·라우팅 최적화.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6305" y="3526512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컴퓨팅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86305" y="4049078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연산 능력을 제공하여 대화형/실시간 애플리케이션과 모빌리티까지 지원.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6305" y="4891326"/>
            <a:ext cx="6187916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예: IoT 데이터는 캐시 가능하더라도, 엣지 서버에서 상호작용/추론/제어 수행 가능.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95481"/>
            <a:ext cx="4674513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프라이버시·에너지 관점 이점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818096"/>
            <a:ext cx="6343412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79659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프라이버시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1079659" y="4470202"/>
            <a:ext cx="5911691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IoT 데이터가 엣지 노드 내에서 저장·처리되어 민감 정보 사전 제거 후 클라우드 전송 가능.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423071" y="3818096"/>
            <a:ext cx="6343531" cy="1515904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7638931" y="4033957"/>
            <a:ext cx="2454235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에너지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38931" y="4470202"/>
            <a:ext cx="591181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근거리 오프로딩으로 단말의 배터리 소모 감소.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23862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본 논문의 기여</a:t>
            </a:r>
            <a:endParaRPr lang="en-US" sz="3050" dirty="0"/>
          </a:p>
        </p:txBody>
      </p:sp>
      <p:sp>
        <p:nvSpPr>
          <p:cNvPr id="3" name="Shape 1"/>
          <p:cNvSpPr/>
          <p:nvPr/>
        </p:nvSpPr>
        <p:spPr>
          <a:xfrm>
            <a:off x="8637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9594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565553" y="3320653"/>
            <a:ext cx="4482822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엣지 컴퓨팅 아키텍처·플랫폼 분류 및 서베이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565553" y="3756898"/>
            <a:ext cx="5614630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엣지에 적합한 IoT 애플리케이션 시나리오 제시.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7450098" y="3246477"/>
            <a:ext cx="485894" cy="485894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7545765" y="3305294"/>
            <a:ext cx="294442" cy="368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8151852" y="3320653"/>
            <a:ext cx="3731776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모바일 게임을 대표 사례로 성능 평가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151852" y="3756898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엣지·핵심 기술(예: 오프로딩)의 성능 평가 수행 → 만족스러운 QoE 달성에 엣지가 필수임을 실증.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8151852" y="4534376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모바일 게임은 초저지연·신뢰 통신과 단말 센서 데이터(위치 등)를 활용(예: Pokémon Go, Ingress).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8151852" y="5257800"/>
            <a:ext cx="5614749" cy="6479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더 넓게는 복잡 3D 렌더링이 필요한 AR/VR 등에도 일반화 가능.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492812"/>
            <a:ext cx="3926800" cy="490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논문 구성 안내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863798" y="3415427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II: 엣지 플랫폼 분류/아키텍처.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863798" y="3814882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III: 엣지의 핵심 구현 기술(Enablers).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863798" y="421433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IV: IoT 요구사항과 엣지의 이점.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863798" y="4613791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V: 모바일 게임 성능 평가 결과.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863798" y="5013246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VI: 결과와 현 기술과의 연계 논의.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863798" y="5412700"/>
            <a:ext cx="12902803" cy="3239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700" dirty="0">
                <a:solidFill>
                  <a:srgbClr val="E2E6E9"/>
                </a:solidFill>
                <a:latin typeface="Source Sans 3" pitchFamily="34" charset="0"/>
                <a:ea typeface="Source Sans 3" pitchFamily="34" charset="-122"/>
                <a:cs typeface="Source Sans 3" pitchFamily="34" charset="-120"/>
              </a:rPr>
              <a:t>Section VII: 결론 및 향후 연구 방향.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2760</Words>
  <Application>Microsoft Office PowerPoint</Application>
  <PresentationFormat>사용자 지정</PresentationFormat>
  <Paragraphs>259</Paragraphs>
  <Slides>31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Source Sans 3</vt:lpstr>
      <vt:lpstr>Montserrat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금동환</dc:creator>
  <cp:lastModifiedBy>AIX1816</cp:lastModifiedBy>
  <cp:revision>1</cp:revision>
  <dcterms:created xsi:type="dcterms:W3CDTF">2025-10-10T05:58:46Z</dcterms:created>
  <dcterms:modified xsi:type="dcterms:W3CDTF">2025-10-10T06:00:29Z</dcterms:modified>
</cp:coreProperties>
</file>