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9" r:id="rId8"/>
    <p:sldId id="262" r:id="rId9"/>
    <p:sldId id="270" r:id="rId10"/>
    <p:sldId id="263" r:id="rId11"/>
    <p:sldId id="271" r:id="rId12"/>
    <p:sldId id="264" r:id="rId13"/>
    <p:sldId id="265" r:id="rId14"/>
    <p:sldId id="272" r:id="rId15"/>
    <p:sldId id="266" r:id="rId16"/>
    <p:sldId id="267" r:id="rId17"/>
    <p:sldId id="268" r:id="rId18"/>
    <p:sldId id="273" r:id="rId19"/>
  </p:sldIdLst>
  <p:sldSz cx="14630400" cy="8229600"/>
  <p:notesSz cx="8229600" cy="14630400"/>
  <p:embeddedFontLst>
    <p:embeddedFont>
      <p:font typeface="Microsoft GothicNeo" panose="020B0500000101010101" pitchFamily="50" charset="-127"/>
      <p:regular r:id="rId21"/>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3" autoAdjust="0"/>
    <p:restoredTop sz="59052" autoAdjust="0"/>
  </p:normalViewPr>
  <p:slideViewPr>
    <p:cSldViewPr snapToGrid="0" snapToObjects="1">
      <p:cViewPr varScale="1">
        <p:scale>
          <a:sx n="44" d="100"/>
          <a:sy n="44" d="100"/>
        </p:scale>
        <p:origin x="1834" y="43"/>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09235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dhkeum9886/kmu-deeplearning/blob/main/%EA%B3%BC%EC%A0%9C/common_utils.py"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dhkeum9886/kmu-deeplearning/blob/main/%EA%B3%BC%EC%A0%9C/common_utils.py"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“안녕하세요. 발표자는 소프트웨어융합대학원 금동환입니다. </a:t>
            </a:r>
            <a:r>
              <a:rPr lang="ko-KR" altLang="en-US" dirty="0"/>
              <a:t>제가 발표할 과제 프로젝트는</a:t>
            </a:r>
            <a:r>
              <a:rPr lang="en-US" dirty="0"/>
              <a:t> ‘산업용 센서 시계열 데이터 이상 탐지 </a:t>
            </a:r>
            <a:r>
              <a:rPr lang="en-US" dirty="0" err="1"/>
              <a:t>프로젝트</a:t>
            </a:r>
            <a:r>
              <a:rPr lang="en-US" dirty="0"/>
              <a:t>’</a:t>
            </a:r>
            <a:r>
              <a:rPr lang="ko-KR" altLang="en-US" dirty="0"/>
              <a:t>입니다</a:t>
            </a:r>
            <a:r>
              <a:rPr lang="en-US" altLang="ko-KR" dirty="0"/>
              <a:t>.</a:t>
            </a:r>
            <a:r>
              <a:rPr lang="en-US" dirty="0"/>
              <a:t> 이 </a:t>
            </a:r>
            <a:r>
              <a:rPr lang="ko-KR" altLang="en-US" dirty="0"/>
              <a:t>프로젝트</a:t>
            </a:r>
            <a:r>
              <a:rPr lang="en-US" dirty="0"/>
              <a:t>는 산업용 워터 처리 시스템인 SWaT 데이터셋을 기반으로, ARIMA 모델을 활용해 시계열 데이터에서 </a:t>
            </a:r>
            <a:r>
              <a:rPr lang="en-US" dirty="0" err="1"/>
              <a:t>이상치를</a:t>
            </a:r>
            <a:r>
              <a:rPr lang="en-US" dirty="0"/>
              <a:t> </a:t>
            </a:r>
            <a:r>
              <a:rPr lang="en-US" dirty="0" err="1"/>
              <a:t>탐지하는</a:t>
            </a:r>
            <a:r>
              <a:rPr lang="ko-KR" altLang="en-US" dirty="0"/>
              <a:t>것을 목표로 했습니다</a:t>
            </a:r>
            <a:r>
              <a:rPr lang="en-US" altLang="ko-KR" dirty="0"/>
              <a:t>.</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“predict_arima.py </a:t>
            </a:r>
            <a:r>
              <a:rPr lang="en-US" dirty="0" err="1"/>
              <a:t>학습된</a:t>
            </a:r>
            <a:r>
              <a:rPr lang="en-US" dirty="0"/>
              <a:t> ARIMA 모델 파라미터를 불러와 새로운 시계열 </a:t>
            </a:r>
            <a:r>
              <a:rPr lang="en-US" dirty="0" err="1"/>
              <a:t>데이터에서</a:t>
            </a:r>
            <a:r>
              <a:rPr lang="en-US" dirty="0"/>
              <a:t> </a:t>
            </a:r>
            <a:r>
              <a:rPr lang="en-US" dirty="0" err="1"/>
              <a:t>잔차를</a:t>
            </a:r>
            <a:r>
              <a:rPr lang="en-US" dirty="0"/>
              <a:t> 계산한 뒤, Z-score 기반으로 이상치를 판정하고 시각화하는 역할을 수행합니다.”
</a:t>
            </a:r>
          </a:p>
          <a:p>
            <a:r>
              <a:rPr lang="en-US" dirty="0" err="1"/>
              <a:t>torch.load</a:t>
            </a:r>
            <a:r>
              <a:rPr lang="en-US" dirty="0"/>
              <a:t>(args.model, map_location=device)를 호출해 .pt 파일(학습된 파라미터)을 불러옵니다. </a:t>
            </a:r>
            <a:r>
              <a:rPr lang="en-US" dirty="0" err="1"/>
              <a:t>현재</a:t>
            </a:r>
            <a:r>
              <a:rPr lang="en-US" dirty="0"/>
              <a:t> device 환경(GPU/CPU) 임에 맞춰 로드해 줍니다. 
</a:t>
            </a:r>
          </a:p>
          <a:p>
            <a:r>
              <a:rPr lang="en-US" dirty="0"/>
              <a:t>
# 5) 잔차 </a:t>
            </a:r>
            <a:r>
              <a:rPr lang="en-US" dirty="0" err="1"/>
              <a:t>계산</a:t>
            </a:r>
            <a:r>
              <a:rPr lang="en-US" dirty="0"/>
              <a:t>     </a:t>
            </a:r>
          </a:p>
          <a:p>
            <a:r>
              <a:rPr lang="en-US" dirty="0"/>
              <a:t>with torch.no_grad():         # forward()가 호출됨, 1단계앞 예측 후 실제값과의 차이가 잔차         residuals = model(series).squeeze(0) 
“다음으로는 ‘잔차’를 계산하는 단계입니다. • with torch.no_grad(): 블록 내부에서는 그래디언트(기울기)를 계산하지 않아서, 메모리 사용량을 줄이고 연산 속도를 높입니다. • model(series)를 호출하면, 자동으로 ARIMAModel의 forward() 메서드가 실행됩니다. </a:t>
            </a:r>
          </a:p>
          <a:p>
            <a:r>
              <a:rPr lang="en-US" dirty="0"/>
              <a:t>– </a:t>
            </a:r>
            <a:r>
              <a:rPr lang="en-US" dirty="0" err="1"/>
              <a:t>내부에서</a:t>
            </a:r>
            <a:r>
              <a:rPr lang="en-US" dirty="0"/>
              <a:t> </a:t>
            </a:r>
            <a:r>
              <a:rPr lang="en-US" dirty="0" err="1"/>
              <a:t>차분</a:t>
            </a:r>
            <a:r>
              <a:rPr lang="ko-KR" altLang="en-US" dirty="0"/>
              <a:t>이</a:t>
            </a:r>
            <a:r>
              <a:rPr lang="en-US" altLang="ko-KR" dirty="0"/>
              <a:t> </a:t>
            </a:r>
            <a:r>
              <a:rPr lang="ko-KR" altLang="en-US" dirty="0"/>
              <a:t>이루어지고 </a:t>
            </a:r>
            <a:r>
              <a:rPr lang="en-US" altLang="ko-KR" dirty="0"/>
              <a:t>,</a:t>
            </a:r>
            <a:r>
              <a:rPr lang="en-US" dirty="0"/>
              <a:t> AR∙MA 계산을 거쳐 “예측값”을 만들고, </a:t>
            </a:r>
          </a:p>
          <a:p>
            <a:r>
              <a:rPr lang="en-US" dirty="0"/>
              <a:t>– 실제 d차분된 값과 예측값 차이를 빼서 “잔차”를 구합니다. </a:t>
            </a:r>
          </a:p>
          <a:p>
            <a:r>
              <a:rPr lang="en-US" dirty="0" err="1"/>
              <a:t>반환된</a:t>
            </a:r>
            <a:r>
              <a:rPr lang="en-US" dirty="0"/>
              <a:t> </a:t>
            </a:r>
            <a:r>
              <a:rPr lang="en-US" dirty="0" err="1"/>
              <a:t>결과</a:t>
            </a:r>
            <a:r>
              <a:rPr lang="ko-KR" altLang="en-US" dirty="0"/>
              <a:t>를</a:t>
            </a:r>
            <a:r>
              <a:rPr lang="en-US" dirty="0"/>
              <a:t> 1차원 Tensor </a:t>
            </a:r>
            <a:r>
              <a:rPr lang="ko-KR" altLang="en-US" dirty="0"/>
              <a:t>형태</a:t>
            </a:r>
            <a:r>
              <a:rPr lang="en-US" dirty="0"/>
              <a:t>로 </a:t>
            </a:r>
            <a:r>
              <a:rPr lang="en-US" dirty="0" err="1"/>
              <a:t>만듭니다</a:t>
            </a:r>
            <a:r>
              <a:rPr lang="en-US" dirty="0"/>
              <a:t>. 
</a:t>
            </a:r>
          </a:p>
          <a:p>
            <a:r>
              <a:rPr lang="en-US" altLang="ko-KR" dirty="0"/>
              <a:t># 6) Z-score</a:t>
            </a:r>
            <a:r>
              <a:rPr lang="ko-KR" altLang="en-US" dirty="0"/>
              <a:t>로 이상치 판정</a:t>
            </a:r>
            <a:r>
              <a:rPr lang="en-US" dirty="0"/>
              <a:t>
“이제 잔차를 기반으로 이상치를 판정합니다. </a:t>
            </a:r>
            <a:r>
              <a:rPr lang="ko-KR" altLang="en-US" dirty="0" err="1"/>
              <a:t>잔차를</a:t>
            </a:r>
            <a:r>
              <a:rPr lang="ko-KR" altLang="en-US" dirty="0"/>
              <a:t> 표준 정</a:t>
            </a:r>
            <a:r>
              <a:rPr lang="en-US" dirty="0" err="1"/>
              <a:t>규분포</a:t>
            </a:r>
            <a:r>
              <a:rPr lang="en-US" dirty="0"/>
              <a:t>(z-score) 값으로 바꿉니다. </a:t>
            </a:r>
          </a:p>
          <a:p>
            <a:endParaRPr lang="en-US" dirty="0"/>
          </a:p>
          <a:p>
            <a:r>
              <a:rPr lang="en-US" dirty="0"/>
              <a:t>3시그마(±3σ)를 벗어난 포인트를 이상치(anoms)로 분류합니다. </a:t>
            </a:r>
          </a:p>
          <a:p>
            <a:r>
              <a:rPr lang="en-US" dirty="0"/>
              <a:t>→ 3시그마를 기준으로 삼는 이유는, 통계적으로 정규분포에서 약 99.7%가 ±3σ 구간에 있으므로, 그 밖으로 벗어난 값은 극단치(이상치)일 확률이 매우 높기 때문입니다.”
</a:t>
            </a: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7CBDF-5FB6-BBF5-739E-19091ABFD2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6564C7-1A84-05A8-3D33-0C0F157499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8D699B-6F58-2288-4884-AA079A9966CD}"/>
              </a:ext>
            </a:extLst>
          </p:cNvPr>
          <p:cNvSpPr>
            <a:spLocks noGrp="1"/>
          </p:cNvSpPr>
          <p:nvPr>
            <p:ph type="body" idx="1"/>
          </p:nvPr>
        </p:nvSpPr>
        <p:spPr/>
        <p:txBody>
          <a:bodyPr/>
          <a:lstStyle/>
          <a:p>
            <a:r>
              <a:rPr lang="en-US" altLang="ko-KR" dirty="0"/>
              <a:t>“predict_arima.py </a:t>
            </a:r>
            <a:r>
              <a:rPr lang="en-US" altLang="ko-KR" dirty="0" err="1"/>
              <a:t>학습된</a:t>
            </a:r>
            <a:r>
              <a:rPr lang="en-US" altLang="ko-KR" dirty="0"/>
              <a:t> ARIMA </a:t>
            </a:r>
            <a:r>
              <a:rPr lang="en-US" altLang="ko-KR" dirty="0" err="1"/>
              <a:t>모델</a:t>
            </a:r>
            <a:r>
              <a:rPr lang="en-US" altLang="ko-KR" dirty="0"/>
              <a:t> </a:t>
            </a:r>
            <a:r>
              <a:rPr lang="en-US" altLang="ko-KR" dirty="0" err="1"/>
              <a:t>파라미터를</a:t>
            </a:r>
            <a:r>
              <a:rPr lang="en-US" altLang="ko-KR" dirty="0"/>
              <a:t> </a:t>
            </a:r>
            <a:r>
              <a:rPr lang="en-US" altLang="ko-KR" dirty="0" err="1"/>
              <a:t>불러와</a:t>
            </a:r>
            <a:r>
              <a:rPr lang="en-US" altLang="ko-KR" dirty="0"/>
              <a:t> </a:t>
            </a:r>
            <a:r>
              <a:rPr lang="en-US" altLang="ko-KR" dirty="0" err="1"/>
              <a:t>새로운</a:t>
            </a:r>
            <a:r>
              <a:rPr lang="en-US" altLang="ko-KR" dirty="0"/>
              <a:t> </a:t>
            </a:r>
            <a:r>
              <a:rPr lang="en-US" altLang="ko-KR" dirty="0" err="1"/>
              <a:t>시계열</a:t>
            </a:r>
            <a:r>
              <a:rPr lang="en-US" altLang="ko-KR" dirty="0"/>
              <a:t> </a:t>
            </a:r>
            <a:r>
              <a:rPr lang="en-US" altLang="ko-KR" dirty="0" err="1"/>
              <a:t>데이터에서</a:t>
            </a:r>
            <a:r>
              <a:rPr lang="en-US" altLang="ko-KR" dirty="0"/>
              <a:t> </a:t>
            </a:r>
            <a:r>
              <a:rPr lang="en-US" altLang="ko-KR" dirty="0" err="1"/>
              <a:t>잔차를</a:t>
            </a:r>
            <a:r>
              <a:rPr lang="en-US" altLang="ko-KR" dirty="0"/>
              <a:t> </a:t>
            </a:r>
            <a:r>
              <a:rPr lang="en-US" altLang="ko-KR" dirty="0" err="1"/>
              <a:t>계산한</a:t>
            </a:r>
            <a:r>
              <a:rPr lang="en-US" altLang="ko-KR" dirty="0"/>
              <a:t> 뒤, Z-score </a:t>
            </a:r>
            <a:r>
              <a:rPr lang="en-US" altLang="ko-KR" dirty="0" err="1"/>
              <a:t>기반으로</a:t>
            </a:r>
            <a:r>
              <a:rPr lang="en-US" altLang="ko-KR" dirty="0"/>
              <a:t> </a:t>
            </a:r>
            <a:r>
              <a:rPr lang="en-US" altLang="ko-KR" dirty="0" err="1"/>
              <a:t>이상치를</a:t>
            </a:r>
            <a:r>
              <a:rPr lang="en-US" altLang="ko-KR" dirty="0"/>
              <a:t> </a:t>
            </a:r>
            <a:r>
              <a:rPr lang="en-US" altLang="ko-KR" dirty="0" err="1"/>
              <a:t>판정하고</a:t>
            </a:r>
            <a:r>
              <a:rPr lang="en-US" altLang="ko-KR" dirty="0"/>
              <a:t> </a:t>
            </a:r>
            <a:r>
              <a:rPr lang="en-US" altLang="ko-KR" dirty="0" err="1"/>
              <a:t>시각화하는</a:t>
            </a:r>
            <a:r>
              <a:rPr lang="en-US" altLang="ko-KR" dirty="0"/>
              <a:t> </a:t>
            </a:r>
            <a:r>
              <a:rPr lang="en-US" altLang="ko-KR" dirty="0" err="1"/>
              <a:t>역할을</a:t>
            </a:r>
            <a:r>
              <a:rPr lang="en-US" altLang="ko-KR" dirty="0"/>
              <a:t> </a:t>
            </a:r>
            <a:r>
              <a:rPr lang="en-US" altLang="ko-KR" dirty="0" err="1"/>
              <a:t>수행합니다</a:t>
            </a:r>
            <a:r>
              <a:rPr lang="en-US" altLang="ko-KR" dirty="0"/>
              <a:t>.”
</a:t>
            </a:r>
          </a:p>
          <a:p>
            <a:r>
              <a:rPr lang="en-US" altLang="ko-KR" dirty="0" err="1"/>
              <a:t>torch.load</a:t>
            </a:r>
            <a:r>
              <a:rPr lang="en-US" altLang="ko-KR" dirty="0"/>
              <a:t>(</a:t>
            </a:r>
            <a:r>
              <a:rPr lang="en-US" altLang="ko-KR" dirty="0" err="1"/>
              <a:t>args.model</a:t>
            </a:r>
            <a:r>
              <a:rPr lang="en-US" altLang="ko-KR" dirty="0"/>
              <a:t>, </a:t>
            </a:r>
            <a:r>
              <a:rPr lang="en-US" altLang="ko-KR" dirty="0" err="1"/>
              <a:t>map_location</a:t>
            </a:r>
            <a:r>
              <a:rPr lang="en-US" altLang="ko-KR" dirty="0"/>
              <a:t>=device)를 </a:t>
            </a:r>
            <a:r>
              <a:rPr lang="en-US" altLang="ko-KR" dirty="0" err="1"/>
              <a:t>호출해</a:t>
            </a:r>
            <a:r>
              <a:rPr lang="en-US" altLang="ko-KR" dirty="0"/>
              <a:t> .pt </a:t>
            </a:r>
            <a:r>
              <a:rPr lang="en-US" altLang="ko-KR" dirty="0" err="1"/>
              <a:t>파일</a:t>
            </a:r>
            <a:r>
              <a:rPr lang="en-US" altLang="ko-KR" dirty="0"/>
              <a:t>(</a:t>
            </a:r>
            <a:r>
              <a:rPr lang="en-US" altLang="ko-KR" dirty="0" err="1"/>
              <a:t>학습된</a:t>
            </a:r>
            <a:r>
              <a:rPr lang="en-US" altLang="ko-KR" dirty="0"/>
              <a:t> </a:t>
            </a:r>
            <a:r>
              <a:rPr lang="en-US" altLang="ko-KR" dirty="0" err="1"/>
              <a:t>파라미터</a:t>
            </a:r>
            <a:r>
              <a:rPr lang="en-US" altLang="ko-KR" dirty="0"/>
              <a:t>)을 </a:t>
            </a:r>
            <a:r>
              <a:rPr lang="en-US" altLang="ko-KR" dirty="0" err="1"/>
              <a:t>불러옵니다</a:t>
            </a:r>
            <a:r>
              <a:rPr lang="en-US" altLang="ko-KR" dirty="0"/>
              <a:t>. </a:t>
            </a:r>
            <a:r>
              <a:rPr lang="en-US" altLang="ko-KR" dirty="0" err="1"/>
              <a:t>현재</a:t>
            </a:r>
            <a:r>
              <a:rPr lang="en-US" altLang="ko-KR" dirty="0"/>
              <a:t> device </a:t>
            </a:r>
            <a:r>
              <a:rPr lang="en-US" altLang="ko-KR" dirty="0" err="1"/>
              <a:t>환경</a:t>
            </a:r>
            <a:r>
              <a:rPr lang="en-US" altLang="ko-KR" dirty="0"/>
              <a:t>(GPU/CPU) </a:t>
            </a:r>
            <a:r>
              <a:rPr lang="en-US" altLang="ko-KR" dirty="0" err="1"/>
              <a:t>임에</a:t>
            </a:r>
            <a:r>
              <a:rPr lang="en-US" altLang="ko-KR" dirty="0"/>
              <a:t> </a:t>
            </a:r>
            <a:r>
              <a:rPr lang="en-US" altLang="ko-KR" dirty="0" err="1"/>
              <a:t>맞춰</a:t>
            </a:r>
            <a:r>
              <a:rPr lang="en-US" altLang="ko-KR" dirty="0"/>
              <a:t> </a:t>
            </a:r>
            <a:r>
              <a:rPr lang="en-US" altLang="ko-KR" dirty="0" err="1"/>
              <a:t>로드해</a:t>
            </a:r>
            <a:r>
              <a:rPr lang="en-US" altLang="ko-KR" dirty="0"/>
              <a:t> </a:t>
            </a:r>
            <a:r>
              <a:rPr lang="en-US" altLang="ko-KR" dirty="0" err="1"/>
              <a:t>줍니다</a:t>
            </a:r>
            <a:r>
              <a:rPr lang="en-US" altLang="ko-KR" dirty="0"/>
              <a:t>. 
</a:t>
            </a:r>
          </a:p>
          <a:p>
            <a:r>
              <a:rPr lang="en-US" altLang="ko-KR" dirty="0"/>
              <a:t>
# 5) </a:t>
            </a:r>
            <a:r>
              <a:rPr lang="en-US" altLang="ko-KR" dirty="0" err="1"/>
              <a:t>잔차</a:t>
            </a:r>
            <a:r>
              <a:rPr lang="en-US" altLang="ko-KR" dirty="0"/>
              <a:t> </a:t>
            </a:r>
            <a:r>
              <a:rPr lang="en-US" altLang="ko-KR" dirty="0" err="1"/>
              <a:t>계산</a:t>
            </a:r>
            <a:r>
              <a:rPr lang="en-US" altLang="ko-KR" dirty="0"/>
              <a:t>     </a:t>
            </a:r>
          </a:p>
          <a:p>
            <a:r>
              <a:rPr lang="en-US" altLang="ko-KR" dirty="0"/>
              <a:t>with </a:t>
            </a:r>
            <a:r>
              <a:rPr lang="en-US" altLang="ko-KR" dirty="0" err="1"/>
              <a:t>torch.no_grad</a:t>
            </a:r>
            <a:r>
              <a:rPr lang="en-US" altLang="ko-KR" dirty="0"/>
              <a:t>():         # forward()가 </a:t>
            </a:r>
            <a:r>
              <a:rPr lang="en-US" altLang="ko-KR" dirty="0" err="1"/>
              <a:t>호출됨</a:t>
            </a:r>
            <a:r>
              <a:rPr lang="en-US" altLang="ko-KR" dirty="0"/>
              <a:t>, 1단계앞 </a:t>
            </a:r>
            <a:r>
              <a:rPr lang="en-US" altLang="ko-KR" dirty="0" err="1"/>
              <a:t>예측</a:t>
            </a:r>
            <a:r>
              <a:rPr lang="en-US" altLang="ko-KR" dirty="0"/>
              <a:t> 후 </a:t>
            </a:r>
            <a:r>
              <a:rPr lang="en-US" altLang="ko-KR" dirty="0" err="1"/>
              <a:t>실제값과의</a:t>
            </a:r>
            <a:r>
              <a:rPr lang="en-US" altLang="ko-KR" dirty="0"/>
              <a:t> </a:t>
            </a:r>
            <a:r>
              <a:rPr lang="en-US" altLang="ko-KR" dirty="0" err="1"/>
              <a:t>차이가</a:t>
            </a:r>
            <a:r>
              <a:rPr lang="en-US" altLang="ko-KR" dirty="0"/>
              <a:t> </a:t>
            </a:r>
            <a:r>
              <a:rPr lang="en-US" altLang="ko-KR" dirty="0" err="1"/>
              <a:t>잔차</a:t>
            </a:r>
            <a:r>
              <a:rPr lang="en-US" altLang="ko-KR" dirty="0"/>
              <a:t>         residuals = model(series).squeeze(0) 
“</a:t>
            </a:r>
            <a:r>
              <a:rPr lang="en-US" altLang="ko-KR" dirty="0" err="1"/>
              <a:t>다음으로는</a:t>
            </a:r>
            <a:r>
              <a:rPr lang="en-US" altLang="ko-KR" dirty="0"/>
              <a:t> ‘</a:t>
            </a:r>
            <a:r>
              <a:rPr lang="en-US" altLang="ko-KR" dirty="0" err="1"/>
              <a:t>잔차’를</a:t>
            </a:r>
            <a:r>
              <a:rPr lang="en-US" altLang="ko-KR" dirty="0"/>
              <a:t> </a:t>
            </a:r>
            <a:r>
              <a:rPr lang="en-US" altLang="ko-KR" dirty="0" err="1"/>
              <a:t>계산하는</a:t>
            </a:r>
            <a:r>
              <a:rPr lang="en-US" altLang="ko-KR" dirty="0"/>
              <a:t> </a:t>
            </a:r>
            <a:r>
              <a:rPr lang="en-US" altLang="ko-KR" dirty="0" err="1"/>
              <a:t>단계입니다</a:t>
            </a:r>
            <a:r>
              <a:rPr lang="en-US" altLang="ko-KR" dirty="0"/>
              <a:t>. </a:t>
            </a:r>
          </a:p>
          <a:p>
            <a:r>
              <a:rPr lang="en-US" altLang="ko-KR" dirty="0"/>
              <a:t>• model(series)를 </a:t>
            </a:r>
            <a:r>
              <a:rPr lang="en-US" altLang="ko-KR" dirty="0" err="1"/>
              <a:t>호출하면</a:t>
            </a:r>
            <a:r>
              <a:rPr lang="en-US" altLang="ko-KR" dirty="0"/>
              <a:t>, </a:t>
            </a:r>
            <a:r>
              <a:rPr lang="en-US" altLang="ko-KR" dirty="0" err="1"/>
              <a:t>자동으로</a:t>
            </a:r>
            <a:r>
              <a:rPr lang="en-US" altLang="ko-KR" dirty="0"/>
              <a:t> </a:t>
            </a:r>
            <a:r>
              <a:rPr lang="en-US" altLang="ko-KR" dirty="0" err="1"/>
              <a:t>ARIMAModel의</a:t>
            </a:r>
            <a:r>
              <a:rPr lang="en-US" altLang="ko-KR" dirty="0"/>
              <a:t> forward() </a:t>
            </a:r>
            <a:r>
              <a:rPr lang="en-US" altLang="ko-KR" dirty="0" err="1"/>
              <a:t>메서드가</a:t>
            </a:r>
            <a:r>
              <a:rPr lang="en-US" altLang="ko-KR" dirty="0"/>
              <a:t> </a:t>
            </a:r>
            <a:r>
              <a:rPr lang="en-US" altLang="ko-KR" dirty="0" err="1"/>
              <a:t>실행됩니다</a:t>
            </a:r>
            <a:r>
              <a:rPr lang="en-US" altLang="ko-KR" dirty="0"/>
              <a:t>. </a:t>
            </a:r>
          </a:p>
          <a:p>
            <a:r>
              <a:rPr lang="en-US" altLang="ko-KR" dirty="0"/>
              <a:t>– </a:t>
            </a:r>
            <a:r>
              <a:rPr lang="en-US" altLang="ko-KR" dirty="0" err="1"/>
              <a:t>내부에서</a:t>
            </a:r>
            <a:r>
              <a:rPr lang="en-US" altLang="ko-KR" dirty="0"/>
              <a:t> </a:t>
            </a:r>
            <a:r>
              <a:rPr lang="en-US" altLang="ko-KR" dirty="0" err="1"/>
              <a:t>차분</a:t>
            </a:r>
            <a:r>
              <a:rPr lang="ko-KR" altLang="en-US" dirty="0"/>
              <a:t>이</a:t>
            </a:r>
            <a:r>
              <a:rPr lang="en-US" altLang="ko-KR" dirty="0"/>
              <a:t> </a:t>
            </a:r>
            <a:r>
              <a:rPr lang="ko-KR" altLang="en-US" dirty="0"/>
              <a:t>이루어지고 </a:t>
            </a:r>
            <a:r>
              <a:rPr lang="en-US" altLang="ko-KR" dirty="0"/>
              <a:t>, AR∙MA </a:t>
            </a:r>
            <a:r>
              <a:rPr lang="en-US" altLang="ko-KR" dirty="0" err="1"/>
              <a:t>계산을</a:t>
            </a:r>
            <a:r>
              <a:rPr lang="en-US" altLang="ko-KR" dirty="0"/>
              <a:t> </a:t>
            </a:r>
            <a:r>
              <a:rPr lang="en-US" altLang="ko-KR" dirty="0" err="1"/>
              <a:t>거쳐</a:t>
            </a:r>
            <a:r>
              <a:rPr lang="en-US" altLang="ko-KR" dirty="0"/>
              <a:t> “</a:t>
            </a:r>
            <a:r>
              <a:rPr lang="en-US" altLang="ko-KR" dirty="0" err="1"/>
              <a:t>예측값”을</a:t>
            </a:r>
            <a:r>
              <a:rPr lang="en-US" altLang="ko-KR" dirty="0"/>
              <a:t> </a:t>
            </a:r>
            <a:r>
              <a:rPr lang="en-US" altLang="ko-KR" dirty="0" err="1"/>
              <a:t>만들고</a:t>
            </a:r>
            <a:r>
              <a:rPr lang="en-US" altLang="ko-KR" dirty="0"/>
              <a:t>, </a:t>
            </a:r>
          </a:p>
          <a:p>
            <a:r>
              <a:rPr lang="en-US" altLang="ko-KR" dirty="0"/>
              <a:t>– </a:t>
            </a:r>
            <a:r>
              <a:rPr lang="en-US" altLang="ko-KR" dirty="0" err="1"/>
              <a:t>실제</a:t>
            </a:r>
            <a:r>
              <a:rPr lang="en-US" altLang="ko-KR" dirty="0"/>
              <a:t> </a:t>
            </a:r>
            <a:r>
              <a:rPr lang="en-US" altLang="ko-KR" dirty="0" err="1"/>
              <a:t>d차분된</a:t>
            </a:r>
            <a:r>
              <a:rPr lang="en-US" altLang="ko-KR" dirty="0"/>
              <a:t> </a:t>
            </a:r>
            <a:r>
              <a:rPr lang="en-US" altLang="ko-KR" dirty="0" err="1"/>
              <a:t>값과</a:t>
            </a:r>
            <a:r>
              <a:rPr lang="en-US" altLang="ko-KR" dirty="0"/>
              <a:t> </a:t>
            </a:r>
            <a:r>
              <a:rPr lang="en-US" altLang="ko-KR" dirty="0" err="1"/>
              <a:t>예측값</a:t>
            </a:r>
            <a:r>
              <a:rPr lang="en-US" altLang="ko-KR" dirty="0"/>
              <a:t> </a:t>
            </a:r>
            <a:r>
              <a:rPr lang="en-US" altLang="ko-KR" dirty="0" err="1"/>
              <a:t>차이를</a:t>
            </a:r>
            <a:r>
              <a:rPr lang="en-US" altLang="ko-KR" dirty="0"/>
              <a:t> </a:t>
            </a:r>
            <a:r>
              <a:rPr lang="en-US" altLang="ko-KR" dirty="0" err="1"/>
              <a:t>빼서</a:t>
            </a:r>
            <a:r>
              <a:rPr lang="en-US" altLang="ko-KR" dirty="0"/>
              <a:t> “</a:t>
            </a:r>
            <a:r>
              <a:rPr lang="en-US" altLang="ko-KR" dirty="0" err="1"/>
              <a:t>잔차”를</a:t>
            </a:r>
            <a:r>
              <a:rPr lang="en-US" altLang="ko-KR" dirty="0"/>
              <a:t> </a:t>
            </a:r>
            <a:r>
              <a:rPr lang="en-US" altLang="ko-KR" dirty="0" err="1"/>
              <a:t>구합니다</a:t>
            </a:r>
            <a:r>
              <a:rPr lang="en-US" altLang="ko-KR" dirty="0"/>
              <a:t>. </a:t>
            </a:r>
          </a:p>
          <a:p>
            <a:r>
              <a:rPr lang="en-US" altLang="ko-KR" dirty="0" err="1"/>
              <a:t>반환된</a:t>
            </a:r>
            <a:r>
              <a:rPr lang="en-US" altLang="ko-KR" dirty="0"/>
              <a:t> </a:t>
            </a:r>
            <a:r>
              <a:rPr lang="en-US" altLang="ko-KR" dirty="0" err="1"/>
              <a:t>결과</a:t>
            </a:r>
            <a:r>
              <a:rPr lang="ko-KR" altLang="en-US" dirty="0"/>
              <a:t>를</a:t>
            </a:r>
            <a:r>
              <a:rPr lang="en-US" altLang="ko-KR" dirty="0"/>
              <a:t> 1차원 Tensor </a:t>
            </a:r>
            <a:r>
              <a:rPr lang="ko-KR" altLang="en-US" dirty="0"/>
              <a:t>형태</a:t>
            </a:r>
            <a:r>
              <a:rPr lang="en-US" altLang="ko-KR" dirty="0"/>
              <a:t>로 </a:t>
            </a:r>
            <a:r>
              <a:rPr lang="en-US" altLang="ko-KR" dirty="0" err="1"/>
              <a:t>만듭니다</a:t>
            </a:r>
            <a:r>
              <a:rPr lang="en-US" altLang="ko-KR" dirty="0"/>
              <a:t>. 
</a:t>
            </a:r>
          </a:p>
          <a:p>
            <a:r>
              <a:rPr lang="en-US" altLang="ko-KR" dirty="0"/>
              <a:t># 6) Z-score</a:t>
            </a:r>
            <a:r>
              <a:rPr lang="ko-KR" altLang="en-US" dirty="0"/>
              <a:t>로 이상치 판정</a:t>
            </a:r>
            <a:r>
              <a:rPr lang="en-US" altLang="ko-KR" dirty="0"/>
              <a:t>
“</a:t>
            </a:r>
            <a:r>
              <a:rPr lang="en-US" altLang="ko-KR" dirty="0" err="1"/>
              <a:t>이제</a:t>
            </a:r>
            <a:r>
              <a:rPr lang="en-US" altLang="ko-KR" dirty="0"/>
              <a:t> </a:t>
            </a:r>
            <a:r>
              <a:rPr lang="en-US" altLang="ko-KR" dirty="0" err="1"/>
              <a:t>잔차를</a:t>
            </a:r>
            <a:r>
              <a:rPr lang="en-US" altLang="ko-KR" dirty="0"/>
              <a:t> </a:t>
            </a:r>
            <a:r>
              <a:rPr lang="en-US" altLang="ko-KR" dirty="0" err="1"/>
              <a:t>기반으로</a:t>
            </a:r>
            <a:r>
              <a:rPr lang="en-US" altLang="ko-KR" dirty="0"/>
              <a:t> </a:t>
            </a:r>
            <a:r>
              <a:rPr lang="en-US" altLang="ko-KR" dirty="0" err="1"/>
              <a:t>이상치를</a:t>
            </a:r>
            <a:r>
              <a:rPr lang="en-US" altLang="ko-KR" dirty="0"/>
              <a:t> </a:t>
            </a:r>
            <a:r>
              <a:rPr lang="en-US" altLang="ko-KR" dirty="0" err="1"/>
              <a:t>판정합니다</a:t>
            </a:r>
            <a:r>
              <a:rPr lang="en-US" altLang="ko-KR" dirty="0"/>
              <a:t>. </a:t>
            </a:r>
            <a:r>
              <a:rPr lang="ko-KR" altLang="en-US" dirty="0" err="1"/>
              <a:t>잔차를</a:t>
            </a:r>
            <a:r>
              <a:rPr lang="ko-KR" altLang="en-US" dirty="0"/>
              <a:t> 표준 정</a:t>
            </a:r>
            <a:r>
              <a:rPr lang="en-US" altLang="ko-KR" dirty="0" err="1"/>
              <a:t>규분포</a:t>
            </a:r>
            <a:r>
              <a:rPr lang="en-US" altLang="ko-KR" dirty="0"/>
              <a:t>(z-score) </a:t>
            </a:r>
            <a:r>
              <a:rPr lang="en-US" altLang="ko-KR" dirty="0" err="1"/>
              <a:t>값으로</a:t>
            </a:r>
            <a:r>
              <a:rPr lang="en-US" altLang="ko-KR" dirty="0"/>
              <a:t> </a:t>
            </a:r>
            <a:r>
              <a:rPr lang="en-US" altLang="ko-KR" dirty="0" err="1"/>
              <a:t>바꿉니다</a:t>
            </a:r>
            <a:r>
              <a:rPr lang="en-US" altLang="ko-KR" dirty="0"/>
              <a:t>. </a:t>
            </a:r>
          </a:p>
          <a:p>
            <a:endParaRPr lang="en-US" altLang="ko-KR" dirty="0"/>
          </a:p>
          <a:p>
            <a:r>
              <a:rPr lang="en-US" altLang="ko-KR" dirty="0"/>
              <a:t>3시그마(±3σ)를 </a:t>
            </a:r>
            <a:r>
              <a:rPr lang="en-US" altLang="ko-KR" dirty="0" err="1"/>
              <a:t>벗어난</a:t>
            </a:r>
            <a:r>
              <a:rPr lang="en-US" altLang="ko-KR" dirty="0"/>
              <a:t> </a:t>
            </a:r>
            <a:r>
              <a:rPr lang="en-US" altLang="ko-KR" dirty="0" err="1"/>
              <a:t>포인트를</a:t>
            </a:r>
            <a:r>
              <a:rPr lang="en-US" altLang="ko-KR" dirty="0"/>
              <a:t> </a:t>
            </a:r>
            <a:r>
              <a:rPr lang="en-US" altLang="ko-KR" dirty="0" err="1"/>
              <a:t>이상치</a:t>
            </a:r>
            <a:r>
              <a:rPr lang="en-US" altLang="ko-KR" dirty="0"/>
              <a:t>(</a:t>
            </a:r>
            <a:r>
              <a:rPr lang="en-US" altLang="ko-KR" dirty="0" err="1"/>
              <a:t>anoms</a:t>
            </a:r>
            <a:r>
              <a:rPr lang="en-US" altLang="ko-KR" dirty="0"/>
              <a:t>)로 </a:t>
            </a:r>
            <a:r>
              <a:rPr lang="en-US" altLang="ko-KR" dirty="0" err="1"/>
              <a:t>분류합니다</a:t>
            </a:r>
            <a:r>
              <a:rPr lang="en-US" altLang="ko-KR" dirty="0"/>
              <a:t>. </a:t>
            </a:r>
          </a:p>
          <a:p>
            <a:r>
              <a:rPr lang="en-US" altLang="ko-KR" dirty="0"/>
              <a:t>→ 3시그마를 </a:t>
            </a:r>
            <a:r>
              <a:rPr lang="en-US" altLang="ko-KR" dirty="0" err="1"/>
              <a:t>기준으로</a:t>
            </a:r>
            <a:r>
              <a:rPr lang="en-US" altLang="ko-KR" dirty="0"/>
              <a:t> </a:t>
            </a:r>
            <a:r>
              <a:rPr lang="en-US" altLang="ko-KR" dirty="0" err="1"/>
              <a:t>삼는</a:t>
            </a:r>
            <a:r>
              <a:rPr lang="en-US" altLang="ko-KR" dirty="0"/>
              <a:t> </a:t>
            </a:r>
            <a:r>
              <a:rPr lang="en-US" altLang="ko-KR" dirty="0" err="1"/>
              <a:t>이유는</a:t>
            </a:r>
            <a:r>
              <a:rPr lang="en-US" altLang="ko-KR" dirty="0"/>
              <a:t>, </a:t>
            </a:r>
            <a:r>
              <a:rPr lang="en-US" altLang="ko-KR" dirty="0" err="1"/>
              <a:t>통계적으로</a:t>
            </a:r>
            <a:r>
              <a:rPr lang="en-US" altLang="ko-KR" dirty="0"/>
              <a:t> </a:t>
            </a:r>
            <a:r>
              <a:rPr lang="en-US" altLang="ko-KR" dirty="0" err="1"/>
              <a:t>정규분포에서</a:t>
            </a:r>
            <a:r>
              <a:rPr lang="en-US" altLang="ko-KR" dirty="0"/>
              <a:t> 약 99.7%가 ±3σ </a:t>
            </a:r>
            <a:r>
              <a:rPr lang="en-US" altLang="ko-KR" dirty="0" err="1"/>
              <a:t>구간에</a:t>
            </a:r>
            <a:r>
              <a:rPr lang="en-US" altLang="ko-KR" dirty="0"/>
              <a:t> </a:t>
            </a:r>
            <a:r>
              <a:rPr lang="en-US" altLang="ko-KR" dirty="0" err="1"/>
              <a:t>있으므로</a:t>
            </a:r>
            <a:r>
              <a:rPr lang="en-US" altLang="ko-KR" dirty="0"/>
              <a:t>, 그 </a:t>
            </a:r>
            <a:r>
              <a:rPr lang="en-US" altLang="ko-KR" dirty="0" err="1"/>
              <a:t>밖으로</a:t>
            </a:r>
            <a:r>
              <a:rPr lang="en-US" altLang="ko-KR" dirty="0"/>
              <a:t> </a:t>
            </a:r>
            <a:r>
              <a:rPr lang="en-US" altLang="ko-KR" dirty="0" err="1"/>
              <a:t>벗어난</a:t>
            </a:r>
            <a:r>
              <a:rPr lang="en-US" altLang="ko-KR" dirty="0"/>
              <a:t> </a:t>
            </a:r>
            <a:r>
              <a:rPr lang="en-US" altLang="ko-KR" dirty="0" err="1"/>
              <a:t>값은</a:t>
            </a:r>
            <a:r>
              <a:rPr lang="en-US" altLang="ko-KR" dirty="0"/>
              <a:t> </a:t>
            </a:r>
            <a:r>
              <a:rPr lang="en-US" altLang="ko-KR" dirty="0" err="1"/>
              <a:t>극단치</a:t>
            </a:r>
            <a:r>
              <a:rPr lang="en-US" altLang="ko-KR" dirty="0"/>
              <a:t>(</a:t>
            </a:r>
            <a:r>
              <a:rPr lang="en-US" altLang="ko-KR" dirty="0" err="1"/>
              <a:t>이상치</a:t>
            </a:r>
            <a:r>
              <a:rPr lang="en-US" altLang="ko-KR" dirty="0"/>
              <a:t>)일 </a:t>
            </a:r>
            <a:r>
              <a:rPr lang="en-US" altLang="ko-KR" dirty="0" err="1"/>
              <a:t>확률이</a:t>
            </a:r>
            <a:r>
              <a:rPr lang="en-US" altLang="ko-KR" dirty="0"/>
              <a:t> </a:t>
            </a:r>
            <a:r>
              <a:rPr lang="en-US" altLang="ko-KR" dirty="0" err="1"/>
              <a:t>매우</a:t>
            </a:r>
            <a:r>
              <a:rPr lang="en-US" altLang="ko-KR" dirty="0"/>
              <a:t> </a:t>
            </a:r>
            <a:r>
              <a:rPr lang="en-US" altLang="ko-KR" dirty="0" err="1"/>
              <a:t>높기</a:t>
            </a:r>
            <a:r>
              <a:rPr lang="en-US" altLang="ko-KR" dirty="0"/>
              <a:t> </a:t>
            </a:r>
            <a:r>
              <a:rPr lang="en-US" altLang="ko-KR" dirty="0" err="1"/>
              <a:t>때문입니다</a:t>
            </a:r>
            <a:r>
              <a:rPr lang="en-US" altLang="ko-KR" dirty="0"/>
              <a:t>.”
</a:t>
            </a:r>
          </a:p>
          <a:p>
            <a:endParaRPr lang="en-US" dirty="0"/>
          </a:p>
        </p:txBody>
      </p:sp>
      <p:sp>
        <p:nvSpPr>
          <p:cNvPr id="4" name="Slide Number Placeholder 3">
            <a:extLst>
              <a:ext uri="{FF2B5EF4-FFF2-40B4-BE49-F238E27FC236}">
                <a16:creationId xmlns:a16="http://schemas.microsoft.com/office/drawing/2014/main" id="{8C30915E-EF11-71FF-602D-D7F105933D25}"/>
              </a:ext>
            </a:extLst>
          </p:cNvPr>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857396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“이제 프로젝트의 전체 진행 과정을 단계별로 살펴보겠습니다.
</a:t>
            </a:r>
            <a:r>
              <a:rPr lang="en-US" dirty="0" err="1"/>
              <a:t>데이터</a:t>
            </a:r>
            <a:r>
              <a:rPr lang="en-US" dirty="0"/>
              <a:t> </a:t>
            </a:r>
            <a:r>
              <a:rPr lang="en-US" dirty="0" err="1"/>
              <a:t>준비</a:t>
            </a:r>
            <a:endParaRPr lang="en-US" dirty="0"/>
          </a:p>
          <a:p>
            <a:r>
              <a:rPr lang="en-US" dirty="0"/>
              <a:t>첫 번째로, SWaT 산업제어 시스템 </a:t>
            </a:r>
            <a:r>
              <a:rPr lang="en-US" dirty="0" err="1"/>
              <a:t>데이터셋을</a:t>
            </a:r>
            <a:r>
              <a:rPr lang="en-US" dirty="0"/>
              <a:t> </a:t>
            </a:r>
            <a:r>
              <a:rPr lang="en-US" dirty="0" err="1"/>
              <a:t>수집합니다</a:t>
            </a:r>
            <a:r>
              <a:rPr lang="en-US" dirty="0"/>
              <a:t>. </a:t>
            </a:r>
          </a:p>
          <a:p>
            <a:r>
              <a:rPr lang="en-US" dirty="0"/>
              <a:t>
</a:t>
            </a:r>
            <a:r>
              <a:rPr lang="en-US" dirty="0" err="1"/>
              <a:t>코드</a:t>
            </a:r>
            <a:r>
              <a:rPr lang="en-US" dirty="0"/>
              <a:t> </a:t>
            </a:r>
            <a:r>
              <a:rPr lang="en-US" dirty="0" err="1"/>
              <a:t>구현</a:t>
            </a:r>
            <a:endParaRPr lang="en-US" dirty="0"/>
          </a:p>
          <a:p>
            <a:r>
              <a:rPr lang="en-US" dirty="0"/>
              <a:t>두 번째로, 주요 모듈을 </a:t>
            </a:r>
            <a:r>
              <a:rPr lang="en-US" dirty="0" err="1"/>
              <a:t>개발하고</a:t>
            </a:r>
            <a:r>
              <a:rPr lang="en-US" dirty="0"/>
              <a:t> </a:t>
            </a:r>
            <a:r>
              <a:rPr lang="en-US" dirty="0" err="1"/>
              <a:t>테스트합니다</a:t>
            </a:r>
            <a:r>
              <a:rPr lang="en-US" dirty="0"/>
              <a:t>
</a:t>
            </a:r>
          </a:p>
          <a:p>
            <a:r>
              <a:rPr lang="en-US" dirty="0" err="1"/>
              <a:t>모델</a:t>
            </a:r>
            <a:r>
              <a:rPr lang="en-US" dirty="0"/>
              <a:t> </a:t>
            </a:r>
            <a:r>
              <a:rPr lang="en-US" dirty="0" err="1"/>
              <a:t>학습</a:t>
            </a:r>
            <a:endParaRPr lang="en-US" dirty="0"/>
          </a:p>
          <a:p>
            <a:r>
              <a:rPr lang="en-US" dirty="0"/>
              <a:t>세 번째 단계는 정상 데이터로 ARIMA 모델 파라미터를 </a:t>
            </a:r>
            <a:r>
              <a:rPr lang="en-US" dirty="0" err="1"/>
              <a:t>학습하는</a:t>
            </a:r>
            <a:r>
              <a:rPr lang="en-US" dirty="0"/>
              <a:t> </a:t>
            </a:r>
            <a:r>
              <a:rPr lang="en-US" dirty="0" err="1"/>
              <a:t>과정입니다</a:t>
            </a:r>
            <a:r>
              <a:rPr lang="en-US" dirty="0"/>
              <a:t>
학습 </a:t>
            </a:r>
            <a:r>
              <a:rPr lang="en-US" dirty="0" err="1"/>
              <a:t>중에는</a:t>
            </a:r>
            <a:r>
              <a:rPr lang="en-US" dirty="0"/>
              <a:t> </a:t>
            </a:r>
            <a:r>
              <a:rPr lang="en-US" dirty="0" err="1"/>
              <a:t>손실이</a:t>
            </a:r>
            <a:r>
              <a:rPr lang="en-US" dirty="0"/>
              <a:t> 감소하는지, 그리고 학습 시간이 적절히 소요되는지 모니터링합니다.
학습이 완료되면, 최종 파라미터(φ, θ, μ)를 </a:t>
            </a:r>
            <a:r>
              <a:rPr lang="ko-KR" altLang="en-US" dirty="0"/>
              <a:t>파일로 저장합니다</a:t>
            </a:r>
            <a:r>
              <a:rPr lang="en-US" altLang="ko-KR" dirty="0"/>
              <a:t>.</a:t>
            </a:r>
            <a:r>
              <a:rPr lang="en-US" dirty="0"/>
              <a:t> 
</a:t>
            </a:r>
            <a:r>
              <a:rPr lang="en-US" dirty="0" err="1"/>
              <a:t>이상</a:t>
            </a:r>
            <a:r>
              <a:rPr lang="en-US" dirty="0"/>
              <a:t> </a:t>
            </a:r>
            <a:r>
              <a:rPr lang="en-US" dirty="0" err="1"/>
              <a:t>탐지</a:t>
            </a:r>
            <a:endParaRPr lang="en-US" dirty="0"/>
          </a:p>
          <a:p>
            <a:r>
              <a:rPr lang="en-US" dirty="0" err="1"/>
              <a:t>마지막으로</a:t>
            </a:r>
            <a:r>
              <a:rPr lang="en-US" dirty="0"/>
              <a:t>, 테스트 데이터에서 </a:t>
            </a:r>
            <a:r>
              <a:rPr lang="en-US" dirty="0" err="1"/>
              <a:t>이상치를</a:t>
            </a:r>
            <a:r>
              <a:rPr lang="en-US" dirty="0"/>
              <a:t> </a:t>
            </a:r>
            <a:r>
              <a:rPr lang="en-US" dirty="0" err="1"/>
              <a:t>탐지</a:t>
            </a:r>
            <a:r>
              <a:rPr lang="ko-KR" altLang="en-US" dirty="0"/>
              <a:t>하고 시각화 합니다</a:t>
            </a:r>
            <a:r>
              <a:rPr lang="en-US" altLang="ko-KR" dirty="0"/>
              <a: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데이터 전처리 문제
불규칙한 타임스탬프와 결측치SWaT 데이터셋은 실제 산업용 센서에서 수집된 것이기 때문에, 타임스탬프 간격이 일정하지 않고 일부 센서 값이 빠지는 경우가 많았습니다. 이를 </a:t>
            </a:r>
            <a:r>
              <a:rPr lang="en-US" dirty="0" err="1"/>
              <a:t>그대로</a:t>
            </a:r>
            <a:r>
              <a:rPr lang="en-US" dirty="0"/>
              <a:t> </a:t>
            </a:r>
            <a:r>
              <a:rPr lang="en-US" dirty="0" err="1"/>
              <a:t>리샘플링하려다</a:t>
            </a:r>
            <a:r>
              <a:rPr lang="en-US" dirty="0"/>
              <a:t> 보니,
중간에 측정 값 자체가 전혀 존재하지 않아 선형 보간만으로는 제대로 채우기 어려웠고
</a:t>
            </a:r>
            <a:r>
              <a:rPr lang="en-US" dirty="0" err="1"/>
              <a:t>문제는</a:t>
            </a:r>
            <a:r>
              <a:rPr lang="en-US" dirty="0"/>
              <a:t> 단순히 결측치만 채우는 선형 보간으로는 해결되지 </a:t>
            </a:r>
            <a:r>
              <a:rPr lang="en-US" dirty="0" err="1"/>
              <a:t>않았습니다</a:t>
            </a:r>
            <a:r>
              <a:rPr lang="en-US" dirty="0"/>
              <a:t>. 
결국 “원본 SWaT 데이터 전체를 그대로 쓰면 리샘플링 </a:t>
            </a:r>
            <a:r>
              <a:rPr lang="en-US" dirty="0" err="1"/>
              <a:t>과정에서</a:t>
            </a:r>
            <a:r>
              <a:rPr lang="en-US" dirty="0"/>
              <a:t> </a:t>
            </a:r>
            <a:r>
              <a:rPr lang="ko-KR" altLang="en-US" dirty="0"/>
              <a:t>데이터가</a:t>
            </a:r>
            <a:r>
              <a:rPr lang="en-US" dirty="0"/>
              <a:t> </a:t>
            </a:r>
            <a:r>
              <a:rPr lang="en-US" dirty="0" err="1"/>
              <a:t>왜곡</a:t>
            </a:r>
            <a:r>
              <a:rPr lang="ko-KR" altLang="en-US" dirty="0"/>
              <a:t>되어 진행이 어렵다</a:t>
            </a:r>
            <a:r>
              <a:rPr lang="en-US" altLang="ko-KR" dirty="0"/>
              <a:t>.</a:t>
            </a:r>
            <a:r>
              <a:rPr lang="en-US" dirty="0"/>
              <a:t>”는 결론에 이르게 </a:t>
            </a:r>
            <a:r>
              <a:rPr lang="en-US" dirty="0" err="1"/>
              <a:t>되었습니다</a:t>
            </a:r>
            <a:r>
              <a:rPr lang="en-US" dirty="0"/>
              <a:t>. </a:t>
            </a:r>
          </a:p>
          <a:p>
            <a:r>
              <a:rPr lang="en-US" dirty="0"/>
              <a:t>- </a:t>
            </a:r>
            <a:r>
              <a:rPr lang="ko-KR" altLang="en-US" dirty="0"/>
              <a:t>경험부족으로 시간내 해결 못함</a:t>
            </a:r>
            <a:r>
              <a:rPr lang="en-US" altLang="ko-KR" dirty="0"/>
              <a:t>.</a:t>
            </a:r>
            <a:endParaRPr lang="en-US" dirty="0"/>
          </a:p>
          <a:p>
            <a:r>
              <a:rPr lang="en-US" dirty="0"/>
              <a:t> 
메모리 및 성능 이슈
대용량 시계열 처리 시 </a:t>
            </a:r>
            <a:r>
              <a:rPr lang="en-US" dirty="0" err="1"/>
              <a:t>메모리</a:t>
            </a:r>
            <a:r>
              <a:rPr lang="en-US" dirty="0"/>
              <a:t> </a:t>
            </a:r>
            <a:r>
              <a:rPr lang="en-US" dirty="0" err="1"/>
              <a:t>부족</a:t>
            </a:r>
            <a:r>
              <a:rPr lang="en-US" dirty="0"/>
              <a:t> </a:t>
            </a:r>
            <a:r>
              <a:rPr lang="en-US" dirty="0" err="1"/>
              <a:t>학습용으로만</a:t>
            </a:r>
            <a:r>
              <a:rPr lang="en-US" dirty="0"/>
              <a:t> 해도 </a:t>
            </a:r>
            <a:r>
              <a:rPr lang="en-US" dirty="0" err="1"/>
              <a:t>수십만</a:t>
            </a:r>
            <a:r>
              <a:rPr lang="en-US" dirty="0"/>
              <a:t> </a:t>
            </a:r>
            <a:r>
              <a:rPr lang="en-US" dirty="0" err="1"/>
              <a:t>개의</a:t>
            </a:r>
            <a:r>
              <a:rPr lang="en-US" dirty="0"/>
              <a:t> 데이터를 GPU 혹은 CPU 메모리에 한꺼번에 올리면,16GB 이상의 GPU 메모리에서도 버거워 크래시가 발생했습니다.
시스템 프리징 현상(98%에서 </a:t>
            </a:r>
            <a:r>
              <a:rPr lang="en-US" dirty="0" err="1"/>
              <a:t>멈춤</a:t>
            </a:r>
            <a:r>
              <a:rPr lang="en-US" dirty="0"/>
              <a:t>) </a:t>
            </a:r>
          </a:p>
          <a:p>
            <a:r>
              <a:rPr lang="ko-KR" altLang="en-US" dirty="0"/>
              <a:t>학습루프</a:t>
            </a:r>
            <a:r>
              <a:rPr lang="en-US" dirty="0"/>
              <a:t>를 </a:t>
            </a:r>
            <a:r>
              <a:rPr lang="en-US" dirty="0" err="1"/>
              <a:t>수행하다</a:t>
            </a:r>
            <a:r>
              <a:rPr lang="en-US" dirty="0"/>
              <a:t> </a:t>
            </a:r>
            <a:r>
              <a:rPr lang="en-US" dirty="0" err="1"/>
              <a:t>보면,전체</a:t>
            </a:r>
            <a:r>
              <a:rPr lang="en-US" dirty="0"/>
              <a:t> </a:t>
            </a:r>
            <a:r>
              <a:rPr lang="ko-KR" altLang="en-US" dirty="0"/>
              <a:t>학습의</a:t>
            </a:r>
            <a:r>
              <a:rPr lang="en-US" dirty="0"/>
              <a:t> 약 98% 진행된 시점에서 시스템 응답이 멎는(프리징) 문제가 반복적으로 </a:t>
            </a:r>
            <a:r>
              <a:rPr lang="en-US" dirty="0" err="1"/>
              <a:t>발생했습니다</a:t>
            </a:r>
            <a:r>
              <a:rPr lang="en-US" dirty="0"/>
              <a:t>. </a:t>
            </a:r>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F7672-D87D-24CB-0BCB-7D525D90AB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F5DBC2-4E6D-356E-A82F-19FEB5DC17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4B79D2-4EBC-A45E-0C29-98F2EABD89D3}"/>
              </a:ext>
            </a:extLst>
          </p:cNvPr>
          <p:cNvSpPr>
            <a:spLocks noGrp="1"/>
          </p:cNvSpPr>
          <p:nvPr>
            <p:ph type="body" idx="1"/>
          </p:nvPr>
        </p:nvSpPr>
        <p:spPr/>
        <p:txBody>
          <a:bodyPr/>
          <a:lstStyle/>
          <a:p>
            <a:r>
              <a:rPr lang="en-US" dirty="0" err="1"/>
              <a:t>해결</a:t>
            </a:r>
            <a:r>
              <a:rPr lang="en-US" dirty="0"/>
              <a:t> 방안 시도
배치 단위로 </a:t>
            </a:r>
            <a:r>
              <a:rPr lang="en-US" dirty="0" err="1"/>
              <a:t>분할</a:t>
            </a:r>
            <a:r>
              <a:rPr lang="en-US" dirty="0"/>
              <a:t> </a:t>
            </a:r>
            <a:r>
              <a:rPr lang="en-US" dirty="0" err="1"/>
              <a:t>처리</a:t>
            </a:r>
            <a:endParaRPr lang="en-US" dirty="0"/>
          </a:p>
          <a:p>
            <a:r>
              <a:rPr lang="en-US" dirty="0"/>
              <a:t>– 원본 시계열을 일정 블록으로 잘라서 순차 </a:t>
            </a:r>
            <a:r>
              <a:rPr lang="en-US" dirty="0" err="1"/>
              <a:t>처리했습니다</a:t>
            </a:r>
            <a:r>
              <a:rPr lang="en-US" dirty="0"/>
              <a:t>.</a:t>
            </a:r>
          </a:p>
          <a:p>
            <a:r>
              <a:rPr lang="en-US" dirty="0"/>
              <a:t>– 이렇게 하면 한 번에 메모리에 </a:t>
            </a:r>
            <a:r>
              <a:rPr lang="en-US" dirty="0" err="1"/>
              <a:t>올라가는</a:t>
            </a:r>
            <a:r>
              <a:rPr lang="en-US" dirty="0"/>
              <a:t> </a:t>
            </a:r>
            <a:r>
              <a:rPr lang="ko-KR" altLang="en-US" dirty="0"/>
              <a:t>데이터가</a:t>
            </a:r>
            <a:r>
              <a:rPr lang="en-US" dirty="0"/>
              <a:t> 줄어들어 메모리 사용량을 줄일 수 있었습니다.
</a:t>
            </a:r>
            <a:r>
              <a:rPr lang="en-US" dirty="0" err="1"/>
              <a:t>메모리</a:t>
            </a:r>
            <a:r>
              <a:rPr lang="en-US" dirty="0"/>
              <a:t> </a:t>
            </a:r>
            <a:r>
              <a:rPr lang="en-US" dirty="0" err="1"/>
              <a:t>최적화</a:t>
            </a:r>
            <a:endParaRPr lang="en-US" dirty="0"/>
          </a:p>
          <a:p>
            <a:r>
              <a:rPr lang="en-US" dirty="0"/>
              <a:t>– torch.cuda.empty_cache()를 수시로 호출하고, 불필요한 </a:t>
            </a:r>
            <a:r>
              <a:rPr lang="en-US" dirty="0" err="1"/>
              <a:t>변수를</a:t>
            </a:r>
            <a:r>
              <a:rPr lang="en-US" dirty="0"/>
              <a:t> </a:t>
            </a:r>
            <a:r>
              <a:rPr lang="en-US" dirty="0" err="1"/>
              <a:t>제거해</a:t>
            </a:r>
            <a:r>
              <a:rPr lang="en-US" dirty="0"/>
              <a:t> 메모리를 해제하려고 했습니다.
</a:t>
            </a:r>
            <a:r>
              <a:rPr lang="en-US" dirty="0" err="1"/>
              <a:t>Torch_ARIMA</a:t>
            </a:r>
            <a:r>
              <a:rPr lang="en-US" dirty="0"/>
              <a:t> </a:t>
            </a:r>
            <a:r>
              <a:rPr lang="en-US" dirty="0" err="1"/>
              <a:t>모델</a:t>
            </a:r>
            <a:r>
              <a:rPr lang="en-US" dirty="0"/>
              <a:t> </a:t>
            </a:r>
            <a:r>
              <a:rPr lang="ko-KR" altLang="en-US" dirty="0"/>
              <a:t>사용</a:t>
            </a:r>
            <a:endParaRPr lang="en-US" dirty="0"/>
          </a:p>
          <a:p>
            <a:r>
              <a:rPr lang="en-US" dirty="0"/>
              <a:t>– 또한, statsmodels.tsa.arima.model.ARIMA 클래스를 직접 쓰지 않고, PyTorch로 구현된 ARIMA 모델을 </a:t>
            </a:r>
            <a:r>
              <a:rPr lang="en-US" dirty="0" err="1"/>
              <a:t>사용하여</a:t>
            </a:r>
            <a:r>
              <a:rPr lang="en-US" dirty="0"/>
              <a:t> </a:t>
            </a:r>
            <a:r>
              <a:rPr lang="ko-KR" altLang="en-US" dirty="0"/>
              <a:t>필요한 부분만 동작하도록 함</a:t>
            </a:r>
            <a:r>
              <a:rPr lang="en-US" altLang="ko-KR" dirty="0"/>
              <a:t>.</a:t>
            </a:r>
            <a:r>
              <a:rPr lang="en-US" dirty="0"/>
              <a:t>
statsmodels.ARIMA를 쓰면 (a) 원본 NumPy 배열 → (b) 내부 계산용 배열 → (c) 결과 보관용 배열 순으로 여러 번 메모리가 할당될 수 있습니다.
반면, 위 PyTorch 구현에서는 “(a) GPU/CPU Tensor만 생성 → forward()를 돌려 바로 잔차 Tensor 계산” 과정을 거칩니다.
이렇게 하면 statsmodels 내부에서 발생하는 메모리 이중 할당을 피하고, 순수 Tensor 연산 기반으로 메모리 사용을 한층 더 효율적으로 제어할 수 있었습니다.
그럼에도 데이터 전처리 왜곡 문제와 대용량 처리로 인한 메모리/프리징 문제가 근본적으로 해결되지 않았습니다.결국 “원본 SWaT 데이터를 그대로 활용하는 건 무리”라고 판단했고, </a:t>
            </a:r>
            <a:r>
              <a:rPr lang="en-US" dirty="0" err="1"/>
              <a:t>대안으로</a:t>
            </a:r>
            <a:r>
              <a:rPr lang="en-US" dirty="0"/>
              <a:t> </a:t>
            </a:r>
            <a:r>
              <a:rPr lang="en-US" dirty="0" err="1"/>
              <a:t>ChatGPT로</a:t>
            </a:r>
            <a:r>
              <a:rPr lang="en-US" dirty="0"/>
              <a:t> 생성한 1,000행 분량의 시계열 데이터만으로 실험을 수행하기로 했습니다.이렇게 함으로써,
왜곡 없이 깨끗하게 1초 간격 시계열을 확보할 수 있었고
메모리 부담을 크게 줄여 모델 학습과 이상치 탐지가 원활하게 진행되었습니다.</a:t>
            </a:r>
          </a:p>
        </p:txBody>
      </p:sp>
      <p:sp>
        <p:nvSpPr>
          <p:cNvPr id="4" name="Slide Number Placeholder 3">
            <a:extLst>
              <a:ext uri="{FF2B5EF4-FFF2-40B4-BE49-F238E27FC236}">
                <a16:creationId xmlns:a16="http://schemas.microsoft.com/office/drawing/2014/main" id="{7579EBCE-790E-3862-5D5E-51AADED96551}"/>
              </a:ext>
            </a:extLst>
          </p:cNvPr>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4093806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세 가지 </a:t>
            </a:r>
            <a:r>
              <a:rPr lang="en-US" dirty="0" err="1"/>
              <a:t>방향으로</a:t>
            </a:r>
            <a:r>
              <a:rPr lang="en-US" dirty="0"/>
              <a:t> </a:t>
            </a:r>
            <a:r>
              <a:rPr lang="ko-KR" altLang="en-US" dirty="0"/>
              <a:t>개선이</a:t>
            </a:r>
            <a:r>
              <a:rPr lang="en-US" dirty="0"/>
              <a:t> 가능할 것으로 생각합니다.
실제 데이터 반영– </a:t>
            </a:r>
            <a:r>
              <a:rPr lang="en-US" dirty="0" err="1"/>
              <a:t>합성</a:t>
            </a:r>
            <a:r>
              <a:rPr lang="en-US" dirty="0"/>
              <a:t> 데이터를 썼던 만큼, SWaT의 실제 센서 데이터를 활용해 모델을 검증하고 성능을 개선합니다.– 원본 데이터의 불규칙성과 결측치를 극복하는 방법을 모색하여 실제 환경에 가까운 이상 탐지 파이프라인을 구현합니다.
이상 징후 예측– 지금까지는 잔차 기반으로 이상치 여부만 판단했다면, 앞으로는 이상치가 발생한 이후가 아니라 ‘이상 징후가 나타날 시점’을 미리 예측하는 기능을 추가합니다.– 잔차 패턴이나 기타 특징 신호를 입력으로 쓰는 시계열 예측 모델을 도입해, 조기 경고(early warning)를 가능하게 합니다.
잔존수명(RUL) 예측– 센서나 장비가 현재 상태에서 어느 정도 더 정상 동작할 수 있는지, 즉 ‘잔존수명’을 예측하는 모듈을 개발합니다.– 잔존수명 예측 결과를 바탕으로 다음 정비 시점을 자동으로 추천하고, 유지보수 계획을 최적화합니다.</a:t>
            </a:r>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2A374-00CC-38C4-C2B9-BB8F90E441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13ED74-6255-0001-6291-F7C6445B56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923947-585B-FAAE-1863-A3689A6F94AD}"/>
              </a:ext>
            </a:extLst>
          </p:cNvPr>
          <p:cNvSpPr>
            <a:spLocks noGrp="1"/>
          </p:cNvSpPr>
          <p:nvPr>
            <p:ph type="body" idx="1"/>
          </p:nvPr>
        </p:nvSpPr>
        <p:spPr/>
        <p:txBody>
          <a:bodyPr/>
          <a:lstStyle/>
          <a:p>
            <a:r>
              <a:rPr lang="ko-KR" altLang="en-US" dirty="0"/>
              <a:t>여기까지 봐주셔서 감사합니다</a:t>
            </a:r>
            <a:r>
              <a:rPr lang="en-US" altLang="ko-KR" dirty="0"/>
              <a:t>.</a:t>
            </a:r>
          </a:p>
          <a:p>
            <a:r>
              <a:rPr lang="ko-KR" altLang="en-US" dirty="0" err="1"/>
              <a:t>발표마치겠습니다</a:t>
            </a:r>
            <a:r>
              <a:rPr lang="en-US" altLang="ko-KR" dirty="0"/>
              <a:t>.</a:t>
            </a:r>
            <a:endParaRPr lang="en-US" dirty="0"/>
          </a:p>
        </p:txBody>
      </p:sp>
      <p:sp>
        <p:nvSpPr>
          <p:cNvPr id="4" name="Slide Number Placeholder 3">
            <a:extLst>
              <a:ext uri="{FF2B5EF4-FFF2-40B4-BE49-F238E27FC236}">
                <a16:creationId xmlns:a16="http://schemas.microsoft.com/office/drawing/2014/main" id="{C6A6468D-E8FD-1BB7-CCC4-6739A7334B23}"/>
              </a:ext>
            </a:extLst>
          </p:cNvPr>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886827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dirty="0"/>
              <a:t>다음과 같은 순서로 설명을 드리고 </a:t>
            </a:r>
            <a:r>
              <a:rPr lang="en-US" altLang="ko-KR" dirty="0" err="1"/>
              <a:t>전체</a:t>
            </a:r>
            <a:r>
              <a:rPr lang="en-US" altLang="ko-KR" dirty="0"/>
              <a:t> </a:t>
            </a:r>
            <a:r>
              <a:rPr lang="ko-KR" altLang="en-US" dirty="0"/>
              <a:t>진행 과정</a:t>
            </a:r>
            <a:r>
              <a:rPr lang="en-US" altLang="ko-KR" dirty="0"/>
              <a:t>을 </a:t>
            </a:r>
            <a:r>
              <a:rPr lang="en-US" altLang="ko-KR" dirty="0" err="1"/>
              <a:t>살펴보겠습니다</a:t>
            </a:r>
            <a:r>
              <a:rPr lang="en-US" altLang="ko-KR" dirty="0"/>
              <a:t>. </a:t>
            </a:r>
            <a:r>
              <a:rPr lang="en-US" altLang="ko-KR" dirty="0" err="1"/>
              <a:t>이후</a:t>
            </a:r>
            <a:r>
              <a:rPr lang="en-US" altLang="ko-KR" dirty="0"/>
              <a:t> </a:t>
            </a:r>
            <a:r>
              <a:rPr lang="en-US" altLang="ko-KR" dirty="0" err="1"/>
              <a:t>실제로</a:t>
            </a:r>
            <a:r>
              <a:rPr lang="en-US" altLang="ko-KR" dirty="0"/>
              <a:t> </a:t>
            </a:r>
            <a:r>
              <a:rPr lang="en-US" altLang="ko-KR" dirty="0" err="1"/>
              <a:t>마주한</a:t>
            </a:r>
            <a:r>
              <a:rPr lang="en-US" altLang="ko-KR" dirty="0"/>
              <a:t> </a:t>
            </a:r>
            <a:r>
              <a:rPr lang="en-US" altLang="ko-KR" dirty="0" err="1"/>
              <a:t>문제점과</a:t>
            </a:r>
            <a:r>
              <a:rPr lang="en-US" altLang="ko-KR" dirty="0"/>
              <a:t> </a:t>
            </a:r>
            <a:r>
              <a:rPr lang="en-US" altLang="ko-KR" dirty="0" err="1"/>
              <a:t>해결</a:t>
            </a:r>
            <a:r>
              <a:rPr lang="en-US" altLang="ko-KR" dirty="0"/>
              <a:t> </a:t>
            </a:r>
            <a:r>
              <a:rPr lang="en-US" altLang="ko-KR" dirty="0" err="1"/>
              <a:t>시도</a:t>
            </a:r>
            <a:r>
              <a:rPr lang="en-US" altLang="ko-KR" dirty="0"/>
              <a:t>, </a:t>
            </a:r>
            <a:r>
              <a:rPr lang="en-US" altLang="ko-KR" dirty="0" err="1"/>
              <a:t>그리고</a:t>
            </a:r>
            <a:r>
              <a:rPr lang="en-US" altLang="ko-KR" dirty="0"/>
              <a:t> </a:t>
            </a:r>
            <a:r>
              <a:rPr lang="en-US" altLang="ko-KR" dirty="0" err="1"/>
              <a:t>향후</a:t>
            </a:r>
            <a:r>
              <a:rPr lang="en-US" altLang="ko-KR" dirty="0"/>
              <a:t> </a:t>
            </a:r>
            <a:r>
              <a:rPr lang="en-US" altLang="ko-KR" dirty="0" err="1"/>
              <a:t>발전</a:t>
            </a:r>
            <a:r>
              <a:rPr lang="en-US" altLang="ko-KR" dirty="0"/>
              <a:t> </a:t>
            </a:r>
            <a:r>
              <a:rPr lang="en-US" altLang="ko-KR" dirty="0" err="1"/>
              <a:t>방향을</a:t>
            </a:r>
            <a:r>
              <a:rPr lang="en-US" altLang="ko-KR" dirty="0"/>
              <a:t> </a:t>
            </a:r>
            <a:r>
              <a:rPr lang="en-US" altLang="ko-KR" dirty="0" err="1"/>
              <a:t>간단히</a:t>
            </a:r>
            <a:r>
              <a:rPr lang="en-US" altLang="ko-KR" dirty="0"/>
              <a:t> </a:t>
            </a:r>
            <a:r>
              <a:rPr lang="en-US" altLang="ko-KR" dirty="0" err="1"/>
              <a:t>공유드리며</a:t>
            </a:r>
            <a:r>
              <a:rPr lang="en-US" altLang="ko-KR" dirty="0"/>
              <a:t> </a:t>
            </a:r>
            <a:r>
              <a:rPr lang="en-US" altLang="ko-KR" dirty="0" err="1"/>
              <a:t>마무리하겠습니다</a:t>
            </a:r>
            <a:r>
              <a:rPr lang="en-US" altLang="ko-KR" dirty="0"/>
              <a:t>.”</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프로젝트</a:t>
            </a:r>
            <a:r>
              <a:rPr lang="en-US" dirty="0"/>
              <a:t> </a:t>
            </a:r>
            <a:r>
              <a:rPr lang="en-US" dirty="0" err="1"/>
              <a:t>목표</a:t>
            </a:r>
            <a:r>
              <a:rPr lang="en-US" dirty="0"/>
              <a:t> </a:t>
            </a:r>
            <a:r>
              <a:rPr lang="en-US" dirty="0" err="1"/>
              <a:t>산업용</a:t>
            </a:r>
            <a:r>
              <a:rPr lang="en-US" dirty="0"/>
              <a:t> 센서 시계열 데이터를 활용하여 이상 징후를 실시간으로 </a:t>
            </a:r>
            <a:r>
              <a:rPr lang="en-US" dirty="0" err="1"/>
              <a:t>탐지하는</a:t>
            </a:r>
            <a:r>
              <a:rPr lang="en-US" dirty="0"/>
              <a:t> 것</a:t>
            </a:r>
            <a:r>
              <a:rPr lang="ko-KR" altLang="en-US" dirty="0"/>
              <a:t>을 목표로 합니다</a:t>
            </a:r>
            <a:r>
              <a:rPr lang="en-US" altLang="ko-KR" dirty="0"/>
              <a:t>.</a:t>
            </a:r>
          </a:p>
          <a:p>
            <a:endParaRPr lang="en-US" dirty="0"/>
          </a:p>
          <a:p>
            <a:r>
              <a:rPr lang="ko-KR" altLang="en-US" dirty="0"/>
              <a:t>이를 위한 주요 기능으로는 </a:t>
            </a:r>
            <a:r>
              <a:rPr lang="en-US" dirty="0"/>
              <a:t>
ARIMA 기반의 이상 탐지 모델을 구축하여 정상 </a:t>
            </a:r>
            <a:r>
              <a:rPr lang="en-US" dirty="0" err="1"/>
              <a:t>상태</a:t>
            </a:r>
            <a:r>
              <a:rPr lang="en-US" dirty="0"/>
              <a:t> </a:t>
            </a:r>
            <a:r>
              <a:rPr lang="en-US" dirty="0" err="1"/>
              <a:t>학습</a:t>
            </a:r>
            <a:r>
              <a:rPr lang="ko-KR" altLang="en-US" dirty="0"/>
              <a:t>한</a:t>
            </a:r>
            <a:r>
              <a:rPr lang="en-US" dirty="0"/>
              <a:t> 후 </a:t>
            </a:r>
            <a:r>
              <a:rPr lang="ko-KR" altLang="en-US" dirty="0"/>
              <a:t>이상치가 포함된 테스트 데이터나 또는 실제 데이터의 </a:t>
            </a:r>
            <a:r>
              <a:rPr lang="en-US" dirty="0" err="1"/>
              <a:t>이상치를</a:t>
            </a:r>
            <a:r>
              <a:rPr lang="en-US" dirty="0"/>
              <a:t> </a:t>
            </a:r>
            <a:r>
              <a:rPr lang="en-US" dirty="0" err="1"/>
              <a:t>판정하는</a:t>
            </a:r>
            <a:r>
              <a:rPr lang="en-US" dirty="0"/>
              <a:t> </a:t>
            </a:r>
            <a:r>
              <a:rPr lang="en-US" dirty="0" err="1"/>
              <a:t>기능</a:t>
            </a:r>
            <a:r>
              <a:rPr lang="ko-KR" altLang="en-US" dirty="0"/>
              <a:t>을 필요로 합니다</a:t>
            </a:r>
            <a:r>
              <a:rPr lang="en-US" altLang="ko-KR" dirty="0"/>
              <a:t>.</a:t>
            </a:r>
          </a:p>
          <a:p>
            <a:endParaRPr lang="en-US" dirty="0"/>
          </a:p>
          <a:p>
            <a:r>
              <a:rPr lang="ko-KR" altLang="en-US" dirty="0"/>
              <a:t>각 기능을 동작하기 위한 구성요소로는 </a:t>
            </a:r>
            <a:endParaRPr lang="en-US" dirty="0"/>
          </a:p>
          <a:p>
            <a:r>
              <a:rPr lang="en-US" dirty="0"/>
              <a:t>
유틸리티 모듈(데이터 로드·전처리), 학습 모듈(모델 파라미터 학습), 예측 모듈(학습된 파라미터로 이상치 판단) 이렇게 세 </a:t>
            </a:r>
            <a:r>
              <a:rPr lang="en-US" dirty="0" err="1"/>
              <a:t>가지</a:t>
            </a:r>
            <a:r>
              <a:rPr lang="en-US" dirty="0"/>
              <a:t> </a:t>
            </a:r>
            <a:r>
              <a:rPr lang="en-US" dirty="0" err="1"/>
              <a:t>파트로</a:t>
            </a:r>
            <a:r>
              <a:rPr lang="en-US" dirty="0"/>
              <a:t> </a:t>
            </a:r>
            <a:r>
              <a:rPr lang="ko-KR" altLang="en-US" dirty="0"/>
              <a:t>설계되어 있습니다</a:t>
            </a:r>
            <a:r>
              <a:rPr lang="en-US" altLang="ko-KR" dirty="0"/>
              <a:t>.</a:t>
            </a:r>
          </a:p>
          <a:p>
            <a:r>
              <a:rPr lang="en-US" dirty="0"/>
              <a:t>
</a:t>
            </a:r>
            <a:r>
              <a:rPr lang="ko-KR" altLang="en-US" dirty="0"/>
              <a:t>요약하자면 </a:t>
            </a:r>
            <a:r>
              <a:rPr lang="en-US" dirty="0" err="1"/>
              <a:t>SWaT</a:t>
            </a:r>
            <a:r>
              <a:rPr lang="en-US" dirty="0"/>
              <a:t> 데이터를 이용하여 이상 </a:t>
            </a:r>
            <a:r>
              <a:rPr lang="en-US" dirty="0" err="1"/>
              <a:t>탐지</a:t>
            </a:r>
            <a:r>
              <a:rPr lang="en-US" dirty="0"/>
              <a:t> </a:t>
            </a:r>
            <a:r>
              <a:rPr lang="ko-KR" altLang="en-US" dirty="0"/>
              <a:t>모델을 구축하고</a:t>
            </a:r>
            <a:r>
              <a:rPr lang="en-US" dirty="0"/>
              <a:t>, </a:t>
            </a:r>
            <a:r>
              <a:rPr lang="en-US" dirty="0" err="1"/>
              <a:t>학습된</a:t>
            </a:r>
            <a:r>
              <a:rPr lang="en-US" dirty="0"/>
              <a:t> </a:t>
            </a:r>
            <a:r>
              <a:rPr lang="en-US" dirty="0" err="1"/>
              <a:t>모델을</a:t>
            </a:r>
            <a:r>
              <a:rPr lang="en-US" dirty="0"/>
              <a:t> 통해 새로운 시계열 데이터에서 </a:t>
            </a:r>
            <a:r>
              <a:rPr lang="en-US" dirty="0" err="1"/>
              <a:t>발생하는</a:t>
            </a:r>
            <a:r>
              <a:rPr lang="en-US" dirty="0"/>
              <a:t> </a:t>
            </a:r>
            <a:r>
              <a:rPr lang="en-US" dirty="0" err="1"/>
              <a:t>이상</a:t>
            </a:r>
            <a:r>
              <a:rPr lang="ko-KR" altLang="en-US" dirty="0"/>
              <a:t>치</a:t>
            </a:r>
            <a:r>
              <a:rPr lang="en-US" dirty="0"/>
              <a:t>를 </a:t>
            </a:r>
            <a:r>
              <a:rPr lang="en-US" dirty="0" err="1"/>
              <a:t>식별할</a:t>
            </a:r>
            <a:r>
              <a:rPr lang="en-US" dirty="0"/>
              <a:t> 수 있도록 설계되었습니다.”</a:t>
            </a:r>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ARIMA </a:t>
            </a:r>
            <a:r>
              <a:rPr lang="en-US" dirty="0" err="1"/>
              <a:t>모델입니다</a:t>
            </a:r>
            <a:r>
              <a:rPr lang="en-US" dirty="0"/>
              <a:t>.</a:t>
            </a:r>
          </a:p>
          <a:p>
            <a:r>
              <a:rPr lang="en-US" dirty="0"/>
              <a:t>• </a:t>
            </a:r>
            <a:r>
              <a:rPr lang="en-US" dirty="0" err="1"/>
              <a:t>ARIMA는</a:t>
            </a:r>
            <a:r>
              <a:rPr lang="en-US" dirty="0"/>
              <a:t> </a:t>
            </a:r>
            <a:r>
              <a:rPr lang="en-US" dirty="0" err="1"/>
              <a:t>통계</a:t>
            </a:r>
            <a:r>
              <a:rPr lang="en-US" dirty="0"/>
              <a:t> </a:t>
            </a:r>
            <a:r>
              <a:rPr lang="en-US" dirty="0" err="1"/>
              <a:t>기반</a:t>
            </a:r>
            <a:r>
              <a:rPr lang="en-US" dirty="0"/>
              <a:t> </a:t>
            </a:r>
            <a:r>
              <a:rPr lang="en-US" dirty="0" err="1"/>
              <a:t>시계열</a:t>
            </a:r>
            <a:r>
              <a:rPr lang="en-US" dirty="0"/>
              <a:t> </a:t>
            </a:r>
            <a:r>
              <a:rPr lang="en-US" dirty="0" err="1"/>
              <a:t>모델입니다</a:t>
            </a:r>
            <a:r>
              <a:rPr lang="en-US" dirty="0"/>
              <a:t>.</a:t>
            </a:r>
          </a:p>
          <a:p>
            <a:r>
              <a:rPr lang="en-US" dirty="0"/>
              <a:t>p(AR 차수): 과거 관측치 몇 개를 현재 예측에 반영할지 결정합니다.  2</a:t>
            </a:r>
          </a:p>
          <a:p>
            <a:r>
              <a:rPr lang="en-US" dirty="0"/>
              <a:t>d(차분 차수): 시계열을 안정화하기 위해 몇 번 차분할지 설정합니다. 1</a:t>
            </a:r>
          </a:p>
          <a:p>
            <a:r>
              <a:rPr lang="en-US" dirty="0"/>
              <a:t>q(MA 차수): 과거 오차 몇 개를 현재 예측에 반영할지 정합니다. 2 </a:t>
            </a:r>
          </a:p>
          <a:p>
            <a:r>
              <a:rPr lang="en-US" dirty="0" err="1"/>
              <a:t>이런</a:t>
            </a:r>
            <a:r>
              <a:rPr lang="en-US" dirty="0"/>
              <a:t> 구조 덕분에 ARIMA 모델은 잔차(residual)를 </a:t>
            </a:r>
            <a:r>
              <a:rPr lang="en-US" dirty="0" err="1"/>
              <a:t>기반으로</a:t>
            </a:r>
            <a:r>
              <a:rPr lang="en-US" dirty="0"/>
              <a:t> </a:t>
            </a:r>
            <a:r>
              <a:rPr lang="en-US" dirty="0" err="1"/>
              <a:t>이상</a:t>
            </a:r>
            <a:r>
              <a:rPr lang="ko-KR" altLang="en-US" dirty="0"/>
              <a:t>치</a:t>
            </a:r>
            <a:r>
              <a:rPr lang="en-US" dirty="0"/>
              <a:t>를 </a:t>
            </a:r>
            <a:r>
              <a:rPr lang="en-US" dirty="0" err="1"/>
              <a:t>탐지할</a:t>
            </a:r>
            <a:r>
              <a:rPr lang="en-US" dirty="0"/>
              <a:t> 수 있습니다.
SWaT 데이터셋은 실제 산업용 제어 시스템을 모사한 </a:t>
            </a:r>
            <a:r>
              <a:rPr lang="en-US" dirty="0" err="1"/>
              <a:t>공개</a:t>
            </a:r>
            <a:r>
              <a:rPr lang="en-US" dirty="0"/>
              <a:t> </a:t>
            </a:r>
            <a:r>
              <a:rPr lang="en-US" dirty="0" err="1"/>
              <a:t>데이터입니다</a:t>
            </a:r>
            <a:r>
              <a:rPr lang="en-US" dirty="0"/>
              <a:t>.</a:t>
            </a:r>
          </a:p>
          <a:p>
            <a:r>
              <a:rPr lang="en-US" dirty="0"/>
              <a:t>각 타임스탬프별로 여러 개의 센서 태그와 </a:t>
            </a:r>
            <a:r>
              <a:rPr lang="en-US" dirty="0" err="1"/>
              <a:t>액추에이터</a:t>
            </a:r>
            <a:r>
              <a:rPr lang="en-US" dirty="0"/>
              <a:t> </a:t>
            </a:r>
            <a:r>
              <a:rPr lang="ko-KR" altLang="en-US" dirty="0"/>
              <a:t>값과 상태</a:t>
            </a:r>
            <a:r>
              <a:rPr lang="en-US" dirty="0"/>
              <a:t>가 기록되어 </a:t>
            </a:r>
            <a:r>
              <a:rPr lang="en-US" dirty="0" err="1"/>
              <a:t>있으며</a:t>
            </a:r>
            <a:r>
              <a:rPr lang="en-US" dirty="0"/>
              <a:t>,</a:t>
            </a:r>
          </a:p>
          <a:p>
            <a:r>
              <a:rPr lang="en-US" dirty="0" err="1"/>
              <a:t>정상</a:t>
            </a:r>
            <a:r>
              <a:rPr lang="en-US" dirty="0"/>
              <a:t> 상태와 이상(공격) 상태가 레이블로 함께 </a:t>
            </a:r>
            <a:r>
              <a:rPr lang="en-US" dirty="0" err="1"/>
              <a:t>제공됩니다</a:t>
            </a:r>
            <a:r>
              <a:rPr lang="en-US" dirty="0"/>
              <a:t>.</a:t>
            </a:r>
          </a:p>
          <a:p>
            <a:r>
              <a:rPr lang="en-US" dirty="0" err="1"/>
              <a:t>많은</a:t>
            </a:r>
            <a:r>
              <a:rPr lang="en-US" dirty="0"/>
              <a:t> 논문에서 검증된 신뢰도 높은 데이터셋이기 때문에, 시계열 이상 </a:t>
            </a:r>
            <a:r>
              <a:rPr lang="en-US" dirty="0" err="1"/>
              <a:t>탐지</a:t>
            </a:r>
            <a:r>
              <a:rPr lang="en-US" dirty="0"/>
              <a:t> </a:t>
            </a:r>
            <a:r>
              <a:rPr lang="en-US" dirty="0" err="1"/>
              <a:t>연구</a:t>
            </a:r>
            <a:r>
              <a:rPr lang="ko-KR" altLang="en-US" dirty="0"/>
              <a:t>에</a:t>
            </a:r>
            <a:r>
              <a:rPr lang="en-US" dirty="0"/>
              <a:t> 널리 </a:t>
            </a:r>
            <a:r>
              <a:rPr lang="en-US" dirty="0" err="1"/>
              <a:t>사용됩니다</a:t>
            </a:r>
            <a:r>
              <a:rPr lang="en-US" dirty="0"/>
              <a:t>. </a:t>
            </a:r>
            <a:r>
              <a:rPr lang="ko-KR" altLang="en-US" dirty="0"/>
              <a:t>그런 이유로 </a:t>
            </a:r>
            <a:r>
              <a:rPr lang="en-US" altLang="ko-KR" dirty="0" err="1"/>
              <a:t>SWaT</a:t>
            </a:r>
            <a:r>
              <a:rPr lang="en-US" altLang="ko-KR" dirty="0"/>
              <a:t> </a:t>
            </a:r>
            <a:r>
              <a:rPr lang="ko-KR" altLang="en-US" dirty="0"/>
              <a:t>를 선택</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dirty="0"/>
              <a:t>크게 다음과 같은 </a:t>
            </a:r>
            <a:r>
              <a:rPr lang="en-US" altLang="ko-KR" dirty="0"/>
              <a:t>3</a:t>
            </a:r>
            <a:r>
              <a:rPr lang="ko-KR" altLang="en-US" dirty="0"/>
              <a:t>가지 파트로 나누어 개발을 진행했습니다</a:t>
            </a:r>
            <a:r>
              <a:rPr lang="en-US" altLang="ko-KR" dirty="0"/>
              <a:t>.</a:t>
            </a:r>
          </a:p>
          <a:p>
            <a:endParaRPr lang="en-US" dirty="0"/>
          </a:p>
          <a:p>
            <a:r>
              <a:rPr lang="ko-KR" altLang="en-US" dirty="0"/>
              <a:t>각 기능별로 분리하여 </a:t>
            </a:r>
            <a:endParaRPr lang="en-US" altLang="ko-KR" dirty="0"/>
          </a:p>
          <a:p>
            <a:r>
              <a:rPr lang="ko-KR" altLang="en-US" dirty="0"/>
              <a:t>코드의 재사용성을 높이고 목적에 부합하도록 </a:t>
            </a:r>
            <a:r>
              <a:rPr lang="ko-KR" altLang="en-US" dirty="0" err="1"/>
              <a:t>하는것을</a:t>
            </a:r>
            <a:r>
              <a:rPr lang="ko-KR" altLang="en-US" dirty="0"/>
              <a:t> 목표</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err="1">
                <a:hlinkClick r:id="rId3"/>
              </a:rPr>
              <a:t>kmu-deeplearning</a:t>
            </a:r>
            <a:r>
              <a:rPr lang="en-US" altLang="ko-KR" dirty="0">
                <a:hlinkClick r:id="rId3"/>
              </a:rPr>
              <a:t>/</a:t>
            </a:r>
            <a:r>
              <a:rPr lang="ko-KR" altLang="en-US" dirty="0">
                <a:hlinkClick r:id="rId3"/>
              </a:rPr>
              <a:t>과제</a:t>
            </a:r>
            <a:r>
              <a:rPr lang="en-US" altLang="ko-KR" dirty="0">
                <a:hlinkClick r:id="rId3"/>
              </a:rPr>
              <a:t>/common_utils.py at main · dhkeum9886/</a:t>
            </a:r>
            <a:r>
              <a:rPr lang="en-US" altLang="ko-KR" dirty="0" err="1">
                <a:hlinkClick r:id="rId3"/>
              </a:rPr>
              <a:t>kmu-deeplearning</a:t>
            </a:r>
            <a:endParaRPr lang="en-US" altLang="ko-KR" dirty="0"/>
          </a:p>
          <a:p>
            <a:r>
              <a:rPr lang="en-US" dirty="0"/>
              <a:t>
</a:t>
            </a:r>
            <a:r>
              <a:rPr lang="en-US" dirty="0" err="1"/>
              <a:t>여기</a:t>
            </a:r>
            <a:r>
              <a:rPr lang="en-US" dirty="0"/>
              <a:t> common_utils.py는 세 가지 주요 기능을 제공합니다.
load_csv(csv_path, tag) 함수 ‘load_csv’ 함수는 CSV 파일에서 특정 센서 태그(tag)의 시계열 데이터를 읽어와, PyTorch가 바로 처리할 수 있는 텐서 형태로 반환합니다. </a:t>
            </a:r>
          </a:p>
          <a:p>
            <a:endParaRPr lang="en-US" dirty="0"/>
          </a:p>
          <a:p>
            <a:r>
              <a:rPr lang="en-US" dirty="0" err="1"/>
              <a:t>구체적으로는</a:t>
            </a:r>
            <a:r>
              <a:rPr lang="en-US" dirty="0"/>
              <a:t> 다음 단계를 거칩니다.
CSV를 문자열(dtype=str)로 읽고, 타임스탬프와 원하는 센서 </a:t>
            </a:r>
            <a:r>
              <a:rPr lang="en-US" dirty="0" err="1"/>
              <a:t>태그만</a:t>
            </a:r>
            <a:r>
              <a:rPr lang="en-US" dirty="0"/>
              <a:t> </a:t>
            </a:r>
            <a:r>
              <a:rPr lang="en-US" dirty="0" err="1"/>
              <a:t>추출</a:t>
            </a:r>
            <a:r>
              <a:rPr lang="en-US" dirty="0"/>
              <a:t> </a:t>
            </a:r>
            <a:r>
              <a:rPr lang="ko-KR" altLang="en-US" dirty="0"/>
              <a:t>합니다</a:t>
            </a:r>
            <a:r>
              <a:rPr lang="en-US" altLang="ko-KR" dirty="0"/>
              <a:t>.</a:t>
            </a:r>
            <a:r>
              <a:rPr lang="en-US" dirty="0"/>
              <a:t> 
열 이름을 모두 정규화(normalize)한 뒤 소문자로 바꾸어 “timestamp” 문구가 포함된 열을 찾아 </a:t>
            </a:r>
            <a:r>
              <a:rPr lang="en-US" dirty="0" err="1"/>
              <a:t>저장합니다</a:t>
            </a:r>
            <a:r>
              <a:rPr lang="en-US" dirty="0"/>
              <a:t>. </a:t>
            </a:r>
          </a:p>
          <a:p>
            <a:r>
              <a:rPr lang="en-US" dirty="0"/>
              <a:t>
이후 df = df[[ts_col, tag]]로 ‘타임스탬프 열’과 ‘센서 열(tag)’만 남긴 부분집합으로 데이터프레임을 만듭니다.
</a:t>
            </a:r>
            <a:r>
              <a:rPr lang="en-US" dirty="0" err="1"/>
              <a:t>타임스탬프</a:t>
            </a:r>
            <a:r>
              <a:rPr lang="en-US" dirty="0"/>
              <a:t> </a:t>
            </a:r>
            <a:r>
              <a:rPr lang="en-US" dirty="0" err="1"/>
              <a:t>전처리</a:t>
            </a:r>
            <a:r>
              <a:rPr lang="en-US" dirty="0"/>
              <a:t> </a:t>
            </a:r>
            <a:r>
              <a:rPr lang="ko-KR" altLang="en-US" dirty="0"/>
              <a:t>형식을 </a:t>
            </a:r>
            <a:r>
              <a:rPr lang="ko-KR" altLang="en-US" dirty="0" err="1"/>
              <a:t>전처리</a:t>
            </a:r>
            <a:r>
              <a:rPr lang="ko-KR" altLang="en-US" dirty="0"/>
              <a:t> </a:t>
            </a:r>
            <a:r>
              <a:rPr lang="en-US" altLang="ko-KR" dirty="0"/>
              <a:t>- </a:t>
            </a:r>
            <a:r>
              <a:rPr lang="en-US" dirty="0" err="1"/>
              <a:t>df</a:t>
            </a:r>
            <a:r>
              <a:rPr lang="en-US" dirty="0"/>
              <a:t>[ts_col].str.strip()으로 문자열 앞뒤 공백을 제거한 뒤, 날짜형으로 변환합니다.
변환한 뒤 그 열을 인덱스로 설정합니다.
중복 </a:t>
            </a:r>
            <a:r>
              <a:rPr lang="en-US" dirty="0" err="1"/>
              <a:t>타임스탬프</a:t>
            </a:r>
            <a:r>
              <a:rPr lang="en-US" dirty="0"/>
              <a:t> </a:t>
            </a:r>
            <a:r>
              <a:rPr lang="en-US" dirty="0" err="1"/>
              <a:t>제거</a:t>
            </a:r>
            <a:r>
              <a:rPr lang="en-US" dirty="0"/>
              <a:t> - </a:t>
            </a:r>
            <a:r>
              <a:rPr lang="en-US" dirty="0" err="1"/>
              <a:t>만약</a:t>
            </a:r>
            <a:r>
              <a:rPr lang="en-US" dirty="0"/>
              <a:t> 동일한 타임스탬프가 여러 행에 등장하면, 첫 번째 행만 남기고 나머지를 삭제합니다.
센서 값 실수(float32)로 변환
df[tag] 열은 콤마(,)가 소수점 구분자로 쓰인 문자열이기 때문에, str.replace(",", ".", regex=False)로 콤마를 점으로 바꿉니다.
그 뒤 .astype("float32")를 통해 32비트 실수 텐서로 변환합니다.
1초 해상도 재샘플(resample) + 선형 보간(interpolate)
df[tag].asfreq("1s")를 호출하면, 인덱스가 1초 단위로 촘촘히 늘어난 새로운 시리즈를 생성합니다.
원본에 값이 없는 구간은 NaN이 되는데, interpolate("linear")를 적용하면 선형 보간 방식으로 비어 있는 값을 채워줍니다.
이렇게 하면, 타임스탬프 간격이 불규칙한 원본을 1초 단위 시계열로 깔끔하게 정리할 수 있습니다.
PyTorch Tensor로 변환 후 반환
최종적으로 series.values(NumPy 배열)를 torch.tensor(..., dtype=torch.float32)로 바꿔서 1차원 Tensor를 얻습니다.
함수는 (tensor, series.index) 두 개를 반환하므로, 모델 학습 시 “시계열 데이터(Tensor)”와 “타임스탬프 인덱스(DatetimeIndex)”를 둘 다 활용할 수 있습니다.
</a:t>
            </a:r>
          </a:p>
          <a:p>
            <a:endParaRPr lang="en-US" dirty="0"/>
          </a:p>
          <a:p>
            <a:r>
              <a:rPr lang="en-US" dirty="0"/>
              <a:t>--- </a:t>
            </a:r>
          </a:p>
          <a:p>
            <a:endParaRPr lang="en-US" dirty="0"/>
          </a:p>
          <a:p>
            <a:r>
              <a:rPr lang="en-US" dirty="0"/>
              <a:t>
ARIMAModel(nn.Module) 클래스 ARIMAModel은 PyTorch 기반으로 ARIMA(p, d, q) 모델을 직접 구현한 </a:t>
            </a:r>
            <a:r>
              <a:rPr lang="en-US" dirty="0" err="1"/>
              <a:t>서브클래스입니다</a:t>
            </a:r>
            <a:r>
              <a:rPr lang="en-US" dirty="0"/>
              <a:t>.</a:t>
            </a:r>
          </a:p>
          <a:p>
            <a:r>
              <a:rPr lang="en-US" dirty="0"/>
              <a:t>
</a:t>
            </a:r>
            <a:r>
              <a:rPr lang="en-US" dirty="0" err="1"/>
              <a:t>init</a:t>
            </a:r>
            <a:r>
              <a:rPr lang="en-US" dirty="0"/>
              <a:t>(self, p=2, d=1, q=2)로 세 가지 </a:t>
            </a:r>
            <a:r>
              <a:rPr lang="en-US" dirty="0" err="1"/>
              <a:t>핵심</a:t>
            </a:r>
            <a:r>
              <a:rPr lang="en-US" dirty="0"/>
              <a:t> </a:t>
            </a:r>
            <a:r>
              <a:rPr lang="en-US" dirty="0" err="1"/>
              <a:t>파라미터를</a:t>
            </a:r>
            <a:r>
              <a:rPr lang="en-US" dirty="0"/>
              <a:t> </a:t>
            </a:r>
            <a:r>
              <a:rPr lang="en-US" dirty="0" err="1"/>
              <a:t>받습니다</a:t>
            </a:r>
            <a:r>
              <a:rPr lang="en-US" dirty="0"/>
              <a:t>. </a:t>
            </a:r>
          </a:p>
          <a:p>
            <a:r>
              <a:rPr lang="en-US" dirty="0"/>
              <a:t>
p=2 → 과거 2시점 관측치(AR 차수)
d=1 → 한 번 차분해서 안정화(I 차수)
q=2 → 과거 2시점 잔차 관측(MA 차수)
self.phi = nn.Parameter(torch.zeros(p)) 이 벡터는 AR(p) 계수(φ₁, φ₂, …, φₚ)를 의미하며, 모두 0으로 초기화된 후 역전파로 학습됩니다.
self.theta = nn.Parameter(torch.zeros(q)) 이 벡터는 MA(q) 계수(θ₁, θ₂, …, θ_q)를 의미합니다. 역시 0으로 초기화됩니다.
self.mu = nn.Parameter(torch.zeros(1)) 이 스칼라는 모델의 편향(bias 또는 상수항 μ) 역할을 하며, 마찬가지로 학습 가능한 파라미터입니다.
순전파(forward)
입력 y: torch.Tensor는 시계열 데이터이며, 1차원(T,) 또는 2차원(B, T) 형태로 들어올 수 있습니다.
</a:t>
            </a:r>
            <a:r>
              <a:rPr lang="en-US" dirty="0" err="1"/>
              <a:t>먼저</a:t>
            </a:r>
            <a:r>
              <a:rPr lang="en-US" dirty="0"/>
              <a:t> </a:t>
            </a:r>
            <a:r>
              <a:rPr lang="ko-KR" altLang="en-US" dirty="0"/>
              <a:t>입력 값의 차원을 정규화 합니다</a:t>
            </a:r>
            <a:r>
              <a:rPr lang="en-US" altLang="ko-KR" dirty="0"/>
              <a:t>.</a:t>
            </a:r>
            <a:r>
              <a:rPr lang="en-US" dirty="0"/>
              <a:t> </a:t>
            </a:r>
          </a:p>
          <a:p>
            <a:endParaRPr lang="en-US" dirty="0"/>
          </a:p>
          <a:p>
            <a:r>
              <a:rPr lang="ko-KR" altLang="en-US" dirty="0"/>
              <a:t>순전파함수에서 사용될 각 변수들을 정의합니다</a:t>
            </a:r>
            <a:r>
              <a:rPr lang="en-US" altLang="ko-KR" dirty="0"/>
              <a:t>.</a:t>
            </a:r>
          </a:p>
          <a:p>
            <a:endParaRPr lang="en-US" dirty="0"/>
          </a:p>
          <a:p>
            <a:r>
              <a:rPr lang="ko-KR" altLang="en-US" dirty="0"/>
              <a:t>원본 시계열 </a:t>
            </a:r>
            <a:r>
              <a:rPr lang="en-US" altLang="ko-KR" dirty="0"/>
              <a:t>y</a:t>
            </a:r>
            <a:r>
              <a:rPr lang="ko-KR" altLang="en-US" dirty="0"/>
              <a:t>를 </a:t>
            </a:r>
            <a:r>
              <a:rPr lang="en-US" altLang="ko-KR" dirty="0"/>
              <a:t>d</a:t>
            </a:r>
            <a:r>
              <a:rPr lang="ko-KR" altLang="en-US" dirty="0"/>
              <a:t>번 차분한 뒤 </a:t>
            </a:r>
            <a:r>
              <a:rPr lang="en-US" altLang="ko-KR" dirty="0"/>
              <a:t>, MA </a:t>
            </a:r>
            <a:r>
              <a:rPr lang="ko-KR" altLang="en-US" dirty="0"/>
              <a:t>차수부터 시퀀스의 길이만큼 </a:t>
            </a:r>
            <a:r>
              <a:rPr lang="ko-KR" altLang="en-US" dirty="0" err="1"/>
              <a:t>루프하면서</a:t>
            </a:r>
            <a:r>
              <a:rPr lang="ko-KR" altLang="en-US" dirty="0"/>
              <a:t> </a:t>
            </a:r>
            <a:endParaRPr lang="en-US" altLang="ko-KR" dirty="0"/>
          </a:p>
          <a:p>
            <a:endParaRPr lang="en-US" dirty="0"/>
          </a:p>
          <a:p>
            <a:r>
              <a:rPr lang="ko-KR" altLang="en-US" dirty="0" err="1"/>
              <a:t>예측값을</a:t>
            </a:r>
            <a:r>
              <a:rPr lang="ko-KR" altLang="en-US" dirty="0"/>
              <a:t> 계산하고 </a:t>
            </a:r>
            <a:r>
              <a:rPr lang="ko-KR" altLang="en-US" dirty="0" err="1"/>
              <a:t>잔차를</a:t>
            </a:r>
            <a:r>
              <a:rPr lang="ko-KR" altLang="en-US" dirty="0"/>
              <a:t> 저장합니다</a:t>
            </a:r>
            <a:r>
              <a:rPr lang="en-US" altLang="ko-KR" dirty="0"/>
              <a:t>.</a:t>
            </a:r>
            <a:r>
              <a:rPr lang="en-US" dirty="0"/>
              <a:t> 
* </a:t>
            </a:r>
            <a:r>
              <a:rPr lang="en-US" altLang="ko-KR" dirty="0"/>
              <a:t>MA </a:t>
            </a:r>
            <a:r>
              <a:rPr lang="ko-KR" altLang="en-US" dirty="0"/>
              <a:t>차수</a:t>
            </a:r>
            <a:r>
              <a:rPr lang="en-US" dirty="0"/>
              <a:t>가 p부터 시작하는 이유는, AR(p) 부분 계산을 위해 최소 p개 과거 관측치가 필요하기 </a:t>
            </a:r>
            <a:r>
              <a:rPr lang="en-US" dirty="0" err="1"/>
              <a:t>때문입니다</a:t>
            </a:r>
            <a:r>
              <a:rPr lang="en-US" dirty="0"/>
              <a:t>. </a:t>
            </a:r>
          </a:p>
          <a:p>
            <a:endParaRPr lang="en-US" dirty="0"/>
          </a:p>
          <a:p>
            <a:r>
              <a:rPr lang="en-US" dirty="0"/>
              <a:t>---
get_device() 함수 GPU(쿠다) 사용 여부를 확인하고, 사용 가능한 GPU 이름과 개수를 출력한 후, 만약 사용할 수 있다면 ('cuda', gpu_count)를, 없으면 ('cpu', 0)을 </a:t>
            </a:r>
            <a:r>
              <a:rPr lang="en-US" dirty="0" err="1"/>
              <a:t>반환합니다</a:t>
            </a:r>
            <a:r>
              <a:rPr lang="en-US" dirty="0"/>
              <a:t>.</a:t>
            </a:r>
          </a:p>
          <a:p>
            <a:r>
              <a:rPr lang="en-US" dirty="0"/>
              <a:t>
print("CUDA available:", torch.cuda.is_available())
if torch.cuda.is_available():
GPU가 사용 가능하면
count = torch.cuda.device_count()로 사용 가능한 GPU 개수를 가져와서
for idx in range(count): print(f"[{idx}] {torch.cuda.get_device_name(idx)}") 형태로 각 GPU의 이름을 출력합니다.
이후 return torch.device("cuda"), count로 디바이스 객체와 GPU 개수를 반환합니다.
else:
GPU를 사용할 수 없는 환경이면
print("GPU 미감지: CPU로 실행") 메시지를 띄우고
return torch.device("cpu"), 0을 반환합니다.
</a:t>
            </a:r>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8008B7-9DD1-0AE2-5647-2868E56E0C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F3B33-DF30-635F-531F-0599A9C11E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71BEE0-3DB3-2A00-F5DC-BDDE26E52360}"/>
              </a:ext>
            </a:extLst>
          </p:cNvPr>
          <p:cNvSpPr>
            <a:spLocks noGrp="1"/>
          </p:cNvSpPr>
          <p:nvPr>
            <p:ph type="body" idx="1"/>
          </p:nvPr>
        </p:nvSpPr>
        <p:spPr/>
        <p:txBody>
          <a:bodyPr/>
          <a:lstStyle/>
          <a:p>
            <a:r>
              <a:rPr lang="en-US" altLang="ko-KR" dirty="0" err="1">
                <a:hlinkClick r:id="rId3"/>
              </a:rPr>
              <a:t>kmu-deeplearning</a:t>
            </a:r>
            <a:r>
              <a:rPr lang="en-US" altLang="ko-KR" dirty="0">
                <a:hlinkClick r:id="rId3"/>
              </a:rPr>
              <a:t>/</a:t>
            </a:r>
            <a:r>
              <a:rPr lang="ko-KR" altLang="en-US" dirty="0">
                <a:hlinkClick r:id="rId3"/>
              </a:rPr>
              <a:t>과제</a:t>
            </a:r>
            <a:r>
              <a:rPr lang="en-US" altLang="ko-KR" dirty="0">
                <a:hlinkClick r:id="rId3"/>
              </a:rPr>
              <a:t>/common_utils.py at main · dhkeum9886/</a:t>
            </a:r>
            <a:r>
              <a:rPr lang="en-US" altLang="ko-KR" dirty="0" err="1">
                <a:hlinkClick r:id="rId3"/>
              </a:rPr>
              <a:t>kmu-deeplearning</a:t>
            </a:r>
            <a:endParaRPr lang="en-US" altLang="ko-KR" dirty="0"/>
          </a:p>
          <a:p>
            <a:r>
              <a:rPr lang="en-US" altLang="ko-KR" dirty="0"/>
              <a:t>
</a:t>
            </a:r>
            <a:r>
              <a:rPr lang="en-US" altLang="ko-KR" dirty="0" err="1"/>
              <a:t>여기</a:t>
            </a:r>
            <a:r>
              <a:rPr lang="en-US" altLang="ko-KR" dirty="0"/>
              <a:t> </a:t>
            </a:r>
            <a:r>
              <a:rPr lang="en-US" altLang="ko-KR" dirty="0" err="1"/>
              <a:t>common_utils.py는</a:t>
            </a:r>
            <a:r>
              <a:rPr lang="en-US" altLang="ko-KR" dirty="0"/>
              <a:t> 세 </a:t>
            </a:r>
            <a:r>
              <a:rPr lang="en-US" altLang="ko-KR" dirty="0" err="1"/>
              <a:t>가지</a:t>
            </a:r>
            <a:r>
              <a:rPr lang="en-US" altLang="ko-KR" dirty="0"/>
              <a:t> </a:t>
            </a:r>
            <a:r>
              <a:rPr lang="en-US" altLang="ko-KR" dirty="0" err="1"/>
              <a:t>주요</a:t>
            </a:r>
            <a:r>
              <a:rPr lang="en-US" altLang="ko-KR" dirty="0"/>
              <a:t> </a:t>
            </a:r>
            <a:r>
              <a:rPr lang="en-US" altLang="ko-KR" dirty="0" err="1"/>
              <a:t>기능을</a:t>
            </a:r>
            <a:r>
              <a:rPr lang="en-US" altLang="ko-KR" dirty="0"/>
              <a:t> </a:t>
            </a:r>
            <a:r>
              <a:rPr lang="en-US" altLang="ko-KR" dirty="0" err="1"/>
              <a:t>제공합니다</a:t>
            </a:r>
            <a:r>
              <a:rPr lang="en-US" altLang="ko-KR" dirty="0"/>
              <a:t>.
</a:t>
            </a:r>
            <a:r>
              <a:rPr lang="en-US" altLang="ko-KR" dirty="0" err="1"/>
              <a:t>load_csv</a:t>
            </a:r>
            <a:r>
              <a:rPr lang="en-US" altLang="ko-KR" dirty="0"/>
              <a:t>(</a:t>
            </a:r>
            <a:r>
              <a:rPr lang="en-US" altLang="ko-KR" dirty="0" err="1"/>
              <a:t>csv_path</a:t>
            </a:r>
            <a:r>
              <a:rPr lang="en-US" altLang="ko-KR" dirty="0"/>
              <a:t>, tag) </a:t>
            </a:r>
            <a:r>
              <a:rPr lang="en-US" altLang="ko-KR" dirty="0" err="1"/>
              <a:t>함수</a:t>
            </a:r>
            <a:r>
              <a:rPr lang="en-US" altLang="ko-KR" dirty="0"/>
              <a:t> ‘</a:t>
            </a:r>
            <a:r>
              <a:rPr lang="en-US" altLang="ko-KR" dirty="0" err="1"/>
              <a:t>load_csv</a:t>
            </a:r>
            <a:r>
              <a:rPr lang="en-US" altLang="ko-KR" dirty="0"/>
              <a:t>’ </a:t>
            </a:r>
            <a:r>
              <a:rPr lang="en-US" altLang="ko-KR" dirty="0" err="1"/>
              <a:t>함수는</a:t>
            </a:r>
            <a:r>
              <a:rPr lang="en-US" altLang="ko-KR" dirty="0"/>
              <a:t> CSV </a:t>
            </a:r>
            <a:r>
              <a:rPr lang="en-US" altLang="ko-KR" dirty="0" err="1"/>
              <a:t>파일에서</a:t>
            </a:r>
            <a:r>
              <a:rPr lang="en-US" altLang="ko-KR" dirty="0"/>
              <a:t> </a:t>
            </a:r>
            <a:r>
              <a:rPr lang="en-US" altLang="ko-KR" dirty="0" err="1"/>
              <a:t>특정</a:t>
            </a:r>
            <a:r>
              <a:rPr lang="en-US" altLang="ko-KR" dirty="0"/>
              <a:t> </a:t>
            </a:r>
            <a:r>
              <a:rPr lang="en-US" altLang="ko-KR" dirty="0" err="1"/>
              <a:t>센서</a:t>
            </a:r>
            <a:r>
              <a:rPr lang="en-US" altLang="ko-KR" dirty="0"/>
              <a:t> </a:t>
            </a:r>
            <a:r>
              <a:rPr lang="en-US" altLang="ko-KR" dirty="0" err="1"/>
              <a:t>태그</a:t>
            </a:r>
            <a:r>
              <a:rPr lang="en-US" altLang="ko-KR" dirty="0"/>
              <a:t>(tag)의 </a:t>
            </a:r>
            <a:r>
              <a:rPr lang="en-US" altLang="ko-KR" dirty="0" err="1"/>
              <a:t>시계열</a:t>
            </a:r>
            <a:r>
              <a:rPr lang="en-US" altLang="ko-KR" dirty="0"/>
              <a:t> </a:t>
            </a:r>
            <a:r>
              <a:rPr lang="en-US" altLang="ko-KR" dirty="0" err="1"/>
              <a:t>데이터를</a:t>
            </a:r>
            <a:r>
              <a:rPr lang="en-US" altLang="ko-KR" dirty="0"/>
              <a:t> </a:t>
            </a:r>
            <a:r>
              <a:rPr lang="en-US" altLang="ko-KR" dirty="0" err="1"/>
              <a:t>읽어와</a:t>
            </a:r>
            <a:r>
              <a:rPr lang="en-US" altLang="ko-KR" dirty="0"/>
              <a:t>, </a:t>
            </a:r>
            <a:r>
              <a:rPr lang="en-US" altLang="ko-KR" dirty="0" err="1"/>
              <a:t>PyTorch가</a:t>
            </a:r>
            <a:r>
              <a:rPr lang="en-US" altLang="ko-KR" dirty="0"/>
              <a:t> </a:t>
            </a:r>
            <a:r>
              <a:rPr lang="en-US" altLang="ko-KR" dirty="0" err="1"/>
              <a:t>바로</a:t>
            </a:r>
            <a:r>
              <a:rPr lang="en-US" altLang="ko-KR" dirty="0"/>
              <a:t> </a:t>
            </a:r>
            <a:r>
              <a:rPr lang="en-US" altLang="ko-KR" dirty="0" err="1"/>
              <a:t>처리할</a:t>
            </a:r>
            <a:r>
              <a:rPr lang="en-US" altLang="ko-KR" dirty="0"/>
              <a:t> 수 </a:t>
            </a:r>
            <a:r>
              <a:rPr lang="en-US" altLang="ko-KR" dirty="0" err="1"/>
              <a:t>있는</a:t>
            </a:r>
            <a:r>
              <a:rPr lang="en-US" altLang="ko-KR" dirty="0"/>
              <a:t> </a:t>
            </a:r>
            <a:r>
              <a:rPr lang="en-US" altLang="ko-KR" dirty="0" err="1"/>
              <a:t>텐서</a:t>
            </a:r>
            <a:r>
              <a:rPr lang="en-US" altLang="ko-KR" dirty="0"/>
              <a:t> </a:t>
            </a:r>
            <a:r>
              <a:rPr lang="en-US" altLang="ko-KR" dirty="0" err="1"/>
              <a:t>형태로</a:t>
            </a:r>
            <a:r>
              <a:rPr lang="en-US" altLang="ko-KR" dirty="0"/>
              <a:t> </a:t>
            </a:r>
            <a:r>
              <a:rPr lang="en-US" altLang="ko-KR" dirty="0" err="1"/>
              <a:t>반환합니다</a:t>
            </a:r>
            <a:r>
              <a:rPr lang="en-US" altLang="ko-KR" dirty="0"/>
              <a:t>. </a:t>
            </a:r>
          </a:p>
          <a:p>
            <a:endParaRPr lang="en-US" altLang="ko-KR" dirty="0"/>
          </a:p>
          <a:p>
            <a:r>
              <a:rPr lang="en-US" altLang="ko-KR" dirty="0" err="1"/>
              <a:t>구체적으로는</a:t>
            </a:r>
            <a:r>
              <a:rPr lang="en-US" altLang="ko-KR" dirty="0"/>
              <a:t> </a:t>
            </a:r>
            <a:r>
              <a:rPr lang="en-US" altLang="ko-KR" dirty="0" err="1"/>
              <a:t>다음</a:t>
            </a:r>
            <a:r>
              <a:rPr lang="en-US" altLang="ko-KR" dirty="0"/>
              <a:t> </a:t>
            </a:r>
            <a:r>
              <a:rPr lang="en-US" altLang="ko-KR" dirty="0" err="1"/>
              <a:t>단계를</a:t>
            </a:r>
            <a:r>
              <a:rPr lang="en-US" altLang="ko-KR" dirty="0"/>
              <a:t> </a:t>
            </a:r>
            <a:r>
              <a:rPr lang="en-US" altLang="ko-KR" dirty="0" err="1"/>
              <a:t>거칩니다</a:t>
            </a:r>
            <a:r>
              <a:rPr lang="en-US" altLang="ko-KR" dirty="0"/>
              <a:t>.
</a:t>
            </a:r>
            <a:r>
              <a:rPr lang="en-US" altLang="ko-KR" dirty="0" err="1"/>
              <a:t>CSV를</a:t>
            </a:r>
            <a:r>
              <a:rPr lang="en-US" altLang="ko-KR" dirty="0"/>
              <a:t> </a:t>
            </a:r>
            <a:r>
              <a:rPr lang="en-US" altLang="ko-KR" dirty="0" err="1"/>
              <a:t>문자열</a:t>
            </a:r>
            <a:r>
              <a:rPr lang="en-US" altLang="ko-KR" dirty="0"/>
              <a:t>(</a:t>
            </a:r>
            <a:r>
              <a:rPr lang="en-US" altLang="ko-KR" dirty="0" err="1"/>
              <a:t>dtype</a:t>
            </a:r>
            <a:r>
              <a:rPr lang="en-US" altLang="ko-KR" dirty="0"/>
              <a:t>=str)로 </a:t>
            </a:r>
            <a:r>
              <a:rPr lang="en-US" altLang="ko-KR" dirty="0" err="1"/>
              <a:t>읽고</a:t>
            </a:r>
            <a:r>
              <a:rPr lang="en-US" altLang="ko-KR" dirty="0"/>
              <a:t>, </a:t>
            </a:r>
            <a:r>
              <a:rPr lang="en-US" altLang="ko-KR" dirty="0" err="1"/>
              <a:t>타임스탬프와</a:t>
            </a:r>
            <a:r>
              <a:rPr lang="en-US" altLang="ko-KR" dirty="0"/>
              <a:t> </a:t>
            </a:r>
            <a:r>
              <a:rPr lang="en-US" altLang="ko-KR" dirty="0" err="1"/>
              <a:t>원하는</a:t>
            </a:r>
            <a:r>
              <a:rPr lang="en-US" altLang="ko-KR" dirty="0"/>
              <a:t> </a:t>
            </a:r>
            <a:r>
              <a:rPr lang="en-US" altLang="ko-KR" dirty="0" err="1"/>
              <a:t>센서</a:t>
            </a:r>
            <a:r>
              <a:rPr lang="en-US" altLang="ko-KR" dirty="0"/>
              <a:t> </a:t>
            </a:r>
            <a:r>
              <a:rPr lang="en-US" altLang="ko-KR" dirty="0" err="1"/>
              <a:t>태그만</a:t>
            </a:r>
            <a:r>
              <a:rPr lang="en-US" altLang="ko-KR" dirty="0"/>
              <a:t> </a:t>
            </a:r>
            <a:r>
              <a:rPr lang="en-US" altLang="ko-KR" dirty="0" err="1"/>
              <a:t>추출</a:t>
            </a:r>
            <a:r>
              <a:rPr lang="en-US" altLang="ko-KR" dirty="0"/>
              <a:t> </a:t>
            </a:r>
            <a:r>
              <a:rPr lang="ko-KR" altLang="en-US" dirty="0"/>
              <a:t>합니다</a:t>
            </a:r>
            <a:r>
              <a:rPr lang="en-US" altLang="ko-KR" dirty="0"/>
              <a:t>. 
열 </a:t>
            </a:r>
            <a:r>
              <a:rPr lang="en-US" altLang="ko-KR" dirty="0" err="1"/>
              <a:t>이름을</a:t>
            </a:r>
            <a:r>
              <a:rPr lang="en-US" altLang="ko-KR" dirty="0"/>
              <a:t> </a:t>
            </a:r>
            <a:r>
              <a:rPr lang="en-US" altLang="ko-KR" dirty="0" err="1"/>
              <a:t>모두</a:t>
            </a:r>
            <a:r>
              <a:rPr lang="en-US" altLang="ko-KR" dirty="0"/>
              <a:t> </a:t>
            </a:r>
            <a:r>
              <a:rPr lang="en-US" altLang="ko-KR" dirty="0" err="1"/>
              <a:t>정규화</a:t>
            </a:r>
            <a:r>
              <a:rPr lang="en-US" altLang="ko-KR" dirty="0"/>
              <a:t>(normalize)한 뒤 </a:t>
            </a:r>
            <a:r>
              <a:rPr lang="en-US" altLang="ko-KR" dirty="0" err="1"/>
              <a:t>소문자로</a:t>
            </a:r>
            <a:r>
              <a:rPr lang="en-US" altLang="ko-KR" dirty="0"/>
              <a:t> </a:t>
            </a:r>
            <a:r>
              <a:rPr lang="en-US" altLang="ko-KR" dirty="0" err="1"/>
              <a:t>바꾸어</a:t>
            </a:r>
            <a:r>
              <a:rPr lang="en-US" altLang="ko-KR" dirty="0"/>
              <a:t> “timestamp” </a:t>
            </a:r>
            <a:r>
              <a:rPr lang="en-US" altLang="ko-KR" dirty="0" err="1"/>
              <a:t>문구가</a:t>
            </a:r>
            <a:r>
              <a:rPr lang="en-US" altLang="ko-KR" dirty="0"/>
              <a:t> </a:t>
            </a:r>
            <a:r>
              <a:rPr lang="en-US" altLang="ko-KR" dirty="0" err="1"/>
              <a:t>포함된</a:t>
            </a:r>
            <a:r>
              <a:rPr lang="en-US" altLang="ko-KR" dirty="0"/>
              <a:t> </a:t>
            </a:r>
            <a:r>
              <a:rPr lang="en-US" altLang="ko-KR" dirty="0" err="1"/>
              <a:t>열을</a:t>
            </a:r>
            <a:r>
              <a:rPr lang="en-US" altLang="ko-KR" dirty="0"/>
              <a:t> </a:t>
            </a:r>
            <a:r>
              <a:rPr lang="en-US" altLang="ko-KR" dirty="0" err="1"/>
              <a:t>찾아</a:t>
            </a:r>
            <a:r>
              <a:rPr lang="en-US" altLang="ko-KR" dirty="0"/>
              <a:t> </a:t>
            </a:r>
            <a:r>
              <a:rPr lang="en-US" altLang="ko-KR" dirty="0" err="1"/>
              <a:t>저장합니다</a:t>
            </a:r>
            <a:r>
              <a:rPr lang="en-US" altLang="ko-KR" dirty="0"/>
              <a:t>. </a:t>
            </a:r>
          </a:p>
          <a:p>
            <a:r>
              <a:rPr lang="en-US" altLang="ko-KR" dirty="0"/>
              <a:t>
</a:t>
            </a:r>
            <a:r>
              <a:rPr lang="en-US" altLang="ko-KR" dirty="0" err="1"/>
              <a:t>이후</a:t>
            </a:r>
            <a:r>
              <a:rPr lang="en-US" altLang="ko-KR" dirty="0"/>
              <a:t> </a:t>
            </a:r>
            <a:r>
              <a:rPr lang="en-US" altLang="ko-KR" dirty="0" err="1"/>
              <a:t>df</a:t>
            </a:r>
            <a:r>
              <a:rPr lang="en-US" altLang="ko-KR" dirty="0"/>
              <a:t> = </a:t>
            </a:r>
            <a:r>
              <a:rPr lang="en-US" altLang="ko-KR" dirty="0" err="1"/>
              <a:t>df</a:t>
            </a:r>
            <a:r>
              <a:rPr lang="en-US" altLang="ko-KR" dirty="0"/>
              <a:t>[[</a:t>
            </a:r>
            <a:r>
              <a:rPr lang="en-US" altLang="ko-KR" dirty="0" err="1"/>
              <a:t>ts_col</a:t>
            </a:r>
            <a:r>
              <a:rPr lang="en-US" altLang="ko-KR" dirty="0"/>
              <a:t>, tag]]로 ‘</a:t>
            </a:r>
            <a:r>
              <a:rPr lang="en-US" altLang="ko-KR" dirty="0" err="1"/>
              <a:t>타임스탬프</a:t>
            </a:r>
            <a:r>
              <a:rPr lang="en-US" altLang="ko-KR" dirty="0"/>
              <a:t> </a:t>
            </a:r>
            <a:r>
              <a:rPr lang="en-US" altLang="ko-KR" dirty="0" err="1"/>
              <a:t>열’과</a:t>
            </a:r>
            <a:r>
              <a:rPr lang="en-US" altLang="ko-KR" dirty="0"/>
              <a:t> ‘</a:t>
            </a:r>
            <a:r>
              <a:rPr lang="en-US" altLang="ko-KR" dirty="0" err="1"/>
              <a:t>센서</a:t>
            </a:r>
            <a:r>
              <a:rPr lang="en-US" altLang="ko-KR" dirty="0"/>
              <a:t> 열(tag)’만 </a:t>
            </a:r>
            <a:r>
              <a:rPr lang="en-US" altLang="ko-KR" dirty="0" err="1"/>
              <a:t>남긴</a:t>
            </a:r>
            <a:r>
              <a:rPr lang="en-US" altLang="ko-KR" dirty="0"/>
              <a:t> </a:t>
            </a:r>
            <a:r>
              <a:rPr lang="en-US" altLang="ko-KR" dirty="0" err="1"/>
              <a:t>부분으로</a:t>
            </a:r>
            <a:r>
              <a:rPr lang="en-US" altLang="ko-KR" dirty="0"/>
              <a:t> </a:t>
            </a:r>
            <a:r>
              <a:rPr lang="en-US" altLang="ko-KR" dirty="0" err="1"/>
              <a:t>데이터프레임을</a:t>
            </a:r>
            <a:r>
              <a:rPr lang="en-US" altLang="ko-KR" dirty="0"/>
              <a:t> </a:t>
            </a:r>
            <a:r>
              <a:rPr lang="en-US" altLang="ko-KR" dirty="0" err="1"/>
              <a:t>만듭니다</a:t>
            </a:r>
            <a:r>
              <a:rPr lang="en-US" altLang="ko-KR" dirty="0"/>
              <a:t>.
</a:t>
            </a:r>
            <a:r>
              <a:rPr lang="en-US" altLang="ko-KR" dirty="0" err="1"/>
              <a:t>타임스탬프</a:t>
            </a:r>
            <a:r>
              <a:rPr lang="en-US" altLang="ko-KR" dirty="0"/>
              <a:t> </a:t>
            </a:r>
            <a:r>
              <a:rPr lang="ko-KR" altLang="en-US" dirty="0"/>
              <a:t>형식을 </a:t>
            </a:r>
            <a:r>
              <a:rPr lang="ko-KR" altLang="en-US" dirty="0" err="1"/>
              <a:t>전처리</a:t>
            </a:r>
            <a:r>
              <a:rPr lang="ko-KR" altLang="en-US" dirty="0"/>
              <a:t> </a:t>
            </a:r>
            <a:r>
              <a:rPr lang="en-US" altLang="ko-KR" dirty="0"/>
              <a:t>- </a:t>
            </a:r>
            <a:r>
              <a:rPr lang="en-US" altLang="ko-KR" dirty="0" err="1"/>
              <a:t>df</a:t>
            </a:r>
            <a:r>
              <a:rPr lang="en-US" altLang="ko-KR" dirty="0"/>
              <a:t>[</a:t>
            </a:r>
            <a:r>
              <a:rPr lang="en-US" altLang="ko-KR" dirty="0" err="1"/>
              <a:t>ts_col</a:t>
            </a:r>
            <a:r>
              <a:rPr lang="en-US" altLang="ko-KR" dirty="0"/>
              <a:t>].</a:t>
            </a:r>
            <a:r>
              <a:rPr lang="en-US" altLang="ko-KR" dirty="0" err="1"/>
              <a:t>str.strip</a:t>
            </a:r>
            <a:r>
              <a:rPr lang="en-US" altLang="ko-KR" dirty="0"/>
              <a:t>()</a:t>
            </a:r>
            <a:r>
              <a:rPr lang="en-US" altLang="ko-KR" dirty="0" err="1"/>
              <a:t>으로</a:t>
            </a:r>
            <a:r>
              <a:rPr lang="en-US" altLang="ko-KR" dirty="0"/>
              <a:t> </a:t>
            </a:r>
            <a:r>
              <a:rPr lang="en-US" altLang="ko-KR" dirty="0" err="1"/>
              <a:t>문자열</a:t>
            </a:r>
            <a:r>
              <a:rPr lang="en-US" altLang="ko-KR" dirty="0"/>
              <a:t> </a:t>
            </a:r>
            <a:r>
              <a:rPr lang="en-US" altLang="ko-KR" dirty="0" err="1"/>
              <a:t>앞뒤</a:t>
            </a:r>
            <a:r>
              <a:rPr lang="en-US" altLang="ko-KR" dirty="0"/>
              <a:t> </a:t>
            </a:r>
            <a:r>
              <a:rPr lang="en-US" altLang="ko-KR" dirty="0" err="1"/>
              <a:t>공백을</a:t>
            </a:r>
            <a:r>
              <a:rPr lang="en-US" altLang="ko-KR" dirty="0"/>
              <a:t> </a:t>
            </a:r>
            <a:r>
              <a:rPr lang="en-US" altLang="ko-KR" dirty="0" err="1"/>
              <a:t>제거한</a:t>
            </a:r>
            <a:r>
              <a:rPr lang="en-US" altLang="ko-KR" dirty="0"/>
              <a:t> 뒤, </a:t>
            </a:r>
            <a:r>
              <a:rPr lang="en-US" altLang="ko-KR" dirty="0" err="1"/>
              <a:t>날짜형으로</a:t>
            </a:r>
            <a:r>
              <a:rPr lang="en-US" altLang="ko-KR" dirty="0"/>
              <a:t> </a:t>
            </a:r>
            <a:r>
              <a:rPr lang="en-US" altLang="ko-KR" dirty="0" err="1"/>
              <a:t>변환</a:t>
            </a:r>
            <a:r>
              <a:rPr lang="en-US" altLang="ko-KR" dirty="0"/>
              <a:t> 한 뒤 그 </a:t>
            </a:r>
            <a:r>
              <a:rPr lang="en-US" altLang="ko-KR" dirty="0" err="1"/>
              <a:t>열을</a:t>
            </a:r>
            <a:r>
              <a:rPr lang="en-US" altLang="ko-KR" dirty="0"/>
              <a:t> </a:t>
            </a:r>
            <a:r>
              <a:rPr lang="en-US" altLang="ko-KR" dirty="0" err="1"/>
              <a:t>인덱스로</a:t>
            </a:r>
            <a:r>
              <a:rPr lang="en-US" altLang="ko-KR" dirty="0"/>
              <a:t> </a:t>
            </a:r>
            <a:r>
              <a:rPr lang="en-US" altLang="ko-KR" dirty="0" err="1"/>
              <a:t>설정합니다</a:t>
            </a:r>
            <a:r>
              <a:rPr lang="en-US" altLang="ko-KR" dirty="0"/>
              <a:t>.
</a:t>
            </a:r>
            <a:r>
              <a:rPr lang="en-US" altLang="ko-KR" dirty="0" err="1"/>
              <a:t>중복</a:t>
            </a:r>
            <a:r>
              <a:rPr lang="en-US" altLang="ko-KR" dirty="0"/>
              <a:t> </a:t>
            </a:r>
            <a:r>
              <a:rPr lang="en-US" altLang="ko-KR" dirty="0" err="1"/>
              <a:t>타임스탬프</a:t>
            </a:r>
            <a:r>
              <a:rPr lang="en-US" altLang="ko-KR" dirty="0"/>
              <a:t> </a:t>
            </a:r>
            <a:r>
              <a:rPr lang="en-US" altLang="ko-KR" dirty="0" err="1"/>
              <a:t>제거</a:t>
            </a:r>
            <a:r>
              <a:rPr lang="en-US" altLang="ko-KR" dirty="0"/>
              <a:t> - </a:t>
            </a:r>
            <a:r>
              <a:rPr lang="en-US" altLang="ko-KR" dirty="0" err="1"/>
              <a:t>만약</a:t>
            </a:r>
            <a:r>
              <a:rPr lang="en-US" altLang="ko-KR" dirty="0"/>
              <a:t> </a:t>
            </a:r>
            <a:r>
              <a:rPr lang="en-US" altLang="ko-KR" dirty="0" err="1"/>
              <a:t>동일한</a:t>
            </a:r>
            <a:r>
              <a:rPr lang="en-US" altLang="ko-KR" dirty="0"/>
              <a:t> </a:t>
            </a:r>
            <a:r>
              <a:rPr lang="en-US" altLang="ko-KR" dirty="0" err="1"/>
              <a:t>타임스탬프가</a:t>
            </a:r>
            <a:r>
              <a:rPr lang="en-US" altLang="ko-KR" dirty="0"/>
              <a:t> </a:t>
            </a:r>
            <a:r>
              <a:rPr lang="en-US" altLang="ko-KR" dirty="0" err="1"/>
              <a:t>여러</a:t>
            </a:r>
            <a:r>
              <a:rPr lang="en-US" altLang="ko-KR" dirty="0"/>
              <a:t> </a:t>
            </a:r>
            <a:r>
              <a:rPr lang="en-US" altLang="ko-KR" dirty="0" err="1"/>
              <a:t>행에</a:t>
            </a:r>
            <a:r>
              <a:rPr lang="en-US" altLang="ko-KR" dirty="0"/>
              <a:t> </a:t>
            </a:r>
            <a:r>
              <a:rPr lang="en-US" altLang="ko-KR" dirty="0" err="1"/>
              <a:t>등장하면</a:t>
            </a:r>
            <a:r>
              <a:rPr lang="en-US" altLang="ko-KR" dirty="0"/>
              <a:t>, 첫 </a:t>
            </a:r>
            <a:r>
              <a:rPr lang="en-US" altLang="ko-KR" dirty="0" err="1"/>
              <a:t>번째</a:t>
            </a:r>
            <a:r>
              <a:rPr lang="en-US" altLang="ko-KR" dirty="0"/>
              <a:t> </a:t>
            </a:r>
            <a:r>
              <a:rPr lang="en-US" altLang="ko-KR" dirty="0" err="1"/>
              <a:t>행만</a:t>
            </a:r>
            <a:r>
              <a:rPr lang="en-US" altLang="ko-KR" dirty="0"/>
              <a:t> </a:t>
            </a:r>
            <a:r>
              <a:rPr lang="en-US" altLang="ko-KR" dirty="0" err="1"/>
              <a:t>남기고</a:t>
            </a:r>
            <a:r>
              <a:rPr lang="en-US" altLang="ko-KR" dirty="0"/>
              <a:t> </a:t>
            </a:r>
            <a:r>
              <a:rPr lang="en-US" altLang="ko-KR" dirty="0" err="1"/>
              <a:t>나머지를</a:t>
            </a:r>
            <a:r>
              <a:rPr lang="en-US" altLang="ko-KR" dirty="0"/>
              <a:t> </a:t>
            </a:r>
            <a:r>
              <a:rPr lang="en-US" altLang="ko-KR" dirty="0" err="1"/>
              <a:t>삭제합니다</a:t>
            </a:r>
            <a:r>
              <a:rPr lang="en-US" altLang="ko-KR" dirty="0"/>
              <a:t>.
</a:t>
            </a:r>
            <a:r>
              <a:rPr lang="en-US" altLang="ko-KR" dirty="0" err="1"/>
              <a:t>센서</a:t>
            </a:r>
            <a:r>
              <a:rPr lang="en-US" altLang="ko-KR" dirty="0"/>
              <a:t> 값 </a:t>
            </a:r>
            <a:r>
              <a:rPr lang="en-US" altLang="ko-KR" dirty="0" err="1"/>
              <a:t>실수</a:t>
            </a:r>
            <a:r>
              <a:rPr lang="en-US" altLang="ko-KR" dirty="0"/>
              <a:t>(float32)로 </a:t>
            </a:r>
            <a:r>
              <a:rPr lang="en-US" altLang="ko-KR" dirty="0" err="1"/>
              <a:t>변환</a:t>
            </a:r>
            <a:endParaRPr lang="en-US" altLang="ko-KR" dirty="0"/>
          </a:p>
          <a:p>
            <a:r>
              <a:rPr lang="en-US" altLang="ko-KR" dirty="0"/>
              <a:t>32비트 </a:t>
            </a:r>
            <a:r>
              <a:rPr lang="en-US" altLang="ko-KR" dirty="0" err="1"/>
              <a:t>실수</a:t>
            </a:r>
            <a:r>
              <a:rPr lang="en-US" altLang="ko-KR" dirty="0"/>
              <a:t> </a:t>
            </a:r>
            <a:r>
              <a:rPr lang="en-US" altLang="ko-KR" dirty="0" err="1"/>
              <a:t>텐서로</a:t>
            </a:r>
            <a:r>
              <a:rPr lang="en-US" altLang="ko-KR" dirty="0"/>
              <a:t> </a:t>
            </a:r>
            <a:r>
              <a:rPr lang="en-US" altLang="ko-KR" dirty="0" err="1"/>
              <a:t>변환합니다</a:t>
            </a:r>
            <a:r>
              <a:rPr lang="en-US" altLang="ko-KR" dirty="0"/>
              <a:t>.
1초 </a:t>
            </a:r>
            <a:r>
              <a:rPr lang="en-US" altLang="ko-KR" dirty="0" err="1"/>
              <a:t>해상도</a:t>
            </a:r>
            <a:r>
              <a:rPr lang="en-US" altLang="ko-KR" dirty="0"/>
              <a:t> </a:t>
            </a:r>
            <a:r>
              <a:rPr lang="en-US" altLang="ko-KR" dirty="0" err="1"/>
              <a:t>재샘플</a:t>
            </a:r>
            <a:r>
              <a:rPr lang="en-US" altLang="ko-KR" dirty="0"/>
              <a:t>(resample) + </a:t>
            </a:r>
            <a:r>
              <a:rPr lang="en-US" altLang="ko-KR" dirty="0" err="1"/>
              <a:t>선형</a:t>
            </a:r>
            <a:r>
              <a:rPr lang="en-US" altLang="ko-KR" dirty="0"/>
              <a:t> </a:t>
            </a:r>
            <a:r>
              <a:rPr lang="en-US" altLang="ko-KR" dirty="0" err="1"/>
              <a:t>보간</a:t>
            </a:r>
            <a:r>
              <a:rPr lang="en-US" altLang="ko-KR" dirty="0"/>
              <a:t>(interpolate) </a:t>
            </a:r>
            <a:r>
              <a:rPr lang="en-US" altLang="ko-KR" dirty="0" err="1"/>
              <a:t>인덱스가</a:t>
            </a:r>
            <a:r>
              <a:rPr lang="en-US" altLang="ko-KR" dirty="0"/>
              <a:t> 1초 </a:t>
            </a:r>
            <a:r>
              <a:rPr lang="en-US" altLang="ko-KR" dirty="0" err="1"/>
              <a:t>단위로</a:t>
            </a:r>
            <a:r>
              <a:rPr lang="en-US" altLang="ko-KR" dirty="0"/>
              <a:t> </a:t>
            </a:r>
            <a:r>
              <a:rPr lang="en-US" altLang="ko-KR" dirty="0" err="1"/>
              <a:t>촘촘히</a:t>
            </a:r>
            <a:r>
              <a:rPr lang="en-US" altLang="ko-KR" dirty="0"/>
              <a:t> </a:t>
            </a:r>
            <a:r>
              <a:rPr lang="en-US" altLang="ko-KR" dirty="0" err="1"/>
              <a:t>늘어난</a:t>
            </a:r>
            <a:r>
              <a:rPr lang="en-US" altLang="ko-KR" dirty="0"/>
              <a:t> </a:t>
            </a:r>
            <a:r>
              <a:rPr lang="en-US" altLang="ko-KR" dirty="0" err="1"/>
              <a:t>새로운</a:t>
            </a:r>
            <a:r>
              <a:rPr lang="en-US" altLang="ko-KR" dirty="0"/>
              <a:t> </a:t>
            </a:r>
            <a:r>
              <a:rPr lang="en-US" altLang="ko-KR" dirty="0" err="1"/>
              <a:t>시리즈를</a:t>
            </a:r>
            <a:r>
              <a:rPr lang="en-US" altLang="ko-KR" dirty="0"/>
              <a:t> </a:t>
            </a:r>
            <a:r>
              <a:rPr lang="en-US" altLang="ko-KR" dirty="0" err="1"/>
              <a:t>생성합니다</a:t>
            </a:r>
            <a:r>
              <a:rPr lang="en-US" altLang="ko-KR" dirty="0"/>
              <a:t>.
</a:t>
            </a:r>
            <a:r>
              <a:rPr lang="en-US" altLang="ko-KR" dirty="0" err="1"/>
              <a:t>원본에</a:t>
            </a:r>
            <a:r>
              <a:rPr lang="en-US" altLang="ko-KR" dirty="0"/>
              <a:t> </a:t>
            </a:r>
            <a:r>
              <a:rPr lang="en-US" altLang="ko-KR" dirty="0" err="1"/>
              <a:t>값이</a:t>
            </a:r>
            <a:r>
              <a:rPr lang="en-US" altLang="ko-KR" dirty="0"/>
              <a:t> </a:t>
            </a:r>
            <a:r>
              <a:rPr lang="en-US" altLang="ko-KR" dirty="0" err="1"/>
              <a:t>없는</a:t>
            </a:r>
            <a:r>
              <a:rPr lang="en-US" altLang="ko-KR" dirty="0"/>
              <a:t> </a:t>
            </a:r>
            <a:r>
              <a:rPr lang="en-US" altLang="ko-KR" dirty="0" err="1"/>
              <a:t>구간은</a:t>
            </a:r>
            <a:r>
              <a:rPr lang="en-US" altLang="ko-KR" dirty="0"/>
              <a:t> </a:t>
            </a:r>
            <a:r>
              <a:rPr lang="en-US" altLang="ko-KR" dirty="0" err="1"/>
              <a:t>NaN이</a:t>
            </a:r>
            <a:r>
              <a:rPr lang="en-US" altLang="ko-KR" dirty="0"/>
              <a:t> </a:t>
            </a:r>
            <a:r>
              <a:rPr lang="en-US" altLang="ko-KR" dirty="0" err="1"/>
              <a:t>되는데</a:t>
            </a:r>
            <a:r>
              <a:rPr lang="en-US" altLang="ko-KR" dirty="0"/>
              <a:t>, interpolate("linear")를 </a:t>
            </a:r>
            <a:r>
              <a:rPr lang="en-US" altLang="ko-KR" dirty="0" err="1"/>
              <a:t>적용하면</a:t>
            </a:r>
            <a:r>
              <a:rPr lang="en-US" altLang="ko-KR" dirty="0"/>
              <a:t> </a:t>
            </a:r>
            <a:r>
              <a:rPr lang="en-US" altLang="ko-KR" dirty="0" err="1"/>
              <a:t>선형</a:t>
            </a:r>
            <a:r>
              <a:rPr lang="en-US" altLang="ko-KR" dirty="0"/>
              <a:t> </a:t>
            </a:r>
            <a:r>
              <a:rPr lang="en-US" altLang="ko-KR" dirty="0" err="1"/>
              <a:t>보간</a:t>
            </a:r>
            <a:r>
              <a:rPr lang="en-US" altLang="ko-KR" dirty="0"/>
              <a:t> </a:t>
            </a:r>
            <a:r>
              <a:rPr lang="en-US" altLang="ko-KR" dirty="0" err="1"/>
              <a:t>방식으로</a:t>
            </a:r>
            <a:r>
              <a:rPr lang="en-US" altLang="ko-KR" dirty="0"/>
              <a:t> </a:t>
            </a:r>
            <a:r>
              <a:rPr lang="en-US" altLang="ko-KR" dirty="0" err="1"/>
              <a:t>비어</a:t>
            </a:r>
            <a:r>
              <a:rPr lang="en-US" altLang="ko-KR" dirty="0"/>
              <a:t> </a:t>
            </a:r>
            <a:r>
              <a:rPr lang="en-US" altLang="ko-KR" dirty="0" err="1"/>
              <a:t>있는</a:t>
            </a:r>
            <a:r>
              <a:rPr lang="en-US" altLang="ko-KR" dirty="0"/>
              <a:t> </a:t>
            </a:r>
            <a:r>
              <a:rPr lang="en-US" altLang="ko-KR" dirty="0" err="1"/>
              <a:t>값을</a:t>
            </a:r>
            <a:r>
              <a:rPr lang="en-US" altLang="ko-KR" dirty="0"/>
              <a:t> </a:t>
            </a:r>
            <a:r>
              <a:rPr lang="en-US" altLang="ko-KR" dirty="0" err="1"/>
              <a:t>채워줍니다</a:t>
            </a:r>
            <a:r>
              <a:rPr lang="en-US" altLang="ko-KR" dirty="0"/>
              <a:t>.
</a:t>
            </a:r>
            <a:r>
              <a:rPr lang="en-US" altLang="ko-KR" dirty="0" err="1"/>
              <a:t>이렇게</a:t>
            </a:r>
            <a:r>
              <a:rPr lang="en-US" altLang="ko-KR" dirty="0"/>
              <a:t> </a:t>
            </a:r>
            <a:r>
              <a:rPr lang="en-US" altLang="ko-KR" dirty="0" err="1"/>
              <a:t>하면</a:t>
            </a:r>
            <a:r>
              <a:rPr lang="en-US" altLang="ko-KR" dirty="0"/>
              <a:t>, </a:t>
            </a:r>
            <a:r>
              <a:rPr lang="en-US" altLang="ko-KR" dirty="0" err="1"/>
              <a:t>타임스탬프</a:t>
            </a:r>
            <a:r>
              <a:rPr lang="en-US" altLang="ko-KR" dirty="0"/>
              <a:t> </a:t>
            </a:r>
            <a:r>
              <a:rPr lang="en-US" altLang="ko-KR" dirty="0" err="1"/>
              <a:t>간격이</a:t>
            </a:r>
            <a:r>
              <a:rPr lang="en-US" altLang="ko-KR" dirty="0"/>
              <a:t> </a:t>
            </a:r>
            <a:r>
              <a:rPr lang="en-US" altLang="ko-KR" dirty="0" err="1"/>
              <a:t>불규칙한</a:t>
            </a:r>
            <a:r>
              <a:rPr lang="en-US" altLang="ko-KR" dirty="0"/>
              <a:t> </a:t>
            </a:r>
            <a:r>
              <a:rPr lang="en-US" altLang="ko-KR" dirty="0" err="1"/>
              <a:t>원본을</a:t>
            </a:r>
            <a:r>
              <a:rPr lang="en-US" altLang="ko-KR" dirty="0"/>
              <a:t> 1초 </a:t>
            </a:r>
            <a:r>
              <a:rPr lang="en-US" altLang="ko-KR" dirty="0" err="1"/>
              <a:t>단위</a:t>
            </a:r>
            <a:r>
              <a:rPr lang="en-US" altLang="ko-KR" dirty="0"/>
              <a:t> </a:t>
            </a:r>
            <a:r>
              <a:rPr lang="en-US" altLang="ko-KR" dirty="0" err="1"/>
              <a:t>시계열로</a:t>
            </a:r>
            <a:r>
              <a:rPr lang="en-US" altLang="ko-KR" dirty="0"/>
              <a:t> </a:t>
            </a:r>
            <a:r>
              <a:rPr lang="en-US" altLang="ko-KR" dirty="0" err="1"/>
              <a:t>깔끔하게</a:t>
            </a:r>
            <a:r>
              <a:rPr lang="en-US" altLang="ko-KR" dirty="0"/>
              <a:t> </a:t>
            </a:r>
            <a:r>
              <a:rPr lang="en-US" altLang="ko-KR" dirty="0" err="1"/>
              <a:t>정리할</a:t>
            </a:r>
            <a:r>
              <a:rPr lang="en-US" altLang="ko-KR" dirty="0"/>
              <a:t> 수 </a:t>
            </a:r>
            <a:r>
              <a:rPr lang="en-US" altLang="ko-KR" dirty="0" err="1"/>
              <a:t>있습니다</a:t>
            </a:r>
            <a:r>
              <a:rPr lang="en-US" altLang="ko-KR" dirty="0"/>
              <a:t>.
</a:t>
            </a:r>
            <a:r>
              <a:rPr lang="en-US" altLang="ko-KR" dirty="0" err="1"/>
              <a:t>PyTorch</a:t>
            </a:r>
            <a:r>
              <a:rPr lang="en-US" altLang="ko-KR" dirty="0"/>
              <a:t> </a:t>
            </a:r>
            <a:r>
              <a:rPr lang="en-US" altLang="ko-KR" dirty="0" err="1"/>
              <a:t>Tensor로</a:t>
            </a:r>
            <a:r>
              <a:rPr lang="en-US" altLang="ko-KR" dirty="0"/>
              <a:t> </a:t>
            </a:r>
            <a:r>
              <a:rPr lang="en-US" altLang="ko-KR" dirty="0" err="1"/>
              <a:t>변환</a:t>
            </a:r>
            <a:r>
              <a:rPr lang="en-US" altLang="ko-KR" dirty="0"/>
              <a:t> 후 </a:t>
            </a:r>
            <a:r>
              <a:rPr lang="en-US" altLang="ko-KR" dirty="0" err="1"/>
              <a:t>반환</a:t>
            </a:r>
            <a:r>
              <a:rPr lang="en-US" altLang="ko-KR" dirty="0"/>
              <a:t>
</a:t>
            </a:r>
            <a:r>
              <a:rPr lang="en-US" altLang="ko-KR" dirty="0" err="1"/>
              <a:t>최종적으로</a:t>
            </a:r>
            <a:r>
              <a:rPr lang="en-US" altLang="ko-KR" dirty="0"/>
              <a:t> </a:t>
            </a:r>
            <a:r>
              <a:rPr lang="en-US" altLang="ko-KR" dirty="0" err="1"/>
              <a:t>series.values</a:t>
            </a:r>
            <a:r>
              <a:rPr lang="en-US" altLang="ko-KR" dirty="0"/>
              <a:t>(NumPy </a:t>
            </a:r>
            <a:r>
              <a:rPr lang="en-US" altLang="ko-KR" dirty="0" err="1"/>
              <a:t>배열</a:t>
            </a:r>
            <a:r>
              <a:rPr lang="en-US" altLang="ko-KR" dirty="0"/>
              <a:t>)를 </a:t>
            </a:r>
            <a:r>
              <a:rPr lang="en-US" altLang="ko-KR" dirty="0" err="1"/>
              <a:t>torch.tensor</a:t>
            </a:r>
            <a:r>
              <a:rPr lang="en-US" altLang="ko-KR" dirty="0"/>
              <a:t>(..., </a:t>
            </a:r>
            <a:r>
              <a:rPr lang="en-US" altLang="ko-KR" dirty="0" err="1"/>
              <a:t>dtype</a:t>
            </a:r>
            <a:r>
              <a:rPr lang="en-US" altLang="ko-KR" dirty="0"/>
              <a:t>=torch.float32)로 </a:t>
            </a:r>
            <a:r>
              <a:rPr lang="en-US" altLang="ko-KR" dirty="0" err="1"/>
              <a:t>바꿔서</a:t>
            </a:r>
            <a:r>
              <a:rPr lang="en-US" altLang="ko-KR" dirty="0"/>
              <a:t> 1차원 </a:t>
            </a:r>
            <a:r>
              <a:rPr lang="en-US" altLang="ko-KR" dirty="0" err="1"/>
              <a:t>Tensor를</a:t>
            </a:r>
            <a:r>
              <a:rPr lang="en-US" altLang="ko-KR" dirty="0"/>
              <a:t> </a:t>
            </a:r>
            <a:r>
              <a:rPr lang="en-US" altLang="ko-KR" dirty="0" err="1"/>
              <a:t>얻습니다</a:t>
            </a:r>
            <a:r>
              <a:rPr lang="en-US" altLang="ko-KR" dirty="0"/>
              <a:t>.
</a:t>
            </a:r>
            <a:r>
              <a:rPr lang="en-US" altLang="ko-KR" dirty="0" err="1"/>
              <a:t>함수는</a:t>
            </a:r>
            <a:r>
              <a:rPr lang="en-US" altLang="ko-KR" dirty="0"/>
              <a:t> (tensor, </a:t>
            </a:r>
            <a:r>
              <a:rPr lang="en-US" altLang="ko-KR" dirty="0" err="1"/>
              <a:t>series.index</a:t>
            </a:r>
            <a:r>
              <a:rPr lang="en-US" altLang="ko-KR" dirty="0"/>
              <a:t>) 두 </a:t>
            </a:r>
            <a:r>
              <a:rPr lang="en-US" altLang="ko-KR" dirty="0" err="1"/>
              <a:t>개를</a:t>
            </a:r>
            <a:r>
              <a:rPr lang="en-US" altLang="ko-KR" dirty="0"/>
              <a:t> </a:t>
            </a:r>
            <a:r>
              <a:rPr lang="en-US" altLang="ko-KR" dirty="0" err="1"/>
              <a:t>반환하므로</a:t>
            </a:r>
            <a:r>
              <a:rPr lang="en-US" altLang="ko-KR" dirty="0"/>
              <a:t>, </a:t>
            </a:r>
            <a:r>
              <a:rPr lang="en-US" altLang="ko-KR" dirty="0" err="1"/>
              <a:t>모델</a:t>
            </a:r>
            <a:r>
              <a:rPr lang="en-US" altLang="ko-KR" dirty="0"/>
              <a:t> </a:t>
            </a:r>
            <a:r>
              <a:rPr lang="en-US" altLang="ko-KR" dirty="0" err="1"/>
              <a:t>학습</a:t>
            </a:r>
            <a:r>
              <a:rPr lang="en-US" altLang="ko-KR" dirty="0"/>
              <a:t> 시 “</a:t>
            </a:r>
            <a:r>
              <a:rPr lang="en-US" altLang="ko-KR" dirty="0" err="1"/>
              <a:t>시계열</a:t>
            </a:r>
            <a:r>
              <a:rPr lang="en-US" altLang="ko-KR" dirty="0"/>
              <a:t> </a:t>
            </a:r>
            <a:r>
              <a:rPr lang="en-US" altLang="ko-KR" dirty="0" err="1"/>
              <a:t>데이터</a:t>
            </a:r>
            <a:r>
              <a:rPr lang="en-US" altLang="ko-KR" dirty="0"/>
              <a:t>(Tensor)”와 “</a:t>
            </a:r>
            <a:r>
              <a:rPr lang="en-US" altLang="ko-KR" dirty="0" err="1"/>
              <a:t>타임스탬프</a:t>
            </a:r>
            <a:r>
              <a:rPr lang="en-US" altLang="ko-KR" dirty="0"/>
              <a:t> </a:t>
            </a:r>
            <a:r>
              <a:rPr lang="en-US" altLang="ko-KR" dirty="0" err="1"/>
              <a:t>인덱스</a:t>
            </a:r>
            <a:r>
              <a:rPr lang="en-US" altLang="ko-KR" dirty="0"/>
              <a:t>(</a:t>
            </a:r>
            <a:r>
              <a:rPr lang="en-US" altLang="ko-KR" dirty="0" err="1"/>
              <a:t>DatetimeIndex</a:t>
            </a:r>
            <a:r>
              <a:rPr lang="en-US" altLang="ko-KR" dirty="0"/>
              <a:t>)”를 둘 다 </a:t>
            </a:r>
            <a:r>
              <a:rPr lang="en-US" altLang="ko-KR" dirty="0" err="1"/>
              <a:t>활용할</a:t>
            </a:r>
            <a:r>
              <a:rPr lang="en-US" altLang="ko-KR" dirty="0"/>
              <a:t> 수 </a:t>
            </a:r>
            <a:r>
              <a:rPr lang="en-US" altLang="ko-KR" dirty="0" err="1"/>
              <a:t>있습니다</a:t>
            </a:r>
            <a:r>
              <a:rPr lang="en-US" altLang="ko-KR" dirty="0"/>
              <a:t>.
</a:t>
            </a:r>
          </a:p>
          <a:p>
            <a:endParaRPr lang="en-US" altLang="ko-KR" dirty="0"/>
          </a:p>
          <a:p>
            <a:r>
              <a:rPr lang="en-US" altLang="ko-KR" dirty="0"/>
              <a:t>--- </a:t>
            </a:r>
          </a:p>
          <a:p>
            <a:endParaRPr lang="en-US" altLang="ko-KR" dirty="0"/>
          </a:p>
          <a:p>
            <a:r>
              <a:rPr lang="en-US" altLang="ko-KR" dirty="0"/>
              <a:t>
</a:t>
            </a:r>
            <a:r>
              <a:rPr lang="en-US" altLang="ko-KR" dirty="0" err="1"/>
              <a:t>ARIMAModel</a:t>
            </a:r>
            <a:r>
              <a:rPr lang="en-US" altLang="ko-KR" dirty="0"/>
              <a:t>(</a:t>
            </a:r>
            <a:r>
              <a:rPr lang="en-US" altLang="ko-KR" dirty="0" err="1"/>
              <a:t>nn.Module</a:t>
            </a:r>
            <a:r>
              <a:rPr lang="en-US" altLang="ko-KR" dirty="0"/>
              <a:t>) </a:t>
            </a:r>
            <a:r>
              <a:rPr lang="en-US" altLang="ko-KR" dirty="0" err="1"/>
              <a:t>클래스</a:t>
            </a:r>
            <a:r>
              <a:rPr lang="en-US" altLang="ko-KR" dirty="0"/>
              <a:t> </a:t>
            </a:r>
            <a:r>
              <a:rPr lang="en-US" altLang="ko-KR" dirty="0" err="1"/>
              <a:t>ARIMAModel은</a:t>
            </a:r>
            <a:r>
              <a:rPr lang="en-US" altLang="ko-KR" dirty="0"/>
              <a:t> </a:t>
            </a:r>
            <a:r>
              <a:rPr lang="en-US" altLang="ko-KR" dirty="0" err="1"/>
              <a:t>PyTorch</a:t>
            </a:r>
            <a:r>
              <a:rPr lang="en-US" altLang="ko-KR" dirty="0"/>
              <a:t> </a:t>
            </a:r>
            <a:r>
              <a:rPr lang="en-US" altLang="ko-KR" dirty="0" err="1"/>
              <a:t>기반으로</a:t>
            </a:r>
            <a:r>
              <a:rPr lang="en-US" altLang="ko-KR" dirty="0"/>
              <a:t> ARIMA(p, d, q) </a:t>
            </a:r>
            <a:r>
              <a:rPr lang="en-US" altLang="ko-KR" dirty="0" err="1"/>
              <a:t>모델을</a:t>
            </a:r>
            <a:r>
              <a:rPr lang="en-US" altLang="ko-KR" dirty="0"/>
              <a:t> </a:t>
            </a:r>
            <a:r>
              <a:rPr lang="en-US" altLang="ko-KR" dirty="0" err="1"/>
              <a:t>직접</a:t>
            </a:r>
            <a:r>
              <a:rPr lang="en-US" altLang="ko-KR" dirty="0"/>
              <a:t> </a:t>
            </a:r>
            <a:r>
              <a:rPr lang="en-US" altLang="ko-KR" dirty="0" err="1"/>
              <a:t>구현한</a:t>
            </a:r>
            <a:r>
              <a:rPr lang="en-US" altLang="ko-KR" dirty="0"/>
              <a:t> </a:t>
            </a:r>
            <a:r>
              <a:rPr lang="en-US" altLang="ko-KR" dirty="0" err="1"/>
              <a:t>서브클래스입니다</a:t>
            </a:r>
            <a:r>
              <a:rPr lang="en-US" altLang="ko-KR" dirty="0"/>
              <a:t>.</a:t>
            </a:r>
          </a:p>
          <a:p>
            <a:r>
              <a:rPr lang="en-US" altLang="ko-KR" dirty="0"/>
              <a:t>
</a:t>
            </a:r>
            <a:r>
              <a:rPr lang="en-US" altLang="ko-KR" dirty="0" err="1"/>
              <a:t>init</a:t>
            </a:r>
            <a:r>
              <a:rPr lang="en-US" altLang="ko-KR" dirty="0"/>
              <a:t>(self, p=2, d=1, q=2)로 세 </a:t>
            </a:r>
            <a:r>
              <a:rPr lang="en-US" altLang="ko-KR" dirty="0" err="1"/>
              <a:t>가지</a:t>
            </a:r>
            <a:r>
              <a:rPr lang="en-US" altLang="ko-KR" dirty="0"/>
              <a:t> </a:t>
            </a:r>
            <a:r>
              <a:rPr lang="en-US" altLang="ko-KR" dirty="0" err="1"/>
              <a:t>핵심</a:t>
            </a:r>
            <a:r>
              <a:rPr lang="en-US" altLang="ko-KR" dirty="0"/>
              <a:t> </a:t>
            </a:r>
            <a:r>
              <a:rPr lang="en-US" altLang="ko-KR" dirty="0" err="1"/>
              <a:t>파라미터를</a:t>
            </a:r>
            <a:r>
              <a:rPr lang="en-US" altLang="ko-KR" dirty="0"/>
              <a:t> </a:t>
            </a:r>
            <a:r>
              <a:rPr lang="en-US" altLang="ko-KR" dirty="0" err="1"/>
              <a:t>받습니다</a:t>
            </a:r>
            <a:r>
              <a:rPr lang="en-US" altLang="ko-KR" dirty="0"/>
              <a:t>. </a:t>
            </a:r>
          </a:p>
          <a:p>
            <a:r>
              <a:rPr lang="en-US" altLang="ko-KR" dirty="0"/>
              <a:t>
p=2 → </a:t>
            </a:r>
            <a:r>
              <a:rPr lang="en-US" altLang="ko-KR" dirty="0" err="1"/>
              <a:t>과거</a:t>
            </a:r>
            <a:r>
              <a:rPr lang="en-US" altLang="ko-KR" dirty="0"/>
              <a:t> 2시점 </a:t>
            </a:r>
            <a:r>
              <a:rPr lang="en-US" altLang="ko-KR" dirty="0" err="1"/>
              <a:t>관측치</a:t>
            </a:r>
            <a:r>
              <a:rPr lang="en-US" altLang="ko-KR" dirty="0"/>
              <a:t>(AR </a:t>
            </a:r>
            <a:r>
              <a:rPr lang="en-US" altLang="ko-KR" dirty="0" err="1"/>
              <a:t>차수</a:t>
            </a:r>
            <a:r>
              <a:rPr lang="en-US" altLang="ko-KR" dirty="0"/>
              <a:t>)
d=1 → 한 번 </a:t>
            </a:r>
            <a:r>
              <a:rPr lang="en-US" altLang="ko-KR" dirty="0" err="1"/>
              <a:t>차분해서</a:t>
            </a:r>
            <a:r>
              <a:rPr lang="en-US" altLang="ko-KR" dirty="0"/>
              <a:t> </a:t>
            </a:r>
            <a:r>
              <a:rPr lang="en-US" altLang="ko-KR" dirty="0" err="1"/>
              <a:t>안정화</a:t>
            </a:r>
            <a:r>
              <a:rPr lang="en-US" altLang="ko-KR" dirty="0"/>
              <a:t>(I </a:t>
            </a:r>
            <a:r>
              <a:rPr lang="en-US" altLang="ko-KR" dirty="0" err="1"/>
              <a:t>차수</a:t>
            </a:r>
            <a:r>
              <a:rPr lang="en-US" altLang="ko-KR" dirty="0"/>
              <a:t>)
q=2 → </a:t>
            </a:r>
            <a:r>
              <a:rPr lang="en-US" altLang="ko-KR" dirty="0" err="1"/>
              <a:t>과거</a:t>
            </a:r>
            <a:r>
              <a:rPr lang="en-US" altLang="ko-KR" dirty="0"/>
              <a:t> 2시점 </a:t>
            </a:r>
            <a:r>
              <a:rPr lang="en-US" altLang="ko-KR" dirty="0" err="1"/>
              <a:t>잔차</a:t>
            </a:r>
            <a:r>
              <a:rPr lang="en-US" altLang="ko-KR" dirty="0"/>
              <a:t> </a:t>
            </a:r>
            <a:r>
              <a:rPr lang="en-US" altLang="ko-KR" dirty="0" err="1"/>
              <a:t>관측</a:t>
            </a:r>
            <a:r>
              <a:rPr lang="en-US" altLang="ko-KR" dirty="0"/>
              <a:t>(MA </a:t>
            </a:r>
            <a:r>
              <a:rPr lang="en-US" altLang="ko-KR" dirty="0" err="1"/>
              <a:t>차수</a:t>
            </a:r>
            <a:r>
              <a:rPr lang="en-US" altLang="ko-KR" dirty="0"/>
              <a:t>)
</a:t>
            </a:r>
            <a:r>
              <a:rPr lang="en-US" altLang="ko-KR" dirty="0" err="1"/>
              <a:t>self.phi</a:t>
            </a:r>
            <a:r>
              <a:rPr lang="en-US" altLang="ko-KR" dirty="0"/>
              <a:t> = </a:t>
            </a:r>
            <a:r>
              <a:rPr lang="en-US" altLang="ko-KR" dirty="0" err="1"/>
              <a:t>nn.Parameter</a:t>
            </a:r>
            <a:r>
              <a:rPr lang="en-US" altLang="ko-KR" dirty="0"/>
              <a:t>(</a:t>
            </a:r>
            <a:r>
              <a:rPr lang="en-US" altLang="ko-KR" dirty="0" err="1"/>
              <a:t>torch.zeros</a:t>
            </a:r>
            <a:r>
              <a:rPr lang="en-US" altLang="ko-KR" dirty="0"/>
              <a:t>(p)) 이 </a:t>
            </a:r>
            <a:r>
              <a:rPr lang="en-US" altLang="ko-KR" dirty="0" err="1"/>
              <a:t>벡터는</a:t>
            </a:r>
            <a:r>
              <a:rPr lang="en-US" altLang="ko-KR" dirty="0"/>
              <a:t> AR(p) </a:t>
            </a:r>
            <a:r>
              <a:rPr lang="en-US" altLang="ko-KR" dirty="0" err="1"/>
              <a:t>계수</a:t>
            </a:r>
            <a:r>
              <a:rPr lang="en-US" altLang="ko-KR" dirty="0"/>
              <a:t>(φ₁, φ₂, …, φₚ)를 </a:t>
            </a:r>
            <a:r>
              <a:rPr lang="en-US" altLang="ko-KR" dirty="0" err="1"/>
              <a:t>의미하며</a:t>
            </a:r>
            <a:r>
              <a:rPr lang="en-US" altLang="ko-KR" dirty="0"/>
              <a:t>, </a:t>
            </a:r>
            <a:r>
              <a:rPr lang="en-US" altLang="ko-KR" dirty="0" err="1"/>
              <a:t>모두</a:t>
            </a:r>
            <a:r>
              <a:rPr lang="en-US" altLang="ko-KR" dirty="0"/>
              <a:t> 0으로 </a:t>
            </a:r>
            <a:r>
              <a:rPr lang="en-US" altLang="ko-KR" dirty="0" err="1"/>
              <a:t>초기화된</a:t>
            </a:r>
            <a:r>
              <a:rPr lang="en-US" altLang="ko-KR" dirty="0"/>
              <a:t> 후 </a:t>
            </a:r>
            <a:r>
              <a:rPr lang="en-US" altLang="ko-KR" dirty="0" err="1"/>
              <a:t>역전파로</a:t>
            </a:r>
            <a:r>
              <a:rPr lang="en-US" altLang="ko-KR" dirty="0"/>
              <a:t> </a:t>
            </a:r>
            <a:r>
              <a:rPr lang="en-US" altLang="ko-KR" dirty="0" err="1"/>
              <a:t>학습됩니다</a:t>
            </a:r>
            <a:r>
              <a:rPr lang="en-US" altLang="ko-KR" dirty="0"/>
              <a:t>.
</a:t>
            </a:r>
            <a:r>
              <a:rPr lang="en-US" altLang="ko-KR" dirty="0" err="1"/>
              <a:t>self.theta</a:t>
            </a:r>
            <a:r>
              <a:rPr lang="en-US" altLang="ko-KR" dirty="0"/>
              <a:t> = </a:t>
            </a:r>
            <a:r>
              <a:rPr lang="en-US" altLang="ko-KR" dirty="0" err="1"/>
              <a:t>nn.Parameter</a:t>
            </a:r>
            <a:r>
              <a:rPr lang="en-US" altLang="ko-KR" dirty="0"/>
              <a:t>(</a:t>
            </a:r>
            <a:r>
              <a:rPr lang="en-US" altLang="ko-KR" dirty="0" err="1"/>
              <a:t>torch.zeros</a:t>
            </a:r>
            <a:r>
              <a:rPr lang="en-US" altLang="ko-KR" dirty="0"/>
              <a:t>(q)) 이 </a:t>
            </a:r>
            <a:r>
              <a:rPr lang="en-US" altLang="ko-KR" dirty="0" err="1"/>
              <a:t>벡터는</a:t>
            </a:r>
            <a:r>
              <a:rPr lang="en-US" altLang="ko-KR" dirty="0"/>
              <a:t> MA(q) </a:t>
            </a:r>
            <a:r>
              <a:rPr lang="en-US" altLang="ko-KR" dirty="0" err="1"/>
              <a:t>계수</a:t>
            </a:r>
            <a:r>
              <a:rPr lang="en-US" altLang="ko-KR" dirty="0"/>
              <a:t>(θ₁, θ₂, …, </a:t>
            </a:r>
            <a:r>
              <a:rPr lang="en-US" altLang="ko-KR" dirty="0" err="1"/>
              <a:t>θ_q</a:t>
            </a:r>
            <a:r>
              <a:rPr lang="en-US" altLang="ko-KR" dirty="0"/>
              <a:t>)를 </a:t>
            </a:r>
            <a:r>
              <a:rPr lang="en-US" altLang="ko-KR" dirty="0" err="1"/>
              <a:t>의미합니다</a:t>
            </a:r>
            <a:r>
              <a:rPr lang="en-US" altLang="ko-KR" dirty="0"/>
              <a:t>. </a:t>
            </a:r>
            <a:r>
              <a:rPr lang="en-US" altLang="ko-KR" dirty="0" err="1"/>
              <a:t>역시</a:t>
            </a:r>
            <a:r>
              <a:rPr lang="en-US" altLang="ko-KR" dirty="0"/>
              <a:t> 0으로 </a:t>
            </a:r>
            <a:r>
              <a:rPr lang="en-US" altLang="ko-KR" dirty="0" err="1"/>
              <a:t>초기화됩니다</a:t>
            </a:r>
            <a:r>
              <a:rPr lang="en-US" altLang="ko-KR" dirty="0"/>
              <a:t>.
self.mu = </a:t>
            </a:r>
            <a:r>
              <a:rPr lang="en-US" altLang="ko-KR" dirty="0" err="1"/>
              <a:t>nn.Parameter</a:t>
            </a:r>
            <a:r>
              <a:rPr lang="en-US" altLang="ko-KR" dirty="0"/>
              <a:t>(</a:t>
            </a:r>
            <a:r>
              <a:rPr lang="en-US" altLang="ko-KR" dirty="0" err="1"/>
              <a:t>torch.zeros</a:t>
            </a:r>
            <a:r>
              <a:rPr lang="en-US" altLang="ko-KR" dirty="0"/>
              <a:t>(1)) 이 </a:t>
            </a:r>
            <a:r>
              <a:rPr lang="en-US" altLang="ko-KR" dirty="0" err="1"/>
              <a:t>스칼라는</a:t>
            </a:r>
            <a:r>
              <a:rPr lang="en-US" altLang="ko-KR" dirty="0"/>
              <a:t> </a:t>
            </a:r>
            <a:r>
              <a:rPr lang="en-US" altLang="ko-KR" dirty="0" err="1"/>
              <a:t>모델의</a:t>
            </a:r>
            <a:r>
              <a:rPr lang="en-US" altLang="ko-KR" dirty="0"/>
              <a:t> </a:t>
            </a:r>
            <a:r>
              <a:rPr lang="en-US" altLang="ko-KR" dirty="0" err="1"/>
              <a:t>편향</a:t>
            </a:r>
            <a:r>
              <a:rPr lang="en-US" altLang="ko-KR" dirty="0"/>
              <a:t>(bias </a:t>
            </a:r>
            <a:r>
              <a:rPr lang="en-US" altLang="ko-KR" dirty="0" err="1"/>
              <a:t>또는</a:t>
            </a:r>
            <a:r>
              <a:rPr lang="en-US" altLang="ko-KR" dirty="0"/>
              <a:t> </a:t>
            </a:r>
            <a:r>
              <a:rPr lang="en-US" altLang="ko-KR" dirty="0" err="1"/>
              <a:t>상수항</a:t>
            </a:r>
            <a:r>
              <a:rPr lang="en-US" altLang="ko-KR" dirty="0"/>
              <a:t> μ) </a:t>
            </a:r>
            <a:r>
              <a:rPr lang="en-US" altLang="ko-KR" dirty="0" err="1"/>
              <a:t>역할을</a:t>
            </a:r>
            <a:r>
              <a:rPr lang="en-US" altLang="ko-KR" dirty="0"/>
              <a:t> </a:t>
            </a:r>
            <a:r>
              <a:rPr lang="en-US" altLang="ko-KR" dirty="0" err="1"/>
              <a:t>하며</a:t>
            </a:r>
            <a:r>
              <a:rPr lang="en-US" altLang="ko-KR" dirty="0"/>
              <a:t>, </a:t>
            </a:r>
            <a:r>
              <a:rPr lang="en-US" altLang="ko-KR" dirty="0" err="1"/>
              <a:t>마찬가지로</a:t>
            </a:r>
            <a:r>
              <a:rPr lang="en-US" altLang="ko-KR" dirty="0"/>
              <a:t> </a:t>
            </a:r>
            <a:r>
              <a:rPr lang="en-US" altLang="ko-KR" dirty="0" err="1"/>
              <a:t>학습</a:t>
            </a:r>
            <a:r>
              <a:rPr lang="en-US" altLang="ko-KR" dirty="0"/>
              <a:t> </a:t>
            </a:r>
            <a:r>
              <a:rPr lang="en-US" altLang="ko-KR" dirty="0" err="1"/>
              <a:t>가능한</a:t>
            </a:r>
            <a:r>
              <a:rPr lang="en-US" altLang="ko-KR" dirty="0"/>
              <a:t> </a:t>
            </a:r>
            <a:r>
              <a:rPr lang="en-US" altLang="ko-KR" dirty="0" err="1"/>
              <a:t>파라미터입니다</a:t>
            </a:r>
            <a:r>
              <a:rPr lang="en-US" altLang="ko-KR" dirty="0"/>
              <a:t>.
</a:t>
            </a:r>
            <a:r>
              <a:rPr lang="en-US" altLang="ko-KR" dirty="0" err="1"/>
              <a:t>순전파</a:t>
            </a:r>
            <a:r>
              <a:rPr lang="en-US" altLang="ko-KR" dirty="0"/>
              <a:t>(forward)
</a:t>
            </a:r>
            <a:r>
              <a:rPr lang="en-US" altLang="ko-KR" dirty="0" err="1"/>
              <a:t>입력</a:t>
            </a:r>
            <a:r>
              <a:rPr lang="en-US" altLang="ko-KR" dirty="0"/>
              <a:t> y: </a:t>
            </a:r>
            <a:r>
              <a:rPr lang="en-US" altLang="ko-KR" dirty="0" err="1"/>
              <a:t>torch.Tensor는</a:t>
            </a:r>
            <a:r>
              <a:rPr lang="en-US" altLang="ko-KR" dirty="0"/>
              <a:t> </a:t>
            </a:r>
            <a:r>
              <a:rPr lang="en-US" altLang="ko-KR" dirty="0" err="1"/>
              <a:t>시계열</a:t>
            </a:r>
            <a:r>
              <a:rPr lang="en-US" altLang="ko-KR" dirty="0"/>
              <a:t> </a:t>
            </a:r>
            <a:r>
              <a:rPr lang="en-US" altLang="ko-KR" dirty="0" err="1"/>
              <a:t>데이터이며</a:t>
            </a:r>
            <a:r>
              <a:rPr lang="en-US" altLang="ko-KR" dirty="0"/>
              <a:t>, 1차원(T,) </a:t>
            </a:r>
            <a:r>
              <a:rPr lang="en-US" altLang="ko-KR" dirty="0" err="1"/>
              <a:t>또는</a:t>
            </a:r>
            <a:r>
              <a:rPr lang="en-US" altLang="ko-KR" dirty="0"/>
              <a:t> 2차원(B, T) </a:t>
            </a:r>
            <a:r>
              <a:rPr lang="en-US" altLang="ko-KR" dirty="0" err="1"/>
              <a:t>형태로</a:t>
            </a:r>
            <a:r>
              <a:rPr lang="en-US" altLang="ko-KR" dirty="0"/>
              <a:t> </a:t>
            </a:r>
            <a:r>
              <a:rPr lang="en-US" altLang="ko-KR" dirty="0" err="1"/>
              <a:t>들어올</a:t>
            </a:r>
            <a:r>
              <a:rPr lang="en-US" altLang="ko-KR" dirty="0"/>
              <a:t> 수 </a:t>
            </a:r>
            <a:r>
              <a:rPr lang="en-US" altLang="ko-KR" dirty="0" err="1"/>
              <a:t>있습니다</a:t>
            </a:r>
            <a:r>
              <a:rPr lang="en-US" altLang="ko-KR" dirty="0"/>
              <a:t>.
</a:t>
            </a:r>
            <a:r>
              <a:rPr lang="en-US" altLang="ko-KR" dirty="0" err="1"/>
              <a:t>먼저</a:t>
            </a:r>
            <a:r>
              <a:rPr lang="en-US" altLang="ko-KR" dirty="0"/>
              <a:t> </a:t>
            </a:r>
            <a:r>
              <a:rPr lang="ko-KR" altLang="en-US" dirty="0"/>
              <a:t>입력 값의 차원을 정규화 합니다</a:t>
            </a:r>
            <a:r>
              <a:rPr lang="en-US" altLang="ko-KR" dirty="0"/>
              <a:t>. </a:t>
            </a:r>
          </a:p>
          <a:p>
            <a:endParaRPr lang="en-US" altLang="ko-KR" dirty="0"/>
          </a:p>
          <a:p>
            <a:r>
              <a:rPr lang="ko-KR" altLang="en-US" dirty="0"/>
              <a:t>순전파함수에서 사용될 각 변수들을 정의합니다</a:t>
            </a:r>
            <a:r>
              <a:rPr lang="en-US" altLang="ko-KR" dirty="0"/>
              <a:t>.</a:t>
            </a:r>
          </a:p>
          <a:p>
            <a:endParaRPr lang="en-US" altLang="ko-KR" dirty="0"/>
          </a:p>
          <a:p>
            <a:r>
              <a:rPr lang="ko-KR" altLang="en-US" dirty="0"/>
              <a:t>원본 시계열 </a:t>
            </a:r>
            <a:r>
              <a:rPr lang="en-US" altLang="ko-KR" dirty="0"/>
              <a:t>y</a:t>
            </a:r>
            <a:r>
              <a:rPr lang="ko-KR" altLang="en-US" dirty="0"/>
              <a:t>를 </a:t>
            </a:r>
            <a:r>
              <a:rPr lang="en-US" altLang="ko-KR" dirty="0"/>
              <a:t>d</a:t>
            </a:r>
            <a:r>
              <a:rPr lang="ko-KR" altLang="en-US" dirty="0"/>
              <a:t>번 차분한 뒤 </a:t>
            </a:r>
            <a:r>
              <a:rPr lang="en-US" altLang="ko-KR" dirty="0"/>
              <a:t>, MA </a:t>
            </a:r>
            <a:r>
              <a:rPr lang="ko-KR" altLang="en-US" dirty="0"/>
              <a:t>차수부터 시퀀스의 길이만큼 </a:t>
            </a:r>
            <a:r>
              <a:rPr lang="ko-KR" altLang="en-US" dirty="0" err="1"/>
              <a:t>루프하면서</a:t>
            </a:r>
            <a:r>
              <a:rPr lang="ko-KR" altLang="en-US" dirty="0"/>
              <a:t> </a:t>
            </a:r>
            <a:endParaRPr lang="en-US" altLang="ko-KR" dirty="0"/>
          </a:p>
          <a:p>
            <a:endParaRPr lang="en-US" altLang="ko-KR" dirty="0"/>
          </a:p>
          <a:p>
            <a:r>
              <a:rPr lang="ko-KR" altLang="en-US" dirty="0" err="1"/>
              <a:t>예측값을</a:t>
            </a:r>
            <a:r>
              <a:rPr lang="ko-KR" altLang="en-US" dirty="0"/>
              <a:t> 계산하고 </a:t>
            </a:r>
            <a:r>
              <a:rPr lang="ko-KR" altLang="en-US" dirty="0" err="1"/>
              <a:t>잔차를</a:t>
            </a:r>
            <a:r>
              <a:rPr lang="ko-KR" altLang="en-US" dirty="0"/>
              <a:t> 저장합니다</a:t>
            </a:r>
            <a:r>
              <a:rPr lang="en-US" altLang="ko-KR" dirty="0"/>
              <a:t>. 
* MA </a:t>
            </a:r>
            <a:r>
              <a:rPr lang="ko-KR" altLang="en-US" dirty="0"/>
              <a:t>차수</a:t>
            </a:r>
            <a:r>
              <a:rPr lang="en-US" altLang="ko-KR" dirty="0"/>
              <a:t>가 </a:t>
            </a:r>
            <a:r>
              <a:rPr lang="en-US" altLang="ko-KR" dirty="0" err="1"/>
              <a:t>p부터</a:t>
            </a:r>
            <a:r>
              <a:rPr lang="en-US" altLang="ko-KR" dirty="0"/>
              <a:t> </a:t>
            </a:r>
            <a:r>
              <a:rPr lang="en-US" altLang="ko-KR" dirty="0" err="1"/>
              <a:t>시작하는</a:t>
            </a:r>
            <a:r>
              <a:rPr lang="en-US" altLang="ko-KR" dirty="0"/>
              <a:t> </a:t>
            </a:r>
            <a:r>
              <a:rPr lang="en-US" altLang="ko-KR" dirty="0" err="1"/>
              <a:t>이유는</a:t>
            </a:r>
            <a:r>
              <a:rPr lang="en-US" altLang="ko-KR" dirty="0"/>
              <a:t>, AR(p) </a:t>
            </a:r>
            <a:r>
              <a:rPr lang="en-US" altLang="ko-KR" dirty="0" err="1"/>
              <a:t>부분</a:t>
            </a:r>
            <a:r>
              <a:rPr lang="en-US" altLang="ko-KR" dirty="0"/>
              <a:t> </a:t>
            </a:r>
            <a:r>
              <a:rPr lang="en-US" altLang="ko-KR" dirty="0" err="1"/>
              <a:t>계산을</a:t>
            </a:r>
            <a:r>
              <a:rPr lang="en-US" altLang="ko-KR" dirty="0"/>
              <a:t> </a:t>
            </a:r>
            <a:r>
              <a:rPr lang="en-US" altLang="ko-KR" dirty="0" err="1"/>
              <a:t>위해</a:t>
            </a:r>
            <a:r>
              <a:rPr lang="en-US" altLang="ko-KR" dirty="0"/>
              <a:t> </a:t>
            </a:r>
            <a:r>
              <a:rPr lang="en-US" altLang="ko-KR" dirty="0" err="1"/>
              <a:t>최소</a:t>
            </a:r>
            <a:r>
              <a:rPr lang="en-US" altLang="ko-KR" dirty="0"/>
              <a:t> </a:t>
            </a:r>
            <a:r>
              <a:rPr lang="en-US" altLang="ko-KR" dirty="0" err="1"/>
              <a:t>p개</a:t>
            </a:r>
            <a:r>
              <a:rPr lang="en-US" altLang="ko-KR" dirty="0"/>
              <a:t> </a:t>
            </a:r>
            <a:r>
              <a:rPr lang="en-US" altLang="ko-KR" dirty="0" err="1"/>
              <a:t>과거</a:t>
            </a:r>
            <a:r>
              <a:rPr lang="en-US" altLang="ko-KR" dirty="0"/>
              <a:t> </a:t>
            </a:r>
            <a:r>
              <a:rPr lang="en-US" altLang="ko-KR" dirty="0" err="1"/>
              <a:t>관측치가</a:t>
            </a:r>
            <a:r>
              <a:rPr lang="en-US" altLang="ko-KR" dirty="0"/>
              <a:t> </a:t>
            </a:r>
            <a:r>
              <a:rPr lang="en-US" altLang="ko-KR" dirty="0" err="1"/>
              <a:t>필요하기</a:t>
            </a:r>
            <a:r>
              <a:rPr lang="en-US" altLang="ko-KR" dirty="0"/>
              <a:t> </a:t>
            </a:r>
            <a:r>
              <a:rPr lang="en-US" altLang="ko-KR" dirty="0" err="1"/>
              <a:t>때문입니다</a:t>
            </a:r>
            <a:r>
              <a:rPr lang="en-US" altLang="ko-KR" dirty="0"/>
              <a:t>. </a:t>
            </a:r>
          </a:p>
          <a:p>
            <a:endParaRPr lang="en-US" altLang="ko-KR" dirty="0"/>
          </a:p>
          <a:p>
            <a:r>
              <a:rPr lang="en-US" altLang="ko-KR" dirty="0"/>
              <a:t>---
</a:t>
            </a:r>
            <a:r>
              <a:rPr lang="en-US" altLang="ko-KR" dirty="0" err="1"/>
              <a:t>get_device</a:t>
            </a:r>
            <a:r>
              <a:rPr lang="en-US" altLang="ko-KR" dirty="0"/>
              <a:t>() </a:t>
            </a:r>
            <a:r>
              <a:rPr lang="en-US" altLang="ko-KR" dirty="0" err="1"/>
              <a:t>함수</a:t>
            </a:r>
            <a:r>
              <a:rPr lang="en-US" altLang="ko-KR" dirty="0"/>
              <a:t> GPU(</a:t>
            </a:r>
            <a:r>
              <a:rPr lang="en-US" altLang="ko-KR" dirty="0" err="1"/>
              <a:t>쿠다</a:t>
            </a:r>
            <a:r>
              <a:rPr lang="en-US" altLang="ko-KR" dirty="0"/>
              <a:t>) </a:t>
            </a:r>
            <a:r>
              <a:rPr lang="en-US" altLang="ko-KR" dirty="0" err="1"/>
              <a:t>사용</a:t>
            </a:r>
            <a:r>
              <a:rPr lang="en-US" altLang="ko-KR" dirty="0"/>
              <a:t> </a:t>
            </a:r>
            <a:r>
              <a:rPr lang="en-US" altLang="ko-KR" dirty="0" err="1"/>
              <a:t>여부를</a:t>
            </a:r>
            <a:r>
              <a:rPr lang="en-US" altLang="ko-KR" dirty="0"/>
              <a:t> </a:t>
            </a:r>
            <a:r>
              <a:rPr lang="en-US" altLang="ko-KR" dirty="0" err="1"/>
              <a:t>확인하고</a:t>
            </a:r>
            <a:r>
              <a:rPr lang="en-US" altLang="ko-KR" dirty="0"/>
              <a:t>, </a:t>
            </a:r>
            <a:r>
              <a:rPr lang="en-US" altLang="ko-KR" dirty="0" err="1"/>
              <a:t>사용</a:t>
            </a:r>
            <a:r>
              <a:rPr lang="en-US" altLang="ko-KR" dirty="0"/>
              <a:t> </a:t>
            </a:r>
            <a:r>
              <a:rPr lang="en-US" altLang="ko-KR" dirty="0" err="1"/>
              <a:t>가능한</a:t>
            </a:r>
            <a:r>
              <a:rPr lang="en-US" altLang="ko-KR" dirty="0"/>
              <a:t> GPU </a:t>
            </a:r>
            <a:r>
              <a:rPr lang="en-US" altLang="ko-KR" dirty="0" err="1"/>
              <a:t>이름과</a:t>
            </a:r>
            <a:r>
              <a:rPr lang="en-US" altLang="ko-KR" dirty="0"/>
              <a:t> </a:t>
            </a:r>
            <a:r>
              <a:rPr lang="en-US" altLang="ko-KR" dirty="0" err="1"/>
              <a:t>개수를</a:t>
            </a:r>
            <a:r>
              <a:rPr lang="en-US" altLang="ko-KR" dirty="0"/>
              <a:t> </a:t>
            </a:r>
            <a:r>
              <a:rPr lang="en-US" altLang="ko-KR" dirty="0" err="1"/>
              <a:t>출력한</a:t>
            </a:r>
            <a:r>
              <a:rPr lang="en-US" altLang="ko-KR" dirty="0"/>
              <a:t> 후, </a:t>
            </a:r>
            <a:r>
              <a:rPr lang="en-US" altLang="ko-KR" dirty="0" err="1"/>
              <a:t>만약</a:t>
            </a:r>
            <a:r>
              <a:rPr lang="en-US" altLang="ko-KR" dirty="0"/>
              <a:t> </a:t>
            </a:r>
            <a:r>
              <a:rPr lang="en-US" altLang="ko-KR" dirty="0" err="1"/>
              <a:t>사용할</a:t>
            </a:r>
            <a:r>
              <a:rPr lang="en-US" altLang="ko-KR" dirty="0"/>
              <a:t> 수 </a:t>
            </a:r>
            <a:r>
              <a:rPr lang="en-US" altLang="ko-KR" dirty="0" err="1"/>
              <a:t>있다면</a:t>
            </a:r>
            <a:r>
              <a:rPr lang="en-US" altLang="ko-KR" dirty="0"/>
              <a:t> ('</a:t>
            </a:r>
            <a:r>
              <a:rPr lang="en-US" altLang="ko-KR" dirty="0" err="1"/>
              <a:t>cuda</a:t>
            </a:r>
            <a:r>
              <a:rPr lang="en-US" altLang="ko-KR" dirty="0"/>
              <a:t>', </a:t>
            </a:r>
            <a:r>
              <a:rPr lang="en-US" altLang="ko-KR" dirty="0" err="1"/>
              <a:t>gpu_count</a:t>
            </a:r>
            <a:r>
              <a:rPr lang="en-US" altLang="ko-KR" dirty="0"/>
              <a:t>)를, </a:t>
            </a:r>
            <a:r>
              <a:rPr lang="en-US" altLang="ko-KR" dirty="0" err="1"/>
              <a:t>없으면</a:t>
            </a:r>
            <a:r>
              <a:rPr lang="en-US" altLang="ko-KR" dirty="0"/>
              <a:t> ('</a:t>
            </a:r>
            <a:r>
              <a:rPr lang="en-US" altLang="ko-KR" dirty="0" err="1"/>
              <a:t>cpu</a:t>
            </a:r>
            <a:r>
              <a:rPr lang="en-US" altLang="ko-KR" dirty="0"/>
              <a:t>', 0)을 </a:t>
            </a:r>
            <a:r>
              <a:rPr lang="en-US" altLang="ko-KR" dirty="0" err="1"/>
              <a:t>반환합니다</a:t>
            </a:r>
            <a:r>
              <a:rPr lang="en-US" altLang="ko-KR" dirty="0"/>
              <a:t>.</a:t>
            </a:r>
          </a:p>
          <a:p>
            <a:r>
              <a:rPr lang="en-US" altLang="ko-KR" dirty="0"/>
              <a:t>
print("CUDA available:", </a:t>
            </a:r>
            <a:r>
              <a:rPr lang="en-US" altLang="ko-KR" dirty="0" err="1"/>
              <a:t>torch.cuda.is_available</a:t>
            </a:r>
            <a:r>
              <a:rPr lang="en-US" altLang="ko-KR" dirty="0"/>
              <a:t>())
if </a:t>
            </a:r>
            <a:r>
              <a:rPr lang="en-US" altLang="ko-KR" dirty="0" err="1"/>
              <a:t>torch.cuda.is_available</a:t>
            </a:r>
            <a:r>
              <a:rPr lang="en-US" altLang="ko-KR" dirty="0"/>
              <a:t>():
</a:t>
            </a:r>
            <a:r>
              <a:rPr lang="en-US" altLang="ko-KR" dirty="0" err="1"/>
              <a:t>GPU가</a:t>
            </a:r>
            <a:r>
              <a:rPr lang="en-US" altLang="ko-KR" dirty="0"/>
              <a:t> </a:t>
            </a:r>
            <a:r>
              <a:rPr lang="en-US" altLang="ko-KR" dirty="0" err="1"/>
              <a:t>사용</a:t>
            </a:r>
            <a:r>
              <a:rPr lang="en-US" altLang="ko-KR" dirty="0"/>
              <a:t> </a:t>
            </a:r>
            <a:r>
              <a:rPr lang="en-US" altLang="ko-KR" dirty="0" err="1"/>
              <a:t>가능하면</a:t>
            </a:r>
            <a:r>
              <a:rPr lang="en-US" altLang="ko-KR" dirty="0"/>
              <a:t>
count = </a:t>
            </a:r>
            <a:r>
              <a:rPr lang="en-US" altLang="ko-KR" dirty="0" err="1"/>
              <a:t>torch.cuda.device_count</a:t>
            </a:r>
            <a:r>
              <a:rPr lang="en-US" altLang="ko-KR" dirty="0"/>
              <a:t>()로 </a:t>
            </a:r>
            <a:r>
              <a:rPr lang="en-US" altLang="ko-KR" dirty="0" err="1"/>
              <a:t>사용</a:t>
            </a:r>
            <a:r>
              <a:rPr lang="en-US" altLang="ko-KR" dirty="0"/>
              <a:t> </a:t>
            </a:r>
            <a:r>
              <a:rPr lang="en-US" altLang="ko-KR" dirty="0" err="1"/>
              <a:t>가능한</a:t>
            </a:r>
            <a:r>
              <a:rPr lang="en-US" altLang="ko-KR" dirty="0"/>
              <a:t> GPU </a:t>
            </a:r>
            <a:r>
              <a:rPr lang="en-US" altLang="ko-KR" dirty="0" err="1"/>
              <a:t>개수를</a:t>
            </a:r>
            <a:r>
              <a:rPr lang="en-US" altLang="ko-KR" dirty="0"/>
              <a:t> </a:t>
            </a:r>
            <a:r>
              <a:rPr lang="en-US" altLang="ko-KR" dirty="0" err="1"/>
              <a:t>가져와서</a:t>
            </a:r>
            <a:r>
              <a:rPr lang="en-US" altLang="ko-KR" dirty="0"/>
              <a:t>
for </a:t>
            </a:r>
            <a:r>
              <a:rPr lang="en-US" altLang="ko-KR" dirty="0" err="1"/>
              <a:t>idx</a:t>
            </a:r>
            <a:r>
              <a:rPr lang="en-US" altLang="ko-KR" dirty="0"/>
              <a:t> in range(count): print(f"[{</a:t>
            </a:r>
            <a:r>
              <a:rPr lang="en-US" altLang="ko-KR" dirty="0" err="1"/>
              <a:t>idx</a:t>
            </a:r>
            <a:r>
              <a:rPr lang="en-US" altLang="ko-KR" dirty="0"/>
              <a:t>}] {</a:t>
            </a:r>
            <a:r>
              <a:rPr lang="en-US" altLang="ko-KR" dirty="0" err="1"/>
              <a:t>torch.cuda.get_device_name</a:t>
            </a:r>
            <a:r>
              <a:rPr lang="en-US" altLang="ko-KR" dirty="0"/>
              <a:t>(</a:t>
            </a:r>
            <a:r>
              <a:rPr lang="en-US" altLang="ko-KR" dirty="0" err="1"/>
              <a:t>idx</a:t>
            </a:r>
            <a:r>
              <a:rPr lang="en-US" altLang="ko-KR" dirty="0"/>
              <a:t>)}") </a:t>
            </a:r>
            <a:r>
              <a:rPr lang="en-US" altLang="ko-KR" dirty="0" err="1"/>
              <a:t>형태로</a:t>
            </a:r>
            <a:r>
              <a:rPr lang="en-US" altLang="ko-KR" dirty="0"/>
              <a:t> 각 </a:t>
            </a:r>
            <a:r>
              <a:rPr lang="en-US" altLang="ko-KR" dirty="0" err="1"/>
              <a:t>GPU의</a:t>
            </a:r>
            <a:r>
              <a:rPr lang="en-US" altLang="ko-KR" dirty="0"/>
              <a:t> </a:t>
            </a:r>
            <a:r>
              <a:rPr lang="en-US" altLang="ko-KR" dirty="0" err="1"/>
              <a:t>이름을</a:t>
            </a:r>
            <a:r>
              <a:rPr lang="en-US" altLang="ko-KR" dirty="0"/>
              <a:t> </a:t>
            </a:r>
            <a:r>
              <a:rPr lang="en-US" altLang="ko-KR" dirty="0" err="1"/>
              <a:t>출력합니다</a:t>
            </a:r>
            <a:r>
              <a:rPr lang="en-US" altLang="ko-KR" dirty="0"/>
              <a:t>.
</a:t>
            </a:r>
            <a:r>
              <a:rPr lang="en-US" altLang="ko-KR" dirty="0" err="1"/>
              <a:t>이후</a:t>
            </a:r>
            <a:r>
              <a:rPr lang="en-US" altLang="ko-KR" dirty="0"/>
              <a:t> return </a:t>
            </a:r>
            <a:r>
              <a:rPr lang="en-US" altLang="ko-KR" dirty="0" err="1"/>
              <a:t>torch.device</a:t>
            </a:r>
            <a:r>
              <a:rPr lang="en-US" altLang="ko-KR" dirty="0"/>
              <a:t>("</a:t>
            </a:r>
            <a:r>
              <a:rPr lang="en-US" altLang="ko-KR" dirty="0" err="1"/>
              <a:t>cuda</a:t>
            </a:r>
            <a:r>
              <a:rPr lang="en-US" altLang="ko-KR" dirty="0"/>
              <a:t>"), </a:t>
            </a:r>
            <a:r>
              <a:rPr lang="en-US" altLang="ko-KR" dirty="0" err="1"/>
              <a:t>count로</a:t>
            </a:r>
            <a:r>
              <a:rPr lang="en-US" altLang="ko-KR" dirty="0"/>
              <a:t> </a:t>
            </a:r>
            <a:r>
              <a:rPr lang="en-US" altLang="ko-KR" dirty="0" err="1"/>
              <a:t>디바이스</a:t>
            </a:r>
            <a:r>
              <a:rPr lang="en-US" altLang="ko-KR" dirty="0"/>
              <a:t> </a:t>
            </a:r>
            <a:r>
              <a:rPr lang="en-US" altLang="ko-KR" dirty="0" err="1"/>
              <a:t>객체와</a:t>
            </a:r>
            <a:r>
              <a:rPr lang="en-US" altLang="ko-KR" dirty="0"/>
              <a:t> GPU </a:t>
            </a:r>
            <a:r>
              <a:rPr lang="en-US" altLang="ko-KR" dirty="0" err="1"/>
              <a:t>개수를</a:t>
            </a:r>
            <a:r>
              <a:rPr lang="en-US" altLang="ko-KR" dirty="0"/>
              <a:t> </a:t>
            </a:r>
            <a:r>
              <a:rPr lang="en-US" altLang="ko-KR" dirty="0" err="1"/>
              <a:t>반환합니다</a:t>
            </a:r>
            <a:r>
              <a:rPr lang="en-US" altLang="ko-KR" dirty="0"/>
              <a:t>.
else:
</a:t>
            </a:r>
            <a:r>
              <a:rPr lang="en-US" altLang="ko-KR" dirty="0" err="1"/>
              <a:t>GPU를</a:t>
            </a:r>
            <a:r>
              <a:rPr lang="en-US" altLang="ko-KR" dirty="0"/>
              <a:t> </a:t>
            </a:r>
            <a:r>
              <a:rPr lang="en-US" altLang="ko-KR" dirty="0" err="1"/>
              <a:t>사용할</a:t>
            </a:r>
            <a:r>
              <a:rPr lang="en-US" altLang="ko-KR" dirty="0"/>
              <a:t> 수 </a:t>
            </a:r>
            <a:r>
              <a:rPr lang="en-US" altLang="ko-KR" dirty="0" err="1"/>
              <a:t>없는</a:t>
            </a:r>
            <a:r>
              <a:rPr lang="en-US" altLang="ko-KR" dirty="0"/>
              <a:t> </a:t>
            </a:r>
            <a:r>
              <a:rPr lang="en-US" altLang="ko-KR" dirty="0" err="1"/>
              <a:t>환경이면</a:t>
            </a:r>
            <a:r>
              <a:rPr lang="en-US" altLang="ko-KR" dirty="0"/>
              <a:t>
print("GPU </a:t>
            </a:r>
            <a:r>
              <a:rPr lang="en-US" altLang="ko-KR" dirty="0" err="1"/>
              <a:t>미감지</a:t>
            </a:r>
            <a:r>
              <a:rPr lang="en-US" altLang="ko-KR" dirty="0"/>
              <a:t>: </a:t>
            </a:r>
            <a:r>
              <a:rPr lang="en-US" altLang="ko-KR" dirty="0" err="1"/>
              <a:t>CPU로</a:t>
            </a:r>
            <a:r>
              <a:rPr lang="en-US" altLang="ko-KR" dirty="0"/>
              <a:t> </a:t>
            </a:r>
            <a:r>
              <a:rPr lang="en-US" altLang="ko-KR" dirty="0" err="1"/>
              <a:t>실행</a:t>
            </a:r>
            <a:r>
              <a:rPr lang="en-US" altLang="ko-KR" dirty="0"/>
              <a:t>") </a:t>
            </a:r>
            <a:r>
              <a:rPr lang="en-US" altLang="ko-KR" dirty="0" err="1"/>
              <a:t>메시지를</a:t>
            </a:r>
            <a:r>
              <a:rPr lang="en-US" altLang="ko-KR" dirty="0"/>
              <a:t> </a:t>
            </a:r>
            <a:r>
              <a:rPr lang="en-US" altLang="ko-KR" dirty="0" err="1"/>
              <a:t>띄우고</a:t>
            </a:r>
            <a:r>
              <a:rPr lang="en-US" altLang="ko-KR" dirty="0"/>
              <a:t>
return </a:t>
            </a:r>
            <a:r>
              <a:rPr lang="en-US" altLang="ko-KR" dirty="0" err="1"/>
              <a:t>torch.device</a:t>
            </a:r>
            <a:r>
              <a:rPr lang="en-US" altLang="ko-KR" dirty="0"/>
              <a:t>("</a:t>
            </a:r>
            <a:r>
              <a:rPr lang="en-US" altLang="ko-KR" dirty="0" err="1"/>
              <a:t>cpu</a:t>
            </a:r>
            <a:r>
              <a:rPr lang="en-US" altLang="ko-KR" dirty="0"/>
              <a:t>"), 0을 </a:t>
            </a:r>
            <a:r>
              <a:rPr lang="en-US" altLang="ko-KR" dirty="0" err="1"/>
              <a:t>반환합니다</a:t>
            </a:r>
            <a:r>
              <a:rPr lang="en-US" altLang="ko-KR" dirty="0"/>
              <a:t>.
</a:t>
            </a:r>
          </a:p>
          <a:p>
            <a:endParaRPr lang="en-US" dirty="0"/>
          </a:p>
        </p:txBody>
      </p:sp>
      <p:sp>
        <p:nvSpPr>
          <p:cNvPr id="4" name="Slide Number Placeholder 3">
            <a:extLst>
              <a:ext uri="{FF2B5EF4-FFF2-40B4-BE49-F238E27FC236}">
                <a16:creationId xmlns:a16="http://schemas.microsoft.com/office/drawing/2014/main" id="{E56E18C5-6999-09AA-BA68-76172A55C282}"/>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832097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train_arima.py는</a:t>
            </a:r>
            <a:r>
              <a:rPr lang="en-US" dirty="0"/>
              <a:t> ARIMA 모델을 학습하는 전체 </a:t>
            </a:r>
            <a:r>
              <a:rPr lang="en-US" dirty="0" err="1"/>
              <a:t>파이프라인을</a:t>
            </a:r>
            <a:r>
              <a:rPr lang="en-US" dirty="0"/>
              <a:t> </a:t>
            </a:r>
            <a:r>
              <a:rPr lang="en-US" dirty="0" err="1"/>
              <a:t>담당</a:t>
            </a:r>
            <a:r>
              <a:rPr lang="en-US" dirty="0"/>
              <a:t>
데이터 로드 (load_csv) </a:t>
            </a:r>
            <a:r>
              <a:rPr lang="ko-KR" altLang="en-US" dirty="0"/>
              <a:t>하고</a:t>
            </a:r>
            <a:endParaRPr lang="en-US" altLang="ko-KR" dirty="0"/>
          </a:p>
          <a:p>
            <a:endParaRPr lang="en-US" dirty="0"/>
          </a:p>
          <a:p>
            <a:r>
              <a:rPr lang="ko-KR" altLang="en-US" dirty="0"/>
              <a:t>반환된 </a:t>
            </a:r>
            <a:r>
              <a:rPr lang="ko-KR" altLang="en-US" dirty="0" err="1"/>
              <a:t>텐서를</a:t>
            </a:r>
            <a:r>
              <a:rPr lang="ko-KR" altLang="en-US" dirty="0"/>
              <a:t> 배치차원을 추가한 형태로 </a:t>
            </a:r>
            <a:r>
              <a:rPr lang="ko-KR" altLang="en-US" dirty="0" err="1"/>
              <a:t>정규화합니다</a:t>
            </a:r>
            <a:r>
              <a:rPr lang="en-US" altLang="ko-KR" dirty="0"/>
              <a:t>.</a:t>
            </a:r>
            <a:r>
              <a:rPr lang="en-US" dirty="0"/>
              <a:t> </a:t>
            </a:r>
          </a:p>
          <a:p>
            <a:r>
              <a:rPr lang="en-US" dirty="0"/>
              <a:t>
.to(device)를 통해 GPU(or CPU) 메모리로 이동합니다. </a:t>
            </a:r>
          </a:p>
          <a:p>
            <a:r>
              <a:rPr lang="en-US" dirty="0"/>
              <a:t>
모델 생성 base_model = ARIMAModel().to(device)로 ARIMA 모델 객체를 생성한 뒤, • ARIMAModel은 common_utils.py에 정의된 PyTorch 모듈로, 기본 차수 (p=2, d=1, q=2)를 가집니다. • .to(device)를 통해 GPU 메모리 혹은 CPU 메모리로 이동합니다.
</a:t>
            </a:r>
            <a:r>
              <a:rPr lang="en-US" dirty="0" err="1"/>
              <a:t>만약</a:t>
            </a:r>
            <a:r>
              <a:rPr lang="en-US" dirty="0"/>
              <a:t> GPU 개수(n_gpu)가 2개 이상이라면, DataParallel(base_model)로 모델을 감싸서 자동으로 여러 GPU에 학습 배치를 분산합니다. 
optimizer = torch.optim.Adam(model.parameters(), lr=args.lr) Adam 옵티마이저를 생성하며, </a:t>
            </a:r>
            <a:r>
              <a:rPr lang="en-US" dirty="0" err="1"/>
              <a:t>학습률은</a:t>
            </a:r>
            <a:r>
              <a:rPr lang="en-US" dirty="0"/>
              <a:t> </a:t>
            </a:r>
            <a:r>
              <a:rPr lang="ko-KR" altLang="en-US" dirty="0"/>
              <a:t>커맨드라인을 통해 </a:t>
            </a:r>
            <a:r>
              <a:rPr lang="ko-KR" altLang="en-US" dirty="0" err="1"/>
              <a:t>입력받은</a:t>
            </a:r>
            <a:r>
              <a:rPr lang="ko-KR" altLang="en-US" dirty="0"/>
              <a:t> 값을</a:t>
            </a:r>
            <a:r>
              <a:rPr lang="en-US" dirty="0"/>
              <a:t> 값을 사용합니다. • model.parameters()로 ARIMA 모델의 학습 가능한 파라미터(phi, theta, mu)를 모두 전달합니다.
학습 수행 (train_loop) 다음 train_loop() 함수로 실제 </a:t>
            </a:r>
            <a:r>
              <a:rPr lang="en-US" dirty="0" err="1"/>
              <a:t>학습을</a:t>
            </a:r>
            <a:r>
              <a:rPr lang="en-US" dirty="0"/>
              <a:t> </a:t>
            </a:r>
            <a:r>
              <a:rPr lang="en-US" dirty="0" err="1"/>
              <a:t>진행합니</a:t>
            </a:r>
            <a:r>
              <a:rPr lang="ko-KR" altLang="en-US" dirty="0"/>
              <a:t>다</a:t>
            </a:r>
            <a:r>
              <a:rPr lang="en-US" altLang="ko-KR" dirty="0"/>
              <a:t>.</a:t>
            </a:r>
            <a:r>
              <a:rPr lang="en-US" dirty="0"/>
              <a:t> 
매 에폭마다
optimizer.zero_grad()로 이전 기울기를 초기화
loss = torch.mean((model(data)) ** 2)로 모델에 데이터를 </a:t>
            </a:r>
            <a:r>
              <a:rPr lang="en-US" dirty="0" err="1"/>
              <a:t>순전파하여</a:t>
            </a:r>
            <a:r>
              <a:rPr lang="en-US" dirty="0"/>
              <a:t> “</a:t>
            </a:r>
            <a:r>
              <a:rPr lang="en-US" dirty="0" err="1"/>
              <a:t>잔차</a:t>
            </a:r>
            <a:r>
              <a:rPr lang="en-US" dirty="0"/>
              <a:t>(residual)”를 </a:t>
            </a:r>
            <a:r>
              <a:rPr lang="ko-KR" altLang="en-US" dirty="0"/>
              <a:t>계산하고</a:t>
            </a:r>
            <a:r>
              <a:rPr lang="en-US" dirty="0"/>
              <a:t> </a:t>
            </a:r>
            <a:r>
              <a:rPr lang="ko-KR" altLang="en-US" dirty="0"/>
              <a:t>그 값을 </a:t>
            </a:r>
            <a:r>
              <a:rPr lang="en-US" dirty="0" err="1"/>
              <a:t>손실</a:t>
            </a:r>
            <a:r>
              <a:rPr lang="ko-KR" altLang="en-US" dirty="0"/>
              <a:t>을 구함</a:t>
            </a:r>
            <a:r>
              <a:rPr lang="en-US" altLang="ko-KR" dirty="0"/>
              <a:t>.</a:t>
            </a:r>
            <a:r>
              <a:rPr lang="en-US" dirty="0"/>
              <a:t> </a:t>
            </a:r>
            <a:r>
              <a:rPr lang="ko-KR" altLang="en-US" dirty="0"/>
              <a:t>사용함</a:t>
            </a:r>
            <a:endParaRPr lang="en-US" altLang="ko-KR" dirty="0"/>
          </a:p>
          <a:p>
            <a:r>
              <a:rPr lang="en-US" dirty="0"/>
              <a:t>
loss.backward()로 기울기를 계산(역전파)
optimizer.step()으로 파라미터 업데이트
delta_ms = (now_perf - prev_perf)*1000로 “이 에폭이 소요된 시간(밀리초)”을 </a:t>
            </a:r>
            <a:r>
              <a:rPr lang="en-US" dirty="0" err="1"/>
              <a:t>계산</a:t>
            </a:r>
            <a:r>
              <a:rPr lang="en-US" dirty="0"/>
              <a:t>
마지막으로 전체 학습이 </a:t>
            </a:r>
            <a:r>
              <a:rPr lang="en-US" dirty="0" err="1"/>
              <a:t>끝나면</a:t>
            </a:r>
            <a:r>
              <a:rPr lang="en-US" dirty="0"/>
              <a:t> </a:t>
            </a:r>
            <a:r>
              <a:rPr lang="ko-KR" altLang="en-US" dirty="0"/>
              <a:t>모델을 저장</a:t>
            </a:r>
            <a:r>
              <a:rPr lang="en-US" dirty="0" err="1"/>
              <a:t>합니다</a:t>
            </a:r>
            <a:r>
              <a:rPr lang="en-US" dirty="0"/>
              <a:t>.</a:t>
            </a:r>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6FE0DE-CBF1-12D3-45FF-AF94145F54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6F31F0-F7A0-F6A0-1CE6-D88FFCCEFD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0A00B5-1EBC-FA06-9A61-21D2805DC449}"/>
              </a:ext>
            </a:extLst>
          </p:cNvPr>
          <p:cNvSpPr>
            <a:spLocks noGrp="1"/>
          </p:cNvSpPr>
          <p:nvPr>
            <p:ph type="body" idx="1"/>
          </p:nvPr>
        </p:nvSpPr>
        <p:spPr/>
        <p:txBody>
          <a:bodyPr/>
          <a:lstStyle/>
          <a:p>
            <a:r>
              <a:rPr lang="en-US" dirty="0" err="1"/>
              <a:t>train_arima.py는</a:t>
            </a:r>
            <a:r>
              <a:rPr lang="en-US" dirty="0"/>
              <a:t> ARIMA 모델을 학습하는 전체 </a:t>
            </a:r>
            <a:r>
              <a:rPr lang="en-US" dirty="0" err="1"/>
              <a:t>파이프라인을</a:t>
            </a:r>
            <a:r>
              <a:rPr lang="en-US" dirty="0"/>
              <a:t> </a:t>
            </a:r>
            <a:r>
              <a:rPr lang="en-US" dirty="0" err="1"/>
              <a:t>담당</a:t>
            </a:r>
            <a:r>
              <a:rPr lang="en-US" dirty="0"/>
              <a:t>
데이터 로드 (load_csv) </a:t>
            </a:r>
            <a:r>
              <a:rPr lang="ko-KR" altLang="en-US" dirty="0"/>
              <a:t>하고</a:t>
            </a:r>
            <a:endParaRPr lang="en-US" altLang="ko-KR" dirty="0"/>
          </a:p>
          <a:p>
            <a:endParaRPr lang="en-US" dirty="0"/>
          </a:p>
          <a:p>
            <a:r>
              <a:rPr lang="ko-KR" altLang="en-US" dirty="0"/>
              <a:t>반환된 </a:t>
            </a:r>
            <a:r>
              <a:rPr lang="ko-KR" altLang="en-US" dirty="0" err="1"/>
              <a:t>텐서를</a:t>
            </a:r>
            <a:r>
              <a:rPr lang="ko-KR" altLang="en-US" dirty="0"/>
              <a:t> 배치차원을 추가한 형태로 </a:t>
            </a:r>
            <a:r>
              <a:rPr lang="ko-KR" altLang="en-US" dirty="0" err="1"/>
              <a:t>정규화합니다</a:t>
            </a:r>
            <a:r>
              <a:rPr lang="en-US" altLang="ko-KR" dirty="0"/>
              <a:t>.</a:t>
            </a:r>
            <a:r>
              <a:rPr lang="en-US" dirty="0"/>
              <a:t> </a:t>
            </a:r>
          </a:p>
          <a:p>
            <a:r>
              <a:rPr lang="en-US" dirty="0"/>
              <a:t>
.to(device)를 통해 GPU(or CPU) 메모리로 이동합니다. </a:t>
            </a:r>
          </a:p>
          <a:p>
            <a:r>
              <a:rPr lang="en-US" dirty="0"/>
              <a:t>
모델 생성 base_model = ARIMAModel().to(device)로 ARIMA 모델 객체를 </a:t>
            </a:r>
            <a:r>
              <a:rPr lang="en-US" dirty="0" err="1"/>
              <a:t>생성한</a:t>
            </a:r>
            <a:r>
              <a:rPr lang="en-US" dirty="0"/>
              <a:t> 뒤,</a:t>
            </a:r>
          </a:p>
          <a:p>
            <a:r>
              <a:rPr lang="en-US" dirty="0"/>
              <a:t>.to(device)를 통해 GPU 메모리 혹은 CPU 메모리로 이동합니다.
</a:t>
            </a:r>
            <a:r>
              <a:rPr lang="en-US" dirty="0" err="1"/>
              <a:t>만약</a:t>
            </a:r>
            <a:r>
              <a:rPr lang="en-US" dirty="0"/>
              <a:t> GPU 개수(n_gpu)가 2개 이상이라면, DataParallel(base_model)로 모델을 감싸서 자동으로 여러 GPU에 학습 배치를 분산합니다. 
optimizer = torch.optim.Adam(model.parameters(), lr=args.lr) Adam 옵티마이저를 생성하며, </a:t>
            </a:r>
            <a:r>
              <a:rPr lang="en-US" dirty="0" err="1"/>
              <a:t>학습률은</a:t>
            </a:r>
            <a:r>
              <a:rPr lang="en-US" dirty="0"/>
              <a:t> </a:t>
            </a:r>
            <a:r>
              <a:rPr lang="ko-KR" altLang="en-US" dirty="0"/>
              <a:t>커맨드라인을 통해 </a:t>
            </a:r>
            <a:r>
              <a:rPr lang="ko-KR" altLang="en-US" dirty="0" err="1"/>
              <a:t>입력받을수</a:t>
            </a:r>
            <a:r>
              <a:rPr lang="ko-KR" altLang="en-US" dirty="0"/>
              <a:t> 있도록 함</a:t>
            </a:r>
            <a:r>
              <a:rPr lang="en-US" altLang="ko-KR" dirty="0"/>
              <a:t>.</a:t>
            </a:r>
            <a:r>
              <a:rPr lang="en-US" dirty="0"/>
              <a:t>
학습 수행 (train_loop) 다음 train_loop() 함수로 실제 </a:t>
            </a:r>
            <a:r>
              <a:rPr lang="en-US" dirty="0" err="1"/>
              <a:t>학습을</a:t>
            </a:r>
            <a:r>
              <a:rPr lang="en-US" dirty="0"/>
              <a:t> </a:t>
            </a:r>
            <a:r>
              <a:rPr lang="en-US" dirty="0" err="1"/>
              <a:t>진행합니</a:t>
            </a:r>
            <a:r>
              <a:rPr lang="ko-KR" altLang="en-US" dirty="0"/>
              <a:t>다</a:t>
            </a:r>
            <a:r>
              <a:rPr lang="en-US" altLang="ko-KR" dirty="0"/>
              <a:t>.</a:t>
            </a:r>
            <a:r>
              <a:rPr lang="en-US" dirty="0"/>
              <a:t> 
매 에폭마다
optimizer.zero_grad()로 이전 기울기를 초기화
loss = torch.mean((model(data)) ** 2)로 모델에 데이터를 </a:t>
            </a:r>
            <a:r>
              <a:rPr lang="en-US" dirty="0" err="1"/>
              <a:t>순전파하여</a:t>
            </a:r>
            <a:r>
              <a:rPr lang="en-US" dirty="0"/>
              <a:t> “</a:t>
            </a:r>
            <a:r>
              <a:rPr lang="en-US" dirty="0" err="1"/>
              <a:t>잔차</a:t>
            </a:r>
            <a:r>
              <a:rPr lang="en-US" dirty="0"/>
              <a:t>(residual)”를 </a:t>
            </a:r>
            <a:r>
              <a:rPr lang="ko-KR" altLang="en-US" dirty="0"/>
              <a:t>계산하고</a:t>
            </a:r>
            <a:r>
              <a:rPr lang="en-US" dirty="0"/>
              <a:t> </a:t>
            </a:r>
            <a:r>
              <a:rPr lang="ko-KR" altLang="en-US" dirty="0"/>
              <a:t>그 값을 </a:t>
            </a:r>
            <a:r>
              <a:rPr lang="en-US" dirty="0" err="1"/>
              <a:t>손실</a:t>
            </a:r>
            <a:r>
              <a:rPr lang="ko-KR" altLang="en-US" dirty="0"/>
              <a:t>을 구함</a:t>
            </a:r>
            <a:r>
              <a:rPr lang="en-US" altLang="ko-KR" dirty="0"/>
              <a:t>.</a:t>
            </a:r>
            <a:r>
              <a:rPr lang="en-US" dirty="0"/>
              <a:t> </a:t>
            </a:r>
            <a:r>
              <a:rPr lang="ko-KR" altLang="en-US" dirty="0"/>
              <a:t>사용함</a:t>
            </a:r>
            <a:endParaRPr lang="en-US" altLang="ko-KR" dirty="0"/>
          </a:p>
          <a:p>
            <a:r>
              <a:rPr lang="en-US" dirty="0"/>
              <a:t>
loss.backward()로 기울기를 계산(역전파)
optimizer.step()으로 파라미터 업데이트
delta_ms = (now_perf - prev_perf)*1000로 “이 에폭이 소요된 시간(밀리초)”을 </a:t>
            </a:r>
            <a:r>
              <a:rPr lang="en-US" dirty="0" err="1"/>
              <a:t>계산</a:t>
            </a:r>
            <a:r>
              <a:rPr lang="en-US" dirty="0"/>
              <a:t>
마지막으로 전체 학습이 </a:t>
            </a:r>
            <a:r>
              <a:rPr lang="en-US" dirty="0" err="1"/>
              <a:t>끝나면</a:t>
            </a:r>
            <a:r>
              <a:rPr lang="en-US" dirty="0"/>
              <a:t> </a:t>
            </a:r>
            <a:r>
              <a:rPr lang="ko-KR" altLang="en-US" dirty="0"/>
              <a:t>모델을 저장</a:t>
            </a:r>
            <a:r>
              <a:rPr lang="en-US" dirty="0" err="1"/>
              <a:t>합니다</a:t>
            </a:r>
            <a:r>
              <a:rPr lang="en-US" dirty="0"/>
              <a:t>.</a:t>
            </a:r>
          </a:p>
        </p:txBody>
      </p:sp>
      <p:sp>
        <p:nvSpPr>
          <p:cNvPr id="4" name="Slide Number Placeholder 3">
            <a:extLst>
              <a:ext uri="{FF2B5EF4-FFF2-40B4-BE49-F238E27FC236}">
                <a16:creationId xmlns:a16="http://schemas.microsoft.com/office/drawing/2014/main" id="{11306C6B-775E-0C72-15B7-C07D54F7B01B}"/>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28718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s://github.com/dhkeum9886/kmu-deeplearning/blob/main/%EA%B3%BC%EC%A0%9C/predict_arima.py" TargetMode="External"/><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dhkeum9886/kmu-deeplearning/blob/main/%EA%B3%BC%EC%A0%9C/predict_arima.py" TargetMode="External"/><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hyperlink" Target="https://github.com/dhkeum9886/kmu-deeplearning/blob/main/%EA%B3%BC%EC%A0%9C/test.csv"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4.png"/><Relationship Id="rId7" Type="http://schemas.openxmlformats.org/officeDocument/2006/relationships/hyperlink" Target="https://www.youtube.com/watch?v=xqHAh468gpw"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hyperlink" Target="https://www.youtube.com/watch?v=uy3wniYjAR0"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40.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hyperlink" Target="https://itrust.sutd.edu.sg/itrust-labs_datasets/dataset_info/" TargetMode="External"/><Relationship Id="rId5" Type="http://schemas.openxmlformats.org/officeDocument/2006/relationships/image" Target="../media/image42.png"/><Relationship Id="rId4" Type="http://schemas.openxmlformats.org/officeDocument/2006/relationships/hyperlink" Target="https://github.com/BenZickel/torch_arima"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github.com/dhkeum9886/kmu-deeplearning/blob/main/%EA%B3%BC%EC%A0%9C/common_utils.py"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dhkeum9886/kmu-deeplearning/blob/main/%EA%B3%BC%EC%A0%9C/common_utils.py"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hyperlink" Target="https://github.com/dhkeum9886/kmu-deeplearning/blob/main/%EA%B3%BC%EC%A0%9C/train_arima.py"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dhkeum9886/kmu-deeplearning/blob/main/%EA%B3%BC%EC%A0%9C/train_arima.py"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837724" y="3065621"/>
            <a:ext cx="10655141" cy="704017"/>
          </a:xfrm>
          <a:prstGeom prst="rect">
            <a:avLst/>
          </a:prstGeom>
          <a:noFill/>
          <a:ln/>
        </p:spPr>
        <p:txBody>
          <a:bodyPr wrap="none" lIns="0" tIns="0" rIns="0" bIns="0" rtlCol="0" anchor="t"/>
          <a:lstStyle/>
          <a:p>
            <a:pPr marL="0" indent="0" algn="l">
              <a:lnSpc>
                <a:spcPts val="5500"/>
              </a:lnSpc>
              <a:buNone/>
            </a:pPr>
            <a:r>
              <a:rPr lang="en-US" sz="4400" dirty="0">
                <a:solidFill>
                  <a:srgbClr val="FFD9BE"/>
                </a:solidFill>
                <a:latin typeface="Microsoft GothicNeo" panose="020B0500000101010101" pitchFamily="50" charset="-127"/>
                <a:ea typeface="Microsoft GothicNeo" panose="020B0500000101010101" pitchFamily="50" charset="-127"/>
                <a:cs typeface="Microsoft GothicNeo" panose="020B0500000101010101" pitchFamily="50" charset="-127"/>
              </a:rPr>
              <a:t>산업용 센서 시계열 데이터 이상 탐지 프로젝트</a:t>
            </a:r>
            <a:endParaRPr lang="en-US" sz="44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3" name="Text 1"/>
          <p:cNvSpPr/>
          <p:nvPr/>
        </p:nvSpPr>
        <p:spPr>
          <a:xfrm>
            <a:off x="837724" y="4128611"/>
            <a:ext cx="12954952" cy="383024"/>
          </a:xfrm>
          <a:prstGeom prst="rect">
            <a:avLst/>
          </a:prstGeom>
          <a:noFill/>
          <a:ln/>
        </p:spPr>
        <p:txBody>
          <a:bodyPr wrap="none" lIns="0" tIns="0" rIns="0" bIns="0" rtlCol="0" anchor="t"/>
          <a:lstStyle/>
          <a:p>
            <a:pPr marL="0" indent="0" algn="l">
              <a:lnSpc>
                <a:spcPts val="3000"/>
              </a:lnSpc>
              <a:buNone/>
            </a:pP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2025년 딥러닝특론 과제 발표</a:t>
            </a:r>
            <a:endParaRPr lang="en-US"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4" name="Text 2"/>
          <p:cNvSpPr/>
          <p:nvPr/>
        </p:nvSpPr>
        <p:spPr>
          <a:xfrm>
            <a:off x="837724" y="4780836"/>
            <a:ext cx="12954952" cy="383024"/>
          </a:xfrm>
          <a:prstGeom prst="rect">
            <a:avLst/>
          </a:prstGeom>
          <a:noFill/>
          <a:ln/>
        </p:spPr>
        <p:txBody>
          <a:bodyPr wrap="none" lIns="0" tIns="0" rIns="0" bIns="0" rtlCol="0" anchor="t"/>
          <a:lstStyle/>
          <a:p>
            <a:pPr marL="0" indent="0" algn="l">
              <a:lnSpc>
                <a:spcPts val="3000"/>
              </a:lnSpc>
              <a:buNone/>
            </a:pP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금동환</a:t>
            </a:r>
            <a:endParaRPr lang="en-US"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37724" y="1256348"/>
            <a:ext cx="5632490" cy="704017"/>
          </a:xfrm>
          <a:prstGeom prst="rect">
            <a:avLst/>
          </a:prstGeom>
          <a:noFill/>
          <a:ln/>
        </p:spPr>
        <p:txBody>
          <a:bodyPr wrap="none" lIns="0" tIns="0" rIns="0" bIns="0" rtlCol="0" anchor="t"/>
          <a:lstStyle/>
          <a:p>
            <a:pPr marL="0" indent="0" algn="l">
              <a:lnSpc>
                <a:spcPts val="5500"/>
              </a:lnSpc>
              <a:buNone/>
            </a:pPr>
            <a:r>
              <a:rPr lang="en-US" sz="4400" u="sng" dirty="0">
                <a:solidFill>
                  <a:srgbClr val="EF9C82"/>
                </a:solidFill>
                <a:latin typeface="Microsoft GothicNeo" panose="020B0500000101010101" pitchFamily="50" charset="-127"/>
                <a:ea typeface="Microsoft GothicNeo" panose="020B0500000101010101" pitchFamily="50" charset="-127"/>
                <a:cs typeface="Microsoft GothicNeo" panose="020B0500000101010101" pitchFamily="50" charset="-127"/>
                <a:hlinkClick r:id="rId3">
                  <a:extLst>
                    <a:ext uri="{A12FA001-AC4F-418D-AE19-62706E023703}">
                      <ahyp:hlinkClr xmlns:ahyp="http://schemas.microsoft.com/office/drawing/2018/hyperlinkcolor" val="tx"/>
                    </a:ext>
                  </a:extLst>
                </a:hlinkClick>
              </a:rPr>
              <a:t>predict_arima.py</a:t>
            </a:r>
            <a:endParaRPr lang="en-US" sz="44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3" name="Text 1"/>
          <p:cNvSpPr/>
          <p:nvPr/>
        </p:nvSpPr>
        <p:spPr>
          <a:xfrm>
            <a:off x="1872972" y="2852023"/>
            <a:ext cx="2816185" cy="351949"/>
          </a:xfrm>
          <a:prstGeom prst="rect">
            <a:avLst/>
          </a:prstGeom>
          <a:noFill/>
          <a:ln/>
        </p:spPr>
        <p:txBody>
          <a:bodyPr wrap="none" lIns="0" tIns="0" rIns="0" bIns="0" rtlCol="0" anchor="t"/>
          <a:lstStyle/>
          <a:p>
            <a:pPr marL="0" indent="0" algn="r">
              <a:lnSpc>
                <a:spcPts val="2750"/>
              </a:lnSpc>
              <a:buNone/>
            </a:pPr>
            <a:r>
              <a:rPr lang="en-US" sz="220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모델 로드</a:t>
            </a:r>
            <a:endParaRPr lang="en-US" sz="22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4" name="Text 2"/>
          <p:cNvSpPr/>
          <p:nvPr/>
        </p:nvSpPr>
        <p:spPr>
          <a:xfrm>
            <a:off x="837724" y="3347561"/>
            <a:ext cx="3851434" cy="766048"/>
          </a:xfrm>
          <a:prstGeom prst="rect">
            <a:avLst/>
          </a:prstGeom>
          <a:noFill/>
          <a:ln/>
        </p:spPr>
        <p:txBody>
          <a:bodyPr wrap="square" lIns="0" tIns="0" rIns="0" bIns="0" rtlCol="0" anchor="t"/>
          <a:lstStyle/>
          <a:p>
            <a:pPr marL="0" indent="0" algn="r">
              <a:lnSpc>
                <a:spcPts val="3000"/>
              </a:lnSpc>
              <a:buNone/>
            </a:pP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학습된 ARIMA 파라미터(.pt)를 </a:t>
            </a:r>
            <a:r>
              <a:rPr lang="en-US" sz="18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로드</a:t>
            </a:r>
            <a:endParaRPr lang="en-US"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pic>
        <p:nvPicPr>
          <p:cNvPr id="5" name="Image 0" descr="preencoded.png"/>
          <p:cNvPicPr>
            <a:picLocks noChangeAspect="1"/>
          </p:cNvPicPr>
          <p:nvPr/>
        </p:nvPicPr>
        <p:blipFill>
          <a:blip r:embed="rId4"/>
          <a:stretch>
            <a:fillRect/>
          </a:stretch>
        </p:blipFill>
        <p:spPr>
          <a:xfrm>
            <a:off x="5048131" y="2439114"/>
            <a:ext cx="4534138" cy="4534138"/>
          </a:xfrm>
          <a:prstGeom prst="rect">
            <a:avLst/>
          </a:prstGeom>
        </p:spPr>
      </p:pic>
      <p:pic>
        <p:nvPicPr>
          <p:cNvPr id="6" name="Image 1" descr="preencoded.png"/>
          <p:cNvPicPr>
            <a:picLocks noChangeAspect="1"/>
          </p:cNvPicPr>
          <p:nvPr/>
        </p:nvPicPr>
        <p:blipFill>
          <a:blip r:embed="rId5"/>
          <a:stretch>
            <a:fillRect/>
          </a:stretch>
        </p:blipFill>
        <p:spPr>
          <a:xfrm>
            <a:off x="6223516" y="3183969"/>
            <a:ext cx="358140" cy="447675"/>
          </a:xfrm>
          <a:prstGeom prst="rect">
            <a:avLst/>
          </a:prstGeom>
        </p:spPr>
      </p:pic>
      <p:sp>
        <p:nvSpPr>
          <p:cNvPr id="7" name="Text 3"/>
          <p:cNvSpPr/>
          <p:nvPr/>
        </p:nvSpPr>
        <p:spPr>
          <a:xfrm>
            <a:off x="9941243" y="2852023"/>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잔차 계산</a:t>
            </a:r>
            <a:endParaRPr lang="en-US" sz="22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8" name="Text 4"/>
          <p:cNvSpPr/>
          <p:nvPr/>
        </p:nvSpPr>
        <p:spPr>
          <a:xfrm>
            <a:off x="9941243" y="3347561"/>
            <a:ext cx="3851434" cy="766048"/>
          </a:xfrm>
          <a:prstGeom prst="rect">
            <a:avLst/>
          </a:prstGeom>
          <a:noFill/>
          <a:ln/>
        </p:spPr>
        <p:txBody>
          <a:bodyPr wrap="square" lIns="0" tIns="0" rIns="0" bIns="0" rtlCol="0" anchor="t"/>
          <a:lstStyle/>
          <a:p>
            <a:pPr marL="0" indent="0" algn="l">
              <a:lnSpc>
                <a:spcPts val="3000"/>
              </a:lnSpc>
              <a:buNone/>
            </a:pP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평가용 CSV에서 시계열 </a:t>
            </a:r>
            <a:r>
              <a:rPr lang="en-US" sz="18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Tensor를</a:t>
            </a: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 </a:t>
            </a:r>
            <a:r>
              <a:rPr lang="en-US" sz="18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생성잔차를</a:t>
            </a: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 </a:t>
            </a:r>
            <a:r>
              <a:rPr lang="en-US" sz="18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계산</a:t>
            </a:r>
            <a:endParaRPr lang="en-US"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pic>
        <p:nvPicPr>
          <p:cNvPr id="9" name="Image 2" descr="preencoded.png"/>
          <p:cNvPicPr>
            <a:picLocks noChangeAspect="1"/>
          </p:cNvPicPr>
          <p:nvPr/>
        </p:nvPicPr>
        <p:blipFill>
          <a:blip r:embed="rId6"/>
          <a:stretch>
            <a:fillRect/>
          </a:stretch>
        </p:blipFill>
        <p:spPr>
          <a:xfrm>
            <a:off x="5048131" y="2439114"/>
            <a:ext cx="4534138" cy="4534138"/>
          </a:xfrm>
          <a:prstGeom prst="rect">
            <a:avLst/>
          </a:prstGeom>
        </p:spPr>
      </p:pic>
      <p:pic>
        <p:nvPicPr>
          <p:cNvPr id="10" name="Image 3" descr="preencoded.png"/>
          <p:cNvPicPr>
            <a:picLocks noChangeAspect="1"/>
          </p:cNvPicPr>
          <p:nvPr/>
        </p:nvPicPr>
        <p:blipFill>
          <a:blip r:embed="rId7"/>
          <a:stretch>
            <a:fillRect/>
          </a:stretch>
        </p:blipFill>
        <p:spPr>
          <a:xfrm>
            <a:off x="8434388" y="3569732"/>
            <a:ext cx="358140" cy="447675"/>
          </a:xfrm>
          <a:prstGeom prst="rect">
            <a:avLst/>
          </a:prstGeom>
        </p:spPr>
      </p:pic>
      <p:sp>
        <p:nvSpPr>
          <p:cNvPr id="11" name="Text 5"/>
          <p:cNvSpPr/>
          <p:nvPr/>
        </p:nvSpPr>
        <p:spPr>
          <a:xfrm>
            <a:off x="9941243" y="5298638"/>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이상치 판정</a:t>
            </a:r>
            <a:endParaRPr lang="en-US" sz="22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2" name="Text 6"/>
          <p:cNvSpPr/>
          <p:nvPr/>
        </p:nvSpPr>
        <p:spPr>
          <a:xfrm>
            <a:off x="9941243" y="5794177"/>
            <a:ext cx="3851434" cy="766048"/>
          </a:xfrm>
          <a:prstGeom prst="rect">
            <a:avLst/>
          </a:prstGeom>
          <a:noFill/>
          <a:ln/>
        </p:spPr>
        <p:txBody>
          <a:bodyPr wrap="square" lIns="0" tIns="0" rIns="0" bIns="0" rtlCol="0" anchor="t"/>
          <a:lstStyle/>
          <a:p>
            <a:pPr marL="0" indent="0" algn="l">
              <a:lnSpc>
                <a:spcPts val="3000"/>
              </a:lnSpc>
              <a:buNone/>
            </a:pP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잔차를 Z-score </a:t>
            </a:r>
            <a:r>
              <a:rPr lang="en-US" sz="18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표준화하고</a:t>
            </a: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 </a:t>
            </a:r>
          </a:p>
          <a:p>
            <a:pPr marL="0" indent="0" algn="l">
              <a:lnSpc>
                <a:spcPts val="3000"/>
              </a:lnSpc>
              <a:buNone/>
            </a:pP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Z&gt;3인 포인트를 </a:t>
            </a:r>
            <a:r>
              <a:rPr lang="en-US" sz="18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이상치로</a:t>
            </a: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 </a:t>
            </a:r>
            <a:r>
              <a:rPr lang="ko-KR" alt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분류</a:t>
            </a:r>
            <a:endParaRPr lang="en-US"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pic>
        <p:nvPicPr>
          <p:cNvPr id="13" name="Image 4" descr="preencoded.png"/>
          <p:cNvPicPr>
            <a:picLocks noChangeAspect="1"/>
          </p:cNvPicPr>
          <p:nvPr/>
        </p:nvPicPr>
        <p:blipFill>
          <a:blip r:embed="rId8"/>
          <a:stretch>
            <a:fillRect/>
          </a:stretch>
        </p:blipFill>
        <p:spPr>
          <a:xfrm>
            <a:off x="5048131" y="2439114"/>
            <a:ext cx="4534138" cy="4534138"/>
          </a:xfrm>
          <a:prstGeom prst="rect">
            <a:avLst/>
          </a:prstGeom>
        </p:spPr>
      </p:pic>
      <p:pic>
        <p:nvPicPr>
          <p:cNvPr id="14" name="Image 5" descr="preencoded.png"/>
          <p:cNvPicPr>
            <a:picLocks noChangeAspect="1"/>
          </p:cNvPicPr>
          <p:nvPr/>
        </p:nvPicPr>
        <p:blipFill>
          <a:blip r:embed="rId9"/>
          <a:stretch>
            <a:fillRect/>
          </a:stretch>
        </p:blipFill>
        <p:spPr>
          <a:xfrm>
            <a:off x="8048625" y="5780603"/>
            <a:ext cx="358140" cy="447675"/>
          </a:xfrm>
          <a:prstGeom prst="rect">
            <a:avLst/>
          </a:prstGeom>
        </p:spPr>
      </p:pic>
      <p:sp>
        <p:nvSpPr>
          <p:cNvPr id="15" name="Text 7"/>
          <p:cNvSpPr/>
          <p:nvPr/>
        </p:nvSpPr>
        <p:spPr>
          <a:xfrm>
            <a:off x="1872972" y="5298638"/>
            <a:ext cx="2816185" cy="351949"/>
          </a:xfrm>
          <a:prstGeom prst="rect">
            <a:avLst/>
          </a:prstGeom>
          <a:noFill/>
          <a:ln/>
        </p:spPr>
        <p:txBody>
          <a:bodyPr wrap="none" lIns="0" tIns="0" rIns="0" bIns="0" rtlCol="0" anchor="t"/>
          <a:lstStyle/>
          <a:p>
            <a:pPr marL="0" indent="0" algn="r">
              <a:lnSpc>
                <a:spcPts val="2750"/>
              </a:lnSpc>
              <a:buNone/>
            </a:pPr>
            <a:r>
              <a:rPr lang="en-US" sz="220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결과 시각화</a:t>
            </a:r>
            <a:endParaRPr lang="en-US" sz="22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6" name="Text 8"/>
          <p:cNvSpPr/>
          <p:nvPr/>
        </p:nvSpPr>
        <p:spPr>
          <a:xfrm>
            <a:off x="837724" y="5794177"/>
            <a:ext cx="3851434" cy="766048"/>
          </a:xfrm>
          <a:prstGeom prst="rect">
            <a:avLst/>
          </a:prstGeom>
          <a:noFill/>
          <a:ln/>
        </p:spPr>
        <p:txBody>
          <a:bodyPr wrap="square" lIns="0" tIns="0" rIns="0" bIns="0" rtlCol="0" anchor="t"/>
          <a:lstStyle/>
          <a:p>
            <a:pPr marL="0" indent="0" algn="r">
              <a:lnSpc>
                <a:spcPts val="3000"/>
              </a:lnSpc>
              <a:buNone/>
            </a:pPr>
            <a:r>
              <a:rPr lang="en-US" sz="18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잔차</a:t>
            </a: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 시계열과 </a:t>
            </a:r>
            <a:r>
              <a:rPr lang="en-US" sz="18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이상치를</a:t>
            </a: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 </a:t>
            </a:r>
            <a:r>
              <a:rPr lang="en-US" sz="18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시각화</a:t>
            </a:r>
            <a:endParaRPr lang="en-US"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pic>
        <p:nvPicPr>
          <p:cNvPr id="17" name="Image 6" descr="preencoded.png"/>
          <p:cNvPicPr>
            <a:picLocks noChangeAspect="1"/>
          </p:cNvPicPr>
          <p:nvPr/>
        </p:nvPicPr>
        <p:blipFill>
          <a:blip r:embed="rId10"/>
          <a:stretch>
            <a:fillRect/>
          </a:stretch>
        </p:blipFill>
        <p:spPr>
          <a:xfrm>
            <a:off x="5048131" y="2439114"/>
            <a:ext cx="4534138" cy="4534138"/>
          </a:xfrm>
          <a:prstGeom prst="rect">
            <a:avLst/>
          </a:prstGeom>
        </p:spPr>
      </p:pic>
      <p:pic>
        <p:nvPicPr>
          <p:cNvPr id="18" name="Image 7" descr="preencoded.png"/>
          <p:cNvPicPr>
            <a:picLocks noChangeAspect="1"/>
          </p:cNvPicPr>
          <p:nvPr/>
        </p:nvPicPr>
        <p:blipFill>
          <a:blip r:embed="rId11"/>
          <a:stretch>
            <a:fillRect/>
          </a:stretch>
        </p:blipFill>
        <p:spPr>
          <a:xfrm>
            <a:off x="5837753" y="5394841"/>
            <a:ext cx="358140" cy="4476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896DF-EFD3-0BA9-A385-C35F432859A6}"/>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E394C550-A989-D91C-628A-801597683906}"/>
              </a:ext>
            </a:extLst>
          </p:cNvPr>
          <p:cNvSpPr/>
          <p:nvPr/>
        </p:nvSpPr>
        <p:spPr>
          <a:xfrm>
            <a:off x="837724" y="1256348"/>
            <a:ext cx="5632490" cy="704017"/>
          </a:xfrm>
          <a:prstGeom prst="rect">
            <a:avLst/>
          </a:prstGeom>
          <a:noFill/>
          <a:ln/>
        </p:spPr>
        <p:txBody>
          <a:bodyPr wrap="none" lIns="0" tIns="0" rIns="0" bIns="0" rtlCol="0" anchor="t"/>
          <a:lstStyle/>
          <a:p>
            <a:pPr marL="0" indent="0" algn="l">
              <a:lnSpc>
                <a:spcPts val="5500"/>
              </a:lnSpc>
              <a:buNone/>
            </a:pPr>
            <a:r>
              <a:rPr lang="en-US" sz="4400" u="sng" dirty="0">
                <a:solidFill>
                  <a:srgbClr val="EF9C82"/>
                </a:solidFill>
                <a:latin typeface="Microsoft GothicNeo" panose="020B0500000101010101" pitchFamily="50" charset="-127"/>
                <a:ea typeface="Microsoft GothicNeo" panose="020B0500000101010101" pitchFamily="50" charset="-127"/>
                <a:cs typeface="Microsoft GothicNeo" panose="020B0500000101010101" pitchFamily="50" charset="-127"/>
                <a:hlinkClick r:id="rId3">
                  <a:extLst>
                    <a:ext uri="{A12FA001-AC4F-418D-AE19-62706E023703}">
                      <ahyp:hlinkClr xmlns:ahyp="http://schemas.microsoft.com/office/drawing/2018/hyperlinkcolor" val="tx"/>
                    </a:ext>
                  </a:extLst>
                </a:hlinkClick>
              </a:rPr>
              <a:t>predict_arima.py</a:t>
            </a:r>
            <a:endParaRPr lang="en-US" sz="44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9" name="Text 1">
            <a:extLst>
              <a:ext uri="{FF2B5EF4-FFF2-40B4-BE49-F238E27FC236}">
                <a16:creationId xmlns:a16="http://schemas.microsoft.com/office/drawing/2014/main" id="{1EC9E2B3-4451-F22A-9F28-0AB37EF7D6A4}"/>
              </a:ext>
            </a:extLst>
          </p:cNvPr>
          <p:cNvSpPr/>
          <p:nvPr/>
        </p:nvSpPr>
        <p:spPr>
          <a:xfrm>
            <a:off x="837725" y="1751053"/>
            <a:ext cx="6477476" cy="6244371"/>
          </a:xfrm>
          <a:prstGeom prst="rect">
            <a:avLst/>
          </a:prstGeom>
          <a:noFill/>
          <a:ln/>
        </p:spPr>
        <p:txBody>
          <a:bodyPr wrap="none" lIns="0" tIns="0" rIns="0" bIns="0" rtlCol="0" anchor="t"/>
          <a:lstStyle/>
          <a:p>
            <a:br>
              <a:rPr lang="en-US" altLang="ko-KR" sz="800" dirty="0">
                <a:solidFill>
                  <a:schemeClr val="bg1"/>
                </a:solidFill>
                <a:latin typeface="+mj-ea"/>
                <a:ea typeface="+mj-ea"/>
              </a:rPr>
            </a:br>
            <a:r>
              <a:rPr lang="en-US" altLang="ko-KR" sz="800" dirty="0">
                <a:solidFill>
                  <a:schemeClr val="bg1"/>
                </a:solidFill>
                <a:latin typeface="+mj-ea"/>
                <a:ea typeface="+mj-ea"/>
              </a:rPr>
              <a:t>def main():</a:t>
            </a:r>
          </a:p>
          <a:p>
            <a:r>
              <a:rPr lang="en-US" altLang="ko-KR" sz="800" dirty="0">
                <a:solidFill>
                  <a:schemeClr val="bg1"/>
                </a:solidFill>
                <a:latin typeface="+mj-ea"/>
                <a:ea typeface="+mj-ea"/>
              </a:rPr>
              <a:t>    # 1) </a:t>
            </a:r>
            <a:r>
              <a:rPr lang="ko-KR" altLang="en-US" sz="800" dirty="0">
                <a:solidFill>
                  <a:schemeClr val="bg1"/>
                </a:solidFill>
                <a:latin typeface="+mj-ea"/>
                <a:ea typeface="+mj-ea"/>
              </a:rPr>
              <a:t>인자 파싱</a:t>
            </a:r>
          </a:p>
          <a:p>
            <a:r>
              <a:rPr lang="ko-KR" altLang="en-US" sz="800" dirty="0">
                <a:solidFill>
                  <a:schemeClr val="bg1"/>
                </a:solidFill>
                <a:latin typeface="+mj-ea"/>
                <a:ea typeface="+mj-ea"/>
              </a:rPr>
              <a:t>    </a:t>
            </a:r>
            <a:r>
              <a:rPr lang="en-US" altLang="ko-KR" sz="800" dirty="0">
                <a:solidFill>
                  <a:schemeClr val="bg1"/>
                </a:solidFill>
                <a:latin typeface="+mj-ea"/>
                <a:ea typeface="+mj-ea"/>
              </a:rPr>
              <a:t>parser = </a:t>
            </a:r>
            <a:r>
              <a:rPr lang="en-US" altLang="ko-KR" sz="800" dirty="0" err="1">
                <a:solidFill>
                  <a:schemeClr val="bg1"/>
                </a:solidFill>
                <a:latin typeface="+mj-ea"/>
                <a:ea typeface="+mj-ea"/>
              </a:rPr>
              <a:t>argparse.ArgumentParser</a:t>
            </a:r>
            <a:r>
              <a:rPr lang="en-US" altLang="ko-KR" sz="800" dirty="0">
                <a:solidFill>
                  <a:schemeClr val="bg1"/>
                </a:solidFill>
                <a:latin typeface="+mj-ea"/>
                <a:ea typeface="+mj-ea"/>
              </a:rPr>
              <a:t>()</a:t>
            </a:r>
          </a:p>
          <a:p>
            <a:r>
              <a:rPr lang="en-US" altLang="ko-KR" sz="800" dirty="0">
                <a:solidFill>
                  <a:schemeClr val="bg1"/>
                </a:solidFill>
                <a:latin typeface="+mj-ea"/>
                <a:ea typeface="+mj-ea"/>
              </a:rPr>
              <a:t>    </a:t>
            </a:r>
            <a:r>
              <a:rPr lang="en-US" altLang="ko-KR" sz="800" dirty="0" err="1">
                <a:solidFill>
                  <a:schemeClr val="bg1"/>
                </a:solidFill>
                <a:latin typeface="+mj-ea"/>
                <a:ea typeface="+mj-ea"/>
              </a:rPr>
              <a:t>parser.add_argument</a:t>
            </a:r>
            <a:r>
              <a:rPr lang="en-US" altLang="ko-KR" sz="800" dirty="0">
                <a:solidFill>
                  <a:schemeClr val="bg1"/>
                </a:solidFill>
                <a:latin typeface="+mj-ea"/>
                <a:ea typeface="+mj-ea"/>
              </a:rPr>
              <a:t>("--csv", default="test.csv", help="</a:t>
            </a:r>
            <a:r>
              <a:rPr lang="ko-KR" altLang="en-US" sz="800" dirty="0">
                <a:solidFill>
                  <a:schemeClr val="bg1"/>
                </a:solidFill>
                <a:latin typeface="+mj-ea"/>
                <a:ea typeface="+mj-ea"/>
              </a:rPr>
              <a:t>평가용 </a:t>
            </a:r>
            <a:r>
              <a:rPr lang="en-US" altLang="ko-KR" sz="800" dirty="0">
                <a:solidFill>
                  <a:schemeClr val="bg1"/>
                </a:solidFill>
                <a:latin typeface="+mj-ea"/>
                <a:ea typeface="+mj-ea"/>
              </a:rPr>
              <a:t>CSV </a:t>
            </a:r>
            <a:r>
              <a:rPr lang="ko-KR" altLang="en-US" sz="800" dirty="0">
                <a:solidFill>
                  <a:schemeClr val="bg1"/>
                </a:solidFill>
                <a:latin typeface="+mj-ea"/>
                <a:ea typeface="+mj-ea"/>
              </a:rPr>
              <a:t>파일 경로</a:t>
            </a:r>
            <a:r>
              <a:rPr lang="en-US" altLang="ko-KR" sz="800" dirty="0">
                <a:solidFill>
                  <a:schemeClr val="bg1"/>
                </a:solidFill>
                <a:latin typeface="+mj-ea"/>
                <a:ea typeface="+mj-ea"/>
              </a:rPr>
              <a:t>")</a:t>
            </a:r>
          </a:p>
          <a:p>
            <a:r>
              <a:rPr lang="en-US" altLang="ko-KR" sz="800" dirty="0">
                <a:solidFill>
                  <a:schemeClr val="bg1"/>
                </a:solidFill>
                <a:latin typeface="+mj-ea"/>
                <a:ea typeface="+mj-ea"/>
              </a:rPr>
              <a:t>    </a:t>
            </a:r>
            <a:r>
              <a:rPr lang="en-US" altLang="ko-KR" sz="800" dirty="0" err="1">
                <a:solidFill>
                  <a:schemeClr val="bg1"/>
                </a:solidFill>
                <a:latin typeface="+mj-ea"/>
                <a:ea typeface="+mj-ea"/>
              </a:rPr>
              <a:t>parser.add_argument</a:t>
            </a:r>
            <a:r>
              <a:rPr lang="en-US" altLang="ko-KR" sz="800" dirty="0">
                <a:solidFill>
                  <a:schemeClr val="bg1"/>
                </a:solidFill>
                <a:latin typeface="+mj-ea"/>
                <a:ea typeface="+mj-ea"/>
              </a:rPr>
              <a:t>("--tag", default="LIT101", help="</a:t>
            </a:r>
            <a:r>
              <a:rPr lang="ko-KR" altLang="en-US" sz="800" dirty="0">
                <a:solidFill>
                  <a:schemeClr val="bg1"/>
                </a:solidFill>
                <a:latin typeface="+mj-ea"/>
                <a:ea typeface="+mj-ea"/>
              </a:rPr>
              <a:t>예측할 센서 </a:t>
            </a:r>
            <a:r>
              <a:rPr lang="ko-KR" altLang="en-US" sz="800" dirty="0" err="1">
                <a:solidFill>
                  <a:schemeClr val="bg1"/>
                </a:solidFill>
                <a:latin typeface="+mj-ea"/>
                <a:ea typeface="+mj-ea"/>
              </a:rPr>
              <a:t>태그명</a:t>
            </a:r>
            <a:r>
              <a:rPr lang="en-US" altLang="ko-KR" sz="800" dirty="0">
                <a:solidFill>
                  <a:schemeClr val="bg1"/>
                </a:solidFill>
                <a:latin typeface="+mj-ea"/>
                <a:ea typeface="+mj-ea"/>
              </a:rPr>
              <a:t>")</a:t>
            </a:r>
          </a:p>
          <a:p>
            <a:r>
              <a:rPr lang="en-US" altLang="ko-KR" sz="800" dirty="0">
                <a:solidFill>
                  <a:schemeClr val="bg1"/>
                </a:solidFill>
                <a:latin typeface="+mj-ea"/>
                <a:ea typeface="+mj-ea"/>
              </a:rPr>
              <a:t>    </a:t>
            </a:r>
            <a:r>
              <a:rPr lang="en-US" altLang="ko-KR" sz="800" dirty="0" err="1">
                <a:solidFill>
                  <a:schemeClr val="bg1"/>
                </a:solidFill>
                <a:latin typeface="+mj-ea"/>
                <a:ea typeface="+mj-ea"/>
              </a:rPr>
              <a:t>parser.add_argument</a:t>
            </a:r>
            <a:r>
              <a:rPr lang="en-US" altLang="ko-KR" sz="800" dirty="0">
                <a:solidFill>
                  <a:schemeClr val="bg1"/>
                </a:solidFill>
                <a:latin typeface="+mj-ea"/>
                <a:ea typeface="+mj-ea"/>
              </a:rPr>
              <a:t>("--model", default="models/arima_LIT101.pt", help="</a:t>
            </a:r>
            <a:r>
              <a:rPr lang="ko-KR" altLang="en-US" sz="800" dirty="0">
                <a:solidFill>
                  <a:schemeClr val="bg1"/>
                </a:solidFill>
                <a:latin typeface="+mj-ea"/>
                <a:ea typeface="+mj-ea"/>
              </a:rPr>
              <a:t>학습된 파라미터</a:t>
            </a:r>
            <a:r>
              <a:rPr lang="en-US" altLang="ko-KR" sz="800" dirty="0">
                <a:solidFill>
                  <a:schemeClr val="bg1"/>
                </a:solidFill>
                <a:latin typeface="+mj-ea"/>
                <a:ea typeface="+mj-ea"/>
              </a:rPr>
              <a:t>(.pt) </a:t>
            </a:r>
            <a:r>
              <a:rPr lang="ko-KR" altLang="en-US" sz="800" dirty="0">
                <a:solidFill>
                  <a:schemeClr val="bg1"/>
                </a:solidFill>
                <a:latin typeface="+mj-ea"/>
                <a:ea typeface="+mj-ea"/>
              </a:rPr>
              <a:t>경로</a:t>
            </a:r>
            <a:r>
              <a:rPr lang="en-US" altLang="ko-KR" sz="800" dirty="0">
                <a:solidFill>
                  <a:schemeClr val="bg1"/>
                </a:solidFill>
                <a:latin typeface="+mj-ea"/>
                <a:ea typeface="+mj-ea"/>
              </a:rPr>
              <a:t>")</a:t>
            </a:r>
          </a:p>
          <a:p>
            <a:r>
              <a:rPr lang="en-US" altLang="ko-KR" sz="800" dirty="0">
                <a:solidFill>
                  <a:schemeClr val="bg1"/>
                </a:solidFill>
                <a:latin typeface="+mj-ea"/>
                <a:ea typeface="+mj-ea"/>
              </a:rPr>
              <a:t>    </a:t>
            </a:r>
            <a:r>
              <a:rPr lang="en-US" altLang="ko-KR" sz="800" dirty="0" err="1">
                <a:solidFill>
                  <a:schemeClr val="bg1"/>
                </a:solidFill>
                <a:latin typeface="+mj-ea"/>
                <a:ea typeface="+mj-ea"/>
              </a:rPr>
              <a:t>args</a:t>
            </a:r>
            <a:r>
              <a:rPr lang="en-US" altLang="ko-KR" sz="800" dirty="0">
                <a:solidFill>
                  <a:schemeClr val="bg1"/>
                </a:solidFill>
                <a:latin typeface="+mj-ea"/>
                <a:ea typeface="+mj-ea"/>
              </a:rPr>
              <a:t> = </a:t>
            </a:r>
            <a:r>
              <a:rPr lang="en-US" altLang="ko-KR" sz="800" dirty="0" err="1">
                <a:solidFill>
                  <a:schemeClr val="bg1"/>
                </a:solidFill>
                <a:latin typeface="+mj-ea"/>
                <a:ea typeface="+mj-ea"/>
              </a:rPr>
              <a:t>parser.parse_args</a:t>
            </a:r>
            <a:r>
              <a:rPr lang="en-US" altLang="ko-KR" sz="800" dirty="0">
                <a:solidFill>
                  <a:schemeClr val="bg1"/>
                </a:solidFill>
                <a:latin typeface="+mj-ea"/>
                <a:ea typeface="+mj-ea"/>
              </a:rPr>
              <a:t>()</a:t>
            </a:r>
          </a:p>
          <a:p>
            <a:br>
              <a:rPr lang="en-US" altLang="ko-KR" sz="800" dirty="0">
                <a:solidFill>
                  <a:schemeClr val="bg1"/>
                </a:solidFill>
                <a:latin typeface="+mj-ea"/>
                <a:ea typeface="+mj-ea"/>
              </a:rPr>
            </a:br>
            <a:r>
              <a:rPr lang="en-US" altLang="ko-KR" sz="800" dirty="0">
                <a:solidFill>
                  <a:schemeClr val="bg1"/>
                </a:solidFill>
                <a:latin typeface="+mj-ea"/>
                <a:ea typeface="+mj-ea"/>
              </a:rPr>
              <a:t>    # 2) </a:t>
            </a:r>
            <a:r>
              <a:rPr lang="ko-KR" altLang="en-US" sz="800" dirty="0">
                <a:solidFill>
                  <a:schemeClr val="bg1"/>
                </a:solidFill>
                <a:latin typeface="+mj-ea"/>
                <a:ea typeface="+mj-ea"/>
              </a:rPr>
              <a:t>디바이스 확인</a:t>
            </a:r>
          </a:p>
          <a:p>
            <a:r>
              <a:rPr lang="ko-KR" altLang="en-US" sz="800" dirty="0">
                <a:solidFill>
                  <a:schemeClr val="bg1"/>
                </a:solidFill>
                <a:latin typeface="+mj-ea"/>
                <a:ea typeface="+mj-ea"/>
              </a:rPr>
              <a:t>    </a:t>
            </a:r>
            <a:r>
              <a:rPr lang="en-US" altLang="ko-KR" sz="800" dirty="0">
                <a:solidFill>
                  <a:schemeClr val="bg1"/>
                </a:solidFill>
                <a:latin typeface="+mj-ea"/>
                <a:ea typeface="+mj-ea"/>
              </a:rPr>
              <a:t>device, _ = </a:t>
            </a:r>
            <a:r>
              <a:rPr lang="en-US" altLang="ko-KR" sz="800" dirty="0" err="1">
                <a:solidFill>
                  <a:schemeClr val="bg1"/>
                </a:solidFill>
                <a:latin typeface="+mj-ea"/>
                <a:ea typeface="+mj-ea"/>
              </a:rPr>
              <a:t>get_device</a:t>
            </a:r>
            <a:r>
              <a:rPr lang="en-US" altLang="ko-KR" sz="800" dirty="0">
                <a:solidFill>
                  <a:schemeClr val="bg1"/>
                </a:solidFill>
                <a:latin typeface="+mj-ea"/>
                <a:ea typeface="+mj-ea"/>
              </a:rPr>
              <a:t>()</a:t>
            </a:r>
          </a:p>
          <a:p>
            <a:r>
              <a:rPr lang="en-US" altLang="ko-KR" sz="800" dirty="0">
                <a:solidFill>
                  <a:schemeClr val="bg1"/>
                </a:solidFill>
                <a:latin typeface="+mj-ea"/>
                <a:ea typeface="+mj-ea"/>
              </a:rPr>
              <a:t>    print(f"</a:t>
            </a:r>
            <a:r>
              <a:rPr lang="ko-KR" altLang="en-US" sz="800" dirty="0">
                <a:solidFill>
                  <a:schemeClr val="bg1"/>
                </a:solidFill>
                <a:latin typeface="+mj-ea"/>
                <a:ea typeface="+mj-ea"/>
              </a:rPr>
              <a:t>추론 디바이스</a:t>
            </a:r>
            <a:r>
              <a:rPr lang="en-US" altLang="ko-KR" sz="800" dirty="0">
                <a:solidFill>
                  <a:schemeClr val="bg1"/>
                </a:solidFill>
                <a:latin typeface="+mj-ea"/>
                <a:ea typeface="+mj-ea"/>
              </a:rPr>
              <a:t>: {device}")</a:t>
            </a:r>
          </a:p>
          <a:p>
            <a:br>
              <a:rPr lang="en-US" altLang="ko-KR" sz="800" dirty="0">
                <a:solidFill>
                  <a:schemeClr val="bg1"/>
                </a:solidFill>
                <a:latin typeface="+mj-ea"/>
                <a:ea typeface="+mj-ea"/>
              </a:rPr>
            </a:br>
            <a:r>
              <a:rPr lang="en-US" altLang="ko-KR" sz="800" dirty="0">
                <a:solidFill>
                  <a:schemeClr val="bg1"/>
                </a:solidFill>
                <a:latin typeface="+mj-ea"/>
                <a:ea typeface="+mj-ea"/>
              </a:rPr>
              <a:t>    # 3) </a:t>
            </a:r>
            <a:r>
              <a:rPr lang="ko-KR" altLang="en-US" sz="800" dirty="0">
                <a:solidFill>
                  <a:schemeClr val="bg1"/>
                </a:solidFill>
                <a:latin typeface="+mj-ea"/>
                <a:ea typeface="+mj-ea"/>
              </a:rPr>
              <a:t>테스트 데이터 로드 및 </a:t>
            </a:r>
            <a:r>
              <a:rPr lang="ko-KR" altLang="en-US" sz="800" dirty="0" err="1">
                <a:solidFill>
                  <a:schemeClr val="bg1"/>
                </a:solidFill>
                <a:latin typeface="+mj-ea"/>
                <a:ea typeface="+mj-ea"/>
              </a:rPr>
              <a:t>전처리</a:t>
            </a:r>
            <a:endParaRPr lang="ko-KR" altLang="en-US" sz="800" dirty="0">
              <a:solidFill>
                <a:schemeClr val="bg1"/>
              </a:solidFill>
              <a:latin typeface="+mj-ea"/>
              <a:ea typeface="+mj-ea"/>
            </a:endParaRPr>
          </a:p>
          <a:p>
            <a:r>
              <a:rPr lang="ko-KR" altLang="en-US" sz="800" dirty="0">
                <a:solidFill>
                  <a:schemeClr val="bg1"/>
                </a:solidFill>
                <a:latin typeface="+mj-ea"/>
                <a:ea typeface="+mj-ea"/>
              </a:rPr>
              <a:t>    </a:t>
            </a:r>
            <a:r>
              <a:rPr lang="en-US" altLang="ko-KR" sz="800" dirty="0">
                <a:solidFill>
                  <a:schemeClr val="bg1"/>
                </a:solidFill>
                <a:latin typeface="+mj-ea"/>
                <a:ea typeface="+mj-ea"/>
              </a:rPr>
              <a:t>try:</a:t>
            </a:r>
          </a:p>
          <a:p>
            <a:r>
              <a:rPr lang="en-US" altLang="ko-KR" sz="800" dirty="0">
                <a:solidFill>
                  <a:schemeClr val="bg1"/>
                </a:solidFill>
                <a:latin typeface="+mj-ea"/>
                <a:ea typeface="+mj-ea"/>
              </a:rPr>
              <a:t>        series, </a:t>
            </a:r>
            <a:r>
              <a:rPr lang="en-US" altLang="ko-KR" sz="800" dirty="0" err="1">
                <a:solidFill>
                  <a:schemeClr val="bg1"/>
                </a:solidFill>
                <a:latin typeface="+mj-ea"/>
                <a:ea typeface="+mj-ea"/>
              </a:rPr>
              <a:t>ts_index</a:t>
            </a:r>
            <a:r>
              <a:rPr lang="en-US" altLang="ko-KR" sz="800" dirty="0">
                <a:solidFill>
                  <a:schemeClr val="bg1"/>
                </a:solidFill>
                <a:latin typeface="+mj-ea"/>
                <a:ea typeface="+mj-ea"/>
              </a:rPr>
              <a:t> = </a:t>
            </a:r>
            <a:r>
              <a:rPr lang="en-US" altLang="ko-KR" sz="800" dirty="0" err="1">
                <a:solidFill>
                  <a:schemeClr val="bg1"/>
                </a:solidFill>
                <a:latin typeface="+mj-ea"/>
                <a:ea typeface="+mj-ea"/>
              </a:rPr>
              <a:t>load_csv</a:t>
            </a:r>
            <a:r>
              <a:rPr lang="en-US" altLang="ko-KR" sz="800" dirty="0">
                <a:solidFill>
                  <a:schemeClr val="bg1"/>
                </a:solidFill>
                <a:latin typeface="+mj-ea"/>
                <a:ea typeface="+mj-ea"/>
              </a:rPr>
              <a:t>(args.csv, </a:t>
            </a:r>
            <a:r>
              <a:rPr lang="en-US" altLang="ko-KR" sz="800" dirty="0" err="1">
                <a:solidFill>
                  <a:schemeClr val="bg1"/>
                </a:solidFill>
                <a:latin typeface="+mj-ea"/>
                <a:ea typeface="+mj-ea"/>
              </a:rPr>
              <a:t>args.tag</a:t>
            </a:r>
            <a:r>
              <a:rPr lang="en-US" altLang="ko-KR" sz="800" dirty="0">
                <a:solidFill>
                  <a:schemeClr val="bg1"/>
                </a:solidFill>
                <a:latin typeface="+mj-ea"/>
                <a:ea typeface="+mj-ea"/>
              </a:rPr>
              <a:t>)</a:t>
            </a:r>
          </a:p>
          <a:p>
            <a:r>
              <a:rPr lang="en-US" altLang="ko-KR" sz="800" dirty="0">
                <a:solidFill>
                  <a:schemeClr val="bg1"/>
                </a:solidFill>
                <a:latin typeface="+mj-ea"/>
                <a:ea typeface="+mj-ea"/>
              </a:rPr>
              <a:t>    except Exception as e:</a:t>
            </a:r>
          </a:p>
          <a:p>
            <a:r>
              <a:rPr lang="en-US" altLang="ko-KR" sz="800" dirty="0">
                <a:solidFill>
                  <a:schemeClr val="bg1"/>
                </a:solidFill>
                <a:latin typeface="+mj-ea"/>
                <a:ea typeface="+mj-ea"/>
              </a:rPr>
              <a:t>        print(f"</a:t>
            </a:r>
            <a:r>
              <a:rPr lang="ko-KR" altLang="en-US" sz="800" dirty="0">
                <a:solidFill>
                  <a:schemeClr val="bg1"/>
                </a:solidFill>
                <a:latin typeface="+mj-ea"/>
                <a:ea typeface="+mj-ea"/>
              </a:rPr>
              <a:t>데이터 로드 실패</a:t>
            </a:r>
            <a:r>
              <a:rPr lang="en-US" altLang="ko-KR" sz="800" dirty="0">
                <a:solidFill>
                  <a:schemeClr val="bg1"/>
                </a:solidFill>
                <a:latin typeface="+mj-ea"/>
                <a:ea typeface="+mj-ea"/>
              </a:rPr>
              <a:t>: {e}")</a:t>
            </a:r>
          </a:p>
          <a:p>
            <a:r>
              <a:rPr lang="en-US" altLang="ko-KR" sz="800" dirty="0">
                <a:solidFill>
                  <a:schemeClr val="bg1"/>
                </a:solidFill>
                <a:latin typeface="+mj-ea"/>
                <a:ea typeface="+mj-ea"/>
              </a:rPr>
              <a:t>        </a:t>
            </a:r>
            <a:r>
              <a:rPr lang="en-US" altLang="ko-KR" sz="800" dirty="0" err="1">
                <a:solidFill>
                  <a:schemeClr val="bg1"/>
                </a:solidFill>
                <a:latin typeface="+mj-ea"/>
                <a:ea typeface="+mj-ea"/>
              </a:rPr>
              <a:t>sys.exit</a:t>
            </a:r>
            <a:r>
              <a:rPr lang="en-US" altLang="ko-KR" sz="800" dirty="0">
                <a:solidFill>
                  <a:schemeClr val="bg1"/>
                </a:solidFill>
                <a:latin typeface="+mj-ea"/>
                <a:ea typeface="+mj-ea"/>
              </a:rPr>
              <a:t>(1)</a:t>
            </a:r>
          </a:p>
          <a:p>
            <a:r>
              <a:rPr lang="en-US" altLang="ko-KR" sz="800" dirty="0">
                <a:solidFill>
                  <a:schemeClr val="bg1"/>
                </a:solidFill>
                <a:latin typeface="+mj-ea"/>
                <a:ea typeface="+mj-ea"/>
              </a:rPr>
              <a:t>    else:</a:t>
            </a:r>
          </a:p>
          <a:p>
            <a:r>
              <a:rPr lang="en-US" altLang="ko-KR" sz="800" dirty="0">
                <a:solidFill>
                  <a:schemeClr val="bg1"/>
                </a:solidFill>
                <a:latin typeface="+mj-ea"/>
                <a:ea typeface="+mj-ea"/>
              </a:rPr>
              <a:t>        # </a:t>
            </a:r>
            <a:r>
              <a:rPr lang="ko-KR" altLang="en-US" sz="800" dirty="0">
                <a:solidFill>
                  <a:schemeClr val="bg1"/>
                </a:solidFill>
                <a:latin typeface="+mj-ea"/>
                <a:ea typeface="+mj-ea"/>
              </a:rPr>
              <a:t>성공 시에만</a:t>
            </a:r>
          </a:p>
          <a:p>
            <a:r>
              <a:rPr lang="ko-KR" altLang="en-US" sz="800" dirty="0">
                <a:solidFill>
                  <a:schemeClr val="bg1"/>
                </a:solidFill>
                <a:latin typeface="+mj-ea"/>
                <a:ea typeface="+mj-ea"/>
              </a:rPr>
              <a:t>        </a:t>
            </a:r>
            <a:r>
              <a:rPr lang="en-US" altLang="ko-KR" sz="800" dirty="0">
                <a:solidFill>
                  <a:schemeClr val="bg1"/>
                </a:solidFill>
                <a:latin typeface="+mj-ea"/>
                <a:ea typeface="+mj-ea"/>
              </a:rPr>
              <a:t>series = series.to(device)</a:t>
            </a:r>
          </a:p>
          <a:p>
            <a:br>
              <a:rPr lang="en-US" altLang="ko-KR" sz="800" dirty="0">
                <a:solidFill>
                  <a:schemeClr val="bg1"/>
                </a:solidFill>
                <a:latin typeface="+mj-ea"/>
                <a:ea typeface="+mj-ea"/>
              </a:rPr>
            </a:br>
            <a:r>
              <a:rPr lang="en-US" altLang="ko-KR" sz="800" dirty="0">
                <a:solidFill>
                  <a:schemeClr val="bg1"/>
                </a:solidFill>
                <a:latin typeface="+mj-ea"/>
                <a:ea typeface="+mj-ea"/>
              </a:rPr>
              <a:t>    # 4) </a:t>
            </a:r>
            <a:r>
              <a:rPr lang="ko-KR" altLang="en-US" sz="800" dirty="0">
                <a:solidFill>
                  <a:schemeClr val="bg1"/>
                </a:solidFill>
                <a:latin typeface="+mj-ea"/>
                <a:ea typeface="+mj-ea"/>
              </a:rPr>
              <a:t>모델 초기화 및 가중치 로드</a:t>
            </a:r>
          </a:p>
          <a:p>
            <a:r>
              <a:rPr lang="ko-KR" altLang="en-US" sz="800" dirty="0">
                <a:solidFill>
                  <a:schemeClr val="bg1"/>
                </a:solidFill>
                <a:latin typeface="+mj-ea"/>
                <a:ea typeface="+mj-ea"/>
              </a:rPr>
              <a:t>    </a:t>
            </a:r>
            <a:r>
              <a:rPr lang="en-US" altLang="ko-KR" sz="800" dirty="0">
                <a:solidFill>
                  <a:schemeClr val="bg1"/>
                </a:solidFill>
                <a:latin typeface="+mj-ea"/>
                <a:ea typeface="+mj-ea"/>
              </a:rPr>
              <a:t>model = </a:t>
            </a:r>
            <a:r>
              <a:rPr lang="en-US" altLang="ko-KR" sz="800" dirty="0" err="1">
                <a:solidFill>
                  <a:schemeClr val="bg1"/>
                </a:solidFill>
                <a:latin typeface="+mj-ea"/>
                <a:ea typeface="+mj-ea"/>
              </a:rPr>
              <a:t>ARIMAModel</a:t>
            </a:r>
            <a:r>
              <a:rPr lang="en-US" altLang="ko-KR" sz="800" dirty="0">
                <a:solidFill>
                  <a:schemeClr val="bg1"/>
                </a:solidFill>
                <a:latin typeface="+mj-ea"/>
                <a:ea typeface="+mj-ea"/>
              </a:rPr>
              <a:t>().to(device)</a:t>
            </a:r>
          </a:p>
          <a:p>
            <a:br>
              <a:rPr lang="en-US" altLang="ko-KR" sz="800" dirty="0">
                <a:solidFill>
                  <a:schemeClr val="bg1"/>
                </a:solidFill>
                <a:latin typeface="+mj-ea"/>
                <a:ea typeface="+mj-ea"/>
              </a:rPr>
            </a:br>
            <a:r>
              <a:rPr lang="en-US" altLang="ko-KR" sz="800" dirty="0">
                <a:solidFill>
                  <a:schemeClr val="bg1"/>
                </a:solidFill>
                <a:latin typeface="+mj-ea"/>
                <a:ea typeface="+mj-ea"/>
              </a:rPr>
              <a:t>    # </a:t>
            </a:r>
            <a:r>
              <a:rPr lang="ko-KR" altLang="en-US" sz="800" dirty="0">
                <a:solidFill>
                  <a:schemeClr val="bg1"/>
                </a:solidFill>
                <a:latin typeface="+mj-ea"/>
                <a:ea typeface="+mj-ea"/>
              </a:rPr>
              <a:t>저장한 </a:t>
            </a:r>
            <a:r>
              <a:rPr lang="en-US" altLang="ko-KR" sz="800" dirty="0">
                <a:solidFill>
                  <a:schemeClr val="bg1"/>
                </a:solidFill>
                <a:latin typeface="+mj-ea"/>
                <a:ea typeface="+mj-ea"/>
              </a:rPr>
              <a:t>pt </a:t>
            </a:r>
            <a:r>
              <a:rPr lang="ko-KR" altLang="en-US" sz="800" dirty="0">
                <a:solidFill>
                  <a:schemeClr val="bg1"/>
                </a:solidFill>
                <a:latin typeface="+mj-ea"/>
                <a:ea typeface="+mj-ea"/>
              </a:rPr>
              <a:t>파일을 불러와</a:t>
            </a:r>
            <a:r>
              <a:rPr lang="en-US" altLang="ko-KR" sz="800" dirty="0">
                <a:solidFill>
                  <a:schemeClr val="bg1"/>
                </a:solidFill>
                <a:latin typeface="+mj-ea"/>
                <a:ea typeface="+mj-ea"/>
              </a:rPr>
              <a:t>, </a:t>
            </a:r>
            <a:r>
              <a:rPr lang="ko-KR" altLang="en-US" sz="800" dirty="0">
                <a:solidFill>
                  <a:schemeClr val="bg1"/>
                </a:solidFill>
                <a:latin typeface="+mj-ea"/>
                <a:ea typeface="+mj-ea"/>
              </a:rPr>
              <a:t>모델에 매핑</a:t>
            </a:r>
          </a:p>
          <a:p>
            <a:r>
              <a:rPr lang="ko-KR" altLang="en-US" sz="800" dirty="0">
                <a:solidFill>
                  <a:schemeClr val="bg1"/>
                </a:solidFill>
                <a:latin typeface="+mj-ea"/>
                <a:ea typeface="+mj-ea"/>
              </a:rPr>
              <a:t>    </a:t>
            </a:r>
            <a:r>
              <a:rPr lang="en-US" altLang="ko-KR" sz="800" dirty="0">
                <a:solidFill>
                  <a:schemeClr val="bg1"/>
                </a:solidFill>
                <a:latin typeface="+mj-ea"/>
                <a:ea typeface="+mj-ea"/>
              </a:rPr>
              <a:t>state = </a:t>
            </a:r>
            <a:r>
              <a:rPr lang="en-US" altLang="ko-KR" sz="800" dirty="0" err="1">
                <a:solidFill>
                  <a:schemeClr val="bg1"/>
                </a:solidFill>
                <a:latin typeface="+mj-ea"/>
                <a:ea typeface="+mj-ea"/>
              </a:rPr>
              <a:t>torch.load</a:t>
            </a:r>
            <a:r>
              <a:rPr lang="en-US" altLang="ko-KR" sz="800" dirty="0">
                <a:solidFill>
                  <a:schemeClr val="bg1"/>
                </a:solidFill>
                <a:latin typeface="+mj-ea"/>
                <a:ea typeface="+mj-ea"/>
              </a:rPr>
              <a:t>(</a:t>
            </a:r>
            <a:r>
              <a:rPr lang="en-US" altLang="ko-KR" sz="800" dirty="0" err="1">
                <a:solidFill>
                  <a:schemeClr val="bg1"/>
                </a:solidFill>
                <a:latin typeface="+mj-ea"/>
                <a:ea typeface="+mj-ea"/>
              </a:rPr>
              <a:t>args.model</a:t>
            </a:r>
            <a:r>
              <a:rPr lang="en-US" altLang="ko-KR" sz="800" dirty="0">
                <a:solidFill>
                  <a:schemeClr val="bg1"/>
                </a:solidFill>
                <a:latin typeface="+mj-ea"/>
                <a:ea typeface="+mj-ea"/>
              </a:rPr>
              <a:t>, </a:t>
            </a:r>
            <a:r>
              <a:rPr lang="en-US" altLang="ko-KR" sz="800" dirty="0" err="1">
                <a:solidFill>
                  <a:schemeClr val="bg1"/>
                </a:solidFill>
                <a:latin typeface="+mj-ea"/>
                <a:ea typeface="+mj-ea"/>
              </a:rPr>
              <a:t>map_location</a:t>
            </a:r>
            <a:r>
              <a:rPr lang="en-US" altLang="ko-KR" sz="800" dirty="0">
                <a:solidFill>
                  <a:schemeClr val="bg1"/>
                </a:solidFill>
                <a:latin typeface="+mj-ea"/>
                <a:ea typeface="+mj-ea"/>
              </a:rPr>
              <a:t>=device)</a:t>
            </a:r>
          </a:p>
          <a:p>
            <a:r>
              <a:rPr lang="en-US" altLang="ko-KR" sz="800" dirty="0">
                <a:solidFill>
                  <a:schemeClr val="bg1"/>
                </a:solidFill>
                <a:latin typeface="+mj-ea"/>
                <a:ea typeface="+mj-ea"/>
              </a:rPr>
              <a:t>    </a:t>
            </a:r>
            <a:r>
              <a:rPr lang="en-US" altLang="ko-KR" sz="800" dirty="0" err="1">
                <a:solidFill>
                  <a:schemeClr val="bg1"/>
                </a:solidFill>
                <a:latin typeface="+mj-ea"/>
                <a:ea typeface="+mj-ea"/>
              </a:rPr>
              <a:t>model.load_state_dict</a:t>
            </a:r>
            <a:r>
              <a:rPr lang="en-US" altLang="ko-KR" sz="800" dirty="0">
                <a:solidFill>
                  <a:schemeClr val="bg1"/>
                </a:solidFill>
                <a:latin typeface="+mj-ea"/>
                <a:ea typeface="+mj-ea"/>
              </a:rPr>
              <a:t>(state)</a:t>
            </a:r>
          </a:p>
          <a:p>
            <a:r>
              <a:rPr lang="en-US" altLang="ko-KR" sz="800" dirty="0">
                <a:solidFill>
                  <a:schemeClr val="bg1"/>
                </a:solidFill>
                <a:latin typeface="+mj-ea"/>
                <a:ea typeface="+mj-ea"/>
              </a:rPr>
              <a:t>    </a:t>
            </a:r>
            <a:r>
              <a:rPr lang="en-US" altLang="ko-KR" sz="800" dirty="0" err="1">
                <a:solidFill>
                  <a:schemeClr val="bg1"/>
                </a:solidFill>
                <a:latin typeface="+mj-ea"/>
                <a:ea typeface="+mj-ea"/>
              </a:rPr>
              <a:t>model.eval</a:t>
            </a:r>
            <a:r>
              <a:rPr lang="en-US" altLang="ko-KR" sz="800" dirty="0">
                <a:solidFill>
                  <a:schemeClr val="bg1"/>
                </a:solidFill>
                <a:latin typeface="+mj-ea"/>
                <a:ea typeface="+mj-ea"/>
              </a:rPr>
              <a:t>()</a:t>
            </a:r>
          </a:p>
          <a:p>
            <a:br>
              <a:rPr lang="en-US" altLang="ko-KR" sz="800" dirty="0">
                <a:solidFill>
                  <a:schemeClr val="bg1"/>
                </a:solidFill>
                <a:latin typeface="+mj-ea"/>
                <a:ea typeface="+mj-ea"/>
              </a:rPr>
            </a:br>
            <a:r>
              <a:rPr lang="en-US" altLang="ko-KR" sz="800" dirty="0">
                <a:solidFill>
                  <a:schemeClr val="bg1"/>
                </a:solidFill>
                <a:latin typeface="+mj-ea"/>
                <a:ea typeface="+mj-ea"/>
              </a:rPr>
              <a:t>    # 5) </a:t>
            </a:r>
            <a:r>
              <a:rPr lang="ko-KR" altLang="en-US" sz="800" dirty="0" err="1">
                <a:solidFill>
                  <a:schemeClr val="bg1"/>
                </a:solidFill>
                <a:latin typeface="+mj-ea"/>
                <a:ea typeface="+mj-ea"/>
              </a:rPr>
              <a:t>잔차</a:t>
            </a:r>
            <a:r>
              <a:rPr lang="ko-KR" altLang="en-US" sz="800" dirty="0">
                <a:solidFill>
                  <a:schemeClr val="bg1"/>
                </a:solidFill>
                <a:latin typeface="+mj-ea"/>
                <a:ea typeface="+mj-ea"/>
              </a:rPr>
              <a:t> 계산</a:t>
            </a:r>
          </a:p>
          <a:p>
            <a:r>
              <a:rPr lang="ko-KR" altLang="en-US" sz="800" dirty="0">
                <a:solidFill>
                  <a:schemeClr val="bg1"/>
                </a:solidFill>
                <a:latin typeface="+mj-ea"/>
                <a:ea typeface="+mj-ea"/>
              </a:rPr>
              <a:t>    </a:t>
            </a:r>
            <a:r>
              <a:rPr lang="en-US" altLang="ko-KR" sz="800" dirty="0">
                <a:solidFill>
                  <a:schemeClr val="bg1"/>
                </a:solidFill>
                <a:latin typeface="+mj-ea"/>
                <a:ea typeface="+mj-ea"/>
              </a:rPr>
              <a:t>with </a:t>
            </a:r>
            <a:r>
              <a:rPr lang="en-US" altLang="ko-KR" sz="800" dirty="0" err="1">
                <a:solidFill>
                  <a:schemeClr val="bg1"/>
                </a:solidFill>
                <a:latin typeface="+mj-ea"/>
                <a:ea typeface="+mj-ea"/>
              </a:rPr>
              <a:t>torch.no_grad</a:t>
            </a:r>
            <a:r>
              <a:rPr lang="en-US" altLang="ko-KR" sz="800" dirty="0">
                <a:solidFill>
                  <a:schemeClr val="bg1"/>
                </a:solidFill>
                <a:latin typeface="+mj-ea"/>
                <a:ea typeface="+mj-ea"/>
              </a:rPr>
              <a:t>():</a:t>
            </a:r>
          </a:p>
          <a:p>
            <a:r>
              <a:rPr lang="en-US" altLang="ko-KR" sz="800" dirty="0">
                <a:solidFill>
                  <a:schemeClr val="bg1"/>
                </a:solidFill>
                <a:latin typeface="+mj-ea"/>
                <a:ea typeface="+mj-ea"/>
              </a:rPr>
              <a:t>        # forward()</a:t>
            </a:r>
            <a:r>
              <a:rPr lang="ko-KR" altLang="en-US" sz="800" dirty="0">
                <a:solidFill>
                  <a:schemeClr val="bg1"/>
                </a:solidFill>
                <a:latin typeface="+mj-ea"/>
                <a:ea typeface="+mj-ea"/>
              </a:rPr>
              <a:t>가 호출됨</a:t>
            </a:r>
            <a:r>
              <a:rPr lang="en-US" altLang="ko-KR" sz="800" dirty="0">
                <a:solidFill>
                  <a:schemeClr val="bg1"/>
                </a:solidFill>
                <a:latin typeface="+mj-ea"/>
                <a:ea typeface="+mj-ea"/>
              </a:rPr>
              <a:t>, 1</a:t>
            </a:r>
            <a:r>
              <a:rPr lang="ko-KR" altLang="en-US" sz="800" dirty="0" err="1">
                <a:solidFill>
                  <a:schemeClr val="bg1"/>
                </a:solidFill>
                <a:latin typeface="+mj-ea"/>
                <a:ea typeface="+mj-ea"/>
              </a:rPr>
              <a:t>단계앞</a:t>
            </a:r>
            <a:r>
              <a:rPr lang="ko-KR" altLang="en-US" sz="800" dirty="0">
                <a:solidFill>
                  <a:schemeClr val="bg1"/>
                </a:solidFill>
                <a:latin typeface="+mj-ea"/>
                <a:ea typeface="+mj-ea"/>
              </a:rPr>
              <a:t> 예측 후 </a:t>
            </a:r>
            <a:r>
              <a:rPr lang="ko-KR" altLang="en-US" sz="800" dirty="0" err="1">
                <a:solidFill>
                  <a:schemeClr val="bg1"/>
                </a:solidFill>
                <a:latin typeface="+mj-ea"/>
                <a:ea typeface="+mj-ea"/>
              </a:rPr>
              <a:t>실제값과의</a:t>
            </a:r>
            <a:r>
              <a:rPr lang="ko-KR" altLang="en-US" sz="800" dirty="0">
                <a:solidFill>
                  <a:schemeClr val="bg1"/>
                </a:solidFill>
                <a:latin typeface="+mj-ea"/>
                <a:ea typeface="+mj-ea"/>
              </a:rPr>
              <a:t> 차이가 </a:t>
            </a:r>
            <a:r>
              <a:rPr lang="ko-KR" altLang="en-US" sz="800" dirty="0" err="1">
                <a:solidFill>
                  <a:schemeClr val="bg1"/>
                </a:solidFill>
                <a:latin typeface="+mj-ea"/>
                <a:ea typeface="+mj-ea"/>
              </a:rPr>
              <a:t>잔차</a:t>
            </a:r>
            <a:endParaRPr lang="ko-KR" altLang="en-US" sz="800" dirty="0">
              <a:solidFill>
                <a:schemeClr val="bg1"/>
              </a:solidFill>
              <a:latin typeface="+mj-ea"/>
              <a:ea typeface="+mj-ea"/>
            </a:endParaRPr>
          </a:p>
          <a:p>
            <a:r>
              <a:rPr lang="ko-KR" altLang="en-US" sz="800" dirty="0">
                <a:solidFill>
                  <a:schemeClr val="bg1"/>
                </a:solidFill>
                <a:latin typeface="+mj-ea"/>
                <a:ea typeface="+mj-ea"/>
              </a:rPr>
              <a:t>        </a:t>
            </a:r>
            <a:r>
              <a:rPr lang="en-US" altLang="ko-KR" sz="800" dirty="0">
                <a:solidFill>
                  <a:schemeClr val="bg1"/>
                </a:solidFill>
                <a:latin typeface="+mj-ea"/>
                <a:ea typeface="+mj-ea"/>
              </a:rPr>
              <a:t>residuals = model(series).squeeze(0)</a:t>
            </a:r>
          </a:p>
          <a:p>
            <a:br>
              <a:rPr lang="en-US" altLang="ko-KR" sz="800" dirty="0">
                <a:solidFill>
                  <a:schemeClr val="bg1"/>
                </a:solidFill>
                <a:latin typeface="+mj-ea"/>
                <a:ea typeface="+mj-ea"/>
              </a:rPr>
            </a:br>
            <a:r>
              <a:rPr lang="en-US" altLang="ko-KR" sz="800" dirty="0">
                <a:solidFill>
                  <a:schemeClr val="bg1"/>
                </a:solidFill>
                <a:latin typeface="+mj-ea"/>
                <a:ea typeface="+mj-ea"/>
              </a:rPr>
              <a:t>    # </a:t>
            </a:r>
            <a:r>
              <a:rPr lang="ko-KR" altLang="en-US" sz="800" dirty="0" err="1">
                <a:solidFill>
                  <a:schemeClr val="bg1"/>
                </a:solidFill>
                <a:latin typeface="+mj-ea"/>
                <a:ea typeface="+mj-ea"/>
              </a:rPr>
              <a:t>잔차의</a:t>
            </a:r>
            <a:r>
              <a:rPr lang="ko-KR" altLang="en-US" sz="800" dirty="0">
                <a:solidFill>
                  <a:schemeClr val="bg1"/>
                </a:solidFill>
                <a:latin typeface="+mj-ea"/>
                <a:ea typeface="+mj-ea"/>
              </a:rPr>
              <a:t> 총 길이</a:t>
            </a:r>
            <a:r>
              <a:rPr lang="en-US" altLang="ko-KR" sz="800" dirty="0">
                <a:solidFill>
                  <a:schemeClr val="bg1"/>
                </a:solidFill>
                <a:latin typeface="+mj-ea"/>
                <a:ea typeface="+mj-ea"/>
              </a:rPr>
              <a:t>, </a:t>
            </a:r>
            <a:r>
              <a:rPr lang="ko-KR" altLang="en-US" sz="800" dirty="0">
                <a:solidFill>
                  <a:schemeClr val="bg1"/>
                </a:solidFill>
                <a:latin typeface="+mj-ea"/>
                <a:ea typeface="+mj-ea"/>
              </a:rPr>
              <a:t>너무 짧으면 계산 못함</a:t>
            </a:r>
            <a:r>
              <a:rPr lang="en-US" altLang="ko-KR" sz="800" dirty="0">
                <a:solidFill>
                  <a:schemeClr val="bg1"/>
                </a:solidFill>
                <a:latin typeface="+mj-ea"/>
                <a:ea typeface="+mj-ea"/>
              </a:rPr>
              <a:t>.</a:t>
            </a:r>
            <a:endParaRPr lang="ko-KR" altLang="en-US" sz="800" dirty="0">
              <a:solidFill>
                <a:schemeClr val="bg1"/>
              </a:solidFill>
              <a:latin typeface="+mj-ea"/>
              <a:ea typeface="+mj-ea"/>
            </a:endParaRPr>
          </a:p>
          <a:p>
            <a:r>
              <a:rPr lang="ko-KR" altLang="en-US" sz="800" dirty="0">
                <a:solidFill>
                  <a:schemeClr val="bg1"/>
                </a:solidFill>
                <a:latin typeface="+mj-ea"/>
                <a:ea typeface="+mj-ea"/>
              </a:rPr>
              <a:t>    </a:t>
            </a:r>
            <a:r>
              <a:rPr lang="en-US" altLang="ko-KR" sz="800" dirty="0" err="1">
                <a:solidFill>
                  <a:schemeClr val="bg1"/>
                </a:solidFill>
                <a:latin typeface="+mj-ea"/>
                <a:ea typeface="+mj-ea"/>
              </a:rPr>
              <a:t>res_len</a:t>
            </a:r>
            <a:r>
              <a:rPr lang="en-US" altLang="ko-KR" sz="800" dirty="0">
                <a:solidFill>
                  <a:schemeClr val="bg1"/>
                </a:solidFill>
                <a:latin typeface="+mj-ea"/>
                <a:ea typeface="+mj-ea"/>
              </a:rPr>
              <a:t> = </a:t>
            </a:r>
            <a:r>
              <a:rPr lang="en-US" altLang="ko-KR" sz="800" dirty="0" err="1">
                <a:solidFill>
                  <a:schemeClr val="bg1"/>
                </a:solidFill>
                <a:latin typeface="+mj-ea"/>
                <a:ea typeface="+mj-ea"/>
              </a:rPr>
              <a:t>residuals.numel</a:t>
            </a:r>
            <a:r>
              <a:rPr lang="en-US" altLang="ko-KR" sz="800" dirty="0">
                <a:solidFill>
                  <a:schemeClr val="bg1"/>
                </a:solidFill>
                <a:latin typeface="+mj-ea"/>
                <a:ea typeface="+mj-ea"/>
              </a:rPr>
              <a:t>()</a:t>
            </a:r>
          </a:p>
          <a:p>
            <a:r>
              <a:rPr lang="en-US" altLang="ko-KR" sz="800" dirty="0">
                <a:solidFill>
                  <a:schemeClr val="bg1"/>
                </a:solidFill>
                <a:latin typeface="+mj-ea"/>
                <a:ea typeface="+mj-ea"/>
              </a:rPr>
              <a:t>    if </a:t>
            </a:r>
            <a:r>
              <a:rPr lang="en-US" altLang="ko-KR" sz="800" dirty="0" err="1">
                <a:solidFill>
                  <a:schemeClr val="bg1"/>
                </a:solidFill>
                <a:latin typeface="+mj-ea"/>
                <a:ea typeface="+mj-ea"/>
              </a:rPr>
              <a:t>res_len</a:t>
            </a:r>
            <a:r>
              <a:rPr lang="en-US" altLang="ko-KR" sz="800" dirty="0">
                <a:solidFill>
                  <a:schemeClr val="bg1"/>
                </a:solidFill>
                <a:latin typeface="+mj-ea"/>
                <a:ea typeface="+mj-ea"/>
              </a:rPr>
              <a:t> == 0:</a:t>
            </a:r>
          </a:p>
          <a:p>
            <a:r>
              <a:rPr lang="en-US" altLang="ko-KR" sz="800" dirty="0">
                <a:solidFill>
                  <a:schemeClr val="bg1"/>
                </a:solidFill>
                <a:latin typeface="+mj-ea"/>
                <a:ea typeface="+mj-ea"/>
              </a:rPr>
              <a:t>        print("!! </a:t>
            </a:r>
            <a:r>
              <a:rPr lang="ko-KR" altLang="en-US" sz="800" dirty="0">
                <a:solidFill>
                  <a:schemeClr val="bg1"/>
                </a:solidFill>
                <a:latin typeface="+mj-ea"/>
                <a:ea typeface="+mj-ea"/>
              </a:rPr>
              <a:t>입력 시계열이 너무 짧아 </a:t>
            </a:r>
            <a:r>
              <a:rPr lang="ko-KR" altLang="en-US" sz="800" dirty="0" err="1">
                <a:solidFill>
                  <a:schemeClr val="bg1"/>
                </a:solidFill>
                <a:latin typeface="+mj-ea"/>
                <a:ea typeface="+mj-ea"/>
              </a:rPr>
              <a:t>잔차</a:t>
            </a:r>
            <a:r>
              <a:rPr lang="ko-KR" altLang="en-US" sz="800" dirty="0">
                <a:solidFill>
                  <a:schemeClr val="bg1"/>
                </a:solidFill>
                <a:latin typeface="+mj-ea"/>
                <a:ea typeface="+mj-ea"/>
              </a:rPr>
              <a:t> 계산 불가 </a:t>
            </a:r>
            <a:r>
              <a:rPr lang="en-US" altLang="ko-KR" sz="800" dirty="0">
                <a:solidFill>
                  <a:schemeClr val="bg1"/>
                </a:solidFill>
                <a:latin typeface="+mj-ea"/>
                <a:ea typeface="+mj-ea"/>
              </a:rPr>
              <a:t>!!")</a:t>
            </a:r>
          </a:p>
          <a:p>
            <a:r>
              <a:rPr lang="en-US" altLang="ko-KR" sz="800" dirty="0">
                <a:solidFill>
                  <a:schemeClr val="bg1"/>
                </a:solidFill>
                <a:latin typeface="+mj-ea"/>
                <a:ea typeface="+mj-ea"/>
              </a:rPr>
              <a:t>        </a:t>
            </a:r>
            <a:r>
              <a:rPr lang="en-US" altLang="ko-KR" sz="800" dirty="0" err="1">
                <a:solidFill>
                  <a:schemeClr val="bg1"/>
                </a:solidFill>
                <a:latin typeface="+mj-ea"/>
                <a:ea typeface="+mj-ea"/>
              </a:rPr>
              <a:t>sys.exit</a:t>
            </a:r>
            <a:r>
              <a:rPr lang="en-US" altLang="ko-KR" sz="800" dirty="0">
                <a:solidFill>
                  <a:schemeClr val="bg1"/>
                </a:solidFill>
                <a:latin typeface="+mj-ea"/>
                <a:ea typeface="+mj-ea"/>
              </a:rPr>
              <a:t>(1)</a:t>
            </a:r>
          </a:p>
          <a:p>
            <a:br>
              <a:rPr lang="en-US" altLang="ko-KR" sz="800" dirty="0">
                <a:solidFill>
                  <a:schemeClr val="bg1"/>
                </a:solidFill>
                <a:latin typeface="+mj-ea"/>
                <a:ea typeface="+mj-ea"/>
              </a:rPr>
            </a:br>
            <a:r>
              <a:rPr lang="en-US" altLang="ko-KR" sz="800" dirty="0">
                <a:solidFill>
                  <a:schemeClr val="bg1"/>
                </a:solidFill>
                <a:latin typeface="+mj-ea"/>
                <a:ea typeface="+mj-ea"/>
              </a:rPr>
              <a:t>    # 6) Z-score</a:t>
            </a:r>
            <a:r>
              <a:rPr lang="ko-KR" altLang="en-US" sz="800" dirty="0">
                <a:solidFill>
                  <a:schemeClr val="bg1"/>
                </a:solidFill>
                <a:latin typeface="+mj-ea"/>
                <a:ea typeface="+mj-ea"/>
              </a:rPr>
              <a:t>로 이상치 판정</a:t>
            </a:r>
          </a:p>
          <a:p>
            <a:r>
              <a:rPr lang="ko-KR" altLang="en-US" sz="800" dirty="0">
                <a:solidFill>
                  <a:schemeClr val="bg1"/>
                </a:solidFill>
                <a:latin typeface="+mj-ea"/>
                <a:ea typeface="+mj-ea"/>
              </a:rPr>
              <a:t>    </a:t>
            </a:r>
            <a:r>
              <a:rPr lang="en-US" altLang="ko-KR" sz="800" dirty="0">
                <a:solidFill>
                  <a:schemeClr val="bg1"/>
                </a:solidFill>
                <a:latin typeface="+mj-ea"/>
                <a:ea typeface="+mj-ea"/>
              </a:rPr>
              <a:t># </a:t>
            </a:r>
            <a:r>
              <a:rPr lang="ko-KR" altLang="en-US" sz="800" dirty="0" err="1">
                <a:solidFill>
                  <a:schemeClr val="bg1"/>
                </a:solidFill>
                <a:latin typeface="+mj-ea"/>
                <a:ea typeface="+mj-ea"/>
              </a:rPr>
              <a:t>잔차를</a:t>
            </a:r>
            <a:r>
              <a:rPr lang="ko-KR" altLang="en-US" sz="800" dirty="0">
                <a:solidFill>
                  <a:schemeClr val="bg1"/>
                </a:solidFill>
                <a:latin typeface="+mj-ea"/>
                <a:ea typeface="+mj-ea"/>
              </a:rPr>
              <a:t> 정규분포의 표준정규</a:t>
            </a:r>
            <a:r>
              <a:rPr lang="en-US" altLang="ko-KR" sz="800" dirty="0">
                <a:solidFill>
                  <a:schemeClr val="bg1"/>
                </a:solidFill>
                <a:latin typeface="+mj-ea"/>
                <a:ea typeface="+mj-ea"/>
              </a:rPr>
              <a:t>(z)</a:t>
            </a:r>
            <a:r>
              <a:rPr lang="ko-KR" altLang="en-US" sz="800" dirty="0">
                <a:solidFill>
                  <a:schemeClr val="bg1"/>
                </a:solidFill>
                <a:latin typeface="+mj-ea"/>
                <a:ea typeface="+mj-ea"/>
              </a:rPr>
              <a:t>값 표준화</a:t>
            </a:r>
          </a:p>
          <a:p>
            <a:r>
              <a:rPr lang="ko-KR" altLang="en-US" sz="800" dirty="0">
                <a:solidFill>
                  <a:schemeClr val="bg1"/>
                </a:solidFill>
                <a:latin typeface="+mj-ea"/>
                <a:ea typeface="+mj-ea"/>
              </a:rPr>
              <a:t>    </a:t>
            </a:r>
            <a:r>
              <a:rPr lang="en-US" altLang="ko-KR" sz="800" dirty="0" err="1">
                <a:solidFill>
                  <a:schemeClr val="bg1"/>
                </a:solidFill>
                <a:latin typeface="+mj-ea"/>
                <a:ea typeface="+mj-ea"/>
              </a:rPr>
              <a:t>z_scores</a:t>
            </a:r>
            <a:r>
              <a:rPr lang="en-US" altLang="ko-KR" sz="800" dirty="0">
                <a:solidFill>
                  <a:schemeClr val="bg1"/>
                </a:solidFill>
                <a:latin typeface="+mj-ea"/>
                <a:ea typeface="+mj-ea"/>
              </a:rPr>
              <a:t> = </a:t>
            </a:r>
            <a:r>
              <a:rPr lang="en-US" altLang="ko-KR" sz="800" dirty="0" err="1">
                <a:solidFill>
                  <a:schemeClr val="bg1"/>
                </a:solidFill>
                <a:latin typeface="+mj-ea"/>
                <a:ea typeface="+mj-ea"/>
              </a:rPr>
              <a:t>zscore</a:t>
            </a:r>
            <a:r>
              <a:rPr lang="en-US" altLang="ko-KR" sz="800" dirty="0">
                <a:solidFill>
                  <a:schemeClr val="bg1"/>
                </a:solidFill>
                <a:latin typeface="+mj-ea"/>
                <a:ea typeface="+mj-ea"/>
              </a:rPr>
              <a:t>(</a:t>
            </a:r>
            <a:r>
              <a:rPr lang="en-US" altLang="ko-KR" sz="800" dirty="0" err="1">
                <a:solidFill>
                  <a:schemeClr val="bg1"/>
                </a:solidFill>
                <a:latin typeface="+mj-ea"/>
                <a:ea typeface="+mj-ea"/>
              </a:rPr>
              <a:t>residuals.cpu</a:t>
            </a:r>
            <a:r>
              <a:rPr lang="en-US" altLang="ko-KR" sz="800" dirty="0">
                <a:solidFill>
                  <a:schemeClr val="bg1"/>
                </a:solidFill>
                <a:latin typeface="+mj-ea"/>
                <a:ea typeface="+mj-ea"/>
              </a:rPr>
              <a:t>().</a:t>
            </a:r>
            <a:r>
              <a:rPr lang="en-US" altLang="ko-KR" sz="800" dirty="0" err="1">
                <a:solidFill>
                  <a:schemeClr val="bg1"/>
                </a:solidFill>
                <a:latin typeface="+mj-ea"/>
                <a:ea typeface="+mj-ea"/>
              </a:rPr>
              <a:t>numpy</a:t>
            </a:r>
            <a:r>
              <a:rPr lang="en-US" altLang="ko-KR" sz="800" dirty="0">
                <a:solidFill>
                  <a:schemeClr val="bg1"/>
                </a:solidFill>
                <a:latin typeface="+mj-ea"/>
                <a:ea typeface="+mj-ea"/>
              </a:rPr>
              <a:t>(), </a:t>
            </a:r>
            <a:r>
              <a:rPr lang="en-US" altLang="ko-KR" sz="800" dirty="0" err="1">
                <a:solidFill>
                  <a:schemeClr val="bg1"/>
                </a:solidFill>
                <a:latin typeface="+mj-ea"/>
                <a:ea typeface="+mj-ea"/>
              </a:rPr>
              <a:t>nan_policy</a:t>
            </a:r>
            <a:r>
              <a:rPr lang="en-US" altLang="ko-KR" sz="800" dirty="0">
                <a:solidFill>
                  <a:schemeClr val="bg1"/>
                </a:solidFill>
                <a:latin typeface="+mj-ea"/>
                <a:ea typeface="+mj-ea"/>
              </a:rPr>
              <a:t>="omit")</a:t>
            </a:r>
          </a:p>
          <a:p>
            <a:br>
              <a:rPr lang="en-US" altLang="ko-KR" sz="800" dirty="0">
                <a:solidFill>
                  <a:schemeClr val="bg1"/>
                </a:solidFill>
                <a:latin typeface="+mj-ea"/>
                <a:ea typeface="+mj-ea"/>
              </a:rPr>
            </a:br>
            <a:r>
              <a:rPr lang="en-US" altLang="ko-KR" sz="800" dirty="0">
                <a:solidFill>
                  <a:schemeClr val="bg1"/>
                </a:solidFill>
                <a:latin typeface="+mj-ea"/>
                <a:ea typeface="+mj-ea"/>
              </a:rPr>
              <a:t>    # 3</a:t>
            </a:r>
            <a:r>
              <a:rPr lang="ko-KR" altLang="en-US" sz="800" dirty="0">
                <a:solidFill>
                  <a:schemeClr val="bg1"/>
                </a:solidFill>
                <a:latin typeface="+mj-ea"/>
                <a:ea typeface="+mj-ea"/>
              </a:rPr>
              <a:t>시그마로 이상치 판정</a:t>
            </a:r>
          </a:p>
          <a:p>
            <a:r>
              <a:rPr lang="ko-KR" altLang="en-US" sz="800" dirty="0">
                <a:solidFill>
                  <a:schemeClr val="bg1"/>
                </a:solidFill>
                <a:latin typeface="+mj-ea"/>
                <a:ea typeface="+mj-ea"/>
              </a:rPr>
              <a:t>    </a:t>
            </a:r>
            <a:r>
              <a:rPr lang="en-US" altLang="ko-KR" sz="800" dirty="0" err="1">
                <a:solidFill>
                  <a:schemeClr val="bg1"/>
                </a:solidFill>
                <a:latin typeface="+mj-ea"/>
                <a:ea typeface="+mj-ea"/>
              </a:rPr>
              <a:t>anoms</a:t>
            </a:r>
            <a:r>
              <a:rPr lang="en-US" altLang="ko-KR" sz="800" dirty="0">
                <a:solidFill>
                  <a:schemeClr val="bg1"/>
                </a:solidFill>
                <a:latin typeface="+mj-ea"/>
                <a:ea typeface="+mj-ea"/>
              </a:rPr>
              <a:t> = abs(</a:t>
            </a:r>
            <a:r>
              <a:rPr lang="en-US" altLang="ko-KR" sz="800" dirty="0" err="1">
                <a:solidFill>
                  <a:schemeClr val="bg1"/>
                </a:solidFill>
                <a:latin typeface="+mj-ea"/>
                <a:ea typeface="+mj-ea"/>
              </a:rPr>
              <a:t>z_scores</a:t>
            </a:r>
            <a:r>
              <a:rPr lang="en-US" altLang="ko-KR" sz="800" dirty="0">
                <a:solidFill>
                  <a:schemeClr val="bg1"/>
                </a:solidFill>
                <a:latin typeface="+mj-ea"/>
                <a:ea typeface="+mj-ea"/>
              </a:rPr>
              <a:t>) &gt; 3</a:t>
            </a:r>
            <a:endParaRPr lang="en-US" sz="800" dirty="0">
              <a:solidFill>
                <a:schemeClr val="bg1"/>
              </a:solidFill>
              <a:latin typeface="+mj-ea"/>
              <a:ea typeface="+mj-ea"/>
              <a:cs typeface="Microsoft GothicNeo" panose="020B0500000101010101" pitchFamily="50" charset="-127"/>
            </a:endParaRPr>
          </a:p>
        </p:txBody>
      </p:sp>
      <p:sp>
        <p:nvSpPr>
          <p:cNvPr id="20" name="Text 1">
            <a:extLst>
              <a:ext uri="{FF2B5EF4-FFF2-40B4-BE49-F238E27FC236}">
                <a16:creationId xmlns:a16="http://schemas.microsoft.com/office/drawing/2014/main" id="{37A93511-7D07-ABFA-A5EE-0DA09E407F9C}"/>
              </a:ext>
            </a:extLst>
          </p:cNvPr>
          <p:cNvSpPr/>
          <p:nvPr/>
        </p:nvSpPr>
        <p:spPr>
          <a:xfrm>
            <a:off x="7315201" y="1751053"/>
            <a:ext cx="6477476" cy="6244371"/>
          </a:xfrm>
          <a:prstGeom prst="rect">
            <a:avLst/>
          </a:prstGeom>
          <a:noFill/>
          <a:ln/>
        </p:spPr>
        <p:txBody>
          <a:bodyPr wrap="none" lIns="0" tIns="0" rIns="0" bIns="0" rtlCol="0" anchor="t"/>
          <a:lstStyle/>
          <a:p>
            <a:endParaRPr lang="en-US" altLang="ko-KR" sz="800" dirty="0">
              <a:solidFill>
                <a:schemeClr val="bg1"/>
              </a:solidFill>
              <a:latin typeface="+mj-ea"/>
            </a:endParaRPr>
          </a:p>
          <a:p>
            <a:br>
              <a:rPr lang="en-US" altLang="ko-KR" sz="800" dirty="0">
                <a:solidFill>
                  <a:schemeClr val="bg1"/>
                </a:solidFill>
                <a:latin typeface="+mj-ea"/>
              </a:rPr>
            </a:br>
            <a:r>
              <a:rPr lang="en-US" altLang="ko-KR" sz="800" dirty="0">
                <a:solidFill>
                  <a:schemeClr val="bg1"/>
                </a:solidFill>
                <a:latin typeface="+mj-ea"/>
              </a:rPr>
              <a:t>    # 7) </a:t>
            </a:r>
            <a:r>
              <a:rPr lang="ko-KR" altLang="en-US" sz="800" dirty="0" err="1">
                <a:solidFill>
                  <a:schemeClr val="bg1"/>
                </a:solidFill>
                <a:latin typeface="+mj-ea"/>
              </a:rPr>
              <a:t>잔차</a:t>
            </a:r>
            <a:r>
              <a:rPr lang="ko-KR" altLang="en-US" sz="800" dirty="0">
                <a:solidFill>
                  <a:schemeClr val="bg1"/>
                </a:solidFill>
                <a:latin typeface="+mj-ea"/>
              </a:rPr>
              <a:t> 길이만큼 타임스탬프 정렬</a:t>
            </a:r>
          </a:p>
          <a:p>
            <a:r>
              <a:rPr lang="ko-KR" altLang="en-US" sz="800" dirty="0">
                <a:solidFill>
                  <a:schemeClr val="bg1"/>
                </a:solidFill>
                <a:latin typeface="+mj-ea"/>
              </a:rPr>
              <a:t>    </a:t>
            </a:r>
            <a:r>
              <a:rPr lang="en-US" altLang="ko-KR" sz="800" dirty="0" err="1">
                <a:solidFill>
                  <a:schemeClr val="bg1"/>
                </a:solidFill>
                <a:latin typeface="+mj-ea"/>
              </a:rPr>
              <a:t>aligned_ts</a:t>
            </a:r>
            <a:r>
              <a:rPr lang="en-US" altLang="ko-KR" sz="800" dirty="0">
                <a:solidFill>
                  <a:schemeClr val="bg1"/>
                </a:solidFill>
                <a:latin typeface="+mj-ea"/>
              </a:rPr>
              <a:t> = </a:t>
            </a:r>
            <a:r>
              <a:rPr lang="en-US" altLang="ko-KR" sz="800" dirty="0" err="1">
                <a:solidFill>
                  <a:schemeClr val="bg1"/>
                </a:solidFill>
                <a:latin typeface="+mj-ea"/>
              </a:rPr>
              <a:t>ts_index</a:t>
            </a:r>
            <a:r>
              <a:rPr lang="en-US" altLang="ko-KR" sz="800" dirty="0">
                <a:solidFill>
                  <a:schemeClr val="bg1"/>
                </a:solidFill>
                <a:latin typeface="+mj-ea"/>
              </a:rPr>
              <a:t>[-</a:t>
            </a:r>
            <a:r>
              <a:rPr lang="en-US" altLang="ko-KR" sz="800" dirty="0" err="1">
                <a:solidFill>
                  <a:schemeClr val="bg1"/>
                </a:solidFill>
                <a:latin typeface="+mj-ea"/>
              </a:rPr>
              <a:t>res_len</a:t>
            </a:r>
            <a:r>
              <a:rPr lang="en-US" altLang="ko-KR" sz="800" dirty="0">
                <a:solidFill>
                  <a:schemeClr val="bg1"/>
                </a:solidFill>
                <a:latin typeface="+mj-ea"/>
              </a:rPr>
              <a:t>:]</a:t>
            </a:r>
          </a:p>
          <a:p>
            <a:br>
              <a:rPr lang="en-US" altLang="ko-KR" sz="800" dirty="0">
                <a:solidFill>
                  <a:schemeClr val="bg1"/>
                </a:solidFill>
                <a:latin typeface="+mj-ea"/>
              </a:rPr>
            </a:br>
            <a:r>
              <a:rPr lang="en-US" altLang="ko-KR" sz="800" dirty="0">
                <a:solidFill>
                  <a:schemeClr val="bg1"/>
                </a:solidFill>
                <a:latin typeface="+mj-ea"/>
              </a:rPr>
              <a:t>    # 8) </a:t>
            </a:r>
            <a:r>
              <a:rPr lang="ko-KR" altLang="en-US" sz="800" dirty="0">
                <a:solidFill>
                  <a:schemeClr val="bg1"/>
                </a:solidFill>
                <a:latin typeface="+mj-ea"/>
              </a:rPr>
              <a:t>결과 출력</a:t>
            </a:r>
          </a:p>
          <a:p>
            <a:r>
              <a:rPr lang="ko-KR" altLang="en-US" sz="800" dirty="0">
                <a:solidFill>
                  <a:schemeClr val="bg1"/>
                </a:solidFill>
                <a:latin typeface="+mj-ea"/>
              </a:rPr>
              <a:t>    </a:t>
            </a:r>
            <a:r>
              <a:rPr lang="en-US" altLang="ko-KR" sz="800" dirty="0">
                <a:solidFill>
                  <a:schemeClr val="bg1"/>
                </a:solidFill>
                <a:latin typeface="+mj-ea"/>
              </a:rPr>
              <a:t>count = int(</a:t>
            </a:r>
            <a:r>
              <a:rPr lang="en-US" altLang="ko-KR" sz="800" dirty="0" err="1">
                <a:solidFill>
                  <a:schemeClr val="bg1"/>
                </a:solidFill>
                <a:latin typeface="+mj-ea"/>
              </a:rPr>
              <a:t>anoms.sum</a:t>
            </a:r>
            <a:r>
              <a:rPr lang="en-US" altLang="ko-KR" sz="800" dirty="0">
                <a:solidFill>
                  <a:schemeClr val="bg1"/>
                </a:solidFill>
                <a:latin typeface="+mj-ea"/>
              </a:rPr>
              <a:t>())</a:t>
            </a:r>
          </a:p>
          <a:p>
            <a:r>
              <a:rPr lang="en-US" altLang="ko-KR" sz="800" dirty="0">
                <a:solidFill>
                  <a:schemeClr val="bg1"/>
                </a:solidFill>
                <a:latin typeface="+mj-ea"/>
              </a:rPr>
              <a:t>    ratio = count / </a:t>
            </a:r>
            <a:r>
              <a:rPr lang="en-US" altLang="ko-KR" sz="800" dirty="0" err="1">
                <a:solidFill>
                  <a:schemeClr val="bg1"/>
                </a:solidFill>
                <a:latin typeface="+mj-ea"/>
              </a:rPr>
              <a:t>res_len</a:t>
            </a:r>
            <a:r>
              <a:rPr lang="en-US" altLang="ko-KR" sz="800" dirty="0">
                <a:solidFill>
                  <a:schemeClr val="bg1"/>
                </a:solidFill>
                <a:latin typeface="+mj-ea"/>
              </a:rPr>
              <a:t> * 100</a:t>
            </a:r>
          </a:p>
          <a:p>
            <a:r>
              <a:rPr lang="en-US" altLang="ko-KR" sz="800" dirty="0">
                <a:solidFill>
                  <a:schemeClr val="bg1"/>
                </a:solidFill>
                <a:latin typeface="+mj-ea"/>
              </a:rPr>
              <a:t>    print(f"</a:t>
            </a:r>
            <a:r>
              <a:rPr lang="ko-KR" altLang="en-US" sz="800" dirty="0">
                <a:solidFill>
                  <a:schemeClr val="bg1"/>
                </a:solidFill>
                <a:latin typeface="+mj-ea"/>
              </a:rPr>
              <a:t>전체 </a:t>
            </a:r>
            <a:r>
              <a:rPr lang="en-US" altLang="ko-KR" sz="800" dirty="0">
                <a:solidFill>
                  <a:schemeClr val="bg1"/>
                </a:solidFill>
                <a:latin typeface="+mj-ea"/>
              </a:rPr>
              <a:t>{</a:t>
            </a:r>
            <a:r>
              <a:rPr lang="en-US" altLang="ko-KR" sz="800" dirty="0" err="1">
                <a:solidFill>
                  <a:schemeClr val="bg1"/>
                </a:solidFill>
                <a:latin typeface="+mj-ea"/>
              </a:rPr>
              <a:t>res_len</a:t>
            </a:r>
            <a:r>
              <a:rPr lang="en-US" altLang="ko-KR" sz="800" dirty="0">
                <a:solidFill>
                  <a:schemeClr val="bg1"/>
                </a:solidFill>
                <a:latin typeface="+mj-ea"/>
              </a:rPr>
              <a:t>} </a:t>
            </a:r>
            <a:r>
              <a:rPr lang="ko-KR" altLang="en-US" sz="800" dirty="0">
                <a:solidFill>
                  <a:schemeClr val="bg1"/>
                </a:solidFill>
                <a:latin typeface="+mj-ea"/>
              </a:rPr>
              <a:t>스텝 중 이상치 </a:t>
            </a:r>
            <a:r>
              <a:rPr lang="en-US" altLang="ko-KR" sz="800" dirty="0">
                <a:solidFill>
                  <a:schemeClr val="bg1"/>
                </a:solidFill>
                <a:latin typeface="+mj-ea"/>
              </a:rPr>
              <a:t>{count}</a:t>
            </a:r>
            <a:r>
              <a:rPr lang="ko-KR" altLang="en-US" sz="800" dirty="0">
                <a:solidFill>
                  <a:schemeClr val="bg1"/>
                </a:solidFill>
                <a:latin typeface="+mj-ea"/>
              </a:rPr>
              <a:t>개 </a:t>
            </a:r>
            <a:r>
              <a:rPr lang="en-US" altLang="ko-KR" sz="800" dirty="0">
                <a:solidFill>
                  <a:schemeClr val="bg1"/>
                </a:solidFill>
                <a:latin typeface="+mj-ea"/>
              </a:rPr>
              <a:t>({ratio:.2f}%)")</a:t>
            </a:r>
          </a:p>
          <a:p>
            <a:r>
              <a:rPr lang="en-US" altLang="ko-KR" sz="800" dirty="0">
                <a:solidFill>
                  <a:schemeClr val="bg1"/>
                </a:solidFill>
                <a:latin typeface="+mj-ea"/>
              </a:rPr>
              <a:t>    print("</a:t>
            </a:r>
            <a:r>
              <a:rPr lang="ko-KR" altLang="en-US" sz="800" dirty="0">
                <a:solidFill>
                  <a:schemeClr val="bg1"/>
                </a:solidFill>
                <a:latin typeface="+mj-ea"/>
              </a:rPr>
              <a:t>이상치 타임스탬프 </a:t>
            </a:r>
            <a:r>
              <a:rPr lang="en-US" altLang="ko-KR" sz="800" dirty="0">
                <a:solidFill>
                  <a:schemeClr val="bg1"/>
                </a:solidFill>
                <a:latin typeface="+mj-ea"/>
              </a:rPr>
              <a:t>(10</a:t>
            </a:r>
            <a:r>
              <a:rPr lang="ko-KR" altLang="en-US" sz="800" dirty="0">
                <a:solidFill>
                  <a:schemeClr val="bg1"/>
                </a:solidFill>
                <a:latin typeface="+mj-ea"/>
              </a:rPr>
              <a:t>개만</a:t>
            </a:r>
            <a:r>
              <a:rPr lang="en-US" altLang="ko-KR" sz="800" dirty="0">
                <a:solidFill>
                  <a:schemeClr val="bg1"/>
                </a:solidFill>
                <a:latin typeface="+mj-ea"/>
              </a:rPr>
              <a:t>):")</a:t>
            </a:r>
          </a:p>
          <a:p>
            <a:r>
              <a:rPr lang="en-US" altLang="ko-KR" sz="800" dirty="0">
                <a:solidFill>
                  <a:schemeClr val="bg1"/>
                </a:solidFill>
                <a:latin typeface="+mj-ea"/>
              </a:rPr>
              <a:t>    for t in </a:t>
            </a:r>
            <a:r>
              <a:rPr lang="en-US" altLang="ko-KR" sz="800" dirty="0" err="1">
                <a:solidFill>
                  <a:schemeClr val="bg1"/>
                </a:solidFill>
                <a:latin typeface="+mj-ea"/>
              </a:rPr>
              <a:t>aligned_ts</a:t>
            </a:r>
            <a:r>
              <a:rPr lang="en-US" altLang="ko-KR" sz="800" dirty="0">
                <a:solidFill>
                  <a:schemeClr val="bg1"/>
                </a:solidFill>
                <a:latin typeface="+mj-ea"/>
              </a:rPr>
              <a:t>[</a:t>
            </a:r>
            <a:r>
              <a:rPr lang="en-US" altLang="ko-KR" sz="800" dirty="0" err="1">
                <a:solidFill>
                  <a:schemeClr val="bg1"/>
                </a:solidFill>
                <a:latin typeface="+mj-ea"/>
              </a:rPr>
              <a:t>anoms</a:t>
            </a:r>
            <a:r>
              <a:rPr lang="en-US" altLang="ko-KR" sz="800" dirty="0">
                <a:solidFill>
                  <a:schemeClr val="bg1"/>
                </a:solidFill>
                <a:latin typeface="+mj-ea"/>
              </a:rPr>
              <a:t>][:10]:</a:t>
            </a:r>
          </a:p>
          <a:p>
            <a:r>
              <a:rPr lang="en-US" altLang="ko-KR" sz="800" dirty="0">
                <a:solidFill>
                  <a:schemeClr val="bg1"/>
                </a:solidFill>
                <a:latin typeface="+mj-ea"/>
              </a:rPr>
              <a:t>        print(" * ", t)</a:t>
            </a:r>
          </a:p>
          <a:p>
            <a:br>
              <a:rPr lang="en-US" altLang="ko-KR" sz="800" dirty="0">
                <a:solidFill>
                  <a:schemeClr val="bg1"/>
                </a:solidFill>
                <a:latin typeface="+mj-ea"/>
              </a:rPr>
            </a:br>
            <a:r>
              <a:rPr lang="en-US" altLang="ko-KR" sz="800" dirty="0">
                <a:solidFill>
                  <a:schemeClr val="bg1"/>
                </a:solidFill>
                <a:latin typeface="+mj-ea"/>
              </a:rPr>
              <a:t>    # 9) </a:t>
            </a:r>
            <a:r>
              <a:rPr lang="ko-KR" altLang="en-US" sz="800" dirty="0">
                <a:solidFill>
                  <a:schemeClr val="bg1"/>
                </a:solidFill>
                <a:latin typeface="+mj-ea"/>
              </a:rPr>
              <a:t>시각화</a:t>
            </a:r>
          </a:p>
          <a:p>
            <a:r>
              <a:rPr lang="ko-KR" altLang="en-US" sz="800" dirty="0">
                <a:solidFill>
                  <a:schemeClr val="bg1"/>
                </a:solidFill>
                <a:latin typeface="+mj-ea"/>
              </a:rPr>
              <a:t>    </a:t>
            </a:r>
            <a:r>
              <a:rPr lang="en-US" altLang="ko-KR" sz="800" dirty="0" err="1">
                <a:solidFill>
                  <a:schemeClr val="bg1"/>
                </a:solidFill>
                <a:latin typeface="+mj-ea"/>
              </a:rPr>
              <a:t>plt.figure</a:t>
            </a:r>
            <a:r>
              <a:rPr lang="en-US" altLang="ko-KR" sz="800" dirty="0">
                <a:solidFill>
                  <a:schemeClr val="bg1"/>
                </a:solidFill>
                <a:latin typeface="+mj-ea"/>
              </a:rPr>
              <a:t>(</a:t>
            </a:r>
            <a:r>
              <a:rPr lang="en-US" altLang="ko-KR" sz="800" dirty="0" err="1">
                <a:solidFill>
                  <a:schemeClr val="bg1"/>
                </a:solidFill>
                <a:latin typeface="+mj-ea"/>
              </a:rPr>
              <a:t>figsize</a:t>
            </a:r>
            <a:r>
              <a:rPr lang="en-US" altLang="ko-KR" sz="800" dirty="0">
                <a:solidFill>
                  <a:schemeClr val="bg1"/>
                </a:solidFill>
                <a:latin typeface="+mj-ea"/>
              </a:rPr>
              <a:t>=(12, 4))</a:t>
            </a:r>
          </a:p>
          <a:p>
            <a:r>
              <a:rPr lang="en-US" altLang="ko-KR" sz="800" dirty="0">
                <a:solidFill>
                  <a:schemeClr val="bg1"/>
                </a:solidFill>
                <a:latin typeface="+mj-ea"/>
              </a:rPr>
              <a:t>    </a:t>
            </a:r>
            <a:r>
              <a:rPr lang="en-US" altLang="ko-KR" sz="800" dirty="0" err="1">
                <a:solidFill>
                  <a:schemeClr val="bg1"/>
                </a:solidFill>
                <a:latin typeface="+mj-ea"/>
              </a:rPr>
              <a:t>plt.plot</a:t>
            </a:r>
            <a:r>
              <a:rPr lang="en-US" altLang="ko-KR" sz="800" dirty="0">
                <a:solidFill>
                  <a:schemeClr val="bg1"/>
                </a:solidFill>
                <a:latin typeface="+mj-ea"/>
              </a:rPr>
              <a:t>(</a:t>
            </a:r>
            <a:r>
              <a:rPr lang="en-US" altLang="ko-KR" sz="800" dirty="0" err="1">
                <a:solidFill>
                  <a:schemeClr val="bg1"/>
                </a:solidFill>
                <a:latin typeface="+mj-ea"/>
              </a:rPr>
              <a:t>aligned_ts</a:t>
            </a:r>
            <a:r>
              <a:rPr lang="en-US" altLang="ko-KR" sz="800" dirty="0">
                <a:solidFill>
                  <a:schemeClr val="bg1"/>
                </a:solidFill>
                <a:latin typeface="+mj-ea"/>
              </a:rPr>
              <a:t>, </a:t>
            </a:r>
            <a:r>
              <a:rPr lang="en-US" altLang="ko-KR" sz="800" dirty="0" err="1">
                <a:solidFill>
                  <a:schemeClr val="bg1"/>
                </a:solidFill>
                <a:latin typeface="+mj-ea"/>
              </a:rPr>
              <a:t>residuals.cpu</a:t>
            </a:r>
            <a:r>
              <a:rPr lang="en-US" altLang="ko-KR" sz="800" dirty="0">
                <a:solidFill>
                  <a:schemeClr val="bg1"/>
                </a:solidFill>
                <a:latin typeface="+mj-ea"/>
              </a:rPr>
              <a:t>().</a:t>
            </a:r>
            <a:r>
              <a:rPr lang="en-US" altLang="ko-KR" sz="800" dirty="0" err="1">
                <a:solidFill>
                  <a:schemeClr val="bg1"/>
                </a:solidFill>
                <a:latin typeface="+mj-ea"/>
              </a:rPr>
              <a:t>numpy</a:t>
            </a:r>
            <a:r>
              <a:rPr lang="en-US" altLang="ko-KR" sz="800" dirty="0">
                <a:solidFill>
                  <a:schemeClr val="bg1"/>
                </a:solidFill>
                <a:latin typeface="+mj-ea"/>
              </a:rPr>
              <a:t>(), label="Residuals")</a:t>
            </a:r>
          </a:p>
          <a:p>
            <a:r>
              <a:rPr lang="en-US" altLang="ko-KR" sz="800" dirty="0">
                <a:solidFill>
                  <a:schemeClr val="bg1"/>
                </a:solidFill>
                <a:latin typeface="+mj-ea"/>
              </a:rPr>
              <a:t>    </a:t>
            </a:r>
            <a:r>
              <a:rPr lang="en-US" altLang="ko-KR" sz="800" dirty="0" err="1">
                <a:solidFill>
                  <a:schemeClr val="bg1"/>
                </a:solidFill>
                <a:latin typeface="+mj-ea"/>
              </a:rPr>
              <a:t>plt.scatter</a:t>
            </a:r>
            <a:r>
              <a:rPr lang="en-US" altLang="ko-KR" sz="800" dirty="0">
                <a:solidFill>
                  <a:schemeClr val="bg1"/>
                </a:solidFill>
                <a:latin typeface="+mj-ea"/>
              </a:rPr>
              <a:t>(</a:t>
            </a:r>
            <a:r>
              <a:rPr lang="en-US" altLang="ko-KR" sz="800" dirty="0" err="1">
                <a:solidFill>
                  <a:schemeClr val="bg1"/>
                </a:solidFill>
                <a:latin typeface="+mj-ea"/>
              </a:rPr>
              <a:t>aligned_ts</a:t>
            </a:r>
            <a:r>
              <a:rPr lang="en-US" altLang="ko-KR" sz="800" dirty="0">
                <a:solidFill>
                  <a:schemeClr val="bg1"/>
                </a:solidFill>
                <a:latin typeface="+mj-ea"/>
              </a:rPr>
              <a:t>[</a:t>
            </a:r>
            <a:r>
              <a:rPr lang="en-US" altLang="ko-KR" sz="800" dirty="0" err="1">
                <a:solidFill>
                  <a:schemeClr val="bg1"/>
                </a:solidFill>
                <a:latin typeface="+mj-ea"/>
              </a:rPr>
              <a:t>anoms</a:t>
            </a:r>
            <a:r>
              <a:rPr lang="en-US" altLang="ko-KR" sz="800" dirty="0">
                <a:solidFill>
                  <a:schemeClr val="bg1"/>
                </a:solidFill>
                <a:latin typeface="+mj-ea"/>
              </a:rPr>
              <a:t>], </a:t>
            </a:r>
            <a:r>
              <a:rPr lang="en-US" altLang="ko-KR" sz="800" dirty="0" err="1">
                <a:solidFill>
                  <a:schemeClr val="bg1"/>
                </a:solidFill>
                <a:latin typeface="+mj-ea"/>
              </a:rPr>
              <a:t>residuals.cpu</a:t>
            </a:r>
            <a:r>
              <a:rPr lang="en-US" altLang="ko-KR" sz="800" dirty="0">
                <a:solidFill>
                  <a:schemeClr val="bg1"/>
                </a:solidFill>
                <a:latin typeface="+mj-ea"/>
              </a:rPr>
              <a:t>().</a:t>
            </a:r>
            <a:r>
              <a:rPr lang="en-US" altLang="ko-KR" sz="800" dirty="0" err="1">
                <a:solidFill>
                  <a:schemeClr val="bg1"/>
                </a:solidFill>
                <a:latin typeface="+mj-ea"/>
              </a:rPr>
              <a:t>numpy</a:t>
            </a:r>
            <a:r>
              <a:rPr lang="en-US" altLang="ko-KR" sz="800" dirty="0">
                <a:solidFill>
                  <a:schemeClr val="bg1"/>
                </a:solidFill>
                <a:latin typeface="+mj-ea"/>
              </a:rPr>
              <a:t>()[</a:t>
            </a:r>
            <a:r>
              <a:rPr lang="en-US" altLang="ko-KR" sz="800" dirty="0" err="1">
                <a:solidFill>
                  <a:schemeClr val="bg1"/>
                </a:solidFill>
                <a:latin typeface="+mj-ea"/>
              </a:rPr>
              <a:t>anoms</a:t>
            </a:r>
            <a:r>
              <a:rPr lang="en-US" altLang="ko-KR" sz="800" dirty="0">
                <a:solidFill>
                  <a:schemeClr val="bg1"/>
                </a:solidFill>
                <a:latin typeface="+mj-ea"/>
              </a:rPr>
              <a:t>],</a:t>
            </a:r>
          </a:p>
          <a:p>
            <a:r>
              <a:rPr lang="en-US" altLang="ko-KR" sz="800" dirty="0">
                <a:solidFill>
                  <a:schemeClr val="bg1"/>
                </a:solidFill>
                <a:latin typeface="+mj-ea"/>
              </a:rPr>
              <a:t>                color="red", label=</a:t>
            </a:r>
            <a:r>
              <a:rPr lang="en-US" altLang="ko-KR" sz="800" dirty="0" err="1">
                <a:solidFill>
                  <a:schemeClr val="bg1"/>
                </a:solidFill>
                <a:latin typeface="+mj-ea"/>
              </a:rPr>
              <a:t>f"Anomalies</a:t>
            </a:r>
            <a:r>
              <a:rPr lang="en-US" altLang="ko-KR" sz="800" dirty="0">
                <a:solidFill>
                  <a:schemeClr val="bg1"/>
                </a:solidFill>
                <a:latin typeface="+mj-ea"/>
              </a:rPr>
              <a:t> ({count})", </a:t>
            </a:r>
            <a:r>
              <a:rPr lang="en-US" altLang="ko-KR" sz="800" dirty="0" err="1">
                <a:solidFill>
                  <a:schemeClr val="bg1"/>
                </a:solidFill>
                <a:latin typeface="+mj-ea"/>
              </a:rPr>
              <a:t>zorder</a:t>
            </a:r>
            <a:r>
              <a:rPr lang="en-US" altLang="ko-KR" sz="800" dirty="0">
                <a:solidFill>
                  <a:schemeClr val="bg1"/>
                </a:solidFill>
                <a:latin typeface="+mj-ea"/>
              </a:rPr>
              <a:t>=5)</a:t>
            </a:r>
          </a:p>
          <a:p>
            <a:r>
              <a:rPr lang="en-US" altLang="ko-KR" sz="800" dirty="0">
                <a:solidFill>
                  <a:schemeClr val="bg1"/>
                </a:solidFill>
                <a:latin typeface="+mj-ea"/>
              </a:rPr>
              <a:t>    </a:t>
            </a:r>
            <a:r>
              <a:rPr lang="en-US" altLang="ko-KR" sz="800" dirty="0" err="1">
                <a:solidFill>
                  <a:schemeClr val="bg1"/>
                </a:solidFill>
                <a:latin typeface="+mj-ea"/>
              </a:rPr>
              <a:t>plt.title</a:t>
            </a:r>
            <a:r>
              <a:rPr lang="en-US" altLang="ko-KR" sz="800" dirty="0">
                <a:solidFill>
                  <a:schemeClr val="bg1"/>
                </a:solidFill>
                <a:latin typeface="+mj-ea"/>
              </a:rPr>
              <a:t>(</a:t>
            </a:r>
            <a:r>
              <a:rPr lang="en-US" altLang="ko-KR" sz="800" dirty="0" err="1">
                <a:solidFill>
                  <a:schemeClr val="bg1"/>
                </a:solidFill>
                <a:latin typeface="+mj-ea"/>
              </a:rPr>
              <a:t>f"Residuals</a:t>
            </a:r>
            <a:r>
              <a:rPr lang="en-US" altLang="ko-KR" sz="800" dirty="0">
                <a:solidFill>
                  <a:schemeClr val="bg1"/>
                </a:solidFill>
                <a:latin typeface="+mj-ea"/>
              </a:rPr>
              <a:t> &amp; Anomalies for {</a:t>
            </a:r>
            <a:r>
              <a:rPr lang="en-US" altLang="ko-KR" sz="800" dirty="0" err="1">
                <a:solidFill>
                  <a:schemeClr val="bg1"/>
                </a:solidFill>
                <a:latin typeface="+mj-ea"/>
              </a:rPr>
              <a:t>args.tag</a:t>
            </a:r>
            <a:r>
              <a:rPr lang="en-US" altLang="ko-KR" sz="800" dirty="0">
                <a:solidFill>
                  <a:schemeClr val="bg1"/>
                </a:solidFill>
                <a:latin typeface="+mj-ea"/>
              </a:rPr>
              <a:t>}")</a:t>
            </a:r>
          </a:p>
          <a:p>
            <a:r>
              <a:rPr lang="en-US" altLang="ko-KR" sz="800" dirty="0">
                <a:solidFill>
                  <a:schemeClr val="bg1"/>
                </a:solidFill>
                <a:latin typeface="+mj-ea"/>
              </a:rPr>
              <a:t>    </a:t>
            </a:r>
            <a:r>
              <a:rPr lang="en-US" altLang="ko-KR" sz="800" dirty="0" err="1">
                <a:solidFill>
                  <a:schemeClr val="bg1"/>
                </a:solidFill>
                <a:latin typeface="+mj-ea"/>
              </a:rPr>
              <a:t>plt.xlabel</a:t>
            </a:r>
            <a:r>
              <a:rPr lang="en-US" altLang="ko-KR" sz="800" dirty="0">
                <a:solidFill>
                  <a:schemeClr val="bg1"/>
                </a:solidFill>
                <a:latin typeface="+mj-ea"/>
              </a:rPr>
              <a:t>("Timestamp")</a:t>
            </a:r>
          </a:p>
          <a:p>
            <a:r>
              <a:rPr lang="en-US" altLang="ko-KR" sz="800" dirty="0">
                <a:solidFill>
                  <a:schemeClr val="bg1"/>
                </a:solidFill>
                <a:latin typeface="+mj-ea"/>
              </a:rPr>
              <a:t>    </a:t>
            </a:r>
            <a:r>
              <a:rPr lang="en-US" altLang="ko-KR" sz="800" dirty="0" err="1">
                <a:solidFill>
                  <a:schemeClr val="bg1"/>
                </a:solidFill>
                <a:latin typeface="+mj-ea"/>
              </a:rPr>
              <a:t>plt.ylabel</a:t>
            </a:r>
            <a:r>
              <a:rPr lang="en-US" altLang="ko-KR" sz="800" dirty="0">
                <a:solidFill>
                  <a:schemeClr val="bg1"/>
                </a:solidFill>
                <a:latin typeface="+mj-ea"/>
              </a:rPr>
              <a:t>("Residual")</a:t>
            </a:r>
          </a:p>
          <a:p>
            <a:r>
              <a:rPr lang="en-US" altLang="ko-KR" sz="800" dirty="0">
                <a:solidFill>
                  <a:schemeClr val="bg1"/>
                </a:solidFill>
                <a:latin typeface="+mj-ea"/>
              </a:rPr>
              <a:t>    </a:t>
            </a:r>
            <a:r>
              <a:rPr lang="en-US" altLang="ko-KR" sz="800" dirty="0" err="1">
                <a:solidFill>
                  <a:schemeClr val="bg1"/>
                </a:solidFill>
                <a:latin typeface="+mj-ea"/>
              </a:rPr>
              <a:t>plt.legend</a:t>
            </a:r>
            <a:r>
              <a:rPr lang="en-US" altLang="ko-KR" sz="800" dirty="0">
                <a:solidFill>
                  <a:schemeClr val="bg1"/>
                </a:solidFill>
                <a:latin typeface="+mj-ea"/>
              </a:rPr>
              <a:t>()</a:t>
            </a:r>
          </a:p>
          <a:p>
            <a:r>
              <a:rPr lang="en-US" altLang="ko-KR" sz="800" dirty="0">
                <a:solidFill>
                  <a:schemeClr val="bg1"/>
                </a:solidFill>
                <a:latin typeface="+mj-ea"/>
              </a:rPr>
              <a:t>    </a:t>
            </a:r>
            <a:r>
              <a:rPr lang="en-US" altLang="ko-KR" sz="800" dirty="0" err="1">
                <a:solidFill>
                  <a:schemeClr val="bg1"/>
                </a:solidFill>
                <a:latin typeface="+mj-ea"/>
              </a:rPr>
              <a:t>plt.xticks</a:t>
            </a:r>
            <a:r>
              <a:rPr lang="en-US" altLang="ko-KR" sz="800" dirty="0">
                <a:solidFill>
                  <a:schemeClr val="bg1"/>
                </a:solidFill>
                <a:latin typeface="+mj-ea"/>
              </a:rPr>
              <a:t>(rotation=30)</a:t>
            </a:r>
          </a:p>
          <a:p>
            <a:r>
              <a:rPr lang="en-US" altLang="ko-KR" sz="800" dirty="0">
                <a:solidFill>
                  <a:schemeClr val="bg1"/>
                </a:solidFill>
                <a:latin typeface="+mj-ea"/>
              </a:rPr>
              <a:t>    </a:t>
            </a:r>
            <a:r>
              <a:rPr lang="en-US" altLang="ko-KR" sz="800" dirty="0" err="1">
                <a:solidFill>
                  <a:schemeClr val="bg1"/>
                </a:solidFill>
                <a:latin typeface="+mj-ea"/>
              </a:rPr>
              <a:t>plt.tight_layout</a:t>
            </a:r>
            <a:r>
              <a:rPr lang="en-US" altLang="ko-KR" sz="800" dirty="0">
                <a:solidFill>
                  <a:schemeClr val="bg1"/>
                </a:solidFill>
                <a:latin typeface="+mj-ea"/>
              </a:rPr>
              <a:t>()</a:t>
            </a:r>
          </a:p>
          <a:p>
            <a:r>
              <a:rPr lang="en-US" altLang="ko-KR" sz="800" dirty="0">
                <a:solidFill>
                  <a:schemeClr val="bg1"/>
                </a:solidFill>
                <a:latin typeface="+mj-ea"/>
              </a:rPr>
              <a:t>    </a:t>
            </a:r>
            <a:r>
              <a:rPr lang="en-US" altLang="ko-KR" sz="800" dirty="0" err="1">
                <a:solidFill>
                  <a:schemeClr val="bg1"/>
                </a:solidFill>
                <a:latin typeface="+mj-ea"/>
              </a:rPr>
              <a:t>plt.show</a:t>
            </a:r>
            <a:r>
              <a:rPr lang="en-US" altLang="ko-KR" sz="800" dirty="0">
                <a:solidFill>
                  <a:schemeClr val="bg1"/>
                </a:solidFill>
                <a:latin typeface="+mj-ea"/>
              </a:rPr>
              <a:t>()</a:t>
            </a:r>
          </a:p>
          <a:p>
            <a:endParaRPr lang="en-US" altLang="ko-KR" sz="800" dirty="0">
              <a:solidFill>
                <a:schemeClr val="bg1"/>
              </a:solidFill>
              <a:latin typeface="+mj-ea"/>
              <a:cs typeface="Microsoft GothicNeo" panose="020B0500000101010101" pitchFamily="50" charset="-127"/>
            </a:endParaRPr>
          </a:p>
          <a:p>
            <a:pPr marL="0" indent="0" algn="l">
              <a:lnSpc>
                <a:spcPts val="2750"/>
              </a:lnSpc>
              <a:buNone/>
            </a:pPr>
            <a:endParaRPr lang="en-US" sz="800" dirty="0">
              <a:solidFill>
                <a:schemeClr val="bg1"/>
              </a:solidFill>
              <a:latin typeface="+mj-ea"/>
              <a:ea typeface="+mj-ea"/>
              <a:cs typeface="Microsoft GothicNeo" panose="020B0500000101010101" pitchFamily="50" charset="-127"/>
            </a:endParaRPr>
          </a:p>
        </p:txBody>
      </p:sp>
    </p:spTree>
    <p:extLst>
      <p:ext uri="{BB962C8B-B14F-4D97-AF65-F5344CB8AC3E}">
        <p14:creationId xmlns:p14="http://schemas.microsoft.com/office/powerpoint/2010/main" val="2582561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837724" y="787241"/>
            <a:ext cx="5069205" cy="633651"/>
          </a:xfrm>
          <a:prstGeom prst="rect">
            <a:avLst/>
          </a:prstGeom>
          <a:noFill/>
          <a:ln/>
        </p:spPr>
        <p:txBody>
          <a:bodyPr wrap="none" lIns="0" tIns="0" rIns="0" bIns="0" rtlCol="0" anchor="t"/>
          <a:lstStyle/>
          <a:p>
            <a:pPr marL="0" indent="0" algn="l">
              <a:lnSpc>
                <a:spcPts val="4950"/>
              </a:lnSpc>
              <a:buNone/>
            </a:pPr>
            <a:r>
              <a:rPr lang="en-US" sz="3950" dirty="0" err="1">
                <a:solidFill>
                  <a:srgbClr val="FFD9BE"/>
                </a:solidFill>
                <a:latin typeface="Microsoft GothicNeo" panose="020B0500000101010101" pitchFamily="50" charset="-127"/>
                <a:ea typeface="Microsoft GothicNeo" panose="020B0500000101010101" pitchFamily="50" charset="-127"/>
                <a:cs typeface="Microsoft GothicNeo" panose="020B0500000101010101" pitchFamily="50" charset="-127"/>
              </a:rPr>
              <a:t>진행과정</a:t>
            </a:r>
            <a:r>
              <a:rPr lang="en-US" sz="3950" dirty="0">
                <a:solidFill>
                  <a:srgbClr val="FFD9BE"/>
                </a:solidFill>
                <a:latin typeface="Microsoft GothicNeo" panose="020B0500000101010101" pitchFamily="50" charset="-127"/>
                <a:ea typeface="Microsoft GothicNeo" panose="020B0500000101010101" pitchFamily="50" charset="-127"/>
                <a:cs typeface="Microsoft GothicNeo" panose="020B0500000101010101" pitchFamily="50" charset="-127"/>
              </a:rPr>
              <a:t> (</a:t>
            </a:r>
            <a:r>
              <a:rPr lang="ko-KR" altLang="en-US" sz="3950" dirty="0">
                <a:solidFill>
                  <a:srgbClr val="FFD9BE"/>
                </a:solidFill>
                <a:latin typeface="Microsoft GothicNeo" panose="020B0500000101010101" pitchFamily="50" charset="-127"/>
                <a:ea typeface="Microsoft GothicNeo" panose="020B0500000101010101" pitchFamily="50" charset="-127"/>
                <a:cs typeface="Microsoft GothicNeo" panose="020B0500000101010101" pitchFamily="50" charset="-127"/>
              </a:rPr>
              <a:t>계획</a:t>
            </a:r>
            <a:r>
              <a:rPr lang="en-US" altLang="ko-KR" sz="3950" dirty="0">
                <a:solidFill>
                  <a:srgbClr val="FFD9BE"/>
                </a:solidFill>
                <a:latin typeface="Microsoft GothicNeo" panose="020B0500000101010101" pitchFamily="50" charset="-127"/>
                <a:ea typeface="Microsoft GothicNeo" panose="020B0500000101010101" pitchFamily="50" charset="-127"/>
                <a:cs typeface="Microsoft GothicNeo" panose="020B0500000101010101" pitchFamily="50" charset="-127"/>
              </a:rPr>
              <a:t>)</a:t>
            </a:r>
            <a:endParaRPr lang="en-US" sz="39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3" name="Shape 1"/>
          <p:cNvSpPr/>
          <p:nvPr/>
        </p:nvSpPr>
        <p:spPr>
          <a:xfrm>
            <a:off x="1080016" y="1744028"/>
            <a:ext cx="30480" cy="5698331"/>
          </a:xfrm>
          <a:prstGeom prst="roundRect">
            <a:avLst>
              <a:gd name="adj" fmla="val 106025"/>
            </a:avLst>
          </a:prstGeom>
          <a:solidFill>
            <a:srgbClr val="4A6B6A"/>
          </a:solidFill>
          <a:ln/>
        </p:spPr>
        <p:txBody>
          <a:bodyPr/>
          <a:lstStyle/>
          <a:p>
            <a:endParaRPr lang="ko-KR" altLang="en-US">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4" name="Shape 2"/>
          <p:cNvSpPr/>
          <p:nvPr/>
        </p:nvSpPr>
        <p:spPr>
          <a:xfrm>
            <a:off x="1291888" y="1971080"/>
            <a:ext cx="646271" cy="30480"/>
          </a:xfrm>
          <a:prstGeom prst="roundRect">
            <a:avLst>
              <a:gd name="adj" fmla="val 106025"/>
            </a:avLst>
          </a:prstGeom>
          <a:solidFill>
            <a:srgbClr val="4A6B6A"/>
          </a:solidFill>
          <a:ln/>
        </p:spPr>
        <p:txBody>
          <a:bodyPr/>
          <a:lstStyle/>
          <a:p>
            <a:endParaRPr lang="ko-KR" altLang="en-US">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5" name="Shape 3"/>
          <p:cNvSpPr/>
          <p:nvPr/>
        </p:nvSpPr>
        <p:spPr>
          <a:xfrm>
            <a:off x="837664" y="1744028"/>
            <a:ext cx="484703" cy="484703"/>
          </a:xfrm>
          <a:prstGeom prst="roundRect">
            <a:avLst>
              <a:gd name="adj" fmla="val 6667"/>
            </a:avLst>
          </a:prstGeom>
          <a:solidFill>
            <a:srgbClr val="315251"/>
          </a:solidFill>
          <a:ln/>
        </p:spPr>
        <p:txBody>
          <a:bodyPr/>
          <a:lstStyle/>
          <a:p>
            <a:endParaRPr lang="ko-KR" altLang="en-US">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pic>
        <p:nvPicPr>
          <p:cNvPr id="6" name="Image 0" descr="preencoded.png"/>
          <p:cNvPicPr>
            <a:picLocks noChangeAspect="1"/>
          </p:cNvPicPr>
          <p:nvPr/>
        </p:nvPicPr>
        <p:blipFill>
          <a:blip r:embed="rId3"/>
          <a:stretch>
            <a:fillRect/>
          </a:stretch>
        </p:blipFill>
        <p:spPr>
          <a:xfrm>
            <a:off x="927914" y="1796236"/>
            <a:ext cx="304086" cy="380167"/>
          </a:xfrm>
          <a:prstGeom prst="rect">
            <a:avLst/>
          </a:prstGeom>
        </p:spPr>
      </p:pic>
      <p:sp>
        <p:nvSpPr>
          <p:cNvPr id="7" name="Text 4"/>
          <p:cNvSpPr/>
          <p:nvPr/>
        </p:nvSpPr>
        <p:spPr>
          <a:xfrm>
            <a:off x="2157293" y="1818084"/>
            <a:ext cx="2534603" cy="316825"/>
          </a:xfrm>
          <a:prstGeom prst="rect">
            <a:avLst/>
          </a:prstGeom>
          <a:noFill/>
          <a:ln/>
        </p:spPr>
        <p:txBody>
          <a:bodyPr wrap="none" lIns="0" tIns="0" rIns="0" bIns="0" rtlCol="0" anchor="t"/>
          <a:lstStyle/>
          <a:p>
            <a:pPr marL="0" indent="0" algn="l">
              <a:lnSpc>
                <a:spcPts val="2450"/>
              </a:lnSpc>
              <a:buNone/>
            </a:pPr>
            <a:r>
              <a:rPr lang="en-US" sz="1950" u="sng" dirty="0">
                <a:solidFill>
                  <a:srgbClr val="EF9C82"/>
                </a:solidFill>
                <a:latin typeface="Microsoft GothicNeo" panose="020B0500000101010101" pitchFamily="50" charset="-127"/>
                <a:ea typeface="Microsoft GothicNeo" panose="020B0500000101010101" pitchFamily="50" charset="-127"/>
                <a:cs typeface="Microsoft GothicNeo" panose="020B0500000101010101" pitchFamily="50" charset="-127"/>
                <a:hlinkClick r:id="rId4">
                  <a:extLst>
                    <a:ext uri="{A12FA001-AC4F-418D-AE19-62706E023703}">
                      <ahyp:hlinkClr xmlns:ahyp="http://schemas.microsoft.com/office/drawing/2018/hyperlinkcolor" val="tx"/>
                    </a:ext>
                  </a:extLst>
                </a:hlinkClick>
              </a:rPr>
              <a:t>데이터 준비</a:t>
            </a:r>
            <a:endParaRPr lang="en-US" sz="19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8" name="Text 5"/>
          <p:cNvSpPr/>
          <p:nvPr/>
        </p:nvSpPr>
        <p:spPr>
          <a:xfrm>
            <a:off x="2157293" y="2264093"/>
            <a:ext cx="11635383" cy="344567"/>
          </a:xfrm>
          <a:prstGeom prst="rect">
            <a:avLst/>
          </a:prstGeom>
          <a:noFill/>
          <a:ln/>
        </p:spPr>
        <p:txBody>
          <a:bodyPr wrap="none" lIns="0" tIns="0" rIns="0" bIns="0" rtlCol="0" anchor="t"/>
          <a:lstStyle/>
          <a:p>
            <a:pPr marL="0" indent="0" algn="l">
              <a:lnSpc>
                <a:spcPts val="2700"/>
              </a:lnSpc>
              <a:buNone/>
            </a:pPr>
            <a:r>
              <a:rPr lang="en-US" sz="16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SWaT 데이터셋 수집 및 전처리</a:t>
            </a:r>
            <a:endParaRPr lang="en-US" sz="16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9" name="Shape 6"/>
          <p:cNvSpPr/>
          <p:nvPr/>
        </p:nvSpPr>
        <p:spPr>
          <a:xfrm>
            <a:off x="1291888" y="3266480"/>
            <a:ext cx="646271" cy="30480"/>
          </a:xfrm>
          <a:prstGeom prst="roundRect">
            <a:avLst>
              <a:gd name="adj" fmla="val 106025"/>
            </a:avLst>
          </a:prstGeom>
          <a:solidFill>
            <a:srgbClr val="4A6B6A"/>
          </a:solidFill>
          <a:ln/>
        </p:spPr>
        <p:txBody>
          <a:bodyPr/>
          <a:lstStyle/>
          <a:p>
            <a:endParaRPr lang="ko-KR" altLang="en-US">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0" name="Shape 7"/>
          <p:cNvSpPr/>
          <p:nvPr/>
        </p:nvSpPr>
        <p:spPr>
          <a:xfrm>
            <a:off x="837664" y="3039428"/>
            <a:ext cx="484703" cy="484703"/>
          </a:xfrm>
          <a:prstGeom prst="roundRect">
            <a:avLst>
              <a:gd name="adj" fmla="val 6667"/>
            </a:avLst>
          </a:prstGeom>
          <a:solidFill>
            <a:srgbClr val="315251"/>
          </a:solidFill>
          <a:ln/>
        </p:spPr>
        <p:txBody>
          <a:bodyPr/>
          <a:lstStyle/>
          <a:p>
            <a:endParaRPr lang="ko-KR" altLang="en-US">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pic>
        <p:nvPicPr>
          <p:cNvPr id="11" name="Image 1" descr="preencoded.png"/>
          <p:cNvPicPr>
            <a:picLocks noChangeAspect="1"/>
          </p:cNvPicPr>
          <p:nvPr/>
        </p:nvPicPr>
        <p:blipFill>
          <a:blip r:embed="rId5"/>
          <a:stretch>
            <a:fillRect/>
          </a:stretch>
        </p:blipFill>
        <p:spPr>
          <a:xfrm>
            <a:off x="927914" y="3091636"/>
            <a:ext cx="304086" cy="380167"/>
          </a:xfrm>
          <a:prstGeom prst="rect">
            <a:avLst/>
          </a:prstGeom>
        </p:spPr>
      </p:pic>
      <p:sp>
        <p:nvSpPr>
          <p:cNvPr id="12" name="Text 8"/>
          <p:cNvSpPr/>
          <p:nvPr/>
        </p:nvSpPr>
        <p:spPr>
          <a:xfrm>
            <a:off x="2157293" y="3113484"/>
            <a:ext cx="2534603" cy="316825"/>
          </a:xfrm>
          <a:prstGeom prst="rect">
            <a:avLst/>
          </a:prstGeom>
          <a:noFill/>
          <a:ln/>
        </p:spPr>
        <p:txBody>
          <a:bodyPr wrap="none" lIns="0" tIns="0" rIns="0" bIns="0" rtlCol="0" anchor="t"/>
          <a:lstStyle/>
          <a:p>
            <a:pPr marL="0" indent="0" algn="l">
              <a:lnSpc>
                <a:spcPts val="2450"/>
              </a:lnSpc>
              <a:buNone/>
            </a:pPr>
            <a:r>
              <a:rPr lang="en-US" sz="19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코드 구현</a:t>
            </a:r>
            <a:endParaRPr lang="en-US" sz="19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3" name="Text 9"/>
          <p:cNvSpPr/>
          <p:nvPr/>
        </p:nvSpPr>
        <p:spPr>
          <a:xfrm>
            <a:off x="2157293" y="3559493"/>
            <a:ext cx="11635383" cy="344567"/>
          </a:xfrm>
          <a:prstGeom prst="rect">
            <a:avLst/>
          </a:prstGeom>
          <a:noFill/>
          <a:ln/>
        </p:spPr>
        <p:txBody>
          <a:bodyPr wrap="none" lIns="0" tIns="0" rIns="0" bIns="0" rtlCol="0" anchor="t"/>
          <a:lstStyle/>
          <a:p>
            <a:pPr marL="0" indent="0" algn="l">
              <a:lnSpc>
                <a:spcPts val="2700"/>
              </a:lnSpc>
              <a:buNone/>
            </a:pPr>
            <a:r>
              <a:rPr lang="en-US" sz="16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3개의 주요 모듈 개발 및 테스트</a:t>
            </a:r>
            <a:endParaRPr lang="en-US" sz="16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4" name="Shape 10"/>
          <p:cNvSpPr/>
          <p:nvPr/>
        </p:nvSpPr>
        <p:spPr>
          <a:xfrm>
            <a:off x="1291888" y="4561880"/>
            <a:ext cx="646271" cy="30480"/>
          </a:xfrm>
          <a:prstGeom prst="roundRect">
            <a:avLst>
              <a:gd name="adj" fmla="val 106025"/>
            </a:avLst>
          </a:prstGeom>
          <a:solidFill>
            <a:srgbClr val="4A6B6A"/>
          </a:solidFill>
          <a:ln/>
        </p:spPr>
        <p:txBody>
          <a:bodyPr/>
          <a:lstStyle/>
          <a:p>
            <a:endParaRPr lang="ko-KR" altLang="en-US">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5" name="Shape 11"/>
          <p:cNvSpPr/>
          <p:nvPr/>
        </p:nvSpPr>
        <p:spPr>
          <a:xfrm>
            <a:off x="837664" y="4334828"/>
            <a:ext cx="484703" cy="484703"/>
          </a:xfrm>
          <a:prstGeom prst="roundRect">
            <a:avLst>
              <a:gd name="adj" fmla="val 6667"/>
            </a:avLst>
          </a:prstGeom>
          <a:solidFill>
            <a:srgbClr val="315251"/>
          </a:solidFill>
          <a:ln/>
        </p:spPr>
        <p:txBody>
          <a:bodyPr/>
          <a:lstStyle/>
          <a:p>
            <a:endParaRPr lang="ko-KR" altLang="en-US">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pic>
        <p:nvPicPr>
          <p:cNvPr id="16" name="Image 2" descr="preencoded.png"/>
          <p:cNvPicPr>
            <a:picLocks noChangeAspect="1"/>
          </p:cNvPicPr>
          <p:nvPr/>
        </p:nvPicPr>
        <p:blipFill>
          <a:blip r:embed="rId6"/>
          <a:stretch>
            <a:fillRect/>
          </a:stretch>
        </p:blipFill>
        <p:spPr>
          <a:xfrm>
            <a:off x="927914" y="4387036"/>
            <a:ext cx="304086" cy="380167"/>
          </a:xfrm>
          <a:prstGeom prst="rect">
            <a:avLst/>
          </a:prstGeom>
        </p:spPr>
      </p:pic>
      <p:sp>
        <p:nvSpPr>
          <p:cNvPr id="17" name="Text 12"/>
          <p:cNvSpPr/>
          <p:nvPr/>
        </p:nvSpPr>
        <p:spPr>
          <a:xfrm>
            <a:off x="2157293" y="4408884"/>
            <a:ext cx="2534603" cy="316825"/>
          </a:xfrm>
          <a:prstGeom prst="rect">
            <a:avLst/>
          </a:prstGeom>
          <a:noFill/>
          <a:ln/>
        </p:spPr>
        <p:txBody>
          <a:bodyPr wrap="none" lIns="0" tIns="0" rIns="0" bIns="0" rtlCol="0" anchor="t"/>
          <a:lstStyle/>
          <a:p>
            <a:pPr marL="0" indent="0" algn="l">
              <a:lnSpc>
                <a:spcPts val="2450"/>
              </a:lnSpc>
              <a:buNone/>
            </a:pPr>
            <a:r>
              <a:rPr lang="en-US" sz="19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모델 학습</a:t>
            </a:r>
            <a:endParaRPr lang="en-US" sz="19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8" name="Text 13"/>
          <p:cNvSpPr/>
          <p:nvPr/>
        </p:nvSpPr>
        <p:spPr>
          <a:xfrm>
            <a:off x="2157293" y="4854893"/>
            <a:ext cx="11635383" cy="344567"/>
          </a:xfrm>
          <a:prstGeom prst="rect">
            <a:avLst/>
          </a:prstGeom>
          <a:noFill/>
          <a:ln/>
        </p:spPr>
        <p:txBody>
          <a:bodyPr wrap="none" lIns="0" tIns="0" rIns="0" bIns="0" rtlCol="0" anchor="t"/>
          <a:lstStyle/>
          <a:p>
            <a:pPr marL="0" indent="0" algn="l">
              <a:lnSpc>
                <a:spcPts val="2700"/>
              </a:lnSpc>
              <a:buNone/>
            </a:pPr>
            <a:r>
              <a:rPr lang="en-US" sz="16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정상 데이터로 ARIMA 모델 파라미터 학습</a:t>
            </a:r>
            <a:endParaRPr lang="en-US" sz="16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9" name="Text 14"/>
          <p:cNvSpPr/>
          <p:nvPr/>
        </p:nvSpPr>
        <p:spPr>
          <a:xfrm>
            <a:off x="2157293" y="5328642"/>
            <a:ext cx="11635383" cy="344567"/>
          </a:xfrm>
          <a:prstGeom prst="rect">
            <a:avLst/>
          </a:prstGeom>
          <a:noFill/>
          <a:ln/>
        </p:spPr>
        <p:txBody>
          <a:bodyPr wrap="none" lIns="0" tIns="0" rIns="0" bIns="0" rtlCol="0" anchor="t"/>
          <a:lstStyle/>
          <a:p>
            <a:pPr marL="0" indent="0" algn="l">
              <a:lnSpc>
                <a:spcPts val="2700"/>
              </a:lnSpc>
              <a:buNone/>
            </a:pPr>
            <a:r>
              <a:rPr lang="en-US" sz="16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손실 함수 최소화 및 학습 진행 확인</a:t>
            </a:r>
            <a:endParaRPr lang="en-US" sz="16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20" name="Shape 15"/>
          <p:cNvSpPr/>
          <p:nvPr/>
        </p:nvSpPr>
        <p:spPr>
          <a:xfrm>
            <a:off x="1291888" y="6331029"/>
            <a:ext cx="646271" cy="30480"/>
          </a:xfrm>
          <a:prstGeom prst="roundRect">
            <a:avLst>
              <a:gd name="adj" fmla="val 106025"/>
            </a:avLst>
          </a:prstGeom>
          <a:solidFill>
            <a:srgbClr val="4A6B6A"/>
          </a:solidFill>
          <a:ln/>
        </p:spPr>
        <p:txBody>
          <a:bodyPr/>
          <a:lstStyle/>
          <a:p>
            <a:endParaRPr lang="ko-KR" altLang="en-US">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21" name="Shape 16"/>
          <p:cNvSpPr/>
          <p:nvPr/>
        </p:nvSpPr>
        <p:spPr>
          <a:xfrm>
            <a:off x="837664" y="6103977"/>
            <a:ext cx="484703" cy="484703"/>
          </a:xfrm>
          <a:prstGeom prst="roundRect">
            <a:avLst>
              <a:gd name="adj" fmla="val 6667"/>
            </a:avLst>
          </a:prstGeom>
          <a:solidFill>
            <a:srgbClr val="315251"/>
          </a:solidFill>
          <a:ln/>
        </p:spPr>
        <p:txBody>
          <a:bodyPr/>
          <a:lstStyle/>
          <a:p>
            <a:endParaRPr lang="ko-KR" altLang="en-US">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pic>
        <p:nvPicPr>
          <p:cNvPr id="22" name="Image 3" descr="preencoded.png"/>
          <p:cNvPicPr>
            <a:picLocks noChangeAspect="1"/>
          </p:cNvPicPr>
          <p:nvPr/>
        </p:nvPicPr>
        <p:blipFill>
          <a:blip r:embed="rId7"/>
          <a:stretch>
            <a:fillRect/>
          </a:stretch>
        </p:blipFill>
        <p:spPr>
          <a:xfrm>
            <a:off x="927914" y="6156186"/>
            <a:ext cx="304086" cy="380167"/>
          </a:xfrm>
          <a:prstGeom prst="rect">
            <a:avLst/>
          </a:prstGeom>
        </p:spPr>
      </p:pic>
      <p:sp>
        <p:nvSpPr>
          <p:cNvPr id="23" name="Text 17"/>
          <p:cNvSpPr/>
          <p:nvPr/>
        </p:nvSpPr>
        <p:spPr>
          <a:xfrm>
            <a:off x="2157293" y="6178034"/>
            <a:ext cx="2534603" cy="316825"/>
          </a:xfrm>
          <a:prstGeom prst="rect">
            <a:avLst/>
          </a:prstGeom>
          <a:noFill/>
          <a:ln/>
        </p:spPr>
        <p:txBody>
          <a:bodyPr wrap="none" lIns="0" tIns="0" rIns="0" bIns="0" rtlCol="0" anchor="t"/>
          <a:lstStyle/>
          <a:p>
            <a:pPr marL="0" indent="0" algn="l">
              <a:lnSpc>
                <a:spcPts val="2450"/>
              </a:lnSpc>
              <a:buNone/>
            </a:pPr>
            <a:r>
              <a:rPr lang="en-US" sz="19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이상 탐지</a:t>
            </a:r>
            <a:endParaRPr lang="en-US" sz="19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24" name="Text 18"/>
          <p:cNvSpPr/>
          <p:nvPr/>
        </p:nvSpPr>
        <p:spPr>
          <a:xfrm>
            <a:off x="2157293" y="6624042"/>
            <a:ext cx="11635383" cy="344567"/>
          </a:xfrm>
          <a:prstGeom prst="rect">
            <a:avLst/>
          </a:prstGeom>
          <a:noFill/>
          <a:ln/>
        </p:spPr>
        <p:txBody>
          <a:bodyPr wrap="none" lIns="0" tIns="0" rIns="0" bIns="0" rtlCol="0" anchor="t"/>
          <a:lstStyle/>
          <a:p>
            <a:pPr marL="0" indent="0" algn="l">
              <a:lnSpc>
                <a:spcPts val="2700"/>
              </a:lnSpc>
              <a:buNone/>
            </a:pPr>
            <a:r>
              <a:rPr lang="en-US" sz="16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테스트 데이터에서 이상치 탐지</a:t>
            </a:r>
            <a:endParaRPr lang="en-US" sz="16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25" name="Text 19"/>
          <p:cNvSpPr/>
          <p:nvPr/>
        </p:nvSpPr>
        <p:spPr>
          <a:xfrm>
            <a:off x="2157293" y="7097792"/>
            <a:ext cx="11635383" cy="344567"/>
          </a:xfrm>
          <a:prstGeom prst="rect">
            <a:avLst/>
          </a:prstGeom>
          <a:noFill/>
          <a:ln/>
        </p:spPr>
        <p:txBody>
          <a:bodyPr wrap="none" lIns="0" tIns="0" rIns="0" bIns="0" rtlCol="0" anchor="t"/>
          <a:lstStyle/>
          <a:p>
            <a:pPr marL="0" indent="0" algn="l">
              <a:lnSpc>
                <a:spcPts val="2700"/>
              </a:lnSpc>
              <a:buNone/>
            </a:pPr>
            <a:r>
              <a:rPr lang="en-US" sz="16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잔차 분석으로 이상 패턴 식별</a:t>
            </a:r>
            <a:endParaRPr lang="en-US" sz="16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823436" y="741998"/>
            <a:ext cx="3661053" cy="457557"/>
          </a:xfrm>
          <a:prstGeom prst="rect">
            <a:avLst/>
          </a:prstGeom>
          <a:noFill/>
          <a:ln/>
        </p:spPr>
        <p:txBody>
          <a:bodyPr wrap="none" lIns="0" tIns="0" rIns="0" bIns="0" rtlCol="0" anchor="t"/>
          <a:lstStyle/>
          <a:p>
            <a:pPr marL="0" indent="0" algn="l">
              <a:lnSpc>
                <a:spcPts val="3600"/>
              </a:lnSpc>
              <a:buNone/>
            </a:pPr>
            <a:r>
              <a:rPr lang="en-US" sz="2850" dirty="0" err="1">
                <a:solidFill>
                  <a:srgbClr val="FFD9BE"/>
                </a:solidFill>
                <a:latin typeface="Microsoft GothicNeo" panose="020B0500000101010101" pitchFamily="50" charset="-127"/>
                <a:ea typeface="Microsoft GothicNeo" panose="020B0500000101010101" pitchFamily="50" charset="-127"/>
                <a:cs typeface="Microsoft GothicNeo" panose="020B0500000101010101" pitchFamily="50" charset="-127"/>
              </a:rPr>
              <a:t>진행과정</a:t>
            </a:r>
            <a:r>
              <a:rPr lang="en-US" sz="2850" dirty="0">
                <a:solidFill>
                  <a:srgbClr val="FFD9BE"/>
                </a:solidFill>
                <a:latin typeface="Microsoft GothicNeo" panose="020B0500000101010101" pitchFamily="50" charset="-127"/>
                <a:ea typeface="Microsoft GothicNeo" panose="020B0500000101010101" pitchFamily="50" charset="-127"/>
                <a:cs typeface="Microsoft GothicNeo" panose="020B0500000101010101" pitchFamily="50" charset="-127"/>
              </a:rPr>
              <a:t> (</a:t>
            </a:r>
            <a:r>
              <a:rPr lang="ko-KR" altLang="en-US" sz="2850" dirty="0">
                <a:solidFill>
                  <a:srgbClr val="FFD9BE"/>
                </a:solidFill>
                <a:latin typeface="Microsoft GothicNeo" panose="020B0500000101010101" pitchFamily="50" charset="-127"/>
                <a:ea typeface="Microsoft GothicNeo" panose="020B0500000101010101" pitchFamily="50" charset="-127"/>
                <a:cs typeface="Microsoft GothicNeo" panose="020B0500000101010101" pitchFamily="50" charset="-127"/>
              </a:rPr>
              <a:t>문제점</a:t>
            </a:r>
            <a:r>
              <a:rPr lang="en-US" sz="2850" dirty="0">
                <a:solidFill>
                  <a:srgbClr val="FFD9BE"/>
                </a:solidFill>
                <a:latin typeface="Microsoft GothicNeo" panose="020B0500000101010101" pitchFamily="50" charset="-127"/>
                <a:ea typeface="Microsoft GothicNeo" panose="020B0500000101010101" pitchFamily="50" charset="-127"/>
                <a:cs typeface="Microsoft GothicNeo" panose="020B0500000101010101" pitchFamily="50" charset="-127"/>
              </a:rPr>
              <a:t>)</a:t>
            </a:r>
            <a:endParaRPr lang="en-US" sz="2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3" name="Shape 1"/>
          <p:cNvSpPr/>
          <p:nvPr/>
        </p:nvSpPr>
        <p:spPr>
          <a:xfrm>
            <a:off x="837724" y="1510665"/>
            <a:ext cx="350044" cy="350044"/>
          </a:xfrm>
          <a:prstGeom prst="roundRect">
            <a:avLst>
              <a:gd name="adj" fmla="val 6668"/>
            </a:avLst>
          </a:prstGeom>
          <a:solidFill>
            <a:srgbClr val="315251"/>
          </a:solidFill>
          <a:ln/>
        </p:spPr>
        <p:txBody>
          <a:bodyPr/>
          <a:lstStyle/>
          <a:p>
            <a:endParaRPr lang="ko-KR" altLang="en-US">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pic>
        <p:nvPicPr>
          <p:cNvPr id="4" name="Image 0" descr="preencoded.png"/>
          <p:cNvPicPr>
            <a:picLocks noChangeAspect="1"/>
          </p:cNvPicPr>
          <p:nvPr/>
        </p:nvPicPr>
        <p:blipFill>
          <a:blip r:embed="rId3"/>
          <a:stretch>
            <a:fillRect/>
          </a:stretch>
        </p:blipFill>
        <p:spPr>
          <a:xfrm>
            <a:off x="902970" y="1548408"/>
            <a:ext cx="219551" cy="274558"/>
          </a:xfrm>
          <a:prstGeom prst="rect">
            <a:avLst/>
          </a:prstGeom>
        </p:spPr>
      </p:pic>
      <p:sp>
        <p:nvSpPr>
          <p:cNvPr id="5" name="Text 2"/>
          <p:cNvSpPr/>
          <p:nvPr/>
        </p:nvSpPr>
        <p:spPr>
          <a:xfrm>
            <a:off x="1343263" y="1564124"/>
            <a:ext cx="1830467" cy="228719"/>
          </a:xfrm>
          <a:prstGeom prst="rect">
            <a:avLst/>
          </a:prstGeom>
          <a:noFill/>
          <a:ln/>
        </p:spPr>
        <p:txBody>
          <a:bodyPr wrap="none" lIns="0" tIns="0" rIns="0" bIns="0" rtlCol="0" anchor="t"/>
          <a:lstStyle/>
          <a:p>
            <a:pPr marL="0" indent="0" algn="l">
              <a:lnSpc>
                <a:spcPts val="1800"/>
              </a:lnSpc>
              <a:buNone/>
            </a:pPr>
            <a:r>
              <a:rPr lang="en-US" sz="140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데이터 전처리 문제</a:t>
            </a:r>
            <a:endParaRPr lang="en-US" sz="14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6" name="Text 3"/>
          <p:cNvSpPr/>
          <p:nvPr/>
        </p:nvSpPr>
        <p:spPr>
          <a:xfrm>
            <a:off x="1343263" y="1886188"/>
            <a:ext cx="5874782" cy="248960"/>
          </a:xfrm>
          <a:prstGeom prst="rect">
            <a:avLst/>
          </a:prstGeom>
          <a:noFill/>
          <a:ln/>
        </p:spPr>
        <p:txBody>
          <a:bodyPr wrap="none" lIns="0" tIns="0" rIns="0" bIns="0" rtlCol="0" anchor="t"/>
          <a:lstStyle/>
          <a:p>
            <a:pPr marL="0" indent="0" algn="l">
              <a:lnSpc>
                <a:spcPts val="1950"/>
              </a:lnSpc>
              <a:buNone/>
            </a:pPr>
            <a:r>
              <a:rPr lang="en-US" sz="120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SWaT 데이터셋의 불규칙한 타임스탬프와 결측치</a:t>
            </a:r>
            <a:endParaRPr lang="en-US" sz="12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7" name="Text 4"/>
          <p:cNvSpPr/>
          <p:nvPr/>
        </p:nvSpPr>
        <p:spPr>
          <a:xfrm>
            <a:off x="1343263" y="2228493"/>
            <a:ext cx="5874782" cy="248960"/>
          </a:xfrm>
          <a:prstGeom prst="rect">
            <a:avLst/>
          </a:prstGeom>
          <a:noFill/>
          <a:ln/>
        </p:spPr>
        <p:txBody>
          <a:bodyPr wrap="none" lIns="0" tIns="0" rIns="0" bIns="0" rtlCol="0" anchor="t"/>
          <a:lstStyle/>
          <a:p>
            <a:pPr marL="0" indent="0" algn="l">
              <a:lnSpc>
                <a:spcPts val="1950"/>
              </a:lnSpc>
              <a:buNone/>
            </a:pPr>
            <a:r>
              <a:rPr lang="en-US" sz="120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 리샘플링 시 시간 간격 불일치</a:t>
            </a:r>
            <a:endParaRPr lang="en-US" sz="12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pic>
        <p:nvPicPr>
          <p:cNvPr id="8" name="Image 1" descr="preencoded.png"/>
          <p:cNvPicPr>
            <a:picLocks noChangeAspect="1"/>
          </p:cNvPicPr>
          <p:nvPr/>
        </p:nvPicPr>
        <p:blipFill>
          <a:blip r:embed="rId4"/>
          <a:stretch>
            <a:fillRect/>
          </a:stretch>
        </p:blipFill>
        <p:spPr>
          <a:xfrm>
            <a:off x="1343263" y="2652474"/>
            <a:ext cx="5113734" cy="4411028"/>
          </a:xfrm>
          <a:prstGeom prst="rect">
            <a:avLst/>
          </a:prstGeom>
        </p:spPr>
      </p:pic>
      <p:sp>
        <p:nvSpPr>
          <p:cNvPr id="9" name="Text 5"/>
          <p:cNvSpPr/>
          <p:nvPr/>
        </p:nvSpPr>
        <p:spPr>
          <a:xfrm>
            <a:off x="1343263" y="7238524"/>
            <a:ext cx="5874782" cy="248960"/>
          </a:xfrm>
          <a:prstGeom prst="rect">
            <a:avLst/>
          </a:prstGeom>
          <a:noFill/>
          <a:ln/>
        </p:spPr>
        <p:txBody>
          <a:bodyPr wrap="none" lIns="0" tIns="0" rIns="0" bIns="0" rtlCol="0" anchor="t"/>
          <a:lstStyle/>
          <a:p>
            <a:pPr marL="0" indent="0" algn="l">
              <a:lnSpc>
                <a:spcPts val="1950"/>
              </a:lnSpc>
              <a:buNone/>
            </a:pPr>
            <a:endParaRPr lang="en-US" sz="12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0" name="Shape 6"/>
          <p:cNvSpPr/>
          <p:nvPr/>
        </p:nvSpPr>
        <p:spPr>
          <a:xfrm>
            <a:off x="7412474" y="1510665"/>
            <a:ext cx="350044" cy="350044"/>
          </a:xfrm>
          <a:prstGeom prst="roundRect">
            <a:avLst>
              <a:gd name="adj" fmla="val 6668"/>
            </a:avLst>
          </a:prstGeom>
          <a:solidFill>
            <a:srgbClr val="315251"/>
          </a:solidFill>
          <a:ln/>
        </p:spPr>
        <p:txBody>
          <a:bodyPr/>
          <a:lstStyle/>
          <a:p>
            <a:endParaRPr lang="ko-KR" altLang="en-US">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pic>
        <p:nvPicPr>
          <p:cNvPr id="11" name="Image 2" descr="preencoded.png"/>
          <p:cNvPicPr>
            <a:picLocks noChangeAspect="1"/>
          </p:cNvPicPr>
          <p:nvPr/>
        </p:nvPicPr>
        <p:blipFill>
          <a:blip r:embed="rId5"/>
          <a:stretch>
            <a:fillRect/>
          </a:stretch>
        </p:blipFill>
        <p:spPr>
          <a:xfrm>
            <a:off x="7477720" y="1548408"/>
            <a:ext cx="219551" cy="274558"/>
          </a:xfrm>
          <a:prstGeom prst="rect">
            <a:avLst/>
          </a:prstGeom>
        </p:spPr>
      </p:pic>
      <p:sp>
        <p:nvSpPr>
          <p:cNvPr id="12" name="Text 7"/>
          <p:cNvSpPr/>
          <p:nvPr/>
        </p:nvSpPr>
        <p:spPr>
          <a:xfrm>
            <a:off x="7918013" y="1564124"/>
            <a:ext cx="1830467" cy="228719"/>
          </a:xfrm>
          <a:prstGeom prst="rect">
            <a:avLst/>
          </a:prstGeom>
          <a:noFill/>
          <a:ln/>
        </p:spPr>
        <p:txBody>
          <a:bodyPr wrap="none" lIns="0" tIns="0" rIns="0" bIns="0" rtlCol="0" anchor="t"/>
          <a:lstStyle/>
          <a:p>
            <a:pPr marL="0" indent="0" algn="l">
              <a:lnSpc>
                <a:spcPts val="1800"/>
              </a:lnSpc>
              <a:buNone/>
            </a:pPr>
            <a:r>
              <a:rPr lang="en-US" sz="140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메모리 및 성능 이슈</a:t>
            </a:r>
            <a:endParaRPr lang="en-US" sz="14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3" name="Text 8"/>
          <p:cNvSpPr/>
          <p:nvPr/>
        </p:nvSpPr>
        <p:spPr>
          <a:xfrm>
            <a:off x="7918013" y="1886188"/>
            <a:ext cx="5874782" cy="248960"/>
          </a:xfrm>
          <a:prstGeom prst="rect">
            <a:avLst/>
          </a:prstGeom>
          <a:noFill/>
          <a:ln/>
        </p:spPr>
        <p:txBody>
          <a:bodyPr wrap="none" lIns="0" tIns="0" rIns="0" bIns="0" rtlCol="0" anchor="t"/>
          <a:lstStyle/>
          <a:p>
            <a:pPr marL="0" indent="0" algn="l">
              <a:lnSpc>
                <a:spcPts val="1950"/>
              </a:lnSpc>
              <a:buNone/>
            </a:pPr>
            <a:r>
              <a:rPr lang="en-US" sz="120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대용량 시계열 데이터 처리 시 메모리 부족 문제 발생</a:t>
            </a:r>
            <a:endParaRPr lang="en-US" sz="12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4" name="Text 9"/>
          <p:cNvSpPr/>
          <p:nvPr/>
        </p:nvSpPr>
        <p:spPr>
          <a:xfrm>
            <a:off x="7918013" y="2228493"/>
            <a:ext cx="5874782" cy="248960"/>
          </a:xfrm>
          <a:prstGeom prst="rect">
            <a:avLst/>
          </a:prstGeom>
          <a:noFill/>
          <a:ln/>
        </p:spPr>
        <p:txBody>
          <a:bodyPr wrap="none" lIns="0" tIns="0" rIns="0" bIns="0" rtlCol="0" anchor="t"/>
          <a:lstStyle/>
          <a:p>
            <a:pPr marL="342900" indent="-342900" algn="l">
              <a:lnSpc>
                <a:spcPts val="1950"/>
              </a:lnSpc>
              <a:buSzPct val="100000"/>
              <a:buFont typeface="+mj-lt"/>
              <a:buAutoNum type="arabicPeriod"/>
            </a:pPr>
            <a:r>
              <a:rPr lang="en-US" sz="120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데이터를 배치 단위로 분할</a:t>
            </a:r>
            <a:endParaRPr lang="en-US" sz="12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5" name="Text 10"/>
          <p:cNvSpPr/>
          <p:nvPr/>
        </p:nvSpPr>
        <p:spPr>
          <a:xfrm>
            <a:off x="7918013" y="2531864"/>
            <a:ext cx="5874782" cy="248960"/>
          </a:xfrm>
          <a:prstGeom prst="rect">
            <a:avLst/>
          </a:prstGeom>
          <a:noFill/>
          <a:ln/>
        </p:spPr>
        <p:txBody>
          <a:bodyPr wrap="none" lIns="0" tIns="0" rIns="0" bIns="0" rtlCol="0" anchor="t"/>
          <a:lstStyle/>
          <a:p>
            <a:pPr marL="342900" indent="-342900" algn="l">
              <a:lnSpc>
                <a:spcPts val="1950"/>
              </a:lnSpc>
              <a:buSzPct val="100000"/>
              <a:buFont typeface="+mj-lt"/>
              <a:buAutoNum type="arabicPeriod" startAt="2"/>
            </a:pPr>
            <a:r>
              <a:rPr lang="en-US" sz="120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시스템 프리징</a:t>
            </a:r>
            <a:endParaRPr lang="en-US" sz="12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47B3EB-CB5C-BC10-5D9C-BB6665AA9085}"/>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56E98015-E8E2-9EDD-735A-3915941562FF}"/>
              </a:ext>
            </a:extLst>
          </p:cNvPr>
          <p:cNvSpPr/>
          <p:nvPr/>
        </p:nvSpPr>
        <p:spPr>
          <a:xfrm>
            <a:off x="837724" y="741998"/>
            <a:ext cx="3661053" cy="457557"/>
          </a:xfrm>
          <a:prstGeom prst="rect">
            <a:avLst/>
          </a:prstGeom>
          <a:noFill/>
          <a:ln/>
        </p:spPr>
        <p:txBody>
          <a:bodyPr wrap="none" lIns="0" tIns="0" rIns="0" bIns="0" rtlCol="0" anchor="t"/>
          <a:lstStyle/>
          <a:p>
            <a:pPr marL="0" indent="0" algn="l">
              <a:lnSpc>
                <a:spcPts val="3600"/>
              </a:lnSpc>
              <a:buNone/>
            </a:pPr>
            <a:r>
              <a:rPr lang="en-US" sz="2850" dirty="0" err="1">
                <a:solidFill>
                  <a:srgbClr val="FFD9BE"/>
                </a:solidFill>
                <a:latin typeface="Microsoft GothicNeo" panose="020B0500000101010101" pitchFamily="50" charset="-127"/>
                <a:ea typeface="Microsoft GothicNeo" panose="020B0500000101010101" pitchFamily="50" charset="-127"/>
                <a:cs typeface="Microsoft GothicNeo" panose="020B0500000101010101" pitchFamily="50" charset="-127"/>
              </a:rPr>
              <a:t>진행과정</a:t>
            </a:r>
            <a:r>
              <a:rPr lang="en-US" sz="2850" dirty="0">
                <a:solidFill>
                  <a:srgbClr val="FFD9BE"/>
                </a:solidFill>
                <a:latin typeface="Microsoft GothicNeo" panose="020B0500000101010101" pitchFamily="50" charset="-127"/>
                <a:ea typeface="Microsoft GothicNeo" panose="020B0500000101010101" pitchFamily="50" charset="-127"/>
                <a:cs typeface="Microsoft GothicNeo" panose="020B0500000101010101" pitchFamily="50" charset="-127"/>
              </a:rPr>
              <a:t> (</a:t>
            </a:r>
            <a:r>
              <a:rPr lang="ko-KR" altLang="en-US" sz="2850" dirty="0">
                <a:solidFill>
                  <a:srgbClr val="FFD9BE"/>
                </a:solidFill>
                <a:latin typeface="Microsoft GothicNeo" panose="020B0500000101010101" pitchFamily="50" charset="-127"/>
                <a:ea typeface="Microsoft GothicNeo" panose="020B0500000101010101" pitchFamily="50" charset="-127"/>
                <a:cs typeface="Microsoft GothicNeo" panose="020B0500000101010101" pitchFamily="50" charset="-127"/>
              </a:rPr>
              <a:t>해결시도</a:t>
            </a:r>
            <a:r>
              <a:rPr lang="en-US" sz="2850" dirty="0">
                <a:solidFill>
                  <a:srgbClr val="FFD9BE"/>
                </a:solidFill>
                <a:latin typeface="Microsoft GothicNeo" panose="020B0500000101010101" pitchFamily="50" charset="-127"/>
                <a:ea typeface="Microsoft GothicNeo" panose="020B0500000101010101" pitchFamily="50" charset="-127"/>
                <a:cs typeface="Microsoft GothicNeo" panose="020B0500000101010101" pitchFamily="50" charset="-127"/>
              </a:rPr>
              <a:t>)</a:t>
            </a:r>
            <a:endParaRPr lang="en-US" sz="2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6" name="Shape 1">
            <a:extLst>
              <a:ext uri="{FF2B5EF4-FFF2-40B4-BE49-F238E27FC236}">
                <a16:creationId xmlns:a16="http://schemas.microsoft.com/office/drawing/2014/main" id="{210C0551-6A06-54F1-EA39-61F8229BBDC2}"/>
              </a:ext>
            </a:extLst>
          </p:cNvPr>
          <p:cNvSpPr/>
          <p:nvPr/>
        </p:nvSpPr>
        <p:spPr>
          <a:xfrm>
            <a:off x="837724" y="1633776"/>
            <a:ext cx="161568" cy="1264325"/>
          </a:xfrm>
          <a:prstGeom prst="roundRect">
            <a:avLst>
              <a:gd name="adj" fmla="val 20002"/>
            </a:avLst>
          </a:prstGeom>
          <a:solidFill>
            <a:srgbClr val="315251"/>
          </a:solidFill>
          <a:ln/>
        </p:spPr>
        <p:txBody>
          <a:bodyPr/>
          <a:lstStyle/>
          <a:p>
            <a:endParaRPr lang="ko-KR" altLang="en-US">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7" name="Text 2">
            <a:extLst>
              <a:ext uri="{FF2B5EF4-FFF2-40B4-BE49-F238E27FC236}">
                <a16:creationId xmlns:a16="http://schemas.microsoft.com/office/drawing/2014/main" id="{00D831BE-2A3D-48FD-6DDC-07BECE338C16}"/>
              </a:ext>
            </a:extLst>
          </p:cNvPr>
          <p:cNvSpPr/>
          <p:nvPr/>
        </p:nvSpPr>
        <p:spPr>
          <a:xfrm>
            <a:off x="1322427" y="1633776"/>
            <a:ext cx="2534603" cy="316825"/>
          </a:xfrm>
          <a:prstGeom prst="rect">
            <a:avLst/>
          </a:prstGeom>
          <a:noFill/>
          <a:ln/>
        </p:spPr>
        <p:txBody>
          <a:bodyPr wrap="none" lIns="0" tIns="0" rIns="0" bIns="0" rtlCol="0" anchor="t"/>
          <a:lstStyle/>
          <a:p>
            <a:pPr marL="0" indent="0" algn="l">
              <a:lnSpc>
                <a:spcPts val="2450"/>
              </a:lnSpc>
              <a:buNone/>
            </a:pPr>
            <a:r>
              <a:rPr lang="ko-KR" altLang="en-US" sz="19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배치 단위로 분할 처리</a:t>
            </a:r>
            <a:endParaRPr lang="en-US" sz="19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8" name="Text 3">
            <a:extLst>
              <a:ext uri="{FF2B5EF4-FFF2-40B4-BE49-F238E27FC236}">
                <a16:creationId xmlns:a16="http://schemas.microsoft.com/office/drawing/2014/main" id="{28F9BE2A-BD1A-F367-82D2-FA736EF3E7D7}"/>
              </a:ext>
            </a:extLst>
          </p:cNvPr>
          <p:cNvSpPr/>
          <p:nvPr/>
        </p:nvSpPr>
        <p:spPr>
          <a:xfrm>
            <a:off x="1322427" y="2079784"/>
            <a:ext cx="6983849" cy="344567"/>
          </a:xfrm>
          <a:prstGeom prst="rect">
            <a:avLst/>
          </a:prstGeom>
          <a:noFill/>
          <a:ln/>
        </p:spPr>
        <p:txBody>
          <a:bodyPr wrap="none" lIns="0" tIns="0" rIns="0" bIns="0" rtlCol="0" anchor="t"/>
          <a:lstStyle/>
          <a:p>
            <a:pPr marL="0" indent="0" algn="l">
              <a:lnSpc>
                <a:spcPts val="2700"/>
              </a:lnSpc>
              <a:buNone/>
            </a:pPr>
            <a:r>
              <a:rPr lang="ko-KR" altLang="en-US" sz="16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일정 블록으로 순차 처리</a:t>
            </a:r>
            <a:endParaRPr lang="en-US" sz="16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20" name="Shape 5">
            <a:extLst>
              <a:ext uri="{FF2B5EF4-FFF2-40B4-BE49-F238E27FC236}">
                <a16:creationId xmlns:a16="http://schemas.microsoft.com/office/drawing/2014/main" id="{92568FDB-C369-FBE6-8801-D76629411AB1}"/>
              </a:ext>
            </a:extLst>
          </p:cNvPr>
          <p:cNvSpPr/>
          <p:nvPr/>
        </p:nvSpPr>
        <p:spPr>
          <a:xfrm>
            <a:off x="1160859" y="3113484"/>
            <a:ext cx="161568" cy="1264325"/>
          </a:xfrm>
          <a:prstGeom prst="roundRect">
            <a:avLst>
              <a:gd name="adj" fmla="val 20002"/>
            </a:avLst>
          </a:prstGeom>
          <a:solidFill>
            <a:srgbClr val="315251"/>
          </a:solidFill>
          <a:ln/>
        </p:spPr>
        <p:txBody>
          <a:bodyPr/>
          <a:lstStyle/>
          <a:p>
            <a:endParaRPr lang="ko-KR" altLang="en-US">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21" name="Text 6">
            <a:extLst>
              <a:ext uri="{FF2B5EF4-FFF2-40B4-BE49-F238E27FC236}">
                <a16:creationId xmlns:a16="http://schemas.microsoft.com/office/drawing/2014/main" id="{40A1A251-0E81-21EC-1CD6-8C907966454C}"/>
              </a:ext>
            </a:extLst>
          </p:cNvPr>
          <p:cNvSpPr/>
          <p:nvPr/>
        </p:nvSpPr>
        <p:spPr>
          <a:xfrm>
            <a:off x="1645563" y="3113484"/>
            <a:ext cx="2534603" cy="316825"/>
          </a:xfrm>
          <a:prstGeom prst="rect">
            <a:avLst/>
          </a:prstGeom>
          <a:noFill/>
          <a:ln/>
        </p:spPr>
        <p:txBody>
          <a:bodyPr wrap="none" lIns="0" tIns="0" rIns="0" bIns="0" rtlCol="0" anchor="t"/>
          <a:lstStyle/>
          <a:p>
            <a:pPr marL="0" indent="0" algn="l">
              <a:lnSpc>
                <a:spcPts val="2450"/>
              </a:lnSpc>
              <a:buNone/>
            </a:pPr>
            <a:r>
              <a:rPr lang="ko-KR" altLang="en-US" sz="19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메모리 최적화</a:t>
            </a:r>
            <a:endParaRPr lang="en-US" sz="19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22" name="Text 7">
            <a:extLst>
              <a:ext uri="{FF2B5EF4-FFF2-40B4-BE49-F238E27FC236}">
                <a16:creationId xmlns:a16="http://schemas.microsoft.com/office/drawing/2014/main" id="{1813397A-15DF-9DA8-E56A-9819F5757FF5}"/>
              </a:ext>
            </a:extLst>
          </p:cNvPr>
          <p:cNvSpPr/>
          <p:nvPr/>
        </p:nvSpPr>
        <p:spPr>
          <a:xfrm>
            <a:off x="1645563" y="3559493"/>
            <a:ext cx="6660713" cy="344567"/>
          </a:xfrm>
          <a:prstGeom prst="rect">
            <a:avLst/>
          </a:prstGeom>
          <a:noFill/>
          <a:ln/>
        </p:spPr>
        <p:txBody>
          <a:bodyPr wrap="none" lIns="0" tIns="0" rIns="0" bIns="0" rtlCol="0" anchor="t"/>
          <a:lstStyle/>
          <a:p>
            <a:pPr marL="0" indent="0" algn="l">
              <a:lnSpc>
                <a:spcPts val="2700"/>
              </a:lnSpc>
              <a:buNone/>
            </a:pPr>
            <a:r>
              <a:rPr lang="en-US" sz="16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torch.cuda.empty_cache</a:t>
            </a:r>
            <a:r>
              <a:rPr lang="en-US" sz="16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a:t>
            </a:r>
            <a:endParaRPr lang="en-US" sz="16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24" name="Shape 9">
            <a:extLst>
              <a:ext uri="{FF2B5EF4-FFF2-40B4-BE49-F238E27FC236}">
                <a16:creationId xmlns:a16="http://schemas.microsoft.com/office/drawing/2014/main" id="{DCC62283-5359-31B6-7AF2-DBDDFA63D148}"/>
              </a:ext>
            </a:extLst>
          </p:cNvPr>
          <p:cNvSpPr/>
          <p:nvPr/>
        </p:nvSpPr>
        <p:spPr>
          <a:xfrm>
            <a:off x="1483995" y="4593193"/>
            <a:ext cx="161568" cy="1264325"/>
          </a:xfrm>
          <a:prstGeom prst="roundRect">
            <a:avLst>
              <a:gd name="adj" fmla="val 20002"/>
            </a:avLst>
          </a:prstGeom>
          <a:solidFill>
            <a:srgbClr val="315251"/>
          </a:solidFill>
          <a:ln/>
        </p:spPr>
        <p:txBody>
          <a:bodyPr/>
          <a:lstStyle/>
          <a:p>
            <a:endParaRPr lang="ko-KR" altLang="en-US">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25" name="Text 10">
            <a:extLst>
              <a:ext uri="{FF2B5EF4-FFF2-40B4-BE49-F238E27FC236}">
                <a16:creationId xmlns:a16="http://schemas.microsoft.com/office/drawing/2014/main" id="{7980E051-C2D9-9BA2-048C-94185079C70F}"/>
              </a:ext>
            </a:extLst>
          </p:cNvPr>
          <p:cNvSpPr/>
          <p:nvPr/>
        </p:nvSpPr>
        <p:spPr>
          <a:xfrm>
            <a:off x="1968698" y="4593193"/>
            <a:ext cx="2534603" cy="316825"/>
          </a:xfrm>
          <a:prstGeom prst="rect">
            <a:avLst/>
          </a:prstGeom>
          <a:noFill/>
          <a:ln/>
        </p:spPr>
        <p:txBody>
          <a:bodyPr wrap="none" lIns="0" tIns="0" rIns="0" bIns="0" rtlCol="0" anchor="t"/>
          <a:lstStyle/>
          <a:p>
            <a:pPr marL="0" indent="0" algn="l">
              <a:lnSpc>
                <a:spcPts val="2450"/>
              </a:lnSpc>
              <a:buNone/>
            </a:pPr>
            <a:r>
              <a:rPr lang="en-US" sz="19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Torch_Arima</a:t>
            </a:r>
            <a:r>
              <a:rPr lang="en-US" sz="19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 </a:t>
            </a:r>
            <a:r>
              <a:rPr lang="ko-KR" altLang="en-US" sz="19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모델</a:t>
            </a:r>
            <a:endParaRPr lang="en-US" sz="19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26" name="Text 11">
            <a:extLst>
              <a:ext uri="{FF2B5EF4-FFF2-40B4-BE49-F238E27FC236}">
                <a16:creationId xmlns:a16="http://schemas.microsoft.com/office/drawing/2014/main" id="{07FAB1CD-1EB5-2A4D-BB7C-3A911F5AA701}"/>
              </a:ext>
            </a:extLst>
          </p:cNvPr>
          <p:cNvSpPr/>
          <p:nvPr/>
        </p:nvSpPr>
        <p:spPr>
          <a:xfrm>
            <a:off x="1968698" y="5039201"/>
            <a:ext cx="6337578" cy="344567"/>
          </a:xfrm>
          <a:prstGeom prst="rect">
            <a:avLst/>
          </a:prstGeom>
          <a:noFill/>
          <a:ln/>
        </p:spPr>
        <p:txBody>
          <a:bodyPr wrap="none" lIns="0" tIns="0" rIns="0" bIns="0" rtlCol="0" anchor="t"/>
          <a:lstStyle/>
          <a:p>
            <a:pPr marL="0" indent="0" algn="l">
              <a:lnSpc>
                <a:spcPts val="2700"/>
              </a:lnSpc>
              <a:buNone/>
            </a:pPr>
            <a:r>
              <a:rPr lang="en-US" sz="16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PyTorch</a:t>
            </a:r>
            <a:r>
              <a:rPr lang="en-US" sz="16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 </a:t>
            </a:r>
            <a:r>
              <a:rPr lang="ko-KR" altLang="en-US" sz="16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로 구현된 모델로 변경</a:t>
            </a:r>
            <a:endParaRPr lang="en-US" sz="16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28" name="Shape 13">
            <a:extLst>
              <a:ext uri="{FF2B5EF4-FFF2-40B4-BE49-F238E27FC236}">
                <a16:creationId xmlns:a16="http://schemas.microsoft.com/office/drawing/2014/main" id="{B50B4F2D-1920-F4A0-0D15-091D5F1AC742}"/>
              </a:ext>
            </a:extLst>
          </p:cNvPr>
          <p:cNvSpPr/>
          <p:nvPr/>
        </p:nvSpPr>
        <p:spPr>
          <a:xfrm>
            <a:off x="1807131" y="6072902"/>
            <a:ext cx="161568" cy="1264325"/>
          </a:xfrm>
          <a:prstGeom prst="roundRect">
            <a:avLst>
              <a:gd name="adj" fmla="val 20002"/>
            </a:avLst>
          </a:prstGeom>
          <a:solidFill>
            <a:srgbClr val="315251"/>
          </a:solidFill>
          <a:ln/>
        </p:spPr>
        <p:txBody>
          <a:bodyPr/>
          <a:lstStyle/>
          <a:p>
            <a:endParaRPr lang="ko-KR" altLang="en-US">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29" name="Text 14">
            <a:extLst>
              <a:ext uri="{FF2B5EF4-FFF2-40B4-BE49-F238E27FC236}">
                <a16:creationId xmlns:a16="http://schemas.microsoft.com/office/drawing/2014/main" id="{08327C29-EDB1-D980-47F6-DFD69DD6C777}"/>
              </a:ext>
            </a:extLst>
          </p:cNvPr>
          <p:cNvSpPr/>
          <p:nvPr/>
        </p:nvSpPr>
        <p:spPr>
          <a:xfrm>
            <a:off x="2291834" y="6072902"/>
            <a:ext cx="2534603" cy="316825"/>
          </a:xfrm>
          <a:prstGeom prst="rect">
            <a:avLst/>
          </a:prstGeom>
          <a:noFill/>
          <a:ln/>
        </p:spPr>
        <p:txBody>
          <a:bodyPr wrap="none" lIns="0" tIns="0" rIns="0" bIns="0" rtlCol="0" anchor="t"/>
          <a:lstStyle/>
          <a:p>
            <a:pPr marL="0" indent="0" algn="l">
              <a:lnSpc>
                <a:spcPts val="2450"/>
              </a:lnSpc>
              <a:buNone/>
            </a:pPr>
            <a:r>
              <a:rPr lang="ko-KR" altLang="en-US" sz="19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합성 데이터</a:t>
            </a:r>
            <a:endParaRPr lang="en-US" sz="19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30" name="Text 15">
            <a:extLst>
              <a:ext uri="{FF2B5EF4-FFF2-40B4-BE49-F238E27FC236}">
                <a16:creationId xmlns:a16="http://schemas.microsoft.com/office/drawing/2014/main" id="{0BFF32FF-D77B-645A-CE2A-17E3091D5A04}"/>
              </a:ext>
            </a:extLst>
          </p:cNvPr>
          <p:cNvSpPr/>
          <p:nvPr/>
        </p:nvSpPr>
        <p:spPr>
          <a:xfrm>
            <a:off x="2291834" y="6518910"/>
            <a:ext cx="6014442" cy="344567"/>
          </a:xfrm>
          <a:prstGeom prst="rect">
            <a:avLst/>
          </a:prstGeom>
          <a:noFill/>
          <a:ln/>
        </p:spPr>
        <p:txBody>
          <a:bodyPr wrap="none" lIns="0" tIns="0" rIns="0" bIns="0" rtlCol="0" anchor="t"/>
          <a:lstStyle/>
          <a:p>
            <a:pPr marL="0" indent="0" algn="l">
              <a:lnSpc>
                <a:spcPts val="2700"/>
              </a:lnSpc>
              <a:buNone/>
            </a:pPr>
            <a:r>
              <a:rPr lang="en-US" sz="16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ChatGPT </a:t>
            </a:r>
            <a:r>
              <a:rPr lang="ko-KR" altLang="en-US" sz="16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활용</a:t>
            </a:r>
            <a:endParaRPr lang="en-US" sz="16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Tree>
    <p:extLst>
      <p:ext uri="{BB962C8B-B14F-4D97-AF65-F5344CB8AC3E}">
        <p14:creationId xmlns:p14="http://schemas.microsoft.com/office/powerpoint/2010/main" val="2060144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837724" y="1434584"/>
            <a:ext cx="5632490" cy="704017"/>
          </a:xfrm>
          <a:prstGeom prst="rect">
            <a:avLst/>
          </a:prstGeom>
          <a:noFill/>
          <a:ln/>
        </p:spPr>
        <p:txBody>
          <a:bodyPr wrap="none" lIns="0" tIns="0" rIns="0" bIns="0" rtlCol="0" anchor="t"/>
          <a:lstStyle/>
          <a:p>
            <a:pPr marL="0" indent="0" algn="l">
              <a:lnSpc>
                <a:spcPts val="5500"/>
              </a:lnSpc>
              <a:buNone/>
            </a:pPr>
            <a:r>
              <a:rPr lang="en-US" sz="4400" dirty="0">
                <a:solidFill>
                  <a:srgbClr val="FFD9BE"/>
                </a:solidFill>
                <a:latin typeface="Microsoft GothicNeo" panose="020B0500000101010101" pitchFamily="50" charset="-127"/>
                <a:ea typeface="Microsoft GothicNeo" panose="020B0500000101010101" pitchFamily="50" charset="-127"/>
                <a:cs typeface="Microsoft GothicNeo" panose="020B0500000101010101" pitchFamily="50" charset="-127"/>
              </a:rPr>
              <a:t>실행화면</a:t>
            </a:r>
            <a:endParaRPr lang="en-US" sz="44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3" name="Shape 1"/>
          <p:cNvSpPr/>
          <p:nvPr/>
        </p:nvSpPr>
        <p:spPr>
          <a:xfrm>
            <a:off x="837724" y="2497574"/>
            <a:ext cx="538520" cy="538520"/>
          </a:xfrm>
          <a:prstGeom prst="roundRect">
            <a:avLst>
              <a:gd name="adj" fmla="val 6668"/>
            </a:avLst>
          </a:prstGeom>
          <a:solidFill>
            <a:srgbClr val="315251"/>
          </a:solidFill>
          <a:ln/>
        </p:spPr>
        <p:txBody>
          <a:bodyPr/>
          <a:lstStyle/>
          <a:p>
            <a:endParaRPr lang="ko-KR" altLang="en-US">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pic>
        <p:nvPicPr>
          <p:cNvPr id="4" name="Image 0" descr="preencoded.png"/>
          <p:cNvPicPr>
            <a:picLocks noChangeAspect="1"/>
          </p:cNvPicPr>
          <p:nvPr/>
        </p:nvPicPr>
        <p:blipFill>
          <a:blip r:embed="rId3"/>
          <a:stretch>
            <a:fillRect/>
          </a:stretch>
        </p:blipFill>
        <p:spPr>
          <a:xfrm>
            <a:off x="937974" y="2555558"/>
            <a:ext cx="337899" cy="422434"/>
          </a:xfrm>
          <a:prstGeom prst="rect">
            <a:avLst/>
          </a:prstGeom>
        </p:spPr>
      </p:pic>
      <p:sp>
        <p:nvSpPr>
          <p:cNvPr id="5" name="Text 2"/>
          <p:cNvSpPr/>
          <p:nvPr/>
        </p:nvSpPr>
        <p:spPr>
          <a:xfrm>
            <a:off x="1615559" y="2579846"/>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학습</a:t>
            </a:r>
            <a:endParaRPr lang="en-US" sz="22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pic>
        <p:nvPicPr>
          <p:cNvPr id="6" name="Image 1" descr="preencoded.png">
            <a:hlinkClick r:id="rId4"/>
          </p:cNvPr>
          <p:cNvPicPr>
            <a:picLocks noChangeAspect="1"/>
          </p:cNvPicPr>
          <p:nvPr/>
        </p:nvPicPr>
        <p:blipFill>
          <a:blip r:embed="rId5"/>
          <a:stretch>
            <a:fillRect/>
          </a:stretch>
        </p:blipFill>
        <p:spPr>
          <a:xfrm>
            <a:off x="1615559" y="3200995"/>
            <a:ext cx="5550098" cy="3593902"/>
          </a:xfrm>
          <a:prstGeom prst="rect">
            <a:avLst/>
          </a:prstGeom>
        </p:spPr>
      </p:pic>
      <p:sp>
        <p:nvSpPr>
          <p:cNvPr id="7" name="Shape 3"/>
          <p:cNvSpPr/>
          <p:nvPr/>
        </p:nvSpPr>
        <p:spPr>
          <a:xfrm>
            <a:off x="7464862" y="2497574"/>
            <a:ext cx="538520" cy="538520"/>
          </a:xfrm>
          <a:prstGeom prst="roundRect">
            <a:avLst>
              <a:gd name="adj" fmla="val 6668"/>
            </a:avLst>
          </a:prstGeom>
          <a:solidFill>
            <a:srgbClr val="315251"/>
          </a:solidFill>
          <a:ln/>
        </p:spPr>
        <p:txBody>
          <a:bodyPr/>
          <a:lstStyle/>
          <a:p>
            <a:endParaRPr lang="ko-KR" altLang="en-US">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pic>
        <p:nvPicPr>
          <p:cNvPr id="8" name="Image 2" descr="preencoded.png"/>
          <p:cNvPicPr>
            <a:picLocks noChangeAspect="1"/>
          </p:cNvPicPr>
          <p:nvPr/>
        </p:nvPicPr>
        <p:blipFill>
          <a:blip r:embed="rId6"/>
          <a:stretch>
            <a:fillRect/>
          </a:stretch>
        </p:blipFill>
        <p:spPr>
          <a:xfrm>
            <a:off x="7565112" y="2555558"/>
            <a:ext cx="337899" cy="422434"/>
          </a:xfrm>
          <a:prstGeom prst="rect">
            <a:avLst/>
          </a:prstGeom>
        </p:spPr>
      </p:pic>
      <p:sp>
        <p:nvSpPr>
          <p:cNvPr id="9" name="Text 4"/>
          <p:cNvSpPr/>
          <p:nvPr/>
        </p:nvSpPr>
        <p:spPr>
          <a:xfrm>
            <a:off x="8242697" y="2579846"/>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예측</a:t>
            </a:r>
            <a:endParaRPr lang="en-US" sz="22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pic>
        <p:nvPicPr>
          <p:cNvPr id="10" name="Image 3" descr="preencoded.png">
            <a:hlinkClick r:id="rId7"/>
          </p:cNvPr>
          <p:cNvPicPr>
            <a:picLocks noChangeAspect="1"/>
          </p:cNvPicPr>
          <p:nvPr/>
        </p:nvPicPr>
        <p:blipFill>
          <a:blip r:embed="rId8"/>
          <a:stretch>
            <a:fillRect/>
          </a:stretch>
        </p:blipFill>
        <p:spPr>
          <a:xfrm>
            <a:off x="8242697" y="3200995"/>
            <a:ext cx="5550098" cy="359390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837724" y="1428869"/>
            <a:ext cx="5632490" cy="704017"/>
          </a:xfrm>
          <a:prstGeom prst="rect">
            <a:avLst/>
          </a:prstGeom>
          <a:noFill/>
          <a:ln/>
        </p:spPr>
        <p:txBody>
          <a:bodyPr wrap="none" lIns="0" tIns="0" rIns="0" bIns="0" rtlCol="0" anchor="t"/>
          <a:lstStyle/>
          <a:p>
            <a:pPr marL="0" indent="0" algn="l">
              <a:lnSpc>
                <a:spcPts val="5500"/>
              </a:lnSpc>
              <a:buNone/>
            </a:pPr>
            <a:r>
              <a:rPr lang="en-US" sz="4400" dirty="0">
                <a:solidFill>
                  <a:srgbClr val="FFD9BE"/>
                </a:solidFill>
                <a:latin typeface="Microsoft GothicNeo" panose="020B0500000101010101" pitchFamily="50" charset="-127"/>
                <a:ea typeface="Microsoft GothicNeo" panose="020B0500000101010101" pitchFamily="50" charset="-127"/>
                <a:cs typeface="Microsoft GothicNeo" panose="020B0500000101010101" pitchFamily="50" charset="-127"/>
              </a:rPr>
              <a:t>발전방향</a:t>
            </a:r>
            <a:endParaRPr lang="en-US" sz="44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pic>
        <p:nvPicPr>
          <p:cNvPr id="3" name="Image 0" descr="preencoded.png"/>
          <p:cNvPicPr>
            <a:picLocks noChangeAspect="1"/>
          </p:cNvPicPr>
          <p:nvPr/>
        </p:nvPicPr>
        <p:blipFill>
          <a:blip r:embed="rId3"/>
          <a:stretch>
            <a:fillRect/>
          </a:stretch>
        </p:blipFill>
        <p:spPr>
          <a:xfrm>
            <a:off x="837724" y="2491859"/>
            <a:ext cx="1196816" cy="1436251"/>
          </a:xfrm>
          <a:prstGeom prst="rect">
            <a:avLst/>
          </a:prstGeom>
        </p:spPr>
      </p:pic>
      <p:sp>
        <p:nvSpPr>
          <p:cNvPr id="4" name="Text 1"/>
          <p:cNvSpPr/>
          <p:nvPr/>
        </p:nvSpPr>
        <p:spPr>
          <a:xfrm>
            <a:off x="2393513" y="2731175"/>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실제 데이터 반영</a:t>
            </a:r>
            <a:endParaRPr lang="en-US" sz="22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5" name="Text 2"/>
          <p:cNvSpPr/>
          <p:nvPr/>
        </p:nvSpPr>
        <p:spPr>
          <a:xfrm>
            <a:off x="2393513" y="3226713"/>
            <a:ext cx="11399163" cy="383024"/>
          </a:xfrm>
          <a:prstGeom prst="rect">
            <a:avLst/>
          </a:prstGeom>
          <a:noFill/>
          <a:ln/>
        </p:spPr>
        <p:txBody>
          <a:bodyPr wrap="none" lIns="0" tIns="0" rIns="0" bIns="0" rtlCol="0" anchor="t"/>
          <a:lstStyle/>
          <a:p>
            <a:pPr marL="0" indent="0" algn="l">
              <a:lnSpc>
                <a:spcPts val="3000"/>
              </a:lnSpc>
              <a:buNone/>
            </a:pP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SWaT 데이터 사용</a:t>
            </a:r>
            <a:endParaRPr lang="en-US"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pic>
        <p:nvPicPr>
          <p:cNvPr id="6" name="Image 1" descr="preencoded.png"/>
          <p:cNvPicPr>
            <a:picLocks noChangeAspect="1"/>
          </p:cNvPicPr>
          <p:nvPr/>
        </p:nvPicPr>
        <p:blipFill>
          <a:blip r:embed="rId4"/>
          <a:stretch>
            <a:fillRect/>
          </a:stretch>
        </p:blipFill>
        <p:spPr>
          <a:xfrm>
            <a:off x="837724" y="3928110"/>
            <a:ext cx="1196816" cy="1436251"/>
          </a:xfrm>
          <a:prstGeom prst="rect">
            <a:avLst/>
          </a:prstGeom>
        </p:spPr>
      </p:pic>
      <p:sp>
        <p:nvSpPr>
          <p:cNvPr id="7" name="Text 3"/>
          <p:cNvSpPr/>
          <p:nvPr/>
        </p:nvSpPr>
        <p:spPr>
          <a:xfrm>
            <a:off x="2393513" y="4167426"/>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이상징후 예측</a:t>
            </a:r>
            <a:endParaRPr lang="en-US" sz="22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8" name="Text 4"/>
          <p:cNvSpPr/>
          <p:nvPr/>
        </p:nvSpPr>
        <p:spPr>
          <a:xfrm>
            <a:off x="2393513" y="4662964"/>
            <a:ext cx="11399163" cy="383024"/>
          </a:xfrm>
          <a:prstGeom prst="rect">
            <a:avLst/>
          </a:prstGeom>
          <a:noFill/>
          <a:ln/>
        </p:spPr>
        <p:txBody>
          <a:bodyPr wrap="none" lIns="0" tIns="0" rIns="0" bIns="0" rtlCol="0" anchor="t"/>
          <a:lstStyle/>
          <a:p>
            <a:pPr marL="0" indent="0" algn="l">
              <a:lnSpc>
                <a:spcPts val="3000"/>
              </a:lnSpc>
              <a:buNone/>
            </a:pP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이상치 판단 &gt; 이상징후 예측</a:t>
            </a:r>
            <a:endParaRPr lang="en-US"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pic>
        <p:nvPicPr>
          <p:cNvPr id="9" name="Image 2" descr="preencoded.png"/>
          <p:cNvPicPr>
            <a:picLocks noChangeAspect="1"/>
          </p:cNvPicPr>
          <p:nvPr/>
        </p:nvPicPr>
        <p:blipFill>
          <a:blip r:embed="rId5"/>
          <a:stretch>
            <a:fillRect/>
          </a:stretch>
        </p:blipFill>
        <p:spPr>
          <a:xfrm>
            <a:off x="837724" y="5364361"/>
            <a:ext cx="1196816" cy="1436251"/>
          </a:xfrm>
          <a:prstGeom prst="rect">
            <a:avLst/>
          </a:prstGeom>
        </p:spPr>
      </p:pic>
      <p:sp>
        <p:nvSpPr>
          <p:cNvPr id="10" name="Text 5"/>
          <p:cNvSpPr/>
          <p:nvPr/>
        </p:nvSpPr>
        <p:spPr>
          <a:xfrm>
            <a:off x="2393513" y="5603677"/>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잔존수명 예측</a:t>
            </a:r>
            <a:endParaRPr lang="en-US" sz="22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1" name="Text 6"/>
          <p:cNvSpPr/>
          <p:nvPr/>
        </p:nvSpPr>
        <p:spPr>
          <a:xfrm>
            <a:off x="2393513" y="6099215"/>
            <a:ext cx="11399163" cy="383024"/>
          </a:xfrm>
          <a:prstGeom prst="rect">
            <a:avLst/>
          </a:prstGeom>
          <a:noFill/>
          <a:ln/>
        </p:spPr>
        <p:txBody>
          <a:bodyPr wrap="none" lIns="0" tIns="0" rIns="0" bIns="0" rtlCol="0" anchor="t"/>
          <a:lstStyle/>
          <a:p>
            <a:pPr marL="0" indent="0" algn="l">
              <a:lnSpc>
                <a:spcPts val="3000"/>
              </a:lnSpc>
              <a:buNone/>
            </a:pP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센서의 잔존수명 예측, 다음 정비 시기 예측</a:t>
            </a:r>
            <a:endParaRPr lang="en-US"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837724" y="3042999"/>
            <a:ext cx="5632490" cy="704017"/>
          </a:xfrm>
          <a:prstGeom prst="rect">
            <a:avLst/>
          </a:prstGeom>
          <a:noFill/>
          <a:ln/>
        </p:spPr>
        <p:txBody>
          <a:bodyPr wrap="none" lIns="0" tIns="0" rIns="0" bIns="0" rtlCol="0" anchor="t"/>
          <a:lstStyle/>
          <a:p>
            <a:pPr marL="0" indent="0" algn="l">
              <a:lnSpc>
                <a:spcPts val="5500"/>
              </a:lnSpc>
              <a:buNone/>
            </a:pPr>
            <a:r>
              <a:rPr lang="en-US" sz="4400" dirty="0">
                <a:solidFill>
                  <a:srgbClr val="FFD9BE"/>
                </a:solidFill>
                <a:latin typeface="Microsoft GothicNeo" panose="020B0500000101010101" pitchFamily="50" charset="-127"/>
                <a:ea typeface="Microsoft GothicNeo" panose="020B0500000101010101" pitchFamily="50" charset="-127"/>
                <a:cs typeface="Microsoft GothicNeo" panose="020B0500000101010101" pitchFamily="50" charset="-127"/>
              </a:rPr>
              <a:t>참고자료</a:t>
            </a:r>
            <a:endParaRPr lang="en-US" sz="44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3" name="Shape 1"/>
          <p:cNvSpPr/>
          <p:nvPr/>
        </p:nvSpPr>
        <p:spPr>
          <a:xfrm>
            <a:off x="837724" y="4225766"/>
            <a:ext cx="538520" cy="538520"/>
          </a:xfrm>
          <a:prstGeom prst="roundRect">
            <a:avLst>
              <a:gd name="adj" fmla="val 6668"/>
            </a:avLst>
          </a:prstGeom>
          <a:solidFill>
            <a:srgbClr val="315251"/>
          </a:solidFill>
          <a:ln/>
        </p:spPr>
        <p:txBody>
          <a:bodyPr/>
          <a:lstStyle/>
          <a:p>
            <a:endParaRPr lang="ko-KR" altLang="en-US">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pic>
        <p:nvPicPr>
          <p:cNvPr id="4" name="Image 0" descr="preencoded.png"/>
          <p:cNvPicPr>
            <a:picLocks noChangeAspect="1"/>
          </p:cNvPicPr>
          <p:nvPr/>
        </p:nvPicPr>
        <p:blipFill>
          <a:blip r:embed="rId3"/>
          <a:stretch>
            <a:fillRect/>
          </a:stretch>
        </p:blipFill>
        <p:spPr>
          <a:xfrm>
            <a:off x="937974" y="4283750"/>
            <a:ext cx="337899" cy="422434"/>
          </a:xfrm>
          <a:prstGeom prst="rect">
            <a:avLst/>
          </a:prstGeom>
        </p:spPr>
      </p:pic>
      <p:sp>
        <p:nvSpPr>
          <p:cNvPr id="5" name="Text 2"/>
          <p:cNvSpPr/>
          <p:nvPr/>
        </p:nvSpPr>
        <p:spPr>
          <a:xfrm>
            <a:off x="1615559" y="4308038"/>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ArimaModel</a:t>
            </a:r>
            <a:endParaRPr lang="en-US" sz="22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6" name="Text 3"/>
          <p:cNvSpPr/>
          <p:nvPr/>
        </p:nvSpPr>
        <p:spPr>
          <a:xfrm>
            <a:off x="1615559" y="4803577"/>
            <a:ext cx="5550098" cy="383024"/>
          </a:xfrm>
          <a:prstGeom prst="rect">
            <a:avLst/>
          </a:prstGeom>
          <a:noFill/>
          <a:ln/>
        </p:spPr>
        <p:txBody>
          <a:bodyPr wrap="none" lIns="0" tIns="0" rIns="0" bIns="0" rtlCol="0" anchor="t"/>
          <a:lstStyle/>
          <a:p>
            <a:pPr marL="0" indent="0" algn="l">
              <a:lnSpc>
                <a:spcPts val="3000"/>
              </a:lnSpc>
              <a:buNone/>
            </a:pP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GitHub : </a:t>
            </a:r>
            <a:r>
              <a:rPr lang="en-US" sz="1850" u="sng" dirty="0">
                <a:solidFill>
                  <a:srgbClr val="EF9C82"/>
                </a:solidFill>
                <a:latin typeface="Microsoft GothicNeo" panose="020B0500000101010101" pitchFamily="50" charset="-127"/>
                <a:ea typeface="Microsoft GothicNeo" panose="020B0500000101010101" pitchFamily="50" charset="-127"/>
                <a:cs typeface="Microsoft GothicNeo" panose="020B0500000101010101" pitchFamily="50" charset="-127"/>
                <a:hlinkClick r:id="rId4">
                  <a:extLst>
                    <a:ext uri="{A12FA001-AC4F-418D-AE19-62706E023703}">
                      <ahyp:hlinkClr xmlns:ahyp="http://schemas.microsoft.com/office/drawing/2018/hyperlinkcolor" val="tx"/>
                    </a:ext>
                  </a:extLst>
                </a:hlinkClick>
              </a:rPr>
              <a:t>torch_arima</a:t>
            </a:r>
            <a:endParaRPr lang="en-US"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7" name="Shape 4"/>
          <p:cNvSpPr/>
          <p:nvPr/>
        </p:nvSpPr>
        <p:spPr>
          <a:xfrm>
            <a:off x="7464862" y="4225766"/>
            <a:ext cx="538520" cy="538520"/>
          </a:xfrm>
          <a:prstGeom prst="roundRect">
            <a:avLst>
              <a:gd name="adj" fmla="val 6668"/>
            </a:avLst>
          </a:prstGeom>
          <a:solidFill>
            <a:srgbClr val="315251"/>
          </a:solidFill>
          <a:ln/>
        </p:spPr>
        <p:txBody>
          <a:bodyPr/>
          <a:lstStyle/>
          <a:p>
            <a:endParaRPr lang="ko-KR" altLang="en-US">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pic>
        <p:nvPicPr>
          <p:cNvPr id="8" name="Image 1" descr="preencoded.png"/>
          <p:cNvPicPr>
            <a:picLocks noChangeAspect="1"/>
          </p:cNvPicPr>
          <p:nvPr/>
        </p:nvPicPr>
        <p:blipFill>
          <a:blip r:embed="rId5"/>
          <a:stretch>
            <a:fillRect/>
          </a:stretch>
        </p:blipFill>
        <p:spPr>
          <a:xfrm>
            <a:off x="7565112" y="4283750"/>
            <a:ext cx="337899" cy="422434"/>
          </a:xfrm>
          <a:prstGeom prst="rect">
            <a:avLst/>
          </a:prstGeom>
        </p:spPr>
      </p:pic>
      <p:sp>
        <p:nvSpPr>
          <p:cNvPr id="9" name="Text 5"/>
          <p:cNvSpPr/>
          <p:nvPr/>
        </p:nvSpPr>
        <p:spPr>
          <a:xfrm>
            <a:off x="8242697" y="4308038"/>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SWaT</a:t>
            </a:r>
            <a:endParaRPr lang="en-US" sz="22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0" name="Text 6"/>
          <p:cNvSpPr/>
          <p:nvPr/>
        </p:nvSpPr>
        <p:spPr>
          <a:xfrm>
            <a:off x="8242697" y="4803577"/>
            <a:ext cx="5550098" cy="383024"/>
          </a:xfrm>
          <a:prstGeom prst="rect">
            <a:avLst/>
          </a:prstGeom>
          <a:noFill/>
          <a:ln/>
        </p:spPr>
        <p:txBody>
          <a:bodyPr wrap="none" lIns="0" tIns="0" rIns="0" bIns="0" rtlCol="0" anchor="t"/>
          <a:lstStyle/>
          <a:p>
            <a:pPr marL="0" indent="0" algn="l">
              <a:lnSpc>
                <a:spcPts val="3000"/>
              </a:lnSpc>
              <a:buNone/>
            </a:pPr>
            <a:r>
              <a:rPr lang="en-US" sz="1850" u="sng" dirty="0">
                <a:solidFill>
                  <a:srgbClr val="EF9C82"/>
                </a:solidFill>
                <a:latin typeface="Microsoft GothicNeo" panose="020B0500000101010101" pitchFamily="50" charset="-127"/>
                <a:ea typeface="Microsoft GothicNeo" panose="020B0500000101010101" pitchFamily="50" charset="-127"/>
                <a:cs typeface="Microsoft GothicNeo" panose="020B0500000101010101" pitchFamily="50" charset="-127"/>
                <a:hlinkClick r:id="rId6">
                  <a:extLst>
                    <a:ext uri="{A12FA001-AC4F-418D-AE19-62706E023703}">
                      <ahyp:hlinkClr xmlns:ahyp="http://schemas.microsoft.com/office/drawing/2018/hyperlinkcolor" val="tx"/>
                    </a:ext>
                  </a:extLst>
                </a:hlinkClick>
              </a:rPr>
              <a:t>Secure Water Treatment</a:t>
            </a:r>
            <a:endParaRPr lang="en-US"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A05485-6221-CDF2-4250-492243C45968}"/>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3A69314A-FF86-257F-F23F-92C78E882B1F}"/>
              </a:ext>
            </a:extLst>
          </p:cNvPr>
          <p:cNvSpPr/>
          <p:nvPr/>
        </p:nvSpPr>
        <p:spPr>
          <a:xfrm>
            <a:off x="837724" y="3042999"/>
            <a:ext cx="11806714" cy="704017"/>
          </a:xfrm>
          <a:prstGeom prst="rect">
            <a:avLst/>
          </a:prstGeom>
          <a:noFill/>
          <a:ln/>
        </p:spPr>
        <p:txBody>
          <a:bodyPr wrap="none" lIns="0" tIns="0" rIns="0" bIns="0" rtlCol="0" anchor="t"/>
          <a:lstStyle/>
          <a:p>
            <a:pPr marL="0" indent="0" algn="l">
              <a:lnSpc>
                <a:spcPts val="5500"/>
              </a:lnSpc>
              <a:buNone/>
            </a:pPr>
            <a:r>
              <a:rPr lang="en-US" sz="4400" dirty="0">
                <a:solidFill>
                  <a:srgbClr val="FFD9BE"/>
                </a:solidFill>
                <a:latin typeface="Microsoft GothicNeo" panose="020B0500000101010101" pitchFamily="50" charset="-127"/>
                <a:ea typeface="Microsoft GothicNeo" panose="020B0500000101010101" pitchFamily="50" charset="-127"/>
                <a:cs typeface="Microsoft GothicNeo" panose="020B0500000101010101" pitchFamily="50" charset="-127"/>
              </a:rPr>
              <a:t>Thank you for your attention</a:t>
            </a:r>
            <a:endParaRPr lang="en-US" sz="44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Tree>
    <p:extLst>
      <p:ext uri="{BB962C8B-B14F-4D97-AF65-F5344CB8AC3E}">
        <p14:creationId xmlns:p14="http://schemas.microsoft.com/office/powerpoint/2010/main" val="3234267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1" name="Text 0">
            <a:extLst>
              <a:ext uri="{FF2B5EF4-FFF2-40B4-BE49-F238E27FC236}">
                <a16:creationId xmlns:a16="http://schemas.microsoft.com/office/drawing/2014/main" id="{AEF094FB-4A91-01E3-EB53-7F8AC2624CC6}"/>
              </a:ext>
            </a:extLst>
          </p:cNvPr>
          <p:cNvSpPr/>
          <p:nvPr/>
        </p:nvSpPr>
        <p:spPr>
          <a:xfrm>
            <a:off x="835462" y="656392"/>
            <a:ext cx="5616773" cy="702112"/>
          </a:xfrm>
          <a:prstGeom prst="rect">
            <a:avLst/>
          </a:prstGeom>
          <a:noFill/>
          <a:ln/>
        </p:spPr>
        <p:txBody>
          <a:bodyPr wrap="none" lIns="0" tIns="0" rIns="0" bIns="0" rtlCol="0" anchor="t"/>
          <a:lstStyle/>
          <a:p>
            <a:pPr marL="0" indent="0" algn="l">
              <a:lnSpc>
                <a:spcPts val="5500"/>
              </a:lnSpc>
              <a:buNone/>
            </a:pPr>
            <a:r>
              <a:rPr lang="ko-KR" altLang="en-US" sz="4400" dirty="0">
                <a:solidFill>
                  <a:srgbClr val="FFD9BE"/>
                </a:solidFill>
                <a:latin typeface="Microsoft GothicNeo" panose="020B0500000101010101" pitchFamily="50" charset="-127"/>
                <a:ea typeface="Microsoft GothicNeo" panose="020B0500000101010101" pitchFamily="50" charset="-127"/>
                <a:cs typeface="Microsoft GothicNeo" panose="020B0500000101010101" pitchFamily="50" charset="-127"/>
              </a:rPr>
              <a:t>목차</a:t>
            </a:r>
            <a:endParaRPr lang="en-US" sz="44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pic>
        <p:nvPicPr>
          <p:cNvPr id="3" name="Image 0" descr="preencoded.png"/>
          <p:cNvPicPr>
            <a:picLocks noChangeAspect="1"/>
          </p:cNvPicPr>
          <p:nvPr/>
        </p:nvPicPr>
        <p:blipFill>
          <a:blip r:embed="rId3"/>
          <a:stretch>
            <a:fillRect/>
          </a:stretch>
        </p:blipFill>
        <p:spPr>
          <a:xfrm>
            <a:off x="837724" y="1698427"/>
            <a:ext cx="777954" cy="933569"/>
          </a:xfrm>
          <a:prstGeom prst="rect">
            <a:avLst/>
          </a:prstGeom>
        </p:spPr>
      </p:pic>
      <p:sp>
        <p:nvSpPr>
          <p:cNvPr id="4" name="Text 1"/>
          <p:cNvSpPr/>
          <p:nvPr/>
        </p:nvSpPr>
        <p:spPr>
          <a:xfrm>
            <a:off x="1849041" y="1853922"/>
            <a:ext cx="1830467" cy="228719"/>
          </a:xfrm>
          <a:prstGeom prst="rect">
            <a:avLst/>
          </a:prstGeom>
          <a:noFill/>
          <a:ln/>
        </p:spPr>
        <p:txBody>
          <a:bodyPr wrap="none" lIns="0" tIns="0" rIns="0" bIns="0" rtlCol="0" anchor="t"/>
          <a:lstStyle/>
          <a:p>
            <a:pPr marL="0" indent="0" algn="l">
              <a:lnSpc>
                <a:spcPts val="1800"/>
              </a:lnSpc>
              <a:buNone/>
            </a:pPr>
            <a:r>
              <a:rPr lang="en-US" sz="140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개요</a:t>
            </a:r>
            <a:endParaRPr lang="en-US" sz="14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5" name="Text 2"/>
          <p:cNvSpPr/>
          <p:nvPr/>
        </p:nvSpPr>
        <p:spPr>
          <a:xfrm>
            <a:off x="1849041" y="2175986"/>
            <a:ext cx="11943636" cy="248960"/>
          </a:xfrm>
          <a:prstGeom prst="rect">
            <a:avLst/>
          </a:prstGeom>
          <a:noFill/>
          <a:ln/>
        </p:spPr>
        <p:txBody>
          <a:bodyPr wrap="none" lIns="0" tIns="0" rIns="0" bIns="0" rtlCol="0" anchor="t"/>
          <a:lstStyle/>
          <a:p>
            <a:pPr marL="0" indent="0" algn="l">
              <a:lnSpc>
                <a:spcPts val="1950"/>
              </a:lnSpc>
              <a:buNone/>
            </a:pPr>
            <a:r>
              <a:rPr lang="en-US" sz="120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프로젝트의 목표와 구성 요소 소개</a:t>
            </a:r>
            <a:endParaRPr lang="en-US" sz="12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pic>
        <p:nvPicPr>
          <p:cNvPr id="6" name="Image 1" descr="preencoded.png"/>
          <p:cNvPicPr>
            <a:picLocks noChangeAspect="1"/>
          </p:cNvPicPr>
          <p:nvPr/>
        </p:nvPicPr>
        <p:blipFill>
          <a:blip r:embed="rId4"/>
          <a:stretch>
            <a:fillRect/>
          </a:stretch>
        </p:blipFill>
        <p:spPr>
          <a:xfrm>
            <a:off x="837724" y="2631996"/>
            <a:ext cx="777954" cy="933569"/>
          </a:xfrm>
          <a:prstGeom prst="rect">
            <a:avLst/>
          </a:prstGeom>
        </p:spPr>
      </p:pic>
      <p:sp>
        <p:nvSpPr>
          <p:cNvPr id="7" name="Text 3"/>
          <p:cNvSpPr/>
          <p:nvPr/>
        </p:nvSpPr>
        <p:spPr>
          <a:xfrm>
            <a:off x="1849041" y="2787491"/>
            <a:ext cx="1830467" cy="228719"/>
          </a:xfrm>
          <a:prstGeom prst="rect">
            <a:avLst/>
          </a:prstGeom>
          <a:noFill/>
          <a:ln/>
        </p:spPr>
        <p:txBody>
          <a:bodyPr wrap="none" lIns="0" tIns="0" rIns="0" bIns="0" rtlCol="0" anchor="t"/>
          <a:lstStyle/>
          <a:p>
            <a:pPr marL="0" indent="0" algn="l">
              <a:lnSpc>
                <a:spcPts val="1800"/>
              </a:lnSpc>
              <a:buNone/>
            </a:pPr>
            <a:r>
              <a:rPr lang="en-US" sz="140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코드 구조</a:t>
            </a:r>
            <a:endParaRPr lang="en-US" sz="14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8" name="Text 4"/>
          <p:cNvSpPr/>
          <p:nvPr/>
        </p:nvSpPr>
        <p:spPr>
          <a:xfrm>
            <a:off x="1849041" y="3109555"/>
            <a:ext cx="11943636" cy="248960"/>
          </a:xfrm>
          <a:prstGeom prst="rect">
            <a:avLst/>
          </a:prstGeom>
          <a:noFill/>
          <a:ln/>
        </p:spPr>
        <p:txBody>
          <a:bodyPr wrap="none" lIns="0" tIns="0" rIns="0" bIns="0" rtlCol="0" anchor="t"/>
          <a:lstStyle/>
          <a:p>
            <a:pPr marL="0" indent="0" algn="l">
              <a:lnSpc>
                <a:spcPts val="1950"/>
              </a:lnSpc>
              <a:buNone/>
            </a:pPr>
            <a:r>
              <a:rPr lang="ko-KR" altLang="en-US" sz="120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코드의 구조와</a:t>
            </a:r>
            <a:r>
              <a:rPr lang="en-US" altLang="ko-KR" sz="120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 </a:t>
            </a:r>
            <a:r>
              <a:rPr lang="ko-KR" altLang="en-US" sz="120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설계 목적</a:t>
            </a:r>
            <a:endParaRPr lang="en-US" sz="12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pic>
        <p:nvPicPr>
          <p:cNvPr id="9" name="Image 2" descr="preencoded.png"/>
          <p:cNvPicPr>
            <a:picLocks noChangeAspect="1"/>
          </p:cNvPicPr>
          <p:nvPr/>
        </p:nvPicPr>
        <p:blipFill>
          <a:blip r:embed="rId5"/>
          <a:stretch>
            <a:fillRect/>
          </a:stretch>
        </p:blipFill>
        <p:spPr>
          <a:xfrm>
            <a:off x="837724" y="3565565"/>
            <a:ext cx="777954" cy="933569"/>
          </a:xfrm>
          <a:prstGeom prst="rect">
            <a:avLst/>
          </a:prstGeom>
        </p:spPr>
      </p:pic>
      <p:sp>
        <p:nvSpPr>
          <p:cNvPr id="10" name="Text 5"/>
          <p:cNvSpPr/>
          <p:nvPr/>
        </p:nvSpPr>
        <p:spPr>
          <a:xfrm>
            <a:off x="1849041" y="3721060"/>
            <a:ext cx="1830467" cy="228719"/>
          </a:xfrm>
          <a:prstGeom prst="rect">
            <a:avLst/>
          </a:prstGeom>
          <a:noFill/>
          <a:ln/>
        </p:spPr>
        <p:txBody>
          <a:bodyPr wrap="none" lIns="0" tIns="0" rIns="0" bIns="0" rtlCol="0" anchor="t"/>
          <a:lstStyle/>
          <a:p>
            <a:pPr marL="0" indent="0" algn="l">
              <a:lnSpc>
                <a:spcPts val="1800"/>
              </a:lnSpc>
              <a:buNone/>
            </a:pPr>
            <a:r>
              <a:rPr lang="en-US" sz="140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진행과정</a:t>
            </a:r>
            <a:endParaRPr lang="en-US" sz="14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1" name="Text 6"/>
          <p:cNvSpPr/>
          <p:nvPr/>
        </p:nvSpPr>
        <p:spPr>
          <a:xfrm>
            <a:off x="1849041" y="4043124"/>
            <a:ext cx="11943636" cy="248960"/>
          </a:xfrm>
          <a:prstGeom prst="rect">
            <a:avLst/>
          </a:prstGeom>
          <a:noFill/>
          <a:ln/>
        </p:spPr>
        <p:txBody>
          <a:bodyPr wrap="none" lIns="0" tIns="0" rIns="0" bIns="0" rtlCol="0" anchor="t"/>
          <a:lstStyle/>
          <a:p>
            <a:pPr marL="0" indent="0" algn="l">
              <a:lnSpc>
                <a:spcPts val="1950"/>
              </a:lnSpc>
              <a:buNone/>
            </a:pPr>
            <a:r>
              <a:rPr lang="en-US" sz="120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프로젝트 단계별 구현 과정</a:t>
            </a:r>
            <a:endParaRPr lang="en-US" sz="12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pic>
        <p:nvPicPr>
          <p:cNvPr id="12" name="Image 3" descr="preencoded.png"/>
          <p:cNvPicPr>
            <a:picLocks noChangeAspect="1"/>
          </p:cNvPicPr>
          <p:nvPr/>
        </p:nvPicPr>
        <p:blipFill>
          <a:blip r:embed="rId6"/>
          <a:stretch>
            <a:fillRect/>
          </a:stretch>
        </p:blipFill>
        <p:spPr>
          <a:xfrm>
            <a:off x="837724" y="4499134"/>
            <a:ext cx="777954" cy="933569"/>
          </a:xfrm>
          <a:prstGeom prst="rect">
            <a:avLst/>
          </a:prstGeom>
        </p:spPr>
      </p:pic>
      <p:sp>
        <p:nvSpPr>
          <p:cNvPr id="13" name="Text 7"/>
          <p:cNvSpPr/>
          <p:nvPr/>
        </p:nvSpPr>
        <p:spPr>
          <a:xfrm>
            <a:off x="1849041" y="4654629"/>
            <a:ext cx="1830467" cy="228719"/>
          </a:xfrm>
          <a:prstGeom prst="rect">
            <a:avLst/>
          </a:prstGeom>
          <a:noFill/>
          <a:ln/>
        </p:spPr>
        <p:txBody>
          <a:bodyPr wrap="none" lIns="0" tIns="0" rIns="0" bIns="0" rtlCol="0" anchor="t"/>
          <a:lstStyle/>
          <a:p>
            <a:pPr marL="0" indent="0" algn="l">
              <a:lnSpc>
                <a:spcPts val="1800"/>
              </a:lnSpc>
              <a:buNone/>
            </a:pPr>
            <a:r>
              <a:rPr lang="en-US" sz="140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실행 화면</a:t>
            </a:r>
            <a:endParaRPr lang="en-US" sz="14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4" name="Text 8"/>
          <p:cNvSpPr/>
          <p:nvPr/>
        </p:nvSpPr>
        <p:spPr>
          <a:xfrm>
            <a:off x="1849041" y="4976693"/>
            <a:ext cx="11943636" cy="248960"/>
          </a:xfrm>
          <a:prstGeom prst="rect">
            <a:avLst/>
          </a:prstGeom>
          <a:noFill/>
          <a:ln/>
        </p:spPr>
        <p:txBody>
          <a:bodyPr wrap="none" lIns="0" tIns="0" rIns="0" bIns="0" rtlCol="0" anchor="t"/>
          <a:lstStyle/>
          <a:p>
            <a:pPr marL="0" indent="0" algn="l">
              <a:lnSpc>
                <a:spcPts val="1950"/>
              </a:lnSpc>
              <a:buNone/>
            </a:pPr>
            <a:r>
              <a:rPr lang="en-US" sz="120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훈련 및 예측 결과 시각화</a:t>
            </a:r>
            <a:endParaRPr lang="en-US" sz="12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pic>
        <p:nvPicPr>
          <p:cNvPr id="15" name="Image 4" descr="preencoded.png"/>
          <p:cNvPicPr>
            <a:picLocks noChangeAspect="1"/>
          </p:cNvPicPr>
          <p:nvPr/>
        </p:nvPicPr>
        <p:blipFill>
          <a:blip r:embed="rId7"/>
          <a:stretch>
            <a:fillRect/>
          </a:stretch>
        </p:blipFill>
        <p:spPr>
          <a:xfrm>
            <a:off x="837724" y="5432703"/>
            <a:ext cx="777954" cy="933569"/>
          </a:xfrm>
          <a:prstGeom prst="rect">
            <a:avLst/>
          </a:prstGeom>
        </p:spPr>
      </p:pic>
      <p:sp>
        <p:nvSpPr>
          <p:cNvPr id="16" name="Text 9"/>
          <p:cNvSpPr/>
          <p:nvPr/>
        </p:nvSpPr>
        <p:spPr>
          <a:xfrm>
            <a:off x="1849041" y="5588198"/>
            <a:ext cx="1830467" cy="228719"/>
          </a:xfrm>
          <a:prstGeom prst="rect">
            <a:avLst/>
          </a:prstGeom>
          <a:noFill/>
          <a:ln/>
        </p:spPr>
        <p:txBody>
          <a:bodyPr wrap="none" lIns="0" tIns="0" rIns="0" bIns="0" rtlCol="0" anchor="t"/>
          <a:lstStyle/>
          <a:p>
            <a:pPr marL="0" indent="0" algn="l">
              <a:lnSpc>
                <a:spcPts val="1800"/>
              </a:lnSpc>
              <a:buNone/>
            </a:pPr>
            <a:r>
              <a:rPr lang="en-US" sz="140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발전방향</a:t>
            </a:r>
            <a:endParaRPr lang="en-US" sz="14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7" name="Text 10"/>
          <p:cNvSpPr/>
          <p:nvPr/>
        </p:nvSpPr>
        <p:spPr>
          <a:xfrm>
            <a:off x="1849041" y="5910263"/>
            <a:ext cx="11943636" cy="248960"/>
          </a:xfrm>
          <a:prstGeom prst="rect">
            <a:avLst/>
          </a:prstGeom>
          <a:noFill/>
          <a:ln/>
        </p:spPr>
        <p:txBody>
          <a:bodyPr wrap="none" lIns="0" tIns="0" rIns="0" bIns="0" rtlCol="0" anchor="t"/>
          <a:lstStyle/>
          <a:p>
            <a:pPr marL="0" indent="0" algn="l">
              <a:lnSpc>
                <a:spcPts val="1950"/>
              </a:lnSpc>
              <a:buNone/>
            </a:pPr>
            <a:r>
              <a:rPr lang="en-US" sz="120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개선</a:t>
            </a:r>
            <a:r>
              <a:rPr lang="en-US" sz="120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 및 확장 가능성</a:t>
            </a:r>
            <a:endParaRPr lang="en-US" sz="12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pic>
        <p:nvPicPr>
          <p:cNvPr id="18" name="Image 5" descr="preencoded.png"/>
          <p:cNvPicPr>
            <a:picLocks noChangeAspect="1"/>
          </p:cNvPicPr>
          <p:nvPr/>
        </p:nvPicPr>
        <p:blipFill>
          <a:blip r:embed="rId8"/>
          <a:stretch>
            <a:fillRect/>
          </a:stretch>
        </p:blipFill>
        <p:spPr>
          <a:xfrm>
            <a:off x="837724" y="6366272"/>
            <a:ext cx="777954" cy="933569"/>
          </a:xfrm>
          <a:prstGeom prst="rect">
            <a:avLst/>
          </a:prstGeom>
        </p:spPr>
      </p:pic>
      <p:sp>
        <p:nvSpPr>
          <p:cNvPr id="19" name="Text 11"/>
          <p:cNvSpPr/>
          <p:nvPr/>
        </p:nvSpPr>
        <p:spPr>
          <a:xfrm>
            <a:off x="1849041" y="6521768"/>
            <a:ext cx="1830467" cy="228719"/>
          </a:xfrm>
          <a:prstGeom prst="rect">
            <a:avLst/>
          </a:prstGeom>
          <a:noFill/>
          <a:ln/>
        </p:spPr>
        <p:txBody>
          <a:bodyPr wrap="none" lIns="0" tIns="0" rIns="0" bIns="0" rtlCol="0" anchor="t"/>
          <a:lstStyle/>
          <a:p>
            <a:pPr marL="0" indent="0" algn="l">
              <a:lnSpc>
                <a:spcPts val="1800"/>
              </a:lnSpc>
              <a:buNone/>
            </a:pPr>
            <a:r>
              <a:rPr lang="en-US" sz="140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참고</a:t>
            </a:r>
            <a:endParaRPr lang="en-US" sz="14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20" name="Text 12"/>
          <p:cNvSpPr/>
          <p:nvPr/>
        </p:nvSpPr>
        <p:spPr>
          <a:xfrm>
            <a:off x="1849041" y="6843832"/>
            <a:ext cx="11943636" cy="248960"/>
          </a:xfrm>
          <a:prstGeom prst="rect">
            <a:avLst/>
          </a:prstGeom>
          <a:noFill/>
          <a:ln/>
        </p:spPr>
        <p:txBody>
          <a:bodyPr wrap="none" lIns="0" tIns="0" rIns="0" bIns="0" rtlCol="0" anchor="t"/>
          <a:lstStyle/>
          <a:p>
            <a:pPr marL="0" indent="0" algn="l">
              <a:lnSpc>
                <a:spcPts val="1950"/>
              </a:lnSpc>
              <a:buNone/>
            </a:pPr>
            <a:r>
              <a:rPr lang="en-US" sz="120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참고 자료 및 리소스</a:t>
            </a:r>
            <a:endParaRPr lang="en-US" sz="12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37724" y="775573"/>
            <a:ext cx="5632490" cy="704017"/>
          </a:xfrm>
          <a:prstGeom prst="rect">
            <a:avLst/>
          </a:prstGeom>
          <a:noFill/>
          <a:ln/>
        </p:spPr>
        <p:txBody>
          <a:bodyPr wrap="none" lIns="0" tIns="0" rIns="0" bIns="0" rtlCol="0" anchor="t"/>
          <a:lstStyle/>
          <a:p>
            <a:pPr marL="0" indent="0" algn="l">
              <a:lnSpc>
                <a:spcPts val="5500"/>
              </a:lnSpc>
              <a:buNone/>
            </a:pPr>
            <a:r>
              <a:rPr lang="en-US" sz="4400" dirty="0">
                <a:solidFill>
                  <a:srgbClr val="FFD9BE"/>
                </a:solidFill>
                <a:latin typeface="Microsoft GothicNeo" panose="020B0500000101010101" pitchFamily="50" charset="-127"/>
                <a:ea typeface="Microsoft GothicNeo" panose="020B0500000101010101" pitchFamily="50" charset="-127"/>
                <a:cs typeface="Microsoft GothicNeo" panose="020B0500000101010101" pitchFamily="50" charset="-127"/>
              </a:rPr>
              <a:t>개요</a:t>
            </a:r>
            <a:endParaRPr lang="en-US" sz="44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pic>
        <p:nvPicPr>
          <p:cNvPr id="3" name="Image 0" descr="preencoded.png"/>
          <p:cNvPicPr>
            <a:picLocks noChangeAspect="1"/>
          </p:cNvPicPr>
          <p:nvPr/>
        </p:nvPicPr>
        <p:blipFill>
          <a:blip r:embed="rId3"/>
          <a:stretch>
            <a:fillRect/>
          </a:stretch>
        </p:blipFill>
        <p:spPr>
          <a:xfrm>
            <a:off x="3007638" y="1958340"/>
            <a:ext cx="2137529" cy="1357193"/>
          </a:xfrm>
          <a:prstGeom prst="rect">
            <a:avLst/>
          </a:prstGeom>
        </p:spPr>
      </p:pic>
      <p:pic>
        <p:nvPicPr>
          <p:cNvPr id="4" name="Image 1" descr="preencoded.png"/>
          <p:cNvPicPr>
            <a:picLocks noChangeAspect="1"/>
          </p:cNvPicPr>
          <p:nvPr/>
        </p:nvPicPr>
        <p:blipFill>
          <a:blip r:embed="rId4"/>
          <a:stretch>
            <a:fillRect/>
          </a:stretch>
        </p:blipFill>
        <p:spPr>
          <a:xfrm>
            <a:off x="3907988" y="2594134"/>
            <a:ext cx="336590" cy="420767"/>
          </a:xfrm>
          <a:prstGeom prst="rect">
            <a:avLst/>
          </a:prstGeom>
        </p:spPr>
      </p:pic>
      <p:sp>
        <p:nvSpPr>
          <p:cNvPr id="5" name="Text 1"/>
          <p:cNvSpPr/>
          <p:nvPr/>
        </p:nvSpPr>
        <p:spPr>
          <a:xfrm>
            <a:off x="5384482" y="2197656"/>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프로젝트 목표</a:t>
            </a:r>
            <a:endParaRPr lang="en-US" sz="22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6" name="Text 2"/>
          <p:cNvSpPr/>
          <p:nvPr/>
        </p:nvSpPr>
        <p:spPr>
          <a:xfrm>
            <a:off x="5384482" y="2693194"/>
            <a:ext cx="3589734" cy="383024"/>
          </a:xfrm>
          <a:prstGeom prst="rect">
            <a:avLst/>
          </a:prstGeom>
          <a:noFill/>
          <a:ln/>
        </p:spPr>
        <p:txBody>
          <a:bodyPr wrap="none" lIns="0" tIns="0" rIns="0" bIns="0" rtlCol="0" anchor="t"/>
          <a:lstStyle/>
          <a:p>
            <a:pPr marL="0" indent="0" algn="l">
              <a:lnSpc>
                <a:spcPts val="3000"/>
              </a:lnSpc>
              <a:buNone/>
            </a:pP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산업용 센서 시계열 데이터 이상 탐지</a:t>
            </a:r>
            <a:endParaRPr lang="en-US"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7" name="Shape 3"/>
          <p:cNvSpPr/>
          <p:nvPr/>
        </p:nvSpPr>
        <p:spPr>
          <a:xfrm>
            <a:off x="5204936" y="3330178"/>
            <a:ext cx="8527971" cy="15240"/>
          </a:xfrm>
          <a:prstGeom prst="roundRect">
            <a:avLst>
              <a:gd name="adj" fmla="val 235611"/>
            </a:avLst>
          </a:prstGeom>
          <a:solidFill>
            <a:srgbClr val="4A6B6A"/>
          </a:solidFill>
          <a:ln/>
        </p:spPr>
        <p:txBody>
          <a:bodyPr/>
          <a:lstStyle/>
          <a:p>
            <a:endParaRPr lang="ko-KR" altLang="en-US">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pic>
        <p:nvPicPr>
          <p:cNvPr id="8" name="Image 2" descr="preencoded.png"/>
          <p:cNvPicPr>
            <a:picLocks noChangeAspect="1"/>
          </p:cNvPicPr>
          <p:nvPr/>
        </p:nvPicPr>
        <p:blipFill>
          <a:blip r:embed="rId5"/>
          <a:stretch>
            <a:fillRect/>
          </a:stretch>
        </p:blipFill>
        <p:spPr>
          <a:xfrm>
            <a:off x="1938814" y="3375303"/>
            <a:ext cx="4275058" cy="1357193"/>
          </a:xfrm>
          <a:prstGeom prst="rect">
            <a:avLst/>
          </a:prstGeom>
        </p:spPr>
      </p:pic>
      <p:pic>
        <p:nvPicPr>
          <p:cNvPr id="9" name="Image 3" descr="preencoded.png"/>
          <p:cNvPicPr>
            <a:picLocks noChangeAspect="1"/>
          </p:cNvPicPr>
          <p:nvPr/>
        </p:nvPicPr>
        <p:blipFill>
          <a:blip r:embed="rId6"/>
          <a:stretch>
            <a:fillRect/>
          </a:stretch>
        </p:blipFill>
        <p:spPr>
          <a:xfrm>
            <a:off x="3907988" y="3843457"/>
            <a:ext cx="336590" cy="420767"/>
          </a:xfrm>
          <a:prstGeom prst="rect">
            <a:avLst/>
          </a:prstGeom>
        </p:spPr>
      </p:pic>
      <p:sp>
        <p:nvSpPr>
          <p:cNvPr id="10" name="Text 4"/>
          <p:cNvSpPr/>
          <p:nvPr/>
        </p:nvSpPr>
        <p:spPr>
          <a:xfrm>
            <a:off x="6453187" y="3614618"/>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주요 기능</a:t>
            </a:r>
            <a:endParaRPr lang="en-US" sz="22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1" name="Text 5"/>
          <p:cNvSpPr/>
          <p:nvPr/>
        </p:nvSpPr>
        <p:spPr>
          <a:xfrm>
            <a:off x="6453187" y="4110157"/>
            <a:ext cx="3250883" cy="383024"/>
          </a:xfrm>
          <a:prstGeom prst="rect">
            <a:avLst/>
          </a:prstGeom>
          <a:noFill/>
          <a:ln/>
        </p:spPr>
        <p:txBody>
          <a:bodyPr wrap="none" lIns="0" tIns="0" rIns="0" bIns="0" rtlCol="0" anchor="t"/>
          <a:lstStyle/>
          <a:p>
            <a:pPr marL="0" indent="0" algn="l">
              <a:lnSpc>
                <a:spcPts val="3000"/>
              </a:lnSpc>
              <a:buNone/>
            </a:pP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ARIMA 기반 이상 탐지 모델 구축</a:t>
            </a:r>
            <a:endParaRPr lang="en-US"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2" name="Shape 6"/>
          <p:cNvSpPr/>
          <p:nvPr/>
        </p:nvSpPr>
        <p:spPr>
          <a:xfrm>
            <a:off x="6273641" y="4747141"/>
            <a:ext cx="7459266" cy="15240"/>
          </a:xfrm>
          <a:prstGeom prst="roundRect">
            <a:avLst>
              <a:gd name="adj" fmla="val 235611"/>
            </a:avLst>
          </a:prstGeom>
          <a:solidFill>
            <a:srgbClr val="4A6B6A"/>
          </a:solidFill>
          <a:ln/>
        </p:spPr>
        <p:txBody>
          <a:bodyPr/>
          <a:lstStyle/>
          <a:p>
            <a:endParaRPr lang="ko-KR" altLang="en-US">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pic>
        <p:nvPicPr>
          <p:cNvPr id="13" name="Image 4" descr="preencoded.png"/>
          <p:cNvPicPr>
            <a:picLocks noChangeAspect="1"/>
          </p:cNvPicPr>
          <p:nvPr/>
        </p:nvPicPr>
        <p:blipFill>
          <a:blip r:embed="rId7"/>
          <a:stretch>
            <a:fillRect/>
          </a:stretch>
        </p:blipFill>
        <p:spPr>
          <a:xfrm>
            <a:off x="870109" y="4792266"/>
            <a:ext cx="6412587" cy="1357193"/>
          </a:xfrm>
          <a:prstGeom prst="rect">
            <a:avLst/>
          </a:prstGeom>
        </p:spPr>
      </p:pic>
      <p:pic>
        <p:nvPicPr>
          <p:cNvPr id="14" name="Image 5" descr="preencoded.png"/>
          <p:cNvPicPr>
            <a:picLocks noChangeAspect="1"/>
          </p:cNvPicPr>
          <p:nvPr/>
        </p:nvPicPr>
        <p:blipFill>
          <a:blip r:embed="rId8"/>
          <a:stretch>
            <a:fillRect/>
          </a:stretch>
        </p:blipFill>
        <p:spPr>
          <a:xfrm>
            <a:off x="3908107" y="5260419"/>
            <a:ext cx="336590" cy="420767"/>
          </a:xfrm>
          <a:prstGeom prst="rect">
            <a:avLst/>
          </a:prstGeom>
        </p:spPr>
      </p:pic>
      <p:sp>
        <p:nvSpPr>
          <p:cNvPr id="15" name="Text 7"/>
          <p:cNvSpPr/>
          <p:nvPr/>
        </p:nvSpPr>
        <p:spPr>
          <a:xfrm>
            <a:off x="7522012" y="5031581"/>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구성 요소</a:t>
            </a:r>
            <a:endParaRPr lang="en-US" sz="22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6" name="Text 8"/>
          <p:cNvSpPr/>
          <p:nvPr/>
        </p:nvSpPr>
        <p:spPr>
          <a:xfrm>
            <a:off x="7522012" y="5527119"/>
            <a:ext cx="2973824" cy="383024"/>
          </a:xfrm>
          <a:prstGeom prst="rect">
            <a:avLst/>
          </a:prstGeom>
          <a:noFill/>
          <a:ln/>
        </p:spPr>
        <p:txBody>
          <a:bodyPr wrap="none" lIns="0" tIns="0" rIns="0" bIns="0" rtlCol="0" anchor="t"/>
          <a:lstStyle/>
          <a:p>
            <a:pPr marL="0" indent="0" algn="l">
              <a:lnSpc>
                <a:spcPts val="3000"/>
              </a:lnSpc>
              <a:buNone/>
            </a:pP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유틸리티, 학습, 예측 모듈 설계</a:t>
            </a:r>
            <a:endParaRPr lang="en-US"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7" name="Text 9"/>
          <p:cNvSpPr/>
          <p:nvPr/>
        </p:nvSpPr>
        <p:spPr>
          <a:xfrm>
            <a:off x="837724" y="6418659"/>
            <a:ext cx="12954952" cy="383024"/>
          </a:xfrm>
          <a:prstGeom prst="rect">
            <a:avLst/>
          </a:prstGeom>
          <a:noFill/>
          <a:ln/>
        </p:spPr>
        <p:txBody>
          <a:bodyPr wrap="none" lIns="0" tIns="0" rIns="0" bIns="0" rtlCol="0" anchor="t"/>
          <a:lstStyle/>
          <a:p>
            <a:pPr marL="0" indent="0" algn="l">
              <a:lnSpc>
                <a:spcPts val="3000"/>
              </a:lnSpc>
              <a:buNone/>
            </a:pP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SWaT 데이터를 이용해 이상 탐지 </a:t>
            </a:r>
            <a:r>
              <a:rPr lang="en-US" sz="18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파이프라인을</a:t>
            </a: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 </a:t>
            </a:r>
            <a:r>
              <a:rPr lang="en-US" sz="18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구성</a:t>
            </a:r>
            <a:endParaRPr lang="en-US"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8" name="Text 10"/>
          <p:cNvSpPr/>
          <p:nvPr/>
        </p:nvSpPr>
        <p:spPr>
          <a:xfrm>
            <a:off x="837724" y="7070884"/>
            <a:ext cx="12954952" cy="383024"/>
          </a:xfrm>
          <a:prstGeom prst="rect">
            <a:avLst/>
          </a:prstGeom>
          <a:noFill/>
          <a:ln/>
        </p:spPr>
        <p:txBody>
          <a:bodyPr wrap="none" lIns="0" tIns="0" rIns="0" bIns="0" rtlCol="0" anchor="t"/>
          <a:lstStyle/>
          <a:p>
            <a:pPr marL="0" indent="0" algn="l">
              <a:lnSpc>
                <a:spcPts val="3000"/>
              </a:lnSpc>
              <a:buNone/>
            </a:pP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학습된 ARIMA 모델로 새로운 시계열의 </a:t>
            </a:r>
            <a:r>
              <a:rPr lang="en-US" sz="18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이상치를</a:t>
            </a: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 </a:t>
            </a:r>
            <a:r>
              <a:rPr lang="en-US" sz="18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탐지</a:t>
            </a:r>
            <a:endParaRPr lang="en-US"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37724" y="1977152"/>
            <a:ext cx="7261503" cy="704017"/>
          </a:xfrm>
          <a:prstGeom prst="rect">
            <a:avLst/>
          </a:prstGeom>
          <a:noFill/>
          <a:ln/>
        </p:spPr>
        <p:txBody>
          <a:bodyPr wrap="none" lIns="0" tIns="0" rIns="0" bIns="0" rtlCol="0" anchor="t"/>
          <a:lstStyle/>
          <a:p>
            <a:pPr marL="0" indent="0" algn="l">
              <a:lnSpc>
                <a:spcPts val="5500"/>
              </a:lnSpc>
              <a:buNone/>
            </a:pPr>
            <a:r>
              <a:rPr lang="en-US" sz="4400" dirty="0">
                <a:solidFill>
                  <a:srgbClr val="FFD9BE"/>
                </a:solidFill>
                <a:latin typeface="Microsoft GothicNeo" panose="020B0500000101010101" pitchFamily="50" charset="-127"/>
                <a:ea typeface="Microsoft GothicNeo" panose="020B0500000101010101" pitchFamily="50" charset="-127"/>
                <a:cs typeface="Microsoft GothicNeo" panose="020B0500000101010101" pitchFamily="50" charset="-127"/>
              </a:rPr>
              <a:t>ARIMA 모델과 SWaT 데이터셋</a:t>
            </a:r>
            <a:endParaRPr lang="en-US" sz="44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3" name="Text 1"/>
          <p:cNvSpPr/>
          <p:nvPr/>
        </p:nvSpPr>
        <p:spPr>
          <a:xfrm>
            <a:off x="837724" y="3279458"/>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FD9BE"/>
                </a:solidFill>
                <a:latin typeface="Microsoft GothicNeo" panose="020B0500000101010101" pitchFamily="50" charset="-127"/>
                <a:ea typeface="Microsoft GothicNeo" panose="020B0500000101010101" pitchFamily="50" charset="-127"/>
                <a:cs typeface="Microsoft GothicNeo" panose="020B0500000101010101" pitchFamily="50" charset="-127"/>
              </a:rPr>
              <a:t>ARIMA 모델</a:t>
            </a:r>
            <a:endParaRPr lang="en-US" sz="22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4" name="Text 2"/>
          <p:cNvSpPr/>
          <p:nvPr/>
        </p:nvSpPr>
        <p:spPr>
          <a:xfrm>
            <a:off x="837724" y="3870722"/>
            <a:ext cx="6185535" cy="766048"/>
          </a:xfrm>
          <a:prstGeom prst="rect">
            <a:avLst/>
          </a:prstGeom>
          <a:noFill/>
          <a:ln/>
        </p:spPr>
        <p:txBody>
          <a:bodyPr wrap="square" lIns="0" tIns="0" rIns="0" bIns="0" rtlCol="0" anchor="t"/>
          <a:lstStyle/>
          <a:p>
            <a:pPr marL="0" indent="0" algn="l">
              <a:lnSpc>
                <a:spcPts val="3000"/>
              </a:lnSpc>
              <a:buNone/>
            </a:pP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AR+MA의 조합으로 잔차 기반 이상 </a:t>
            </a:r>
            <a:r>
              <a:rPr lang="en-US" sz="18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탐지에</a:t>
            </a: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 </a:t>
            </a:r>
            <a:r>
              <a:rPr lang="ko-KR" alt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적합한</a:t>
            </a: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 </a:t>
            </a:r>
            <a:r>
              <a:rPr lang="en-US" sz="18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모델</a:t>
            </a:r>
            <a:endParaRPr lang="en-US"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5" name="Text 3"/>
          <p:cNvSpPr/>
          <p:nvPr/>
        </p:nvSpPr>
        <p:spPr>
          <a:xfrm>
            <a:off x="837724" y="4852154"/>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p (AR 차수): 과거 관측치 반영</a:t>
            </a:r>
            <a:endParaRPr lang="en-US"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6" name="Text 4"/>
          <p:cNvSpPr/>
          <p:nvPr/>
        </p:nvSpPr>
        <p:spPr>
          <a:xfrm>
            <a:off x="837724" y="5318879"/>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d (차분 차수): 차분으로 안정화</a:t>
            </a:r>
            <a:endParaRPr lang="en-US"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7" name="Text 5"/>
          <p:cNvSpPr/>
          <p:nvPr/>
        </p:nvSpPr>
        <p:spPr>
          <a:xfrm>
            <a:off x="837724" y="5785604"/>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q (MA 차수): 과거 오차 반영</a:t>
            </a:r>
            <a:endParaRPr lang="en-US"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8" name="Text 6"/>
          <p:cNvSpPr/>
          <p:nvPr/>
        </p:nvSpPr>
        <p:spPr>
          <a:xfrm>
            <a:off x="7614761" y="3279458"/>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FD9BE"/>
                </a:solidFill>
                <a:latin typeface="Microsoft GothicNeo" panose="020B0500000101010101" pitchFamily="50" charset="-127"/>
                <a:ea typeface="Microsoft GothicNeo" panose="020B0500000101010101" pitchFamily="50" charset="-127"/>
                <a:cs typeface="Microsoft GothicNeo" panose="020B0500000101010101" pitchFamily="50" charset="-127"/>
              </a:rPr>
              <a:t>SWaT 데이터셋</a:t>
            </a:r>
            <a:endParaRPr lang="en-US" sz="22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9" name="Text 7"/>
          <p:cNvSpPr/>
          <p:nvPr/>
        </p:nvSpPr>
        <p:spPr>
          <a:xfrm>
            <a:off x="7614761" y="3870722"/>
            <a:ext cx="6185535" cy="383024"/>
          </a:xfrm>
          <a:prstGeom prst="rect">
            <a:avLst/>
          </a:prstGeom>
          <a:noFill/>
          <a:ln/>
        </p:spPr>
        <p:txBody>
          <a:bodyPr wrap="none" lIns="0" tIns="0" rIns="0" bIns="0" rtlCol="0" anchor="t"/>
          <a:lstStyle/>
          <a:p>
            <a:pPr marL="0" indent="0" algn="l">
              <a:lnSpc>
                <a:spcPts val="3000"/>
              </a:lnSpc>
              <a:buNone/>
            </a:pP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산업 제어 시스템용 </a:t>
            </a:r>
            <a:r>
              <a:rPr lang="en-US" sz="18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공개</a:t>
            </a: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 </a:t>
            </a:r>
            <a:r>
              <a:rPr lang="en-US" sz="18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데이터</a:t>
            </a:r>
            <a:endParaRPr lang="en-US"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0" name="Text 8"/>
          <p:cNvSpPr/>
          <p:nvPr/>
        </p:nvSpPr>
        <p:spPr>
          <a:xfrm>
            <a:off x="7614761" y="4852154"/>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타임스탬프와 다양한 센서 태그 포함</a:t>
            </a:r>
            <a:endParaRPr lang="en-US"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1" name="Text 9"/>
          <p:cNvSpPr/>
          <p:nvPr/>
        </p:nvSpPr>
        <p:spPr>
          <a:xfrm>
            <a:off x="7614761" y="5318879"/>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정상/이상 상태 레이블 제공</a:t>
            </a:r>
            <a:endParaRPr lang="en-US"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2" name="Text 10"/>
          <p:cNvSpPr/>
          <p:nvPr/>
        </p:nvSpPr>
        <p:spPr>
          <a:xfrm>
            <a:off x="7614761" y="5785604"/>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수많은 논문에서 검증된 데이터셋</a:t>
            </a:r>
            <a:endParaRPr lang="en-US"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838"/>
          </a:xfrm>
          <a:prstGeom prst="rect">
            <a:avLst/>
          </a:prstGeom>
        </p:spPr>
      </p:pic>
      <p:sp>
        <p:nvSpPr>
          <p:cNvPr id="3" name="Text 0"/>
          <p:cNvSpPr/>
          <p:nvPr/>
        </p:nvSpPr>
        <p:spPr>
          <a:xfrm>
            <a:off x="835462" y="656392"/>
            <a:ext cx="5616773" cy="702112"/>
          </a:xfrm>
          <a:prstGeom prst="rect">
            <a:avLst/>
          </a:prstGeom>
          <a:noFill/>
          <a:ln/>
        </p:spPr>
        <p:txBody>
          <a:bodyPr wrap="none" lIns="0" tIns="0" rIns="0" bIns="0" rtlCol="0" anchor="t"/>
          <a:lstStyle/>
          <a:p>
            <a:pPr marL="0" indent="0" algn="l">
              <a:lnSpc>
                <a:spcPts val="5500"/>
              </a:lnSpc>
              <a:buNone/>
            </a:pPr>
            <a:r>
              <a:rPr lang="en-US" sz="4400" dirty="0">
                <a:solidFill>
                  <a:srgbClr val="FFD9BE"/>
                </a:solidFill>
                <a:latin typeface="Microsoft GothicNeo" panose="020B0500000101010101" pitchFamily="50" charset="-127"/>
                <a:ea typeface="Microsoft GothicNeo" panose="020B0500000101010101" pitchFamily="50" charset="-127"/>
                <a:cs typeface="Microsoft GothicNeo" panose="020B0500000101010101" pitchFamily="50" charset="-127"/>
              </a:rPr>
              <a:t>코드 구조</a:t>
            </a:r>
            <a:endParaRPr lang="en-US" sz="44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4" name="Shape 1"/>
          <p:cNvSpPr/>
          <p:nvPr/>
        </p:nvSpPr>
        <p:spPr>
          <a:xfrm>
            <a:off x="835462" y="1716524"/>
            <a:ext cx="3617238" cy="2809161"/>
          </a:xfrm>
          <a:prstGeom prst="roundRect">
            <a:avLst>
              <a:gd name="adj" fmla="val 1275"/>
            </a:avLst>
          </a:prstGeom>
          <a:solidFill>
            <a:srgbClr val="315251"/>
          </a:solidFill>
          <a:ln/>
        </p:spPr>
        <p:txBody>
          <a:bodyPr/>
          <a:lstStyle/>
          <a:p>
            <a:endParaRPr lang="ko-KR" altLang="en-US">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5" name="Text 2"/>
          <p:cNvSpPr/>
          <p:nvPr/>
        </p:nvSpPr>
        <p:spPr>
          <a:xfrm>
            <a:off x="1074063" y="1955125"/>
            <a:ext cx="2808327" cy="350996"/>
          </a:xfrm>
          <a:prstGeom prst="rect">
            <a:avLst/>
          </a:prstGeom>
          <a:noFill/>
          <a:ln/>
        </p:spPr>
        <p:txBody>
          <a:bodyPr wrap="none" lIns="0" tIns="0" rIns="0" bIns="0" rtlCol="0" anchor="t"/>
          <a:lstStyle/>
          <a:p>
            <a:pPr>
              <a:lnSpc>
                <a:spcPts val="2750"/>
              </a:lnSpc>
            </a:pPr>
            <a:r>
              <a:rPr lang="en-US" altLang="ko-KR" sz="220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예측</a:t>
            </a:r>
            <a:r>
              <a:rPr lang="en-US" altLang="ko-KR" sz="220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 및 </a:t>
            </a:r>
            <a:r>
              <a:rPr lang="en-US" altLang="ko-KR" sz="220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시각화</a:t>
            </a:r>
            <a:endParaRPr lang="en-US" sz="22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6" name="Text 3"/>
          <p:cNvSpPr/>
          <p:nvPr/>
        </p:nvSpPr>
        <p:spPr>
          <a:xfrm>
            <a:off x="1074063" y="2449235"/>
            <a:ext cx="3140035" cy="381952"/>
          </a:xfrm>
          <a:prstGeom prst="rect">
            <a:avLst/>
          </a:prstGeom>
          <a:noFill/>
          <a:ln/>
        </p:spPr>
        <p:txBody>
          <a:bodyPr wrap="none" lIns="0" tIns="0" rIns="0" bIns="0" rtlCol="0" anchor="t"/>
          <a:lstStyle/>
          <a:p>
            <a:pPr>
              <a:lnSpc>
                <a:spcPts val="3000"/>
              </a:lnSpc>
            </a:pPr>
            <a:r>
              <a:rPr lang="en-US" altLang="ko-KR"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predict_arima.py</a:t>
            </a:r>
            <a:endParaRPr lang="en-US"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7" name="Text 4"/>
          <p:cNvSpPr/>
          <p:nvPr/>
        </p:nvSpPr>
        <p:spPr>
          <a:xfrm>
            <a:off x="1074063" y="2974300"/>
            <a:ext cx="3140035" cy="381952"/>
          </a:xfrm>
          <a:prstGeom prst="rect">
            <a:avLst/>
          </a:prstGeom>
          <a:noFill/>
          <a:ln/>
        </p:spPr>
        <p:txBody>
          <a:bodyPr wrap="none" lIns="0" tIns="0" rIns="0" bIns="0" rtlCol="0" anchor="t"/>
          <a:lstStyle/>
          <a:p>
            <a:pPr marL="342900" indent="-342900">
              <a:lnSpc>
                <a:spcPts val="3000"/>
              </a:lnSpc>
              <a:buSzPct val="100000"/>
              <a:buChar char="•"/>
            </a:pPr>
            <a:r>
              <a:rPr lang="en-US" altLang="ko-KR" sz="18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잔차</a:t>
            </a:r>
            <a:r>
              <a:rPr lang="en-US" altLang="ko-KR"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 </a:t>
            </a:r>
            <a:r>
              <a:rPr lang="en-US" altLang="ko-KR" sz="18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계산</a:t>
            </a:r>
            <a:r>
              <a:rPr lang="en-US" altLang="ko-KR"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 및 </a:t>
            </a:r>
            <a:r>
              <a:rPr lang="en-US" altLang="ko-KR" sz="18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표준화</a:t>
            </a:r>
            <a:endParaRPr lang="en-US"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8" name="Text 5"/>
          <p:cNvSpPr/>
          <p:nvPr/>
        </p:nvSpPr>
        <p:spPr>
          <a:xfrm>
            <a:off x="1074063" y="3439716"/>
            <a:ext cx="3140035" cy="381952"/>
          </a:xfrm>
          <a:prstGeom prst="rect">
            <a:avLst/>
          </a:prstGeom>
          <a:noFill/>
          <a:ln/>
        </p:spPr>
        <p:txBody>
          <a:bodyPr wrap="none" lIns="0" tIns="0" rIns="0" bIns="0" rtlCol="0" anchor="t"/>
          <a:lstStyle/>
          <a:p>
            <a:pPr marL="342900" indent="-342900">
              <a:lnSpc>
                <a:spcPts val="3000"/>
              </a:lnSpc>
              <a:buSzPct val="100000"/>
              <a:buChar char="•"/>
            </a:pPr>
            <a:r>
              <a:rPr lang="en-US" altLang="ko-KR" sz="18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이상치</a:t>
            </a:r>
            <a:r>
              <a:rPr lang="en-US" altLang="ko-KR"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 </a:t>
            </a:r>
            <a:r>
              <a:rPr lang="en-US" altLang="ko-KR" sz="18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판단</a:t>
            </a:r>
            <a:r>
              <a:rPr lang="en-US" altLang="ko-KR"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 및 </a:t>
            </a:r>
            <a:r>
              <a:rPr lang="en-US" altLang="ko-KR" sz="18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분류</a:t>
            </a:r>
            <a:endParaRPr lang="en-US"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9" name="Text 6"/>
          <p:cNvSpPr/>
          <p:nvPr/>
        </p:nvSpPr>
        <p:spPr>
          <a:xfrm>
            <a:off x="1074063" y="3905131"/>
            <a:ext cx="3140035" cy="381952"/>
          </a:xfrm>
          <a:prstGeom prst="rect">
            <a:avLst/>
          </a:prstGeom>
          <a:noFill/>
          <a:ln/>
        </p:spPr>
        <p:txBody>
          <a:bodyPr wrap="none" lIns="0" tIns="0" rIns="0" bIns="0" rtlCol="0" anchor="t"/>
          <a:lstStyle/>
          <a:p>
            <a:pPr marL="342900" indent="-342900">
              <a:lnSpc>
                <a:spcPts val="3000"/>
              </a:lnSpc>
              <a:buSzPct val="100000"/>
              <a:buChar char="•"/>
            </a:pPr>
            <a:r>
              <a:rPr lang="en-US" altLang="ko-KR" sz="18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결과</a:t>
            </a:r>
            <a:r>
              <a:rPr lang="en-US" altLang="ko-KR"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 </a:t>
            </a:r>
            <a:r>
              <a:rPr lang="en-US" altLang="ko-KR" sz="18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시각화</a:t>
            </a:r>
            <a:endParaRPr lang="en-US"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0" name="Shape 7"/>
          <p:cNvSpPr/>
          <p:nvPr/>
        </p:nvSpPr>
        <p:spPr>
          <a:xfrm>
            <a:off x="4691301" y="1716524"/>
            <a:ext cx="3617238" cy="2809161"/>
          </a:xfrm>
          <a:prstGeom prst="roundRect">
            <a:avLst>
              <a:gd name="adj" fmla="val 1275"/>
            </a:avLst>
          </a:prstGeom>
          <a:solidFill>
            <a:srgbClr val="315251"/>
          </a:solidFill>
          <a:ln/>
        </p:spPr>
        <p:txBody>
          <a:bodyPr/>
          <a:lstStyle/>
          <a:p>
            <a:endParaRPr lang="ko-KR" altLang="en-US">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1" name="Text 8"/>
          <p:cNvSpPr/>
          <p:nvPr/>
        </p:nvSpPr>
        <p:spPr>
          <a:xfrm>
            <a:off x="4929902" y="1955125"/>
            <a:ext cx="2808327" cy="350996"/>
          </a:xfrm>
          <a:prstGeom prst="rect">
            <a:avLst/>
          </a:prstGeom>
          <a:noFill/>
          <a:ln/>
        </p:spPr>
        <p:txBody>
          <a:bodyPr wrap="none" lIns="0" tIns="0" rIns="0" bIns="0" rtlCol="0" anchor="t"/>
          <a:lstStyle/>
          <a:p>
            <a:pPr marL="0" indent="0" algn="l">
              <a:lnSpc>
                <a:spcPts val="2750"/>
              </a:lnSpc>
              <a:buNone/>
            </a:pPr>
            <a:r>
              <a:rPr lang="en-US" sz="220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학습 스크립트</a:t>
            </a:r>
            <a:endParaRPr lang="en-US" sz="22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2" name="Text 9"/>
          <p:cNvSpPr/>
          <p:nvPr/>
        </p:nvSpPr>
        <p:spPr>
          <a:xfrm>
            <a:off x="4929902" y="2449235"/>
            <a:ext cx="3140035" cy="381952"/>
          </a:xfrm>
          <a:prstGeom prst="rect">
            <a:avLst/>
          </a:prstGeom>
          <a:noFill/>
          <a:ln/>
        </p:spPr>
        <p:txBody>
          <a:bodyPr wrap="none" lIns="0" tIns="0" rIns="0" bIns="0" rtlCol="0" anchor="t"/>
          <a:lstStyle/>
          <a:p>
            <a:pPr marL="0" indent="0" algn="l">
              <a:lnSpc>
                <a:spcPts val="3000"/>
              </a:lnSpc>
              <a:buNone/>
            </a:pP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train_arima.py</a:t>
            </a:r>
            <a:endParaRPr lang="en-US"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3" name="Text 10"/>
          <p:cNvSpPr/>
          <p:nvPr/>
        </p:nvSpPr>
        <p:spPr>
          <a:xfrm>
            <a:off x="4929902" y="2974300"/>
            <a:ext cx="3140035" cy="381952"/>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정상 구간 데이터 학습</a:t>
            </a:r>
            <a:endParaRPr lang="en-US"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4" name="Text 11"/>
          <p:cNvSpPr/>
          <p:nvPr/>
        </p:nvSpPr>
        <p:spPr>
          <a:xfrm>
            <a:off x="4929902" y="3439716"/>
            <a:ext cx="3140035" cy="381952"/>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MSE 손실 최소화</a:t>
            </a:r>
            <a:endParaRPr lang="en-US"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5" name="Text 12"/>
          <p:cNvSpPr/>
          <p:nvPr/>
        </p:nvSpPr>
        <p:spPr>
          <a:xfrm>
            <a:off x="4929902" y="3905131"/>
            <a:ext cx="3140035" cy="381952"/>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학습된 파라미터 저장</a:t>
            </a:r>
            <a:endParaRPr lang="en-US"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6" name="Shape 13"/>
          <p:cNvSpPr/>
          <p:nvPr/>
        </p:nvSpPr>
        <p:spPr>
          <a:xfrm>
            <a:off x="835462" y="4764286"/>
            <a:ext cx="7473077" cy="2809161"/>
          </a:xfrm>
          <a:prstGeom prst="roundRect">
            <a:avLst>
              <a:gd name="adj" fmla="val 1275"/>
            </a:avLst>
          </a:prstGeom>
          <a:solidFill>
            <a:srgbClr val="315251"/>
          </a:solidFill>
          <a:ln/>
        </p:spPr>
        <p:txBody>
          <a:bodyPr/>
          <a:lstStyle/>
          <a:p>
            <a:endParaRPr lang="ko-KR" altLang="en-US">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7" name="Text 14"/>
          <p:cNvSpPr/>
          <p:nvPr/>
        </p:nvSpPr>
        <p:spPr>
          <a:xfrm>
            <a:off x="1074063" y="5002887"/>
            <a:ext cx="2808327" cy="350996"/>
          </a:xfrm>
          <a:prstGeom prst="rect">
            <a:avLst/>
          </a:prstGeom>
          <a:noFill/>
          <a:ln/>
        </p:spPr>
        <p:txBody>
          <a:bodyPr wrap="none" lIns="0" tIns="0" rIns="0" bIns="0" rtlCol="0" anchor="t"/>
          <a:lstStyle/>
          <a:p>
            <a:pPr>
              <a:lnSpc>
                <a:spcPts val="2750"/>
              </a:lnSpc>
            </a:pPr>
            <a:r>
              <a:rPr lang="en-US" altLang="ko-KR" sz="220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공통</a:t>
            </a:r>
            <a:r>
              <a:rPr lang="en-US" altLang="ko-KR" sz="220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 </a:t>
            </a:r>
            <a:r>
              <a:rPr lang="en-US" altLang="ko-KR" sz="220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유틸리티</a:t>
            </a:r>
            <a:endParaRPr lang="en-US" altLang="ko-KR" sz="22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a:p>
            <a:pPr marL="0" indent="0" algn="l">
              <a:lnSpc>
                <a:spcPts val="2750"/>
              </a:lnSpc>
              <a:buNone/>
            </a:pPr>
            <a:endParaRPr lang="en-US" sz="22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8" name="Text 15"/>
          <p:cNvSpPr/>
          <p:nvPr/>
        </p:nvSpPr>
        <p:spPr>
          <a:xfrm>
            <a:off x="1074063" y="5496997"/>
            <a:ext cx="6995874" cy="381952"/>
          </a:xfrm>
          <a:prstGeom prst="rect">
            <a:avLst/>
          </a:prstGeom>
          <a:noFill/>
          <a:ln/>
        </p:spPr>
        <p:txBody>
          <a:bodyPr wrap="none" lIns="0" tIns="0" rIns="0" bIns="0" rtlCol="0" anchor="t"/>
          <a:lstStyle/>
          <a:p>
            <a:pPr>
              <a:lnSpc>
                <a:spcPts val="3000"/>
              </a:lnSpc>
            </a:pPr>
            <a:r>
              <a:rPr lang="en-US" altLang="ko-KR"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common_utils.py</a:t>
            </a:r>
            <a:endParaRPr lang="en-US" altLang="ko-KR"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a:p>
            <a:pPr marL="0" indent="0" algn="l">
              <a:lnSpc>
                <a:spcPts val="3000"/>
              </a:lnSpc>
              <a:buNone/>
            </a:pPr>
            <a:endParaRPr lang="en-US"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9" name="Text 16"/>
          <p:cNvSpPr/>
          <p:nvPr/>
        </p:nvSpPr>
        <p:spPr>
          <a:xfrm>
            <a:off x="1074063" y="6022062"/>
            <a:ext cx="6995874" cy="381952"/>
          </a:xfrm>
          <a:prstGeom prst="rect">
            <a:avLst/>
          </a:prstGeom>
          <a:noFill/>
          <a:ln/>
        </p:spPr>
        <p:txBody>
          <a:bodyPr wrap="none" lIns="0" tIns="0" rIns="0" bIns="0" rtlCol="0" anchor="t"/>
          <a:lstStyle/>
          <a:p>
            <a:pPr marL="342900" indent="-342900">
              <a:lnSpc>
                <a:spcPts val="3000"/>
              </a:lnSpc>
              <a:buSzPct val="100000"/>
              <a:buFontTx/>
              <a:buChar char="•"/>
            </a:pPr>
            <a:r>
              <a:rPr lang="en-US" altLang="ko-KR" sz="18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데이터</a:t>
            </a:r>
            <a:r>
              <a:rPr lang="en-US" altLang="ko-KR"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 </a:t>
            </a:r>
            <a:r>
              <a:rPr lang="en-US" altLang="ko-KR" sz="18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로드</a:t>
            </a:r>
            <a:r>
              <a:rPr lang="en-US" altLang="ko-KR"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 및 </a:t>
            </a:r>
            <a:r>
              <a:rPr lang="en-US" altLang="ko-KR" sz="18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전처리</a:t>
            </a:r>
            <a:endParaRPr lang="en-US" altLang="ko-KR"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a:p>
            <a:pPr marL="342900" indent="-342900" algn="l">
              <a:lnSpc>
                <a:spcPts val="3000"/>
              </a:lnSpc>
              <a:buSzPct val="100000"/>
              <a:buChar char="•"/>
            </a:pPr>
            <a:endParaRPr lang="en-US"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20" name="Text 17"/>
          <p:cNvSpPr/>
          <p:nvPr/>
        </p:nvSpPr>
        <p:spPr>
          <a:xfrm>
            <a:off x="1074063" y="6487478"/>
            <a:ext cx="6995874" cy="381952"/>
          </a:xfrm>
          <a:prstGeom prst="rect">
            <a:avLst/>
          </a:prstGeom>
          <a:noFill/>
          <a:ln/>
        </p:spPr>
        <p:txBody>
          <a:bodyPr wrap="none" lIns="0" tIns="0" rIns="0" bIns="0" rtlCol="0" anchor="t"/>
          <a:lstStyle/>
          <a:p>
            <a:pPr marL="342900" indent="-342900">
              <a:lnSpc>
                <a:spcPts val="3000"/>
              </a:lnSpc>
              <a:buSzPct val="100000"/>
              <a:buFontTx/>
              <a:buChar char="•"/>
            </a:pPr>
            <a:r>
              <a:rPr lang="en-US" altLang="ko-KR"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ARIMA </a:t>
            </a:r>
            <a:r>
              <a:rPr lang="en-US" altLang="ko-KR" sz="18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모델</a:t>
            </a:r>
            <a:r>
              <a:rPr lang="en-US" altLang="ko-KR"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 </a:t>
            </a:r>
            <a:r>
              <a:rPr lang="en-US" altLang="ko-KR" sz="18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정의</a:t>
            </a:r>
            <a:endParaRPr lang="en-US" altLang="ko-KR"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a:p>
            <a:pPr marL="342900" indent="-342900" algn="l">
              <a:lnSpc>
                <a:spcPts val="3000"/>
              </a:lnSpc>
              <a:buSzPct val="100000"/>
              <a:buChar char="•"/>
            </a:pPr>
            <a:endParaRPr lang="en-US"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21" name="Text 18"/>
          <p:cNvSpPr/>
          <p:nvPr/>
        </p:nvSpPr>
        <p:spPr>
          <a:xfrm>
            <a:off x="1074063" y="6952893"/>
            <a:ext cx="6995874" cy="381952"/>
          </a:xfrm>
          <a:prstGeom prst="rect">
            <a:avLst/>
          </a:prstGeom>
          <a:noFill/>
          <a:ln/>
        </p:spPr>
        <p:txBody>
          <a:bodyPr wrap="none" lIns="0" tIns="0" rIns="0" bIns="0" rtlCol="0" anchor="t"/>
          <a:lstStyle/>
          <a:p>
            <a:pPr marL="342900" indent="-342900">
              <a:lnSpc>
                <a:spcPts val="3000"/>
              </a:lnSpc>
              <a:buSzPct val="100000"/>
              <a:buFontTx/>
              <a:buChar char="•"/>
            </a:pPr>
            <a:r>
              <a:rPr lang="en-US" altLang="ko-KR" sz="18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학습</a:t>
            </a:r>
            <a:r>
              <a:rPr lang="en-US" altLang="ko-KR"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a:t>
            </a:r>
            <a:r>
              <a:rPr lang="en-US" altLang="ko-KR" sz="18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예측</a:t>
            </a:r>
            <a:r>
              <a:rPr lang="en-US" altLang="ko-KR"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 </a:t>
            </a:r>
            <a:r>
              <a:rPr lang="en-US" altLang="ko-KR" sz="18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디바이스</a:t>
            </a:r>
            <a:r>
              <a:rPr lang="en-US" altLang="ko-KR"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 </a:t>
            </a:r>
            <a:r>
              <a:rPr lang="en-US" altLang="ko-KR" sz="18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선택</a:t>
            </a:r>
            <a:endParaRPr lang="en-US" altLang="ko-KR"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a:p>
            <a:pPr marL="342900" indent="-342900" algn="l">
              <a:lnSpc>
                <a:spcPts val="3000"/>
              </a:lnSpc>
              <a:buSzPct val="100000"/>
              <a:buChar char="•"/>
            </a:pPr>
            <a:endParaRPr lang="en-US"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37724" y="1047036"/>
            <a:ext cx="5632490" cy="704017"/>
          </a:xfrm>
          <a:prstGeom prst="rect">
            <a:avLst/>
          </a:prstGeom>
          <a:noFill/>
          <a:ln/>
        </p:spPr>
        <p:txBody>
          <a:bodyPr wrap="none" lIns="0" tIns="0" rIns="0" bIns="0" rtlCol="0" anchor="t"/>
          <a:lstStyle/>
          <a:p>
            <a:pPr marL="0" indent="0" algn="l">
              <a:lnSpc>
                <a:spcPts val="5500"/>
              </a:lnSpc>
              <a:buNone/>
            </a:pPr>
            <a:r>
              <a:rPr lang="en-US" sz="4400" u="sng" dirty="0">
                <a:solidFill>
                  <a:srgbClr val="EF9C82"/>
                </a:solidFill>
                <a:latin typeface="Microsoft GothicNeo" panose="020B0500000101010101" pitchFamily="50" charset="-127"/>
                <a:ea typeface="Microsoft GothicNeo" panose="020B0500000101010101" pitchFamily="50" charset="-127"/>
                <a:cs typeface="Microsoft GothicNeo" panose="020B0500000101010101" pitchFamily="50" charset="-127"/>
                <a:hlinkClick r:id="rId4">
                  <a:extLst>
                    <a:ext uri="{A12FA001-AC4F-418D-AE19-62706E023703}">
                      <ahyp:hlinkClr xmlns:ahyp="http://schemas.microsoft.com/office/drawing/2018/hyperlinkcolor" val="tx"/>
                    </a:ext>
                  </a:extLst>
                </a:hlinkClick>
              </a:rPr>
              <a:t>common_utils.py</a:t>
            </a:r>
            <a:endParaRPr lang="en-US" sz="44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pic>
        <p:nvPicPr>
          <p:cNvPr id="4" name="Image 1" descr="preencoded.png"/>
          <p:cNvPicPr>
            <a:picLocks noChangeAspect="1"/>
          </p:cNvPicPr>
          <p:nvPr/>
        </p:nvPicPr>
        <p:blipFill>
          <a:blip r:embed="rId5"/>
          <a:stretch>
            <a:fillRect/>
          </a:stretch>
        </p:blipFill>
        <p:spPr>
          <a:xfrm>
            <a:off x="837724" y="2151817"/>
            <a:ext cx="598408" cy="598408"/>
          </a:xfrm>
          <a:prstGeom prst="rect">
            <a:avLst/>
          </a:prstGeom>
        </p:spPr>
      </p:pic>
      <p:sp>
        <p:nvSpPr>
          <p:cNvPr id="5" name="Text 1"/>
          <p:cNvSpPr/>
          <p:nvPr/>
        </p:nvSpPr>
        <p:spPr>
          <a:xfrm>
            <a:off x="1675448" y="2252067"/>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load_csv() 함수</a:t>
            </a:r>
            <a:endParaRPr lang="en-US" sz="22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6" name="Text 2"/>
          <p:cNvSpPr/>
          <p:nvPr/>
        </p:nvSpPr>
        <p:spPr>
          <a:xfrm>
            <a:off x="1675448" y="2747605"/>
            <a:ext cx="6630829" cy="383024"/>
          </a:xfrm>
          <a:prstGeom prst="rect">
            <a:avLst/>
          </a:prstGeom>
          <a:noFill/>
          <a:ln/>
        </p:spPr>
        <p:txBody>
          <a:bodyPr wrap="none" lIns="0" tIns="0" rIns="0" bIns="0" rtlCol="0" anchor="t"/>
          <a:lstStyle/>
          <a:p>
            <a:pPr marL="0" indent="0" algn="l">
              <a:lnSpc>
                <a:spcPts val="3000"/>
              </a:lnSpc>
              <a:buNone/>
            </a:pP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시계열 데이터 로드</a:t>
            </a:r>
            <a:endParaRPr lang="en-US"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7" name="Text 3"/>
          <p:cNvSpPr/>
          <p:nvPr/>
        </p:nvSpPr>
        <p:spPr>
          <a:xfrm>
            <a:off x="1675448" y="3274219"/>
            <a:ext cx="6630829" cy="383024"/>
          </a:xfrm>
          <a:prstGeom prst="rect">
            <a:avLst/>
          </a:prstGeom>
          <a:noFill/>
          <a:ln/>
        </p:spPr>
        <p:txBody>
          <a:bodyPr wrap="none" lIns="0" tIns="0" rIns="0" bIns="0" rtlCol="0" anchor="t"/>
          <a:lstStyle/>
          <a:p>
            <a:pPr marL="0" indent="0" algn="l">
              <a:lnSpc>
                <a:spcPts val="3000"/>
              </a:lnSpc>
              <a:buNone/>
            </a:pP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데이터를 리샘플링 및 보간</a:t>
            </a:r>
            <a:endParaRPr lang="en-US"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pic>
        <p:nvPicPr>
          <p:cNvPr id="8" name="Image 2" descr="preencoded.png"/>
          <p:cNvPicPr>
            <a:picLocks noChangeAspect="1"/>
          </p:cNvPicPr>
          <p:nvPr/>
        </p:nvPicPr>
        <p:blipFill>
          <a:blip r:embed="rId6"/>
          <a:stretch>
            <a:fillRect/>
          </a:stretch>
        </p:blipFill>
        <p:spPr>
          <a:xfrm>
            <a:off x="837724" y="4177784"/>
            <a:ext cx="598408" cy="598408"/>
          </a:xfrm>
          <a:prstGeom prst="rect">
            <a:avLst/>
          </a:prstGeom>
        </p:spPr>
      </p:pic>
      <p:sp>
        <p:nvSpPr>
          <p:cNvPr id="9" name="Text 4"/>
          <p:cNvSpPr/>
          <p:nvPr/>
        </p:nvSpPr>
        <p:spPr>
          <a:xfrm>
            <a:off x="1675448" y="4278035"/>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ARIMAModel 클래스</a:t>
            </a:r>
            <a:endParaRPr lang="en-US" sz="22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0" name="Text 5"/>
          <p:cNvSpPr/>
          <p:nvPr/>
        </p:nvSpPr>
        <p:spPr>
          <a:xfrm>
            <a:off x="1675448" y="4773573"/>
            <a:ext cx="6630829" cy="383024"/>
          </a:xfrm>
          <a:prstGeom prst="rect">
            <a:avLst/>
          </a:prstGeom>
          <a:noFill/>
          <a:ln/>
        </p:spPr>
        <p:txBody>
          <a:bodyPr wrap="none" lIns="0" tIns="0" rIns="0" bIns="0" rtlCol="0" anchor="t"/>
          <a:lstStyle/>
          <a:p>
            <a:pPr marL="0" indent="0" algn="l">
              <a:lnSpc>
                <a:spcPts val="3000"/>
              </a:lnSpc>
              <a:buNone/>
            </a:pP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PyTorch 기반 ARIMA(p,d,q) 모델 정의</a:t>
            </a:r>
            <a:endParaRPr lang="en-US"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pic>
        <p:nvPicPr>
          <p:cNvPr id="11" name="Image 3" descr="preencoded.png"/>
          <p:cNvPicPr>
            <a:picLocks noChangeAspect="1"/>
          </p:cNvPicPr>
          <p:nvPr/>
        </p:nvPicPr>
        <p:blipFill>
          <a:blip r:embed="rId7"/>
          <a:stretch>
            <a:fillRect/>
          </a:stretch>
        </p:blipFill>
        <p:spPr>
          <a:xfrm>
            <a:off x="837724" y="5677138"/>
            <a:ext cx="598408" cy="598408"/>
          </a:xfrm>
          <a:prstGeom prst="rect">
            <a:avLst/>
          </a:prstGeom>
        </p:spPr>
      </p:pic>
      <p:sp>
        <p:nvSpPr>
          <p:cNvPr id="12" name="Text 6"/>
          <p:cNvSpPr/>
          <p:nvPr/>
        </p:nvSpPr>
        <p:spPr>
          <a:xfrm>
            <a:off x="1675448" y="5777389"/>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get_device() 함수</a:t>
            </a:r>
            <a:endParaRPr lang="en-US" sz="22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3" name="Text 7"/>
          <p:cNvSpPr/>
          <p:nvPr/>
        </p:nvSpPr>
        <p:spPr>
          <a:xfrm>
            <a:off x="1675448" y="6272927"/>
            <a:ext cx="6630829" cy="383024"/>
          </a:xfrm>
          <a:prstGeom prst="rect">
            <a:avLst/>
          </a:prstGeom>
          <a:noFill/>
          <a:ln/>
        </p:spPr>
        <p:txBody>
          <a:bodyPr wrap="none" lIns="0" tIns="0" rIns="0" bIns="0" rtlCol="0" anchor="t"/>
          <a:lstStyle/>
          <a:p>
            <a:pPr marL="0" indent="0" algn="l">
              <a:lnSpc>
                <a:spcPts val="3000"/>
              </a:lnSpc>
              <a:buNone/>
            </a:pP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CUDA 사용 가능 여부를 확인</a:t>
            </a:r>
            <a:endParaRPr lang="en-US"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4" name="Text 8"/>
          <p:cNvSpPr/>
          <p:nvPr/>
        </p:nvSpPr>
        <p:spPr>
          <a:xfrm>
            <a:off x="1675448" y="6799540"/>
            <a:ext cx="6630829" cy="383024"/>
          </a:xfrm>
          <a:prstGeom prst="rect">
            <a:avLst/>
          </a:prstGeom>
          <a:noFill/>
          <a:ln/>
        </p:spPr>
        <p:txBody>
          <a:bodyPr wrap="none" lIns="0" tIns="0" rIns="0" bIns="0" rtlCol="0" anchor="t"/>
          <a:lstStyle/>
          <a:p>
            <a:pPr marL="0" indent="0" algn="l">
              <a:lnSpc>
                <a:spcPts val="3000"/>
              </a:lnSpc>
              <a:buNone/>
            </a:pP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GPU </a:t>
            </a:r>
            <a:r>
              <a:rPr lang="en-US" sz="18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목록을</a:t>
            </a: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 </a:t>
            </a:r>
            <a:r>
              <a:rPr lang="en-US" sz="18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출력하고</a:t>
            </a: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 적절한 </a:t>
            </a:r>
            <a:r>
              <a:rPr lang="en-US" sz="18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디바이스를</a:t>
            </a:r>
            <a:r>
              <a:rPr 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 </a:t>
            </a:r>
            <a:r>
              <a:rPr lang="ko-KR" altLang="en-US" sz="18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선택</a:t>
            </a:r>
            <a:endParaRPr lang="en-US" sz="18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B4AA36-CE50-D09D-A6F3-14EA5E72D72C}"/>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5C887047-8E5D-3B4A-D2F9-2017EF01E547}"/>
              </a:ext>
            </a:extLst>
          </p:cNvPr>
          <p:cNvSpPr/>
          <p:nvPr/>
        </p:nvSpPr>
        <p:spPr>
          <a:xfrm>
            <a:off x="837724" y="1047036"/>
            <a:ext cx="5632490" cy="704017"/>
          </a:xfrm>
          <a:prstGeom prst="rect">
            <a:avLst/>
          </a:prstGeom>
          <a:noFill/>
          <a:ln/>
        </p:spPr>
        <p:txBody>
          <a:bodyPr wrap="none" lIns="0" tIns="0" rIns="0" bIns="0" rtlCol="0" anchor="t"/>
          <a:lstStyle/>
          <a:p>
            <a:pPr marL="0" indent="0" algn="l">
              <a:lnSpc>
                <a:spcPts val="5500"/>
              </a:lnSpc>
              <a:buNone/>
            </a:pPr>
            <a:r>
              <a:rPr lang="en-US" sz="4400" u="sng" dirty="0">
                <a:solidFill>
                  <a:srgbClr val="EF9C82"/>
                </a:solidFill>
                <a:latin typeface="Microsoft GothicNeo" panose="020B0500000101010101" pitchFamily="50" charset="-127"/>
                <a:ea typeface="Microsoft GothicNeo" panose="020B0500000101010101" pitchFamily="50" charset="-127"/>
                <a:cs typeface="Microsoft GothicNeo" panose="020B0500000101010101" pitchFamily="50" charset="-127"/>
                <a:hlinkClick r:id="rId3">
                  <a:extLst>
                    <a:ext uri="{A12FA001-AC4F-418D-AE19-62706E023703}">
                      <ahyp:hlinkClr xmlns:ahyp="http://schemas.microsoft.com/office/drawing/2018/hyperlinkcolor" val="tx"/>
                    </a:ext>
                  </a:extLst>
                </a:hlinkClick>
              </a:rPr>
              <a:t>common_utils.py</a:t>
            </a:r>
            <a:endParaRPr lang="en-US" sz="440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7" name="Text 1">
            <a:extLst>
              <a:ext uri="{FF2B5EF4-FFF2-40B4-BE49-F238E27FC236}">
                <a16:creationId xmlns:a16="http://schemas.microsoft.com/office/drawing/2014/main" id="{DBFC41F4-362E-4E4F-B7D2-D63999A349EF}"/>
              </a:ext>
            </a:extLst>
          </p:cNvPr>
          <p:cNvSpPr/>
          <p:nvPr/>
        </p:nvSpPr>
        <p:spPr>
          <a:xfrm>
            <a:off x="837725" y="1751053"/>
            <a:ext cx="6477476" cy="6244371"/>
          </a:xfrm>
          <a:prstGeom prst="rect">
            <a:avLst/>
          </a:prstGeom>
          <a:noFill/>
          <a:ln/>
        </p:spPr>
        <p:txBody>
          <a:bodyPr wrap="none" lIns="0" tIns="0" rIns="0" bIns="0" rtlCol="0" anchor="t"/>
          <a:lstStyle/>
          <a:p>
            <a:r>
              <a:rPr lang="en-US" altLang="ko-KR" sz="800" dirty="0">
                <a:solidFill>
                  <a:schemeClr val="bg1"/>
                </a:solidFill>
                <a:latin typeface="+mj-ea"/>
                <a:ea typeface="+mj-ea"/>
              </a:rPr>
              <a:t>def </a:t>
            </a:r>
            <a:r>
              <a:rPr lang="en-US" altLang="ko-KR" sz="800" dirty="0" err="1">
                <a:solidFill>
                  <a:schemeClr val="bg1"/>
                </a:solidFill>
                <a:latin typeface="+mj-ea"/>
                <a:ea typeface="+mj-ea"/>
              </a:rPr>
              <a:t>load_csv</a:t>
            </a:r>
            <a:r>
              <a:rPr lang="en-US" altLang="ko-KR" sz="800" dirty="0">
                <a:solidFill>
                  <a:schemeClr val="bg1"/>
                </a:solidFill>
                <a:latin typeface="+mj-ea"/>
                <a:ea typeface="+mj-ea"/>
              </a:rPr>
              <a:t>(</a:t>
            </a:r>
            <a:r>
              <a:rPr lang="en-US" altLang="ko-KR" sz="800" dirty="0" err="1">
                <a:solidFill>
                  <a:schemeClr val="bg1"/>
                </a:solidFill>
                <a:latin typeface="+mj-ea"/>
                <a:ea typeface="+mj-ea"/>
              </a:rPr>
              <a:t>csv_path</a:t>
            </a:r>
            <a:r>
              <a:rPr lang="en-US" altLang="ko-KR" sz="800" dirty="0">
                <a:solidFill>
                  <a:schemeClr val="bg1"/>
                </a:solidFill>
                <a:latin typeface="+mj-ea"/>
                <a:ea typeface="+mj-ea"/>
              </a:rPr>
              <a:t>: str, tag: str) -&gt; Tuple[</a:t>
            </a:r>
            <a:r>
              <a:rPr lang="en-US" altLang="ko-KR" sz="800" dirty="0" err="1">
                <a:solidFill>
                  <a:schemeClr val="bg1"/>
                </a:solidFill>
                <a:latin typeface="+mj-ea"/>
                <a:ea typeface="+mj-ea"/>
              </a:rPr>
              <a:t>torch.Tensor</a:t>
            </a:r>
            <a:r>
              <a:rPr lang="en-US" altLang="ko-KR" sz="800" dirty="0">
                <a:solidFill>
                  <a:schemeClr val="bg1"/>
                </a:solidFill>
                <a:latin typeface="+mj-ea"/>
                <a:ea typeface="+mj-ea"/>
              </a:rPr>
              <a:t>, </a:t>
            </a:r>
            <a:r>
              <a:rPr lang="en-US" altLang="ko-KR" sz="800" dirty="0" err="1">
                <a:solidFill>
                  <a:schemeClr val="bg1"/>
                </a:solidFill>
                <a:latin typeface="+mj-ea"/>
                <a:ea typeface="+mj-ea"/>
              </a:rPr>
              <a:t>pd.DatetimeIndex</a:t>
            </a:r>
            <a:r>
              <a:rPr lang="en-US" altLang="ko-KR" sz="800" dirty="0">
                <a:solidFill>
                  <a:schemeClr val="bg1"/>
                </a:solidFill>
                <a:latin typeface="+mj-ea"/>
                <a:ea typeface="+mj-ea"/>
              </a:rPr>
              <a:t>]:</a:t>
            </a:r>
          </a:p>
          <a:p>
            <a:r>
              <a:rPr lang="en-US" altLang="ko-KR" sz="800" dirty="0">
                <a:solidFill>
                  <a:schemeClr val="bg1"/>
                </a:solidFill>
                <a:latin typeface="+mj-ea"/>
                <a:ea typeface="+mj-ea"/>
              </a:rPr>
              <a:t>    """</a:t>
            </a:r>
          </a:p>
          <a:p>
            <a:r>
              <a:rPr lang="en-US" altLang="ko-KR" sz="800" dirty="0">
                <a:solidFill>
                  <a:schemeClr val="bg1"/>
                </a:solidFill>
                <a:latin typeface="+mj-ea"/>
                <a:ea typeface="+mj-ea"/>
              </a:rPr>
              <a:t>    CSV</a:t>
            </a:r>
            <a:r>
              <a:rPr lang="ko-KR" altLang="en-US" sz="800" dirty="0">
                <a:solidFill>
                  <a:schemeClr val="bg1"/>
                </a:solidFill>
                <a:latin typeface="+mj-ea"/>
                <a:ea typeface="+mj-ea"/>
              </a:rPr>
              <a:t>에서 지정 태그 열을 읽어</a:t>
            </a:r>
          </a:p>
          <a:p>
            <a:r>
              <a:rPr lang="ko-KR" altLang="en-US" sz="800" dirty="0">
                <a:solidFill>
                  <a:schemeClr val="bg1"/>
                </a:solidFill>
                <a:latin typeface="+mj-ea"/>
                <a:ea typeface="+mj-ea"/>
              </a:rPr>
              <a:t>    </a:t>
            </a:r>
            <a:r>
              <a:rPr lang="en-US" altLang="ko-KR" sz="800" dirty="0">
                <a:solidFill>
                  <a:schemeClr val="bg1"/>
                </a:solidFill>
                <a:latin typeface="+mj-ea"/>
                <a:ea typeface="+mj-ea"/>
              </a:rPr>
              <a:t>1</a:t>
            </a:r>
            <a:r>
              <a:rPr lang="ko-KR" altLang="en-US" sz="800" dirty="0">
                <a:solidFill>
                  <a:schemeClr val="bg1"/>
                </a:solidFill>
                <a:latin typeface="+mj-ea"/>
                <a:ea typeface="+mj-ea"/>
              </a:rPr>
              <a:t>초 간격으로 </a:t>
            </a:r>
            <a:r>
              <a:rPr lang="ko-KR" altLang="en-US" sz="800" dirty="0" err="1">
                <a:solidFill>
                  <a:schemeClr val="bg1"/>
                </a:solidFill>
                <a:latin typeface="+mj-ea"/>
                <a:ea typeface="+mj-ea"/>
              </a:rPr>
              <a:t>리샘플링</a:t>
            </a:r>
            <a:r>
              <a:rPr lang="en-US" altLang="ko-KR" sz="800" dirty="0">
                <a:solidFill>
                  <a:schemeClr val="bg1"/>
                </a:solidFill>
                <a:latin typeface="+mj-ea"/>
                <a:ea typeface="+mj-ea"/>
              </a:rPr>
              <a:t>·</a:t>
            </a:r>
            <a:r>
              <a:rPr lang="ko-KR" altLang="en-US" sz="800" dirty="0" err="1">
                <a:solidFill>
                  <a:schemeClr val="bg1"/>
                </a:solidFill>
                <a:latin typeface="+mj-ea"/>
                <a:ea typeface="+mj-ea"/>
              </a:rPr>
              <a:t>보간한</a:t>
            </a:r>
            <a:r>
              <a:rPr lang="ko-KR" altLang="en-US" sz="800" dirty="0">
                <a:solidFill>
                  <a:schemeClr val="bg1"/>
                </a:solidFill>
                <a:latin typeface="+mj-ea"/>
                <a:ea typeface="+mj-ea"/>
              </a:rPr>
              <a:t> 시계열 </a:t>
            </a:r>
            <a:r>
              <a:rPr lang="en-US" altLang="ko-KR" sz="800" dirty="0">
                <a:solidFill>
                  <a:schemeClr val="bg1"/>
                </a:solidFill>
                <a:latin typeface="+mj-ea"/>
                <a:ea typeface="+mj-ea"/>
              </a:rPr>
              <a:t>Tensor</a:t>
            </a:r>
            <a:r>
              <a:rPr lang="ko-KR" altLang="en-US" sz="800" dirty="0">
                <a:solidFill>
                  <a:schemeClr val="bg1"/>
                </a:solidFill>
                <a:latin typeface="+mj-ea"/>
                <a:ea typeface="+mj-ea"/>
              </a:rPr>
              <a:t>와</a:t>
            </a:r>
          </a:p>
          <a:p>
            <a:r>
              <a:rPr lang="ko-KR" altLang="en-US" sz="800" dirty="0">
                <a:solidFill>
                  <a:schemeClr val="bg1"/>
                </a:solidFill>
                <a:latin typeface="+mj-ea"/>
                <a:ea typeface="+mj-ea"/>
              </a:rPr>
              <a:t>    </a:t>
            </a:r>
            <a:r>
              <a:rPr lang="en-US" altLang="ko-KR" sz="800" dirty="0" err="1">
                <a:solidFill>
                  <a:schemeClr val="bg1"/>
                </a:solidFill>
                <a:latin typeface="+mj-ea"/>
                <a:ea typeface="+mj-ea"/>
              </a:rPr>
              <a:t>DatetimeIndex</a:t>
            </a:r>
            <a:r>
              <a:rPr lang="ko-KR" altLang="en-US" sz="800" dirty="0">
                <a:solidFill>
                  <a:schemeClr val="bg1"/>
                </a:solidFill>
                <a:latin typeface="+mj-ea"/>
                <a:ea typeface="+mj-ea"/>
              </a:rPr>
              <a:t>를 반환</a:t>
            </a:r>
            <a:r>
              <a:rPr lang="en-US" altLang="ko-KR" sz="800" dirty="0">
                <a:solidFill>
                  <a:schemeClr val="bg1"/>
                </a:solidFill>
                <a:latin typeface="+mj-ea"/>
                <a:ea typeface="+mj-ea"/>
              </a:rPr>
              <a:t>.</a:t>
            </a:r>
            <a:endParaRPr lang="ko-KR" altLang="en-US" sz="800" dirty="0">
              <a:solidFill>
                <a:schemeClr val="bg1"/>
              </a:solidFill>
              <a:latin typeface="+mj-ea"/>
              <a:ea typeface="+mj-ea"/>
            </a:endParaRPr>
          </a:p>
          <a:p>
            <a:r>
              <a:rPr lang="ko-KR" altLang="en-US" sz="800" dirty="0">
                <a:solidFill>
                  <a:schemeClr val="bg1"/>
                </a:solidFill>
                <a:latin typeface="+mj-ea"/>
                <a:ea typeface="+mj-ea"/>
              </a:rPr>
              <a:t>    </a:t>
            </a:r>
            <a:r>
              <a:rPr lang="en-US" altLang="ko-KR" sz="800" dirty="0">
                <a:solidFill>
                  <a:schemeClr val="bg1"/>
                </a:solidFill>
                <a:latin typeface="+mj-ea"/>
                <a:ea typeface="+mj-ea"/>
              </a:rPr>
              <a:t>"""</a:t>
            </a:r>
            <a:endParaRPr lang="ko-KR" altLang="en-US" sz="800" dirty="0">
              <a:solidFill>
                <a:schemeClr val="bg1"/>
              </a:solidFill>
              <a:latin typeface="+mj-ea"/>
              <a:ea typeface="+mj-ea"/>
            </a:endParaRPr>
          </a:p>
          <a:p>
            <a:r>
              <a:rPr lang="ko-KR" altLang="en-US" sz="800" dirty="0">
                <a:solidFill>
                  <a:schemeClr val="bg1"/>
                </a:solidFill>
                <a:latin typeface="+mj-ea"/>
                <a:ea typeface="+mj-ea"/>
              </a:rPr>
              <a:t>    </a:t>
            </a:r>
            <a:r>
              <a:rPr lang="en-US" altLang="ko-KR" sz="800" dirty="0">
                <a:solidFill>
                  <a:schemeClr val="bg1"/>
                </a:solidFill>
                <a:latin typeface="+mj-ea"/>
                <a:ea typeface="+mj-ea"/>
              </a:rPr>
              <a:t># </a:t>
            </a:r>
            <a:r>
              <a:rPr lang="ko-KR" altLang="en-US" sz="800" dirty="0" err="1">
                <a:solidFill>
                  <a:schemeClr val="bg1"/>
                </a:solidFill>
                <a:latin typeface="+mj-ea"/>
                <a:ea typeface="+mj-ea"/>
              </a:rPr>
              <a:t>구분자</a:t>
            </a:r>
            <a:r>
              <a:rPr lang="ko-KR" altLang="en-US" sz="800" dirty="0">
                <a:solidFill>
                  <a:schemeClr val="bg1"/>
                </a:solidFill>
                <a:latin typeface="+mj-ea"/>
                <a:ea typeface="+mj-ea"/>
              </a:rPr>
              <a:t> 자동 감지</a:t>
            </a:r>
          </a:p>
          <a:p>
            <a:r>
              <a:rPr lang="ko-KR" altLang="en-US" sz="800" dirty="0">
                <a:solidFill>
                  <a:schemeClr val="bg1"/>
                </a:solidFill>
                <a:latin typeface="+mj-ea"/>
                <a:ea typeface="+mj-ea"/>
              </a:rPr>
              <a:t>    </a:t>
            </a:r>
            <a:r>
              <a:rPr lang="en-US" altLang="ko-KR" sz="800" dirty="0">
                <a:solidFill>
                  <a:schemeClr val="bg1"/>
                </a:solidFill>
                <a:latin typeface="+mj-ea"/>
                <a:ea typeface="+mj-ea"/>
              </a:rPr>
              <a:t>with open(</a:t>
            </a:r>
            <a:r>
              <a:rPr lang="en-US" altLang="ko-KR" sz="800" dirty="0" err="1">
                <a:solidFill>
                  <a:schemeClr val="bg1"/>
                </a:solidFill>
                <a:latin typeface="+mj-ea"/>
                <a:ea typeface="+mj-ea"/>
              </a:rPr>
              <a:t>csv_path</a:t>
            </a:r>
            <a:r>
              <a:rPr lang="en-US" altLang="ko-KR" sz="800" dirty="0">
                <a:solidFill>
                  <a:schemeClr val="bg1"/>
                </a:solidFill>
                <a:latin typeface="+mj-ea"/>
                <a:ea typeface="+mj-ea"/>
              </a:rPr>
              <a:t>, 'r', encoding='utf-8') as f:</a:t>
            </a:r>
          </a:p>
          <a:p>
            <a:r>
              <a:rPr lang="en-US" altLang="ko-KR" sz="800" dirty="0">
                <a:solidFill>
                  <a:schemeClr val="bg1"/>
                </a:solidFill>
                <a:latin typeface="+mj-ea"/>
                <a:ea typeface="+mj-ea"/>
              </a:rPr>
              <a:t>        </a:t>
            </a:r>
            <a:r>
              <a:rPr lang="en-US" altLang="ko-KR" sz="800" dirty="0" err="1">
                <a:solidFill>
                  <a:schemeClr val="bg1"/>
                </a:solidFill>
                <a:latin typeface="+mj-ea"/>
                <a:ea typeface="+mj-ea"/>
              </a:rPr>
              <a:t>hdr</a:t>
            </a:r>
            <a:r>
              <a:rPr lang="en-US" altLang="ko-KR" sz="800" dirty="0">
                <a:solidFill>
                  <a:schemeClr val="bg1"/>
                </a:solidFill>
                <a:latin typeface="+mj-ea"/>
                <a:ea typeface="+mj-ea"/>
              </a:rPr>
              <a:t> = </a:t>
            </a:r>
            <a:r>
              <a:rPr lang="en-US" altLang="ko-KR" sz="800" dirty="0" err="1">
                <a:solidFill>
                  <a:schemeClr val="bg1"/>
                </a:solidFill>
                <a:latin typeface="+mj-ea"/>
                <a:ea typeface="+mj-ea"/>
              </a:rPr>
              <a:t>f.readline</a:t>
            </a:r>
            <a:r>
              <a:rPr lang="en-US" altLang="ko-KR" sz="800" dirty="0">
                <a:solidFill>
                  <a:schemeClr val="bg1"/>
                </a:solidFill>
                <a:latin typeface="+mj-ea"/>
                <a:ea typeface="+mj-ea"/>
              </a:rPr>
              <a:t>()</a:t>
            </a:r>
          </a:p>
          <a:p>
            <a:r>
              <a:rPr lang="en-US" altLang="ko-KR" sz="800" dirty="0">
                <a:solidFill>
                  <a:schemeClr val="bg1"/>
                </a:solidFill>
                <a:latin typeface="+mj-ea"/>
                <a:ea typeface="+mj-ea"/>
              </a:rPr>
              <a:t>    </a:t>
            </a:r>
            <a:r>
              <a:rPr lang="en-US" altLang="ko-KR" sz="800" dirty="0" err="1">
                <a:solidFill>
                  <a:schemeClr val="bg1"/>
                </a:solidFill>
                <a:latin typeface="+mj-ea"/>
                <a:ea typeface="+mj-ea"/>
              </a:rPr>
              <a:t>sep</a:t>
            </a:r>
            <a:r>
              <a:rPr lang="en-US" altLang="ko-KR" sz="800" dirty="0">
                <a:solidFill>
                  <a:schemeClr val="bg1"/>
                </a:solidFill>
                <a:latin typeface="+mj-ea"/>
                <a:ea typeface="+mj-ea"/>
              </a:rPr>
              <a:t> = ';' if </a:t>
            </a:r>
            <a:r>
              <a:rPr lang="en-US" altLang="ko-KR" sz="800" dirty="0" err="1">
                <a:solidFill>
                  <a:schemeClr val="bg1"/>
                </a:solidFill>
                <a:latin typeface="+mj-ea"/>
                <a:ea typeface="+mj-ea"/>
              </a:rPr>
              <a:t>hdr.count</a:t>
            </a:r>
            <a:r>
              <a:rPr lang="en-US" altLang="ko-KR" sz="800" dirty="0">
                <a:solidFill>
                  <a:schemeClr val="bg1"/>
                </a:solidFill>
                <a:latin typeface="+mj-ea"/>
                <a:ea typeface="+mj-ea"/>
              </a:rPr>
              <a:t>(';') &gt; </a:t>
            </a:r>
            <a:r>
              <a:rPr lang="en-US" altLang="ko-KR" sz="800" dirty="0" err="1">
                <a:solidFill>
                  <a:schemeClr val="bg1"/>
                </a:solidFill>
                <a:latin typeface="+mj-ea"/>
                <a:ea typeface="+mj-ea"/>
              </a:rPr>
              <a:t>hdr.count</a:t>
            </a:r>
            <a:r>
              <a:rPr lang="en-US" altLang="ko-KR" sz="800" dirty="0">
                <a:solidFill>
                  <a:schemeClr val="bg1"/>
                </a:solidFill>
                <a:latin typeface="+mj-ea"/>
                <a:ea typeface="+mj-ea"/>
              </a:rPr>
              <a:t>(',') else ','</a:t>
            </a:r>
          </a:p>
          <a:p>
            <a:br>
              <a:rPr lang="en-US" altLang="ko-KR" sz="800" dirty="0">
                <a:solidFill>
                  <a:schemeClr val="bg1"/>
                </a:solidFill>
                <a:latin typeface="+mj-ea"/>
                <a:ea typeface="+mj-ea"/>
              </a:rPr>
            </a:br>
            <a:r>
              <a:rPr lang="en-US" altLang="ko-KR" sz="800" dirty="0">
                <a:solidFill>
                  <a:schemeClr val="bg1"/>
                </a:solidFill>
                <a:latin typeface="+mj-ea"/>
                <a:ea typeface="+mj-ea"/>
              </a:rPr>
              <a:t>    # </a:t>
            </a:r>
            <a:r>
              <a:rPr lang="ko-KR" altLang="en-US" sz="800" dirty="0">
                <a:solidFill>
                  <a:schemeClr val="bg1"/>
                </a:solidFill>
                <a:latin typeface="+mj-ea"/>
                <a:ea typeface="+mj-ea"/>
              </a:rPr>
              <a:t>모든 열을 문자열로 읽어 </a:t>
            </a:r>
            <a:r>
              <a:rPr lang="en-US" altLang="ko-KR" sz="800" dirty="0">
                <a:solidFill>
                  <a:schemeClr val="bg1"/>
                </a:solidFill>
                <a:latin typeface="+mj-ea"/>
                <a:ea typeface="+mj-ea"/>
              </a:rPr>
              <a:t>Timestamp</a:t>
            </a:r>
            <a:r>
              <a:rPr lang="ko-KR" altLang="en-US" sz="800" dirty="0">
                <a:solidFill>
                  <a:schemeClr val="bg1"/>
                </a:solidFill>
                <a:latin typeface="+mj-ea"/>
                <a:ea typeface="+mj-ea"/>
              </a:rPr>
              <a:t>와 </a:t>
            </a:r>
            <a:r>
              <a:rPr lang="en-US" altLang="ko-KR" sz="800" dirty="0">
                <a:solidFill>
                  <a:schemeClr val="bg1"/>
                </a:solidFill>
                <a:latin typeface="+mj-ea"/>
                <a:ea typeface="+mj-ea"/>
              </a:rPr>
              <a:t>tag </a:t>
            </a:r>
            <a:r>
              <a:rPr lang="ko-KR" altLang="en-US" sz="800" dirty="0">
                <a:solidFill>
                  <a:schemeClr val="bg1"/>
                </a:solidFill>
                <a:latin typeface="+mj-ea"/>
                <a:ea typeface="+mj-ea"/>
              </a:rPr>
              <a:t>칼럼 추출</a:t>
            </a:r>
          </a:p>
          <a:p>
            <a:r>
              <a:rPr lang="ko-KR" altLang="en-US" sz="800" dirty="0">
                <a:solidFill>
                  <a:schemeClr val="bg1"/>
                </a:solidFill>
                <a:latin typeface="+mj-ea"/>
                <a:ea typeface="+mj-ea"/>
              </a:rPr>
              <a:t>    </a:t>
            </a:r>
            <a:r>
              <a:rPr lang="en-US" altLang="ko-KR" sz="800" dirty="0" err="1">
                <a:solidFill>
                  <a:schemeClr val="bg1"/>
                </a:solidFill>
                <a:latin typeface="+mj-ea"/>
                <a:ea typeface="+mj-ea"/>
              </a:rPr>
              <a:t>df</a:t>
            </a:r>
            <a:r>
              <a:rPr lang="en-US" altLang="ko-KR" sz="800" dirty="0">
                <a:solidFill>
                  <a:schemeClr val="bg1"/>
                </a:solidFill>
                <a:latin typeface="+mj-ea"/>
                <a:ea typeface="+mj-ea"/>
              </a:rPr>
              <a:t> = </a:t>
            </a:r>
            <a:r>
              <a:rPr lang="en-US" altLang="ko-KR" sz="800" dirty="0" err="1">
                <a:solidFill>
                  <a:schemeClr val="bg1"/>
                </a:solidFill>
                <a:latin typeface="+mj-ea"/>
                <a:ea typeface="+mj-ea"/>
              </a:rPr>
              <a:t>pd.read_csv</a:t>
            </a:r>
            <a:r>
              <a:rPr lang="en-US" altLang="ko-KR" sz="800" dirty="0">
                <a:solidFill>
                  <a:schemeClr val="bg1"/>
                </a:solidFill>
                <a:latin typeface="+mj-ea"/>
                <a:ea typeface="+mj-ea"/>
              </a:rPr>
              <a:t>(</a:t>
            </a:r>
            <a:r>
              <a:rPr lang="en-US" altLang="ko-KR" sz="800" dirty="0" err="1">
                <a:solidFill>
                  <a:schemeClr val="bg1"/>
                </a:solidFill>
                <a:latin typeface="+mj-ea"/>
                <a:ea typeface="+mj-ea"/>
              </a:rPr>
              <a:t>csv_path</a:t>
            </a:r>
            <a:r>
              <a:rPr lang="en-US" altLang="ko-KR" sz="800" dirty="0">
                <a:solidFill>
                  <a:schemeClr val="bg1"/>
                </a:solidFill>
                <a:latin typeface="+mj-ea"/>
                <a:ea typeface="+mj-ea"/>
              </a:rPr>
              <a:t>, </a:t>
            </a:r>
            <a:r>
              <a:rPr lang="en-US" altLang="ko-KR" sz="800" dirty="0" err="1">
                <a:solidFill>
                  <a:schemeClr val="bg1"/>
                </a:solidFill>
                <a:latin typeface="+mj-ea"/>
                <a:ea typeface="+mj-ea"/>
              </a:rPr>
              <a:t>sep</a:t>
            </a:r>
            <a:r>
              <a:rPr lang="en-US" altLang="ko-KR" sz="800" dirty="0">
                <a:solidFill>
                  <a:schemeClr val="bg1"/>
                </a:solidFill>
                <a:latin typeface="+mj-ea"/>
                <a:ea typeface="+mj-ea"/>
              </a:rPr>
              <a:t>=</a:t>
            </a:r>
            <a:r>
              <a:rPr lang="en-US" altLang="ko-KR" sz="800" dirty="0" err="1">
                <a:solidFill>
                  <a:schemeClr val="bg1"/>
                </a:solidFill>
                <a:latin typeface="+mj-ea"/>
                <a:ea typeface="+mj-ea"/>
              </a:rPr>
              <a:t>sep</a:t>
            </a:r>
            <a:r>
              <a:rPr lang="en-US" altLang="ko-KR" sz="800" dirty="0">
                <a:solidFill>
                  <a:schemeClr val="bg1"/>
                </a:solidFill>
                <a:latin typeface="+mj-ea"/>
                <a:ea typeface="+mj-ea"/>
              </a:rPr>
              <a:t>, </a:t>
            </a:r>
            <a:r>
              <a:rPr lang="en-US" altLang="ko-KR" sz="800" dirty="0" err="1">
                <a:solidFill>
                  <a:schemeClr val="bg1"/>
                </a:solidFill>
                <a:latin typeface="+mj-ea"/>
                <a:ea typeface="+mj-ea"/>
              </a:rPr>
              <a:t>dtype</a:t>
            </a:r>
            <a:r>
              <a:rPr lang="en-US" altLang="ko-KR" sz="800" dirty="0">
                <a:solidFill>
                  <a:schemeClr val="bg1"/>
                </a:solidFill>
                <a:latin typeface="+mj-ea"/>
                <a:ea typeface="+mj-ea"/>
              </a:rPr>
              <a:t>=str, encoding='utf-8')</a:t>
            </a:r>
          </a:p>
          <a:p>
            <a:r>
              <a:rPr lang="en-US" altLang="ko-KR" sz="800" dirty="0">
                <a:solidFill>
                  <a:schemeClr val="bg1"/>
                </a:solidFill>
                <a:latin typeface="+mj-ea"/>
                <a:ea typeface="+mj-ea"/>
              </a:rPr>
              <a:t>    cols = </a:t>
            </a:r>
            <a:r>
              <a:rPr lang="en-US" altLang="ko-KR" sz="800" dirty="0" err="1">
                <a:solidFill>
                  <a:schemeClr val="bg1"/>
                </a:solidFill>
                <a:latin typeface="+mj-ea"/>
                <a:ea typeface="+mj-ea"/>
              </a:rPr>
              <a:t>df.columns.tolist</a:t>
            </a:r>
            <a:r>
              <a:rPr lang="en-US" altLang="ko-KR" sz="800" dirty="0">
                <a:solidFill>
                  <a:schemeClr val="bg1"/>
                </a:solidFill>
                <a:latin typeface="+mj-ea"/>
                <a:ea typeface="+mj-ea"/>
              </a:rPr>
              <a:t>()</a:t>
            </a:r>
          </a:p>
          <a:p>
            <a:r>
              <a:rPr lang="en-US" altLang="ko-KR" sz="800" dirty="0">
                <a:solidFill>
                  <a:schemeClr val="bg1"/>
                </a:solidFill>
                <a:latin typeface="+mj-ea"/>
                <a:ea typeface="+mj-ea"/>
              </a:rPr>
              <a:t>    </a:t>
            </a:r>
            <a:r>
              <a:rPr lang="en-US" altLang="ko-KR" sz="800" dirty="0" err="1">
                <a:solidFill>
                  <a:schemeClr val="bg1"/>
                </a:solidFill>
                <a:latin typeface="+mj-ea"/>
                <a:ea typeface="+mj-ea"/>
              </a:rPr>
              <a:t>ts_col</a:t>
            </a:r>
            <a:r>
              <a:rPr lang="en-US" altLang="ko-KR" sz="800" dirty="0">
                <a:solidFill>
                  <a:schemeClr val="bg1"/>
                </a:solidFill>
                <a:latin typeface="+mj-ea"/>
                <a:ea typeface="+mj-ea"/>
              </a:rPr>
              <a:t> = next(c for c in cols if "timestamp" in </a:t>
            </a:r>
            <a:r>
              <a:rPr lang="en-US" altLang="ko-KR" sz="800" dirty="0" err="1">
                <a:solidFill>
                  <a:schemeClr val="bg1"/>
                </a:solidFill>
                <a:latin typeface="+mj-ea"/>
                <a:ea typeface="+mj-ea"/>
              </a:rPr>
              <a:t>unicodedata.normalize</a:t>
            </a:r>
            <a:r>
              <a:rPr lang="en-US" altLang="ko-KR" sz="800" dirty="0">
                <a:solidFill>
                  <a:schemeClr val="bg1"/>
                </a:solidFill>
                <a:latin typeface="+mj-ea"/>
                <a:ea typeface="+mj-ea"/>
              </a:rPr>
              <a:t>("NFKC", c).lower())</a:t>
            </a:r>
          </a:p>
          <a:p>
            <a:r>
              <a:rPr lang="en-US" altLang="ko-KR" sz="800" dirty="0">
                <a:solidFill>
                  <a:schemeClr val="bg1"/>
                </a:solidFill>
                <a:latin typeface="+mj-ea"/>
                <a:ea typeface="+mj-ea"/>
              </a:rPr>
              <a:t>    if tag not in cols:</a:t>
            </a:r>
          </a:p>
          <a:p>
            <a:r>
              <a:rPr lang="en-US" altLang="ko-KR" sz="800" dirty="0">
                <a:solidFill>
                  <a:schemeClr val="bg1"/>
                </a:solidFill>
                <a:latin typeface="+mj-ea"/>
                <a:ea typeface="+mj-ea"/>
              </a:rPr>
              <a:t>        raise </a:t>
            </a:r>
            <a:r>
              <a:rPr lang="en-US" altLang="ko-KR" sz="800" dirty="0" err="1">
                <a:solidFill>
                  <a:schemeClr val="bg1"/>
                </a:solidFill>
                <a:latin typeface="+mj-ea"/>
                <a:ea typeface="+mj-ea"/>
              </a:rPr>
              <a:t>ValueError</a:t>
            </a:r>
            <a:r>
              <a:rPr lang="en-US" altLang="ko-KR" sz="800" dirty="0">
                <a:solidFill>
                  <a:schemeClr val="bg1"/>
                </a:solidFill>
                <a:latin typeface="+mj-ea"/>
                <a:ea typeface="+mj-ea"/>
              </a:rPr>
              <a:t>(f"'{tag}' </a:t>
            </a:r>
            <a:r>
              <a:rPr lang="ko-KR" altLang="en-US" sz="800" dirty="0">
                <a:solidFill>
                  <a:schemeClr val="bg1"/>
                </a:solidFill>
                <a:latin typeface="+mj-ea"/>
                <a:ea typeface="+mj-ea"/>
              </a:rPr>
              <a:t>열을 찾을 수 없습니다</a:t>
            </a:r>
            <a:r>
              <a:rPr lang="en-US" altLang="ko-KR" sz="800" dirty="0">
                <a:solidFill>
                  <a:schemeClr val="bg1"/>
                </a:solidFill>
                <a:latin typeface="+mj-ea"/>
                <a:ea typeface="+mj-ea"/>
              </a:rPr>
              <a:t>. </a:t>
            </a:r>
            <a:r>
              <a:rPr lang="ko-KR" altLang="en-US" sz="800" dirty="0">
                <a:solidFill>
                  <a:schemeClr val="bg1"/>
                </a:solidFill>
                <a:latin typeface="+mj-ea"/>
                <a:ea typeface="+mj-ea"/>
              </a:rPr>
              <a:t>헤더</a:t>
            </a:r>
            <a:r>
              <a:rPr lang="en-US" altLang="ko-KR" sz="800" dirty="0">
                <a:solidFill>
                  <a:schemeClr val="bg1"/>
                </a:solidFill>
                <a:latin typeface="+mj-ea"/>
                <a:ea typeface="+mj-ea"/>
              </a:rPr>
              <a:t>: {cols}")</a:t>
            </a:r>
          </a:p>
          <a:p>
            <a:r>
              <a:rPr lang="en-US" altLang="ko-KR" sz="800" dirty="0">
                <a:solidFill>
                  <a:schemeClr val="bg1"/>
                </a:solidFill>
                <a:latin typeface="+mj-ea"/>
                <a:ea typeface="+mj-ea"/>
              </a:rPr>
              <a:t>    </a:t>
            </a:r>
            <a:r>
              <a:rPr lang="en-US" altLang="ko-KR" sz="800" dirty="0" err="1">
                <a:solidFill>
                  <a:schemeClr val="bg1"/>
                </a:solidFill>
                <a:latin typeface="+mj-ea"/>
                <a:ea typeface="+mj-ea"/>
              </a:rPr>
              <a:t>df</a:t>
            </a:r>
            <a:r>
              <a:rPr lang="en-US" altLang="ko-KR" sz="800" dirty="0">
                <a:solidFill>
                  <a:schemeClr val="bg1"/>
                </a:solidFill>
                <a:latin typeface="+mj-ea"/>
                <a:ea typeface="+mj-ea"/>
              </a:rPr>
              <a:t> = </a:t>
            </a:r>
            <a:r>
              <a:rPr lang="en-US" altLang="ko-KR" sz="800" dirty="0" err="1">
                <a:solidFill>
                  <a:schemeClr val="bg1"/>
                </a:solidFill>
                <a:latin typeface="+mj-ea"/>
                <a:ea typeface="+mj-ea"/>
              </a:rPr>
              <a:t>df</a:t>
            </a:r>
            <a:r>
              <a:rPr lang="en-US" altLang="ko-KR" sz="800" dirty="0">
                <a:solidFill>
                  <a:schemeClr val="bg1"/>
                </a:solidFill>
                <a:latin typeface="+mj-ea"/>
                <a:ea typeface="+mj-ea"/>
              </a:rPr>
              <a:t>[[</a:t>
            </a:r>
            <a:r>
              <a:rPr lang="en-US" altLang="ko-KR" sz="800" dirty="0" err="1">
                <a:solidFill>
                  <a:schemeClr val="bg1"/>
                </a:solidFill>
                <a:latin typeface="+mj-ea"/>
                <a:ea typeface="+mj-ea"/>
              </a:rPr>
              <a:t>ts_col</a:t>
            </a:r>
            <a:r>
              <a:rPr lang="en-US" altLang="ko-KR" sz="800" dirty="0">
                <a:solidFill>
                  <a:schemeClr val="bg1"/>
                </a:solidFill>
                <a:latin typeface="+mj-ea"/>
                <a:ea typeface="+mj-ea"/>
              </a:rPr>
              <a:t>, tag]]</a:t>
            </a:r>
          </a:p>
          <a:p>
            <a:br>
              <a:rPr lang="en-US" altLang="ko-KR" sz="800" dirty="0">
                <a:solidFill>
                  <a:schemeClr val="bg1"/>
                </a:solidFill>
                <a:latin typeface="+mj-ea"/>
                <a:ea typeface="+mj-ea"/>
              </a:rPr>
            </a:br>
            <a:r>
              <a:rPr lang="en-US" altLang="ko-KR" sz="800" dirty="0">
                <a:solidFill>
                  <a:schemeClr val="bg1"/>
                </a:solidFill>
                <a:latin typeface="+mj-ea"/>
                <a:ea typeface="+mj-ea"/>
              </a:rPr>
              <a:t>    # Timestamp </a:t>
            </a:r>
            <a:r>
              <a:rPr lang="ko-KR" altLang="en-US" sz="800" dirty="0" err="1">
                <a:solidFill>
                  <a:schemeClr val="bg1"/>
                </a:solidFill>
                <a:latin typeface="+mj-ea"/>
                <a:ea typeface="+mj-ea"/>
              </a:rPr>
              <a:t>전처리</a:t>
            </a:r>
            <a:r>
              <a:rPr lang="en-US" altLang="ko-KR" sz="800" dirty="0">
                <a:solidFill>
                  <a:schemeClr val="bg1"/>
                </a:solidFill>
                <a:latin typeface="+mj-ea"/>
                <a:ea typeface="+mj-ea"/>
              </a:rPr>
              <a:t>, </a:t>
            </a:r>
            <a:r>
              <a:rPr lang="ko-KR" altLang="en-US" sz="800" dirty="0">
                <a:solidFill>
                  <a:schemeClr val="bg1"/>
                </a:solidFill>
                <a:latin typeface="+mj-ea"/>
                <a:ea typeface="+mj-ea"/>
              </a:rPr>
              <a:t>공백 제거 </a:t>
            </a:r>
            <a:r>
              <a:rPr lang="en-US" altLang="ko-KR" sz="800" dirty="0">
                <a:solidFill>
                  <a:schemeClr val="bg1"/>
                </a:solidFill>
                <a:latin typeface="+mj-ea"/>
                <a:ea typeface="+mj-ea"/>
              </a:rPr>
              <a:t>&gt; datetime </a:t>
            </a:r>
            <a:r>
              <a:rPr lang="ko-KR" altLang="en-US" sz="800" dirty="0">
                <a:solidFill>
                  <a:schemeClr val="bg1"/>
                </a:solidFill>
                <a:latin typeface="+mj-ea"/>
                <a:ea typeface="+mj-ea"/>
              </a:rPr>
              <a:t>변환 </a:t>
            </a:r>
            <a:r>
              <a:rPr lang="en-US" altLang="ko-KR" sz="800" dirty="0">
                <a:solidFill>
                  <a:schemeClr val="bg1"/>
                </a:solidFill>
                <a:latin typeface="+mj-ea"/>
                <a:ea typeface="+mj-ea"/>
              </a:rPr>
              <a:t>&gt; </a:t>
            </a:r>
            <a:r>
              <a:rPr lang="ko-KR" altLang="en-US" sz="800" dirty="0">
                <a:solidFill>
                  <a:schemeClr val="bg1"/>
                </a:solidFill>
                <a:latin typeface="+mj-ea"/>
                <a:ea typeface="+mj-ea"/>
              </a:rPr>
              <a:t>인덱스로 설정</a:t>
            </a:r>
          </a:p>
          <a:p>
            <a:r>
              <a:rPr lang="ko-KR" altLang="en-US" sz="800" dirty="0">
                <a:solidFill>
                  <a:schemeClr val="bg1"/>
                </a:solidFill>
                <a:latin typeface="+mj-ea"/>
                <a:ea typeface="+mj-ea"/>
              </a:rPr>
              <a:t>    </a:t>
            </a:r>
            <a:r>
              <a:rPr lang="en-US" altLang="ko-KR" sz="800" dirty="0" err="1">
                <a:solidFill>
                  <a:schemeClr val="bg1"/>
                </a:solidFill>
                <a:latin typeface="+mj-ea"/>
                <a:ea typeface="+mj-ea"/>
              </a:rPr>
              <a:t>df</a:t>
            </a:r>
            <a:r>
              <a:rPr lang="en-US" altLang="ko-KR" sz="800" dirty="0">
                <a:solidFill>
                  <a:schemeClr val="bg1"/>
                </a:solidFill>
                <a:latin typeface="+mj-ea"/>
                <a:ea typeface="+mj-ea"/>
              </a:rPr>
              <a:t>[</a:t>
            </a:r>
            <a:r>
              <a:rPr lang="en-US" altLang="ko-KR" sz="800" dirty="0" err="1">
                <a:solidFill>
                  <a:schemeClr val="bg1"/>
                </a:solidFill>
                <a:latin typeface="+mj-ea"/>
                <a:ea typeface="+mj-ea"/>
              </a:rPr>
              <a:t>ts_col</a:t>
            </a:r>
            <a:r>
              <a:rPr lang="en-US" altLang="ko-KR" sz="800" dirty="0">
                <a:solidFill>
                  <a:schemeClr val="bg1"/>
                </a:solidFill>
                <a:latin typeface="+mj-ea"/>
                <a:ea typeface="+mj-ea"/>
              </a:rPr>
              <a:t>] = </a:t>
            </a:r>
            <a:r>
              <a:rPr lang="en-US" altLang="ko-KR" sz="800" dirty="0" err="1">
                <a:solidFill>
                  <a:schemeClr val="bg1"/>
                </a:solidFill>
                <a:latin typeface="+mj-ea"/>
                <a:ea typeface="+mj-ea"/>
              </a:rPr>
              <a:t>df</a:t>
            </a:r>
            <a:r>
              <a:rPr lang="en-US" altLang="ko-KR" sz="800" dirty="0">
                <a:solidFill>
                  <a:schemeClr val="bg1"/>
                </a:solidFill>
                <a:latin typeface="+mj-ea"/>
                <a:ea typeface="+mj-ea"/>
              </a:rPr>
              <a:t>[</a:t>
            </a:r>
            <a:r>
              <a:rPr lang="en-US" altLang="ko-KR" sz="800" dirty="0" err="1">
                <a:solidFill>
                  <a:schemeClr val="bg1"/>
                </a:solidFill>
                <a:latin typeface="+mj-ea"/>
                <a:ea typeface="+mj-ea"/>
              </a:rPr>
              <a:t>ts_col</a:t>
            </a:r>
            <a:r>
              <a:rPr lang="en-US" altLang="ko-KR" sz="800" dirty="0">
                <a:solidFill>
                  <a:schemeClr val="bg1"/>
                </a:solidFill>
                <a:latin typeface="+mj-ea"/>
                <a:ea typeface="+mj-ea"/>
              </a:rPr>
              <a:t>].</a:t>
            </a:r>
            <a:r>
              <a:rPr lang="en-US" altLang="ko-KR" sz="800" dirty="0" err="1">
                <a:solidFill>
                  <a:schemeClr val="bg1"/>
                </a:solidFill>
                <a:latin typeface="+mj-ea"/>
                <a:ea typeface="+mj-ea"/>
              </a:rPr>
              <a:t>str.strip</a:t>
            </a:r>
            <a:r>
              <a:rPr lang="en-US" altLang="ko-KR" sz="800" dirty="0">
                <a:solidFill>
                  <a:schemeClr val="bg1"/>
                </a:solidFill>
                <a:latin typeface="+mj-ea"/>
                <a:ea typeface="+mj-ea"/>
              </a:rPr>
              <a:t>()</a:t>
            </a:r>
          </a:p>
          <a:p>
            <a:r>
              <a:rPr lang="en-US" altLang="ko-KR" sz="800" dirty="0">
                <a:solidFill>
                  <a:schemeClr val="bg1"/>
                </a:solidFill>
                <a:latin typeface="+mj-ea"/>
                <a:ea typeface="+mj-ea"/>
              </a:rPr>
              <a:t>    </a:t>
            </a:r>
            <a:r>
              <a:rPr lang="en-US" altLang="ko-KR" sz="800" dirty="0" err="1">
                <a:solidFill>
                  <a:schemeClr val="bg1"/>
                </a:solidFill>
                <a:latin typeface="+mj-ea"/>
                <a:ea typeface="+mj-ea"/>
              </a:rPr>
              <a:t>df</a:t>
            </a:r>
            <a:r>
              <a:rPr lang="en-US" altLang="ko-KR" sz="800" dirty="0">
                <a:solidFill>
                  <a:schemeClr val="bg1"/>
                </a:solidFill>
                <a:latin typeface="+mj-ea"/>
                <a:ea typeface="+mj-ea"/>
              </a:rPr>
              <a:t>[</a:t>
            </a:r>
            <a:r>
              <a:rPr lang="en-US" altLang="ko-KR" sz="800" dirty="0" err="1">
                <a:solidFill>
                  <a:schemeClr val="bg1"/>
                </a:solidFill>
                <a:latin typeface="+mj-ea"/>
                <a:ea typeface="+mj-ea"/>
              </a:rPr>
              <a:t>ts_col</a:t>
            </a:r>
            <a:r>
              <a:rPr lang="en-US" altLang="ko-KR" sz="800" dirty="0">
                <a:solidFill>
                  <a:schemeClr val="bg1"/>
                </a:solidFill>
                <a:latin typeface="+mj-ea"/>
                <a:ea typeface="+mj-ea"/>
              </a:rPr>
              <a:t>] = </a:t>
            </a:r>
            <a:r>
              <a:rPr lang="en-US" altLang="ko-KR" sz="800" dirty="0" err="1">
                <a:solidFill>
                  <a:schemeClr val="bg1"/>
                </a:solidFill>
                <a:latin typeface="+mj-ea"/>
                <a:ea typeface="+mj-ea"/>
              </a:rPr>
              <a:t>pd.to_datetime</a:t>
            </a:r>
            <a:r>
              <a:rPr lang="en-US" altLang="ko-KR" sz="800" dirty="0">
                <a:solidFill>
                  <a:schemeClr val="bg1"/>
                </a:solidFill>
                <a:latin typeface="+mj-ea"/>
                <a:ea typeface="+mj-ea"/>
              </a:rPr>
              <a:t>(</a:t>
            </a:r>
            <a:r>
              <a:rPr lang="en-US" altLang="ko-KR" sz="800" dirty="0" err="1">
                <a:solidFill>
                  <a:schemeClr val="bg1"/>
                </a:solidFill>
                <a:latin typeface="+mj-ea"/>
                <a:ea typeface="+mj-ea"/>
              </a:rPr>
              <a:t>df</a:t>
            </a:r>
            <a:r>
              <a:rPr lang="en-US" altLang="ko-KR" sz="800" dirty="0">
                <a:solidFill>
                  <a:schemeClr val="bg1"/>
                </a:solidFill>
                <a:latin typeface="+mj-ea"/>
                <a:ea typeface="+mj-ea"/>
              </a:rPr>
              <a:t>[</a:t>
            </a:r>
            <a:r>
              <a:rPr lang="en-US" altLang="ko-KR" sz="800" dirty="0" err="1">
                <a:solidFill>
                  <a:schemeClr val="bg1"/>
                </a:solidFill>
                <a:latin typeface="+mj-ea"/>
                <a:ea typeface="+mj-ea"/>
              </a:rPr>
              <a:t>ts_col</a:t>
            </a:r>
            <a:r>
              <a:rPr lang="en-US" altLang="ko-KR" sz="800" dirty="0">
                <a:solidFill>
                  <a:schemeClr val="bg1"/>
                </a:solidFill>
                <a:latin typeface="+mj-ea"/>
                <a:ea typeface="+mj-ea"/>
              </a:rPr>
              <a:t>], format=DATE_FMT, </a:t>
            </a:r>
            <a:r>
              <a:rPr lang="en-US" altLang="ko-KR" sz="800" dirty="0" err="1">
                <a:solidFill>
                  <a:schemeClr val="bg1"/>
                </a:solidFill>
                <a:latin typeface="+mj-ea"/>
                <a:ea typeface="+mj-ea"/>
              </a:rPr>
              <a:t>dayfirst</a:t>
            </a:r>
            <a:r>
              <a:rPr lang="en-US" altLang="ko-KR" sz="800" dirty="0">
                <a:solidFill>
                  <a:schemeClr val="bg1"/>
                </a:solidFill>
                <a:latin typeface="+mj-ea"/>
                <a:ea typeface="+mj-ea"/>
              </a:rPr>
              <a:t>=True)</a:t>
            </a:r>
          </a:p>
          <a:p>
            <a:r>
              <a:rPr lang="en-US" altLang="ko-KR" sz="800" dirty="0">
                <a:solidFill>
                  <a:schemeClr val="bg1"/>
                </a:solidFill>
                <a:latin typeface="+mj-ea"/>
                <a:ea typeface="+mj-ea"/>
              </a:rPr>
              <a:t>    </a:t>
            </a:r>
            <a:r>
              <a:rPr lang="en-US" altLang="ko-KR" sz="800" dirty="0" err="1">
                <a:solidFill>
                  <a:schemeClr val="bg1"/>
                </a:solidFill>
                <a:latin typeface="+mj-ea"/>
                <a:ea typeface="+mj-ea"/>
              </a:rPr>
              <a:t>df.set_index</a:t>
            </a:r>
            <a:r>
              <a:rPr lang="en-US" altLang="ko-KR" sz="800" dirty="0">
                <a:solidFill>
                  <a:schemeClr val="bg1"/>
                </a:solidFill>
                <a:latin typeface="+mj-ea"/>
                <a:ea typeface="+mj-ea"/>
              </a:rPr>
              <a:t>(</a:t>
            </a:r>
            <a:r>
              <a:rPr lang="en-US" altLang="ko-KR" sz="800" dirty="0" err="1">
                <a:solidFill>
                  <a:schemeClr val="bg1"/>
                </a:solidFill>
                <a:latin typeface="+mj-ea"/>
                <a:ea typeface="+mj-ea"/>
              </a:rPr>
              <a:t>ts_col</a:t>
            </a:r>
            <a:r>
              <a:rPr lang="en-US" altLang="ko-KR" sz="800" dirty="0">
                <a:solidFill>
                  <a:schemeClr val="bg1"/>
                </a:solidFill>
                <a:latin typeface="+mj-ea"/>
                <a:ea typeface="+mj-ea"/>
              </a:rPr>
              <a:t>, </a:t>
            </a:r>
            <a:r>
              <a:rPr lang="en-US" altLang="ko-KR" sz="800" dirty="0" err="1">
                <a:solidFill>
                  <a:schemeClr val="bg1"/>
                </a:solidFill>
                <a:latin typeface="+mj-ea"/>
                <a:ea typeface="+mj-ea"/>
              </a:rPr>
              <a:t>inplace</a:t>
            </a:r>
            <a:r>
              <a:rPr lang="en-US" altLang="ko-KR" sz="800" dirty="0">
                <a:solidFill>
                  <a:schemeClr val="bg1"/>
                </a:solidFill>
                <a:latin typeface="+mj-ea"/>
                <a:ea typeface="+mj-ea"/>
              </a:rPr>
              <a:t>=True)</a:t>
            </a:r>
          </a:p>
          <a:p>
            <a:br>
              <a:rPr lang="en-US" altLang="ko-KR" sz="800" dirty="0">
                <a:solidFill>
                  <a:schemeClr val="bg1"/>
                </a:solidFill>
                <a:latin typeface="+mj-ea"/>
                <a:ea typeface="+mj-ea"/>
              </a:rPr>
            </a:br>
            <a:r>
              <a:rPr lang="en-US" altLang="ko-KR" sz="800" dirty="0">
                <a:solidFill>
                  <a:schemeClr val="bg1"/>
                </a:solidFill>
                <a:latin typeface="+mj-ea"/>
                <a:ea typeface="+mj-ea"/>
              </a:rPr>
              <a:t>    # </a:t>
            </a:r>
            <a:r>
              <a:rPr lang="ko-KR" altLang="en-US" sz="800" dirty="0">
                <a:solidFill>
                  <a:schemeClr val="bg1"/>
                </a:solidFill>
                <a:latin typeface="+mj-ea"/>
                <a:ea typeface="+mj-ea"/>
              </a:rPr>
              <a:t>중복 타임스탬프 제거 </a:t>
            </a:r>
            <a:r>
              <a:rPr lang="en-US" altLang="ko-KR" sz="800" dirty="0">
                <a:solidFill>
                  <a:schemeClr val="bg1"/>
                </a:solidFill>
                <a:latin typeface="+mj-ea"/>
                <a:ea typeface="+mj-ea"/>
              </a:rPr>
              <a:t>(</a:t>
            </a:r>
            <a:r>
              <a:rPr lang="ko-KR" altLang="en-US" sz="800" dirty="0">
                <a:solidFill>
                  <a:schemeClr val="bg1"/>
                </a:solidFill>
                <a:latin typeface="+mj-ea"/>
                <a:ea typeface="+mj-ea"/>
              </a:rPr>
              <a:t>중복된 타임스탬프는 첫번째 값만 유지</a:t>
            </a:r>
            <a:r>
              <a:rPr lang="en-US" altLang="ko-KR" sz="800" dirty="0">
                <a:solidFill>
                  <a:schemeClr val="bg1"/>
                </a:solidFill>
                <a:latin typeface="+mj-ea"/>
                <a:ea typeface="+mj-ea"/>
              </a:rPr>
              <a:t>)</a:t>
            </a:r>
            <a:endParaRPr lang="ko-KR" altLang="en-US" sz="800" dirty="0">
              <a:solidFill>
                <a:schemeClr val="bg1"/>
              </a:solidFill>
              <a:latin typeface="+mj-ea"/>
              <a:ea typeface="+mj-ea"/>
            </a:endParaRPr>
          </a:p>
          <a:p>
            <a:r>
              <a:rPr lang="ko-KR" altLang="en-US" sz="800" dirty="0">
                <a:solidFill>
                  <a:schemeClr val="bg1"/>
                </a:solidFill>
                <a:latin typeface="+mj-ea"/>
                <a:ea typeface="+mj-ea"/>
              </a:rPr>
              <a:t>    </a:t>
            </a:r>
            <a:r>
              <a:rPr lang="en-US" altLang="ko-KR" sz="800" dirty="0" err="1">
                <a:solidFill>
                  <a:schemeClr val="bg1"/>
                </a:solidFill>
                <a:latin typeface="+mj-ea"/>
                <a:ea typeface="+mj-ea"/>
              </a:rPr>
              <a:t>df</a:t>
            </a:r>
            <a:r>
              <a:rPr lang="en-US" altLang="ko-KR" sz="800" dirty="0">
                <a:solidFill>
                  <a:schemeClr val="bg1"/>
                </a:solidFill>
                <a:latin typeface="+mj-ea"/>
                <a:ea typeface="+mj-ea"/>
              </a:rPr>
              <a:t> = </a:t>
            </a:r>
            <a:r>
              <a:rPr lang="en-US" altLang="ko-KR" sz="800" dirty="0" err="1">
                <a:solidFill>
                  <a:schemeClr val="bg1"/>
                </a:solidFill>
                <a:latin typeface="+mj-ea"/>
                <a:ea typeface="+mj-ea"/>
              </a:rPr>
              <a:t>df</a:t>
            </a:r>
            <a:r>
              <a:rPr lang="en-US" altLang="ko-KR" sz="800" dirty="0">
                <a:solidFill>
                  <a:schemeClr val="bg1"/>
                </a:solidFill>
                <a:latin typeface="+mj-ea"/>
                <a:ea typeface="+mj-ea"/>
              </a:rPr>
              <a:t>[~</a:t>
            </a:r>
            <a:r>
              <a:rPr lang="en-US" altLang="ko-KR" sz="800" dirty="0" err="1">
                <a:solidFill>
                  <a:schemeClr val="bg1"/>
                </a:solidFill>
                <a:latin typeface="+mj-ea"/>
                <a:ea typeface="+mj-ea"/>
              </a:rPr>
              <a:t>df.index.duplicated</a:t>
            </a:r>
            <a:r>
              <a:rPr lang="en-US" altLang="ko-KR" sz="800" dirty="0">
                <a:solidFill>
                  <a:schemeClr val="bg1"/>
                </a:solidFill>
                <a:latin typeface="+mj-ea"/>
                <a:ea typeface="+mj-ea"/>
              </a:rPr>
              <a:t>(keep='first')]</a:t>
            </a:r>
          </a:p>
          <a:p>
            <a:br>
              <a:rPr lang="en-US" altLang="ko-KR" sz="800" dirty="0">
                <a:solidFill>
                  <a:schemeClr val="bg1"/>
                </a:solidFill>
                <a:latin typeface="+mj-ea"/>
                <a:ea typeface="+mj-ea"/>
              </a:rPr>
            </a:br>
            <a:r>
              <a:rPr lang="en-US" altLang="ko-KR" sz="800" dirty="0">
                <a:solidFill>
                  <a:schemeClr val="bg1"/>
                </a:solidFill>
                <a:latin typeface="+mj-ea"/>
                <a:ea typeface="+mj-ea"/>
              </a:rPr>
              <a:t>    # sensor </a:t>
            </a:r>
            <a:r>
              <a:rPr lang="ko-KR" altLang="en-US" sz="800" dirty="0">
                <a:solidFill>
                  <a:schemeClr val="bg1"/>
                </a:solidFill>
                <a:latin typeface="+mj-ea"/>
                <a:ea typeface="+mj-ea"/>
              </a:rPr>
              <a:t>값 문자열 </a:t>
            </a:r>
            <a:r>
              <a:rPr lang="en-US" altLang="ko-KR" sz="800" dirty="0">
                <a:solidFill>
                  <a:schemeClr val="bg1"/>
                </a:solidFill>
                <a:latin typeface="+mj-ea"/>
                <a:ea typeface="+mj-ea"/>
              </a:rPr>
              <a:t>&gt; float32</a:t>
            </a:r>
          </a:p>
          <a:p>
            <a:r>
              <a:rPr lang="en-US" altLang="ko-KR" sz="800" dirty="0">
                <a:solidFill>
                  <a:schemeClr val="bg1"/>
                </a:solidFill>
                <a:latin typeface="+mj-ea"/>
                <a:ea typeface="+mj-ea"/>
              </a:rPr>
              <a:t>    </a:t>
            </a:r>
            <a:r>
              <a:rPr lang="en-US" altLang="ko-KR" sz="800" dirty="0" err="1">
                <a:solidFill>
                  <a:schemeClr val="bg1"/>
                </a:solidFill>
                <a:latin typeface="+mj-ea"/>
                <a:ea typeface="+mj-ea"/>
              </a:rPr>
              <a:t>df</a:t>
            </a:r>
            <a:r>
              <a:rPr lang="en-US" altLang="ko-KR" sz="800" dirty="0">
                <a:solidFill>
                  <a:schemeClr val="bg1"/>
                </a:solidFill>
                <a:latin typeface="+mj-ea"/>
                <a:ea typeface="+mj-ea"/>
              </a:rPr>
              <a:t>[tag] = </a:t>
            </a:r>
            <a:r>
              <a:rPr lang="en-US" altLang="ko-KR" sz="800" dirty="0" err="1">
                <a:solidFill>
                  <a:schemeClr val="bg1"/>
                </a:solidFill>
                <a:latin typeface="+mj-ea"/>
                <a:ea typeface="+mj-ea"/>
              </a:rPr>
              <a:t>df</a:t>
            </a:r>
            <a:r>
              <a:rPr lang="en-US" altLang="ko-KR" sz="800" dirty="0">
                <a:solidFill>
                  <a:schemeClr val="bg1"/>
                </a:solidFill>
                <a:latin typeface="+mj-ea"/>
                <a:ea typeface="+mj-ea"/>
              </a:rPr>
              <a:t>[tag].</a:t>
            </a:r>
            <a:r>
              <a:rPr lang="en-US" altLang="ko-KR" sz="800" dirty="0" err="1">
                <a:solidFill>
                  <a:schemeClr val="bg1"/>
                </a:solidFill>
                <a:latin typeface="+mj-ea"/>
                <a:ea typeface="+mj-ea"/>
              </a:rPr>
              <a:t>str.replace</a:t>
            </a:r>
            <a:r>
              <a:rPr lang="en-US" altLang="ko-KR" sz="800" dirty="0">
                <a:solidFill>
                  <a:schemeClr val="bg1"/>
                </a:solidFill>
                <a:latin typeface="+mj-ea"/>
                <a:ea typeface="+mj-ea"/>
              </a:rPr>
              <a:t>(",", ".", regex=False).</a:t>
            </a:r>
            <a:r>
              <a:rPr lang="en-US" altLang="ko-KR" sz="800" dirty="0" err="1">
                <a:solidFill>
                  <a:schemeClr val="bg1"/>
                </a:solidFill>
                <a:latin typeface="+mj-ea"/>
                <a:ea typeface="+mj-ea"/>
              </a:rPr>
              <a:t>astype</a:t>
            </a:r>
            <a:r>
              <a:rPr lang="en-US" altLang="ko-KR" sz="800" dirty="0">
                <a:solidFill>
                  <a:schemeClr val="bg1"/>
                </a:solidFill>
                <a:latin typeface="+mj-ea"/>
                <a:ea typeface="+mj-ea"/>
              </a:rPr>
              <a:t>("float32")</a:t>
            </a:r>
          </a:p>
          <a:p>
            <a:br>
              <a:rPr lang="en-US" altLang="ko-KR" sz="800" dirty="0">
                <a:solidFill>
                  <a:schemeClr val="bg1"/>
                </a:solidFill>
                <a:latin typeface="+mj-ea"/>
                <a:ea typeface="+mj-ea"/>
              </a:rPr>
            </a:br>
            <a:r>
              <a:rPr lang="en-US" altLang="ko-KR" sz="800" dirty="0">
                <a:solidFill>
                  <a:schemeClr val="bg1"/>
                </a:solidFill>
                <a:latin typeface="+mj-ea"/>
                <a:ea typeface="+mj-ea"/>
              </a:rPr>
              <a:t>    # </a:t>
            </a:r>
            <a:r>
              <a:rPr lang="ko-KR" altLang="en-US" sz="800" dirty="0" err="1">
                <a:solidFill>
                  <a:schemeClr val="bg1"/>
                </a:solidFill>
                <a:latin typeface="+mj-ea"/>
                <a:ea typeface="+mj-ea"/>
              </a:rPr>
              <a:t>결측치</a:t>
            </a:r>
            <a:r>
              <a:rPr lang="ko-KR" altLang="en-US" sz="800" dirty="0">
                <a:solidFill>
                  <a:schemeClr val="bg1"/>
                </a:solidFill>
                <a:latin typeface="+mj-ea"/>
                <a:ea typeface="+mj-ea"/>
              </a:rPr>
              <a:t> 처리</a:t>
            </a:r>
            <a:r>
              <a:rPr lang="en-US" altLang="ko-KR" sz="800" dirty="0">
                <a:solidFill>
                  <a:schemeClr val="bg1"/>
                </a:solidFill>
                <a:latin typeface="+mj-ea"/>
                <a:ea typeface="+mj-ea"/>
              </a:rPr>
              <a:t>, 1</a:t>
            </a:r>
            <a:r>
              <a:rPr lang="ko-KR" altLang="en-US" sz="800" dirty="0">
                <a:solidFill>
                  <a:schemeClr val="bg1"/>
                </a:solidFill>
                <a:latin typeface="+mj-ea"/>
                <a:ea typeface="+mj-ea"/>
              </a:rPr>
              <a:t>초 해상도 </a:t>
            </a:r>
            <a:r>
              <a:rPr lang="ko-KR" altLang="en-US" sz="800" dirty="0" err="1">
                <a:solidFill>
                  <a:schemeClr val="bg1"/>
                </a:solidFill>
                <a:latin typeface="+mj-ea"/>
                <a:ea typeface="+mj-ea"/>
              </a:rPr>
              <a:t>재샘플링</a:t>
            </a:r>
            <a:r>
              <a:rPr lang="ko-KR" altLang="en-US" sz="800" dirty="0">
                <a:solidFill>
                  <a:schemeClr val="bg1"/>
                </a:solidFill>
                <a:latin typeface="+mj-ea"/>
                <a:ea typeface="+mj-ea"/>
              </a:rPr>
              <a:t> </a:t>
            </a:r>
            <a:r>
              <a:rPr lang="en-US" altLang="ko-KR" sz="800" dirty="0">
                <a:solidFill>
                  <a:schemeClr val="bg1"/>
                </a:solidFill>
                <a:latin typeface="+mj-ea"/>
                <a:ea typeface="+mj-ea"/>
              </a:rPr>
              <a:t>+ </a:t>
            </a:r>
            <a:r>
              <a:rPr lang="ko-KR" altLang="en-US" sz="800" dirty="0">
                <a:solidFill>
                  <a:schemeClr val="bg1"/>
                </a:solidFill>
                <a:latin typeface="+mj-ea"/>
                <a:ea typeface="+mj-ea"/>
              </a:rPr>
              <a:t>선형 보간</a:t>
            </a:r>
          </a:p>
          <a:p>
            <a:r>
              <a:rPr lang="ko-KR" altLang="en-US" sz="800" dirty="0">
                <a:solidFill>
                  <a:schemeClr val="bg1"/>
                </a:solidFill>
                <a:latin typeface="+mj-ea"/>
                <a:ea typeface="+mj-ea"/>
              </a:rPr>
              <a:t>    </a:t>
            </a:r>
            <a:r>
              <a:rPr lang="en-US" altLang="ko-KR" sz="800" dirty="0">
                <a:solidFill>
                  <a:schemeClr val="bg1"/>
                </a:solidFill>
                <a:latin typeface="+mj-ea"/>
                <a:ea typeface="+mj-ea"/>
              </a:rPr>
              <a:t>series = </a:t>
            </a:r>
            <a:r>
              <a:rPr lang="en-US" altLang="ko-KR" sz="800" dirty="0" err="1">
                <a:solidFill>
                  <a:schemeClr val="bg1"/>
                </a:solidFill>
                <a:latin typeface="+mj-ea"/>
                <a:ea typeface="+mj-ea"/>
              </a:rPr>
              <a:t>df</a:t>
            </a:r>
            <a:r>
              <a:rPr lang="en-US" altLang="ko-KR" sz="800" dirty="0">
                <a:solidFill>
                  <a:schemeClr val="bg1"/>
                </a:solidFill>
                <a:latin typeface="+mj-ea"/>
                <a:ea typeface="+mj-ea"/>
              </a:rPr>
              <a:t>[tag].</a:t>
            </a:r>
            <a:r>
              <a:rPr lang="en-US" altLang="ko-KR" sz="800" dirty="0" err="1">
                <a:solidFill>
                  <a:schemeClr val="bg1"/>
                </a:solidFill>
                <a:latin typeface="+mj-ea"/>
                <a:ea typeface="+mj-ea"/>
              </a:rPr>
              <a:t>asfreq</a:t>
            </a:r>
            <a:r>
              <a:rPr lang="en-US" altLang="ko-KR" sz="800" dirty="0">
                <a:solidFill>
                  <a:schemeClr val="bg1"/>
                </a:solidFill>
                <a:latin typeface="+mj-ea"/>
                <a:ea typeface="+mj-ea"/>
              </a:rPr>
              <a:t>("1s").interpolate("linear")</a:t>
            </a:r>
          </a:p>
          <a:p>
            <a:br>
              <a:rPr lang="en-US" altLang="ko-KR" sz="800" dirty="0">
                <a:solidFill>
                  <a:schemeClr val="bg1"/>
                </a:solidFill>
                <a:latin typeface="+mj-ea"/>
                <a:ea typeface="+mj-ea"/>
              </a:rPr>
            </a:br>
            <a:r>
              <a:rPr lang="en-US" altLang="ko-KR" sz="800" dirty="0">
                <a:solidFill>
                  <a:schemeClr val="bg1"/>
                </a:solidFill>
                <a:latin typeface="+mj-ea"/>
                <a:ea typeface="+mj-ea"/>
              </a:rPr>
              <a:t>    # </a:t>
            </a:r>
            <a:r>
              <a:rPr lang="ko-KR" altLang="en-US" sz="800" dirty="0" err="1">
                <a:solidFill>
                  <a:schemeClr val="bg1"/>
                </a:solidFill>
                <a:latin typeface="+mj-ea"/>
                <a:ea typeface="+mj-ea"/>
              </a:rPr>
              <a:t>텐서</a:t>
            </a:r>
            <a:r>
              <a:rPr lang="ko-KR" altLang="en-US" sz="800" dirty="0">
                <a:solidFill>
                  <a:schemeClr val="bg1"/>
                </a:solidFill>
                <a:latin typeface="+mj-ea"/>
                <a:ea typeface="+mj-ea"/>
              </a:rPr>
              <a:t> 변환 및 인덱스 반환</a:t>
            </a:r>
          </a:p>
          <a:p>
            <a:r>
              <a:rPr lang="ko-KR" altLang="en-US" sz="800" dirty="0">
                <a:solidFill>
                  <a:schemeClr val="bg1"/>
                </a:solidFill>
                <a:latin typeface="+mj-ea"/>
                <a:ea typeface="+mj-ea"/>
              </a:rPr>
              <a:t>    </a:t>
            </a:r>
            <a:r>
              <a:rPr lang="en-US" altLang="ko-KR" sz="800" dirty="0">
                <a:solidFill>
                  <a:schemeClr val="bg1"/>
                </a:solidFill>
                <a:latin typeface="+mj-ea"/>
                <a:ea typeface="+mj-ea"/>
              </a:rPr>
              <a:t>tensor = </a:t>
            </a:r>
            <a:r>
              <a:rPr lang="en-US" altLang="ko-KR" sz="800" dirty="0" err="1">
                <a:solidFill>
                  <a:schemeClr val="bg1"/>
                </a:solidFill>
                <a:latin typeface="+mj-ea"/>
                <a:ea typeface="+mj-ea"/>
              </a:rPr>
              <a:t>torch.tensor</a:t>
            </a:r>
            <a:r>
              <a:rPr lang="en-US" altLang="ko-KR" sz="800" dirty="0">
                <a:solidFill>
                  <a:schemeClr val="bg1"/>
                </a:solidFill>
                <a:latin typeface="+mj-ea"/>
                <a:ea typeface="+mj-ea"/>
              </a:rPr>
              <a:t>(</a:t>
            </a:r>
            <a:r>
              <a:rPr lang="en-US" altLang="ko-KR" sz="800" dirty="0" err="1">
                <a:solidFill>
                  <a:schemeClr val="bg1"/>
                </a:solidFill>
                <a:latin typeface="+mj-ea"/>
                <a:ea typeface="+mj-ea"/>
              </a:rPr>
              <a:t>series.values</a:t>
            </a:r>
            <a:r>
              <a:rPr lang="en-US" altLang="ko-KR" sz="800" dirty="0">
                <a:solidFill>
                  <a:schemeClr val="bg1"/>
                </a:solidFill>
                <a:latin typeface="+mj-ea"/>
                <a:ea typeface="+mj-ea"/>
              </a:rPr>
              <a:t>, </a:t>
            </a:r>
            <a:r>
              <a:rPr lang="en-US" altLang="ko-KR" sz="800" dirty="0" err="1">
                <a:solidFill>
                  <a:schemeClr val="bg1"/>
                </a:solidFill>
                <a:latin typeface="+mj-ea"/>
                <a:ea typeface="+mj-ea"/>
              </a:rPr>
              <a:t>dtype</a:t>
            </a:r>
            <a:r>
              <a:rPr lang="en-US" altLang="ko-KR" sz="800" dirty="0">
                <a:solidFill>
                  <a:schemeClr val="bg1"/>
                </a:solidFill>
                <a:latin typeface="+mj-ea"/>
                <a:ea typeface="+mj-ea"/>
              </a:rPr>
              <a:t>=torch.float32)</a:t>
            </a:r>
          </a:p>
          <a:p>
            <a:r>
              <a:rPr lang="en-US" altLang="ko-KR" sz="800" dirty="0">
                <a:solidFill>
                  <a:schemeClr val="bg1"/>
                </a:solidFill>
                <a:latin typeface="+mj-ea"/>
                <a:ea typeface="+mj-ea"/>
              </a:rPr>
              <a:t>    return tensor, </a:t>
            </a:r>
            <a:r>
              <a:rPr lang="en-US" altLang="ko-KR" sz="800" dirty="0" err="1">
                <a:solidFill>
                  <a:schemeClr val="bg1"/>
                </a:solidFill>
                <a:latin typeface="+mj-ea"/>
                <a:ea typeface="+mj-ea"/>
              </a:rPr>
              <a:t>series.index</a:t>
            </a:r>
            <a:endParaRPr lang="en-US" altLang="ko-KR" sz="800" dirty="0">
              <a:solidFill>
                <a:schemeClr val="bg1"/>
              </a:solidFill>
              <a:latin typeface="+mj-ea"/>
              <a:ea typeface="+mj-ea"/>
            </a:endParaRPr>
          </a:p>
          <a:p>
            <a:endParaRPr lang="en-US" sz="800" dirty="0">
              <a:solidFill>
                <a:schemeClr val="bg1"/>
              </a:solidFill>
              <a:latin typeface="+mj-ea"/>
              <a:ea typeface="+mj-ea"/>
              <a:cs typeface="Microsoft GothicNeo" panose="020B0500000101010101" pitchFamily="50" charset="-127"/>
            </a:endParaRPr>
          </a:p>
          <a:p>
            <a:endParaRPr lang="en-US" sz="800" dirty="0">
              <a:solidFill>
                <a:schemeClr val="bg1"/>
              </a:solidFill>
              <a:latin typeface="+mj-ea"/>
              <a:ea typeface="+mj-ea"/>
              <a:cs typeface="Microsoft GothicNeo" panose="020B0500000101010101" pitchFamily="50" charset="-127"/>
            </a:endParaRPr>
          </a:p>
          <a:p>
            <a:r>
              <a:rPr lang="en-US" altLang="ko-KR" sz="800" dirty="0">
                <a:solidFill>
                  <a:schemeClr val="bg1"/>
                </a:solidFill>
                <a:latin typeface="+mj-ea"/>
                <a:ea typeface="+mj-ea"/>
              </a:rPr>
              <a:t>def </a:t>
            </a:r>
            <a:r>
              <a:rPr lang="en-US" altLang="ko-KR" sz="800" dirty="0" err="1">
                <a:solidFill>
                  <a:schemeClr val="bg1"/>
                </a:solidFill>
                <a:latin typeface="+mj-ea"/>
                <a:ea typeface="+mj-ea"/>
              </a:rPr>
              <a:t>get_device</a:t>
            </a:r>
            <a:r>
              <a:rPr lang="en-US" altLang="ko-KR" sz="800" dirty="0">
                <a:solidFill>
                  <a:schemeClr val="bg1"/>
                </a:solidFill>
                <a:latin typeface="+mj-ea"/>
                <a:ea typeface="+mj-ea"/>
              </a:rPr>
              <a:t>() -&gt; tuple[</a:t>
            </a:r>
            <a:r>
              <a:rPr lang="en-US" altLang="ko-KR" sz="800" dirty="0" err="1">
                <a:solidFill>
                  <a:schemeClr val="bg1"/>
                </a:solidFill>
                <a:latin typeface="+mj-ea"/>
                <a:ea typeface="+mj-ea"/>
              </a:rPr>
              <a:t>torch.device</a:t>
            </a:r>
            <a:r>
              <a:rPr lang="en-US" altLang="ko-KR" sz="800" dirty="0">
                <a:solidFill>
                  <a:schemeClr val="bg1"/>
                </a:solidFill>
                <a:latin typeface="+mj-ea"/>
                <a:ea typeface="+mj-ea"/>
              </a:rPr>
              <a:t>, int]:</a:t>
            </a:r>
          </a:p>
          <a:p>
            <a:r>
              <a:rPr lang="en-US" altLang="ko-KR" sz="800" dirty="0">
                <a:solidFill>
                  <a:schemeClr val="bg1"/>
                </a:solidFill>
                <a:latin typeface="+mj-ea"/>
                <a:ea typeface="+mj-ea"/>
              </a:rPr>
              <a:t>    """</a:t>
            </a:r>
          </a:p>
          <a:p>
            <a:r>
              <a:rPr lang="en-US" altLang="ko-KR" sz="800" dirty="0">
                <a:solidFill>
                  <a:schemeClr val="bg1"/>
                </a:solidFill>
                <a:latin typeface="+mj-ea"/>
                <a:ea typeface="+mj-ea"/>
              </a:rPr>
              <a:t>    CUDA </a:t>
            </a:r>
            <a:r>
              <a:rPr lang="ko-KR" altLang="en-US" sz="800" dirty="0">
                <a:solidFill>
                  <a:schemeClr val="bg1"/>
                </a:solidFill>
                <a:latin typeface="+mj-ea"/>
                <a:ea typeface="+mj-ea"/>
              </a:rPr>
              <a:t>사용 가능 시 </a:t>
            </a:r>
            <a:r>
              <a:rPr lang="en-US" altLang="ko-KR" sz="800" dirty="0">
                <a:solidFill>
                  <a:schemeClr val="bg1"/>
                </a:solidFill>
                <a:latin typeface="+mj-ea"/>
                <a:ea typeface="+mj-ea"/>
              </a:rPr>
              <a:t>('</a:t>
            </a:r>
            <a:r>
              <a:rPr lang="en-US" altLang="ko-KR" sz="800" dirty="0" err="1">
                <a:solidFill>
                  <a:schemeClr val="bg1"/>
                </a:solidFill>
                <a:latin typeface="+mj-ea"/>
                <a:ea typeface="+mj-ea"/>
              </a:rPr>
              <a:t>cuda</a:t>
            </a:r>
            <a:r>
              <a:rPr lang="en-US" altLang="ko-KR" sz="800" dirty="0">
                <a:solidFill>
                  <a:schemeClr val="bg1"/>
                </a:solidFill>
                <a:latin typeface="+mj-ea"/>
                <a:ea typeface="+mj-ea"/>
              </a:rPr>
              <a:t>', GPU </a:t>
            </a:r>
            <a:r>
              <a:rPr lang="ko-KR" altLang="en-US" sz="800" dirty="0">
                <a:solidFill>
                  <a:schemeClr val="bg1"/>
                </a:solidFill>
                <a:latin typeface="+mj-ea"/>
                <a:ea typeface="+mj-ea"/>
              </a:rPr>
              <a:t>개수</a:t>
            </a:r>
            <a:r>
              <a:rPr lang="en-US" altLang="ko-KR" sz="800" dirty="0">
                <a:solidFill>
                  <a:schemeClr val="bg1"/>
                </a:solidFill>
                <a:latin typeface="+mj-ea"/>
                <a:ea typeface="+mj-ea"/>
              </a:rPr>
              <a:t>), </a:t>
            </a:r>
            <a:r>
              <a:rPr lang="ko-KR" altLang="en-US" sz="800" dirty="0">
                <a:solidFill>
                  <a:schemeClr val="bg1"/>
                </a:solidFill>
                <a:latin typeface="+mj-ea"/>
                <a:ea typeface="+mj-ea"/>
              </a:rPr>
              <a:t>아니면 </a:t>
            </a:r>
            <a:r>
              <a:rPr lang="en-US" altLang="ko-KR" sz="800" dirty="0">
                <a:solidFill>
                  <a:schemeClr val="bg1"/>
                </a:solidFill>
                <a:latin typeface="+mj-ea"/>
                <a:ea typeface="+mj-ea"/>
              </a:rPr>
              <a:t>('</a:t>
            </a:r>
            <a:r>
              <a:rPr lang="en-US" altLang="ko-KR" sz="800" dirty="0" err="1">
                <a:solidFill>
                  <a:schemeClr val="bg1"/>
                </a:solidFill>
                <a:latin typeface="+mj-ea"/>
                <a:ea typeface="+mj-ea"/>
              </a:rPr>
              <a:t>cpu</a:t>
            </a:r>
            <a:r>
              <a:rPr lang="en-US" altLang="ko-KR" sz="800" dirty="0">
                <a:solidFill>
                  <a:schemeClr val="bg1"/>
                </a:solidFill>
                <a:latin typeface="+mj-ea"/>
                <a:ea typeface="+mj-ea"/>
              </a:rPr>
              <a:t>', 0) </a:t>
            </a:r>
            <a:r>
              <a:rPr lang="ko-KR" altLang="en-US" sz="800" dirty="0">
                <a:solidFill>
                  <a:schemeClr val="bg1"/>
                </a:solidFill>
                <a:latin typeface="+mj-ea"/>
                <a:ea typeface="+mj-ea"/>
              </a:rPr>
              <a:t>반환</a:t>
            </a:r>
          </a:p>
          <a:p>
            <a:r>
              <a:rPr lang="ko-KR" altLang="en-US" sz="800" dirty="0">
                <a:solidFill>
                  <a:schemeClr val="bg1"/>
                </a:solidFill>
                <a:latin typeface="+mj-ea"/>
                <a:ea typeface="+mj-ea"/>
              </a:rPr>
              <a:t>    </a:t>
            </a:r>
            <a:r>
              <a:rPr lang="en-US" altLang="ko-KR" sz="800" dirty="0">
                <a:solidFill>
                  <a:schemeClr val="bg1"/>
                </a:solidFill>
                <a:latin typeface="+mj-ea"/>
                <a:ea typeface="+mj-ea"/>
              </a:rPr>
              <a:t>"""</a:t>
            </a:r>
            <a:endParaRPr lang="ko-KR" altLang="en-US" sz="800" dirty="0">
              <a:solidFill>
                <a:schemeClr val="bg1"/>
              </a:solidFill>
              <a:latin typeface="+mj-ea"/>
              <a:ea typeface="+mj-ea"/>
            </a:endParaRPr>
          </a:p>
          <a:p>
            <a:r>
              <a:rPr lang="ko-KR" altLang="en-US" sz="800" dirty="0">
                <a:solidFill>
                  <a:schemeClr val="bg1"/>
                </a:solidFill>
                <a:latin typeface="+mj-ea"/>
                <a:ea typeface="+mj-ea"/>
              </a:rPr>
              <a:t>    </a:t>
            </a:r>
            <a:r>
              <a:rPr lang="en-US" altLang="ko-KR" sz="800" dirty="0">
                <a:solidFill>
                  <a:schemeClr val="bg1"/>
                </a:solidFill>
                <a:latin typeface="+mj-ea"/>
                <a:ea typeface="+mj-ea"/>
              </a:rPr>
              <a:t>print("CUDA available:", </a:t>
            </a:r>
            <a:r>
              <a:rPr lang="en-US" altLang="ko-KR" sz="800" dirty="0" err="1">
                <a:solidFill>
                  <a:schemeClr val="bg1"/>
                </a:solidFill>
                <a:latin typeface="+mj-ea"/>
                <a:ea typeface="+mj-ea"/>
              </a:rPr>
              <a:t>torch.cuda.is_available</a:t>
            </a:r>
            <a:r>
              <a:rPr lang="en-US" altLang="ko-KR" sz="800" dirty="0">
                <a:solidFill>
                  <a:schemeClr val="bg1"/>
                </a:solidFill>
                <a:latin typeface="+mj-ea"/>
                <a:ea typeface="+mj-ea"/>
              </a:rPr>
              <a:t>())</a:t>
            </a:r>
          </a:p>
          <a:p>
            <a:r>
              <a:rPr lang="en-US" altLang="ko-KR" sz="800" dirty="0">
                <a:solidFill>
                  <a:schemeClr val="bg1"/>
                </a:solidFill>
                <a:latin typeface="+mj-ea"/>
                <a:ea typeface="+mj-ea"/>
              </a:rPr>
              <a:t>    if </a:t>
            </a:r>
            <a:r>
              <a:rPr lang="en-US" altLang="ko-KR" sz="800" dirty="0" err="1">
                <a:solidFill>
                  <a:schemeClr val="bg1"/>
                </a:solidFill>
                <a:latin typeface="+mj-ea"/>
                <a:ea typeface="+mj-ea"/>
              </a:rPr>
              <a:t>torch.cuda.is_available</a:t>
            </a:r>
            <a:r>
              <a:rPr lang="en-US" altLang="ko-KR" sz="800" dirty="0">
                <a:solidFill>
                  <a:schemeClr val="bg1"/>
                </a:solidFill>
                <a:latin typeface="+mj-ea"/>
                <a:ea typeface="+mj-ea"/>
              </a:rPr>
              <a:t>():</a:t>
            </a:r>
          </a:p>
          <a:p>
            <a:r>
              <a:rPr lang="en-US" altLang="ko-KR" sz="800" dirty="0">
                <a:solidFill>
                  <a:schemeClr val="bg1"/>
                </a:solidFill>
                <a:latin typeface="+mj-ea"/>
                <a:ea typeface="+mj-ea"/>
              </a:rPr>
              <a:t>        count = </a:t>
            </a:r>
            <a:r>
              <a:rPr lang="en-US" altLang="ko-KR" sz="800" dirty="0" err="1">
                <a:solidFill>
                  <a:schemeClr val="bg1"/>
                </a:solidFill>
                <a:latin typeface="+mj-ea"/>
                <a:ea typeface="+mj-ea"/>
              </a:rPr>
              <a:t>torch.cuda.device_count</a:t>
            </a:r>
            <a:r>
              <a:rPr lang="en-US" altLang="ko-KR" sz="800" dirty="0">
                <a:solidFill>
                  <a:schemeClr val="bg1"/>
                </a:solidFill>
                <a:latin typeface="+mj-ea"/>
                <a:ea typeface="+mj-ea"/>
              </a:rPr>
              <a:t>()</a:t>
            </a:r>
          </a:p>
          <a:p>
            <a:r>
              <a:rPr lang="en-US" altLang="ko-KR" sz="800" dirty="0">
                <a:solidFill>
                  <a:schemeClr val="bg1"/>
                </a:solidFill>
                <a:latin typeface="+mj-ea"/>
                <a:ea typeface="+mj-ea"/>
              </a:rPr>
              <a:t>        [print(f"[{</a:t>
            </a:r>
            <a:r>
              <a:rPr lang="en-US" altLang="ko-KR" sz="800" dirty="0" err="1">
                <a:solidFill>
                  <a:schemeClr val="bg1"/>
                </a:solidFill>
                <a:latin typeface="+mj-ea"/>
                <a:ea typeface="+mj-ea"/>
              </a:rPr>
              <a:t>idx</a:t>
            </a:r>
            <a:r>
              <a:rPr lang="en-US" altLang="ko-KR" sz="800" dirty="0">
                <a:solidFill>
                  <a:schemeClr val="bg1"/>
                </a:solidFill>
                <a:latin typeface="+mj-ea"/>
                <a:ea typeface="+mj-ea"/>
              </a:rPr>
              <a:t>}] {</a:t>
            </a:r>
            <a:r>
              <a:rPr lang="en-US" altLang="ko-KR" sz="800" dirty="0" err="1">
                <a:solidFill>
                  <a:schemeClr val="bg1"/>
                </a:solidFill>
                <a:latin typeface="+mj-ea"/>
                <a:ea typeface="+mj-ea"/>
              </a:rPr>
              <a:t>torch.cuda.get_device_name</a:t>
            </a:r>
            <a:r>
              <a:rPr lang="en-US" altLang="ko-KR" sz="800" dirty="0">
                <a:solidFill>
                  <a:schemeClr val="bg1"/>
                </a:solidFill>
                <a:latin typeface="+mj-ea"/>
                <a:ea typeface="+mj-ea"/>
              </a:rPr>
              <a:t>(</a:t>
            </a:r>
            <a:r>
              <a:rPr lang="en-US" altLang="ko-KR" sz="800" dirty="0" err="1">
                <a:solidFill>
                  <a:schemeClr val="bg1"/>
                </a:solidFill>
                <a:latin typeface="+mj-ea"/>
                <a:ea typeface="+mj-ea"/>
              </a:rPr>
              <a:t>idx</a:t>
            </a:r>
            <a:r>
              <a:rPr lang="en-US" altLang="ko-KR" sz="800" dirty="0">
                <a:solidFill>
                  <a:schemeClr val="bg1"/>
                </a:solidFill>
                <a:latin typeface="+mj-ea"/>
                <a:ea typeface="+mj-ea"/>
              </a:rPr>
              <a:t>)}") for </a:t>
            </a:r>
            <a:r>
              <a:rPr lang="en-US" altLang="ko-KR" sz="800" dirty="0" err="1">
                <a:solidFill>
                  <a:schemeClr val="bg1"/>
                </a:solidFill>
                <a:latin typeface="+mj-ea"/>
                <a:ea typeface="+mj-ea"/>
              </a:rPr>
              <a:t>idx</a:t>
            </a:r>
            <a:r>
              <a:rPr lang="en-US" altLang="ko-KR" sz="800" dirty="0">
                <a:solidFill>
                  <a:schemeClr val="bg1"/>
                </a:solidFill>
                <a:latin typeface="+mj-ea"/>
                <a:ea typeface="+mj-ea"/>
              </a:rPr>
              <a:t> in range(count)]</a:t>
            </a:r>
          </a:p>
          <a:p>
            <a:r>
              <a:rPr lang="en-US" altLang="ko-KR" sz="800" dirty="0">
                <a:solidFill>
                  <a:schemeClr val="bg1"/>
                </a:solidFill>
                <a:latin typeface="+mj-ea"/>
                <a:ea typeface="+mj-ea"/>
              </a:rPr>
              <a:t>        return </a:t>
            </a:r>
            <a:r>
              <a:rPr lang="en-US" altLang="ko-KR" sz="800" dirty="0" err="1">
                <a:solidFill>
                  <a:schemeClr val="bg1"/>
                </a:solidFill>
                <a:latin typeface="+mj-ea"/>
                <a:ea typeface="+mj-ea"/>
              </a:rPr>
              <a:t>torch.device</a:t>
            </a:r>
            <a:r>
              <a:rPr lang="en-US" altLang="ko-KR" sz="800" dirty="0">
                <a:solidFill>
                  <a:schemeClr val="bg1"/>
                </a:solidFill>
                <a:latin typeface="+mj-ea"/>
                <a:ea typeface="+mj-ea"/>
              </a:rPr>
              <a:t>("</a:t>
            </a:r>
            <a:r>
              <a:rPr lang="en-US" altLang="ko-KR" sz="800" dirty="0" err="1">
                <a:solidFill>
                  <a:schemeClr val="bg1"/>
                </a:solidFill>
                <a:latin typeface="+mj-ea"/>
                <a:ea typeface="+mj-ea"/>
              </a:rPr>
              <a:t>cuda</a:t>
            </a:r>
            <a:r>
              <a:rPr lang="en-US" altLang="ko-KR" sz="800" dirty="0">
                <a:solidFill>
                  <a:schemeClr val="bg1"/>
                </a:solidFill>
                <a:latin typeface="+mj-ea"/>
                <a:ea typeface="+mj-ea"/>
              </a:rPr>
              <a:t>"), </a:t>
            </a:r>
            <a:r>
              <a:rPr lang="en-US" altLang="ko-KR" sz="800" dirty="0" err="1">
                <a:solidFill>
                  <a:schemeClr val="bg1"/>
                </a:solidFill>
                <a:latin typeface="+mj-ea"/>
                <a:ea typeface="+mj-ea"/>
              </a:rPr>
              <a:t>torch.cuda.device_count</a:t>
            </a:r>
            <a:r>
              <a:rPr lang="en-US" altLang="ko-KR" sz="800" dirty="0">
                <a:solidFill>
                  <a:schemeClr val="bg1"/>
                </a:solidFill>
                <a:latin typeface="+mj-ea"/>
                <a:ea typeface="+mj-ea"/>
              </a:rPr>
              <a:t>()</a:t>
            </a:r>
          </a:p>
          <a:p>
            <a:r>
              <a:rPr lang="en-US" altLang="ko-KR" sz="800" dirty="0">
                <a:solidFill>
                  <a:schemeClr val="bg1"/>
                </a:solidFill>
                <a:latin typeface="+mj-ea"/>
                <a:ea typeface="+mj-ea"/>
              </a:rPr>
              <a:t>    else:</a:t>
            </a:r>
          </a:p>
          <a:p>
            <a:r>
              <a:rPr lang="en-US" altLang="ko-KR" sz="800" dirty="0">
                <a:solidFill>
                  <a:schemeClr val="bg1"/>
                </a:solidFill>
                <a:latin typeface="+mj-ea"/>
                <a:ea typeface="+mj-ea"/>
              </a:rPr>
              <a:t>        print("GPU </a:t>
            </a:r>
            <a:r>
              <a:rPr lang="ko-KR" altLang="en-US" sz="800" dirty="0">
                <a:solidFill>
                  <a:schemeClr val="bg1"/>
                </a:solidFill>
                <a:latin typeface="+mj-ea"/>
                <a:ea typeface="+mj-ea"/>
              </a:rPr>
              <a:t>미감지</a:t>
            </a:r>
            <a:r>
              <a:rPr lang="en-US" altLang="ko-KR" sz="800" dirty="0">
                <a:solidFill>
                  <a:schemeClr val="bg1"/>
                </a:solidFill>
                <a:latin typeface="+mj-ea"/>
                <a:ea typeface="+mj-ea"/>
              </a:rPr>
              <a:t>: CPU</a:t>
            </a:r>
            <a:r>
              <a:rPr lang="ko-KR" altLang="en-US" sz="800" dirty="0">
                <a:solidFill>
                  <a:schemeClr val="bg1"/>
                </a:solidFill>
                <a:latin typeface="+mj-ea"/>
                <a:ea typeface="+mj-ea"/>
              </a:rPr>
              <a:t>로 실행</a:t>
            </a:r>
            <a:r>
              <a:rPr lang="en-US" altLang="ko-KR" sz="800" dirty="0">
                <a:solidFill>
                  <a:schemeClr val="bg1"/>
                </a:solidFill>
                <a:latin typeface="+mj-ea"/>
                <a:ea typeface="+mj-ea"/>
              </a:rPr>
              <a:t>")</a:t>
            </a:r>
          </a:p>
          <a:p>
            <a:r>
              <a:rPr lang="en-US" altLang="ko-KR" sz="800" dirty="0">
                <a:solidFill>
                  <a:schemeClr val="bg1"/>
                </a:solidFill>
                <a:latin typeface="+mj-ea"/>
                <a:ea typeface="+mj-ea"/>
              </a:rPr>
              <a:t>        return </a:t>
            </a:r>
            <a:r>
              <a:rPr lang="en-US" altLang="ko-KR" sz="800" dirty="0" err="1">
                <a:solidFill>
                  <a:schemeClr val="bg1"/>
                </a:solidFill>
                <a:latin typeface="+mj-ea"/>
                <a:ea typeface="+mj-ea"/>
              </a:rPr>
              <a:t>torch.device</a:t>
            </a:r>
            <a:r>
              <a:rPr lang="en-US" altLang="ko-KR" sz="800" dirty="0">
                <a:solidFill>
                  <a:schemeClr val="bg1"/>
                </a:solidFill>
                <a:latin typeface="+mj-ea"/>
                <a:ea typeface="+mj-ea"/>
              </a:rPr>
              <a:t>("</a:t>
            </a:r>
            <a:r>
              <a:rPr lang="en-US" altLang="ko-KR" sz="800" dirty="0" err="1">
                <a:solidFill>
                  <a:schemeClr val="bg1"/>
                </a:solidFill>
                <a:latin typeface="+mj-ea"/>
                <a:ea typeface="+mj-ea"/>
              </a:rPr>
              <a:t>cpu</a:t>
            </a:r>
            <a:r>
              <a:rPr lang="en-US" altLang="ko-KR" sz="800" dirty="0">
                <a:solidFill>
                  <a:schemeClr val="bg1"/>
                </a:solidFill>
                <a:latin typeface="+mj-ea"/>
                <a:ea typeface="+mj-ea"/>
              </a:rPr>
              <a:t>"), 0</a:t>
            </a:r>
          </a:p>
          <a:p>
            <a:endParaRPr lang="en-US" sz="800" dirty="0">
              <a:solidFill>
                <a:schemeClr val="bg1"/>
              </a:solidFill>
              <a:latin typeface="+mj-ea"/>
              <a:ea typeface="+mj-ea"/>
              <a:cs typeface="Microsoft GothicNeo" panose="020B0500000101010101" pitchFamily="50" charset="-127"/>
            </a:endParaRPr>
          </a:p>
        </p:txBody>
      </p:sp>
      <p:sp>
        <p:nvSpPr>
          <p:cNvPr id="18" name="Text 1">
            <a:extLst>
              <a:ext uri="{FF2B5EF4-FFF2-40B4-BE49-F238E27FC236}">
                <a16:creationId xmlns:a16="http://schemas.microsoft.com/office/drawing/2014/main" id="{288F2A8B-689B-A960-7B6F-FC06C82E2755}"/>
              </a:ext>
            </a:extLst>
          </p:cNvPr>
          <p:cNvSpPr/>
          <p:nvPr/>
        </p:nvSpPr>
        <p:spPr>
          <a:xfrm>
            <a:off x="7315201" y="1751053"/>
            <a:ext cx="6477476" cy="6244371"/>
          </a:xfrm>
          <a:prstGeom prst="rect">
            <a:avLst/>
          </a:prstGeom>
          <a:noFill/>
          <a:ln/>
        </p:spPr>
        <p:txBody>
          <a:bodyPr wrap="none" lIns="0" tIns="0" rIns="0" bIns="0" rtlCol="0" anchor="t"/>
          <a:lstStyle/>
          <a:p>
            <a:r>
              <a:rPr lang="en-US" altLang="ko-KR" sz="800" dirty="0">
                <a:solidFill>
                  <a:schemeClr val="bg1"/>
                </a:solidFill>
                <a:latin typeface="+mj-ea"/>
                <a:ea typeface="+mj-ea"/>
              </a:rPr>
              <a:t>class</a:t>
            </a:r>
            <a:r>
              <a:rPr lang="ko-KR" altLang="en-US" sz="800" dirty="0">
                <a:solidFill>
                  <a:schemeClr val="bg1"/>
                </a:solidFill>
                <a:latin typeface="+mj-ea"/>
                <a:ea typeface="+mj-ea"/>
              </a:rPr>
              <a:t> </a:t>
            </a:r>
            <a:r>
              <a:rPr lang="en-US" altLang="ko-KR" sz="800" dirty="0" err="1">
                <a:solidFill>
                  <a:schemeClr val="bg1"/>
                </a:solidFill>
                <a:latin typeface="+mj-ea"/>
                <a:ea typeface="+mj-ea"/>
              </a:rPr>
              <a:t>ARIMAModel</a:t>
            </a:r>
            <a:r>
              <a:rPr lang="en-US" altLang="ko-KR" sz="800" dirty="0">
                <a:solidFill>
                  <a:schemeClr val="bg1"/>
                </a:solidFill>
                <a:latin typeface="+mj-ea"/>
                <a:ea typeface="+mj-ea"/>
              </a:rPr>
              <a:t>(</a:t>
            </a:r>
            <a:r>
              <a:rPr lang="en-US" altLang="ko-KR" sz="800" dirty="0" err="1">
                <a:solidFill>
                  <a:schemeClr val="bg1"/>
                </a:solidFill>
                <a:latin typeface="+mj-ea"/>
                <a:ea typeface="+mj-ea"/>
              </a:rPr>
              <a:t>nn.Module</a:t>
            </a:r>
            <a:r>
              <a:rPr lang="en-US" altLang="ko-KR" sz="800" dirty="0">
                <a:solidFill>
                  <a:schemeClr val="bg1"/>
                </a:solidFill>
                <a:latin typeface="+mj-ea"/>
                <a:ea typeface="+mj-ea"/>
              </a:rPr>
              <a:t>):</a:t>
            </a:r>
            <a:br>
              <a:rPr lang="ko-KR" altLang="en-US" sz="800" dirty="0">
                <a:solidFill>
                  <a:schemeClr val="bg1"/>
                </a:solidFill>
                <a:latin typeface="+mj-ea"/>
                <a:ea typeface="+mj-ea"/>
              </a:rPr>
            </a:br>
            <a:r>
              <a:rPr lang="ko-KR" altLang="en-US" sz="800" dirty="0">
                <a:solidFill>
                  <a:schemeClr val="bg1"/>
                </a:solidFill>
                <a:latin typeface="+mj-ea"/>
                <a:ea typeface="+mj-ea"/>
              </a:rPr>
              <a:t>    </a:t>
            </a:r>
            <a:r>
              <a:rPr lang="en-US" altLang="ko-KR" sz="800" dirty="0">
                <a:solidFill>
                  <a:schemeClr val="bg1"/>
                </a:solidFill>
                <a:latin typeface="+mj-ea"/>
                <a:ea typeface="+mj-ea"/>
              </a:rPr>
              <a:t>def</a:t>
            </a:r>
            <a:r>
              <a:rPr lang="ko-KR" altLang="en-US" sz="800" dirty="0">
                <a:solidFill>
                  <a:schemeClr val="bg1"/>
                </a:solidFill>
                <a:latin typeface="+mj-ea"/>
                <a:ea typeface="+mj-ea"/>
              </a:rPr>
              <a:t> </a:t>
            </a:r>
            <a:r>
              <a:rPr lang="en-US" altLang="ko-KR" sz="800" dirty="0">
                <a:solidFill>
                  <a:schemeClr val="bg1"/>
                </a:solidFill>
                <a:latin typeface="+mj-ea"/>
                <a:ea typeface="+mj-ea"/>
              </a:rPr>
              <a:t>__</a:t>
            </a:r>
            <a:r>
              <a:rPr lang="en-US" altLang="ko-KR" sz="800" dirty="0" err="1">
                <a:solidFill>
                  <a:schemeClr val="bg1"/>
                </a:solidFill>
                <a:latin typeface="+mj-ea"/>
                <a:ea typeface="+mj-ea"/>
              </a:rPr>
              <a:t>init</a:t>
            </a:r>
            <a:r>
              <a:rPr lang="en-US" altLang="ko-KR" sz="800" dirty="0">
                <a:solidFill>
                  <a:schemeClr val="bg1"/>
                </a:solidFill>
                <a:latin typeface="+mj-ea"/>
                <a:ea typeface="+mj-ea"/>
              </a:rPr>
              <a:t>__(self, p: int</a:t>
            </a:r>
            <a:r>
              <a:rPr lang="ko-KR" altLang="en-US" sz="800" dirty="0">
                <a:solidFill>
                  <a:schemeClr val="bg1"/>
                </a:solidFill>
                <a:latin typeface="+mj-ea"/>
                <a:ea typeface="+mj-ea"/>
              </a:rPr>
              <a:t> </a:t>
            </a:r>
            <a:r>
              <a:rPr lang="en-US" altLang="ko-KR" sz="800" dirty="0">
                <a:solidFill>
                  <a:schemeClr val="bg1"/>
                </a:solidFill>
                <a:latin typeface="+mj-ea"/>
                <a:ea typeface="+mj-ea"/>
              </a:rPr>
              <a:t>= 2, d: int</a:t>
            </a:r>
            <a:r>
              <a:rPr lang="ko-KR" altLang="en-US" sz="800" dirty="0">
                <a:solidFill>
                  <a:schemeClr val="bg1"/>
                </a:solidFill>
                <a:latin typeface="+mj-ea"/>
                <a:ea typeface="+mj-ea"/>
              </a:rPr>
              <a:t> </a:t>
            </a:r>
            <a:r>
              <a:rPr lang="en-US" altLang="ko-KR" sz="800" dirty="0">
                <a:solidFill>
                  <a:schemeClr val="bg1"/>
                </a:solidFill>
                <a:latin typeface="+mj-ea"/>
                <a:ea typeface="+mj-ea"/>
              </a:rPr>
              <a:t>= 1, q: int</a:t>
            </a:r>
            <a:r>
              <a:rPr lang="ko-KR" altLang="en-US" sz="800" dirty="0">
                <a:solidFill>
                  <a:schemeClr val="bg1"/>
                </a:solidFill>
                <a:latin typeface="+mj-ea"/>
                <a:ea typeface="+mj-ea"/>
              </a:rPr>
              <a:t> </a:t>
            </a:r>
            <a:r>
              <a:rPr lang="en-US" altLang="ko-KR" sz="800" dirty="0">
                <a:solidFill>
                  <a:schemeClr val="bg1"/>
                </a:solidFill>
                <a:latin typeface="+mj-ea"/>
                <a:ea typeface="+mj-ea"/>
              </a:rPr>
              <a:t>= 2):</a:t>
            </a:r>
          </a:p>
          <a:p>
            <a:r>
              <a:rPr lang="en-US" altLang="ko-KR" sz="800" dirty="0">
                <a:solidFill>
                  <a:schemeClr val="bg1"/>
                </a:solidFill>
                <a:latin typeface="+mj-ea"/>
                <a:ea typeface="+mj-ea"/>
              </a:rPr>
              <a:t>        super().__</a:t>
            </a:r>
            <a:r>
              <a:rPr lang="en-US" altLang="ko-KR" sz="800" dirty="0" err="1">
                <a:solidFill>
                  <a:schemeClr val="bg1"/>
                </a:solidFill>
                <a:latin typeface="+mj-ea"/>
                <a:ea typeface="+mj-ea"/>
              </a:rPr>
              <a:t>init</a:t>
            </a:r>
            <a:r>
              <a:rPr lang="en-US" altLang="ko-KR" sz="800" dirty="0">
                <a:solidFill>
                  <a:schemeClr val="bg1"/>
                </a:solidFill>
                <a:latin typeface="+mj-ea"/>
                <a:ea typeface="+mj-ea"/>
              </a:rPr>
              <a:t>__()</a:t>
            </a:r>
          </a:p>
          <a:p>
            <a:r>
              <a:rPr lang="en-US" altLang="ko-KR" sz="800" dirty="0">
                <a:solidFill>
                  <a:schemeClr val="bg1"/>
                </a:solidFill>
                <a:latin typeface="+mj-ea"/>
                <a:ea typeface="+mj-ea"/>
              </a:rPr>
              <a:t>        </a:t>
            </a:r>
            <a:r>
              <a:rPr lang="en-US" altLang="ko-KR" sz="800" dirty="0" err="1">
                <a:solidFill>
                  <a:schemeClr val="bg1"/>
                </a:solidFill>
                <a:latin typeface="+mj-ea"/>
                <a:ea typeface="+mj-ea"/>
              </a:rPr>
              <a:t>self.p</a:t>
            </a:r>
            <a:r>
              <a:rPr lang="en-US" altLang="ko-KR" sz="800" dirty="0">
                <a:solidFill>
                  <a:schemeClr val="bg1"/>
                </a:solidFill>
                <a:latin typeface="+mj-ea"/>
                <a:ea typeface="+mj-ea"/>
              </a:rPr>
              <a:t>, </a:t>
            </a:r>
            <a:r>
              <a:rPr lang="en-US" altLang="ko-KR" sz="800" dirty="0" err="1">
                <a:solidFill>
                  <a:schemeClr val="bg1"/>
                </a:solidFill>
                <a:latin typeface="+mj-ea"/>
                <a:ea typeface="+mj-ea"/>
              </a:rPr>
              <a:t>self.d</a:t>
            </a:r>
            <a:r>
              <a:rPr lang="en-US" altLang="ko-KR" sz="800" dirty="0">
                <a:solidFill>
                  <a:schemeClr val="bg1"/>
                </a:solidFill>
                <a:latin typeface="+mj-ea"/>
                <a:ea typeface="+mj-ea"/>
              </a:rPr>
              <a:t>, </a:t>
            </a:r>
            <a:r>
              <a:rPr lang="en-US" altLang="ko-KR" sz="800" dirty="0" err="1">
                <a:solidFill>
                  <a:schemeClr val="bg1"/>
                </a:solidFill>
                <a:latin typeface="+mj-ea"/>
                <a:ea typeface="+mj-ea"/>
              </a:rPr>
              <a:t>self.q</a:t>
            </a:r>
            <a:r>
              <a:rPr lang="en-US" altLang="ko-KR" sz="800" dirty="0">
                <a:solidFill>
                  <a:schemeClr val="bg1"/>
                </a:solidFill>
                <a:latin typeface="+mj-ea"/>
                <a:ea typeface="+mj-ea"/>
              </a:rPr>
              <a:t> = p, d, q</a:t>
            </a:r>
          </a:p>
          <a:p>
            <a:r>
              <a:rPr lang="en-US" altLang="ko-KR" sz="800" dirty="0">
                <a:solidFill>
                  <a:schemeClr val="bg1"/>
                </a:solidFill>
                <a:latin typeface="+mj-ea"/>
                <a:ea typeface="+mj-ea"/>
              </a:rPr>
              <a:t>        # </a:t>
            </a:r>
            <a:r>
              <a:rPr lang="ko-KR" altLang="en-US" sz="800" dirty="0">
                <a:solidFill>
                  <a:schemeClr val="bg1"/>
                </a:solidFill>
                <a:latin typeface="+mj-ea"/>
                <a:ea typeface="+mj-ea"/>
              </a:rPr>
              <a:t>학습 가능한 파라미터</a:t>
            </a:r>
          </a:p>
          <a:p>
            <a:r>
              <a:rPr lang="ko-KR" altLang="en-US" sz="800" dirty="0">
                <a:solidFill>
                  <a:schemeClr val="bg1"/>
                </a:solidFill>
                <a:latin typeface="+mj-ea"/>
                <a:ea typeface="+mj-ea"/>
              </a:rPr>
              <a:t>        </a:t>
            </a:r>
            <a:r>
              <a:rPr lang="en-US" altLang="ko-KR" sz="800" dirty="0" err="1">
                <a:solidFill>
                  <a:schemeClr val="bg1"/>
                </a:solidFill>
                <a:latin typeface="+mj-ea"/>
                <a:ea typeface="+mj-ea"/>
              </a:rPr>
              <a:t>self.phi</a:t>
            </a:r>
            <a:r>
              <a:rPr lang="en-US" altLang="ko-KR" sz="800" dirty="0">
                <a:solidFill>
                  <a:schemeClr val="bg1"/>
                </a:solidFill>
                <a:latin typeface="+mj-ea"/>
                <a:ea typeface="+mj-ea"/>
              </a:rPr>
              <a:t> = </a:t>
            </a:r>
            <a:r>
              <a:rPr lang="en-US" altLang="ko-KR" sz="800" dirty="0" err="1">
                <a:solidFill>
                  <a:schemeClr val="bg1"/>
                </a:solidFill>
                <a:latin typeface="+mj-ea"/>
                <a:ea typeface="+mj-ea"/>
              </a:rPr>
              <a:t>nn.Parameter</a:t>
            </a:r>
            <a:r>
              <a:rPr lang="en-US" altLang="ko-KR" sz="800" dirty="0">
                <a:solidFill>
                  <a:schemeClr val="bg1"/>
                </a:solidFill>
                <a:latin typeface="+mj-ea"/>
                <a:ea typeface="+mj-ea"/>
              </a:rPr>
              <a:t>(</a:t>
            </a:r>
            <a:r>
              <a:rPr lang="en-US" altLang="ko-KR" sz="800" dirty="0" err="1">
                <a:solidFill>
                  <a:schemeClr val="bg1"/>
                </a:solidFill>
                <a:latin typeface="+mj-ea"/>
                <a:ea typeface="+mj-ea"/>
              </a:rPr>
              <a:t>torch.zeros</a:t>
            </a:r>
            <a:r>
              <a:rPr lang="en-US" altLang="ko-KR" sz="800" dirty="0">
                <a:solidFill>
                  <a:schemeClr val="bg1"/>
                </a:solidFill>
                <a:latin typeface="+mj-ea"/>
                <a:ea typeface="+mj-ea"/>
              </a:rPr>
              <a:t>(p))</a:t>
            </a:r>
          </a:p>
          <a:p>
            <a:r>
              <a:rPr lang="en-US" altLang="ko-KR" sz="800" dirty="0">
                <a:solidFill>
                  <a:schemeClr val="bg1"/>
                </a:solidFill>
                <a:latin typeface="+mj-ea"/>
                <a:ea typeface="+mj-ea"/>
              </a:rPr>
              <a:t>        </a:t>
            </a:r>
            <a:r>
              <a:rPr lang="en-US" altLang="ko-KR" sz="800" dirty="0" err="1">
                <a:solidFill>
                  <a:schemeClr val="bg1"/>
                </a:solidFill>
                <a:latin typeface="+mj-ea"/>
                <a:ea typeface="+mj-ea"/>
              </a:rPr>
              <a:t>self.theta</a:t>
            </a:r>
            <a:r>
              <a:rPr lang="en-US" altLang="ko-KR" sz="800" dirty="0">
                <a:solidFill>
                  <a:schemeClr val="bg1"/>
                </a:solidFill>
                <a:latin typeface="+mj-ea"/>
                <a:ea typeface="+mj-ea"/>
              </a:rPr>
              <a:t> = </a:t>
            </a:r>
            <a:r>
              <a:rPr lang="en-US" altLang="ko-KR" sz="800" dirty="0" err="1">
                <a:solidFill>
                  <a:schemeClr val="bg1"/>
                </a:solidFill>
                <a:latin typeface="+mj-ea"/>
                <a:ea typeface="+mj-ea"/>
              </a:rPr>
              <a:t>nn.Parameter</a:t>
            </a:r>
            <a:r>
              <a:rPr lang="en-US" altLang="ko-KR" sz="800" dirty="0">
                <a:solidFill>
                  <a:schemeClr val="bg1"/>
                </a:solidFill>
                <a:latin typeface="+mj-ea"/>
                <a:ea typeface="+mj-ea"/>
              </a:rPr>
              <a:t>(</a:t>
            </a:r>
            <a:r>
              <a:rPr lang="en-US" altLang="ko-KR" sz="800" dirty="0" err="1">
                <a:solidFill>
                  <a:schemeClr val="bg1"/>
                </a:solidFill>
                <a:latin typeface="+mj-ea"/>
                <a:ea typeface="+mj-ea"/>
              </a:rPr>
              <a:t>torch.zeros</a:t>
            </a:r>
            <a:r>
              <a:rPr lang="en-US" altLang="ko-KR" sz="800" dirty="0">
                <a:solidFill>
                  <a:schemeClr val="bg1"/>
                </a:solidFill>
                <a:latin typeface="+mj-ea"/>
                <a:ea typeface="+mj-ea"/>
              </a:rPr>
              <a:t>(q))</a:t>
            </a:r>
          </a:p>
          <a:p>
            <a:r>
              <a:rPr lang="en-US" altLang="ko-KR" sz="800" dirty="0">
                <a:solidFill>
                  <a:schemeClr val="bg1"/>
                </a:solidFill>
                <a:latin typeface="+mj-ea"/>
                <a:ea typeface="+mj-ea"/>
              </a:rPr>
              <a:t>        self.mu = </a:t>
            </a:r>
            <a:r>
              <a:rPr lang="en-US" altLang="ko-KR" sz="800" dirty="0" err="1">
                <a:solidFill>
                  <a:schemeClr val="bg1"/>
                </a:solidFill>
                <a:latin typeface="+mj-ea"/>
                <a:ea typeface="+mj-ea"/>
              </a:rPr>
              <a:t>nn.Parameter</a:t>
            </a:r>
            <a:r>
              <a:rPr lang="en-US" altLang="ko-KR" sz="800" dirty="0">
                <a:solidFill>
                  <a:schemeClr val="bg1"/>
                </a:solidFill>
                <a:latin typeface="+mj-ea"/>
                <a:ea typeface="+mj-ea"/>
              </a:rPr>
              <a:t>(</a:t>
            </a:r>
            <a:r>
              <a:rPr lang="en-US" altLang="ko-KR" sz="800" dirty="0" err="1">
                <a:solidFill>
                  <a:schemeClr val="bg1"/>
                </a:solidFill>
                <a:latin typeface="+mj-ea"/>
                <a:ea typeface="+mj-ea"/>
              </a:rPr>
              <a:t>torch.zeros</a:t>
            </a:r>
            <a:r>
              <a:rPr lang="en-US" altLang="ko-KR" sz="800" dirty="0">
                <a:solidFill>
                  <a:schemeClr val="bg1"/>
                </a:solidFill>
                <a:latin typeface="+mj-ea"/>
                <a:ea typeface="+mj-ea"/>
              </a:rPr>
              <a:t>(1))</a:t>
            </a:r>
          </a:p>
          <a:p>
            <a:br>
              <a:rPr lang="en-US" altLang="ko-KR" sz="800" dirty="0">
                <a:solidFill>
                  <a:schemeClr val="bg1"/>
                </a:solidFill>
                <a:latin typeface="+mj-ea"/>
                <a:ea typeface="+mj-ea"/>
              </a:rPr>
            </a:br>
            <a:r>
              <a:rPr lang="en-US" altLang="ko-KR" sz="800" dirty="0">
                <a:solidFill>
                  <a:schemeClr val="bg1"/>
                </a:solidFill>
                <a:latin typeface="+mj-ea"/>
                <a:ea typeface="+mj-ea"/>
              </a:rPr>
              <a:t>    def</a:t>
            </a:r>
            <a:r>
              <a:rPr lang="ko-KR" altLang="en-US" sz="800" dirty="0">
                <a:solidFill>
                  <a:schemeClr val="bg1"/>
                </a:solidFill>
                <a:latin typeface="+mj-ea"/>
                <a:ea typeface="+mj-ea"/>
              </a:rPr>
              <a:t> </a:t>
            </a:r>
            <a:r>
              <a:rPr lang="en-US" altLang="ko-KR" sz="800" dirty="0">
                <a:solidFill>
                  <a:schemeClr val="bg1"/>
                </a:solidFill>
                <a:latin typeface="+mj-ea"/>
                <a:ea typeface="+mj-ea"/>
              </a:rPr>
              <a:t>forward(self, y: </a:t>
            </a:r>
            <a:r>
              <a:rPr lang="en-US" altLang="ko-KR" sz="800" dirty="0" err="1">
                <a:solidFill>
                  <a:schemeClr val="bg1"/>
                </a:solidFill>
                <a:latin typeface="+mj-ea"/>
                <a:ea typeface="+mj-ea"/>
              </a:rPr>
              <a:t>torch.Tensor</a:t>
            </a:r>
            <a:r>
              <a:rPr lang="en-US" altLang="ko-KR" sz="800" dirty="0">
                <a:solidFill>
                  <a:schemeClr val="bg1"/>
                </a:solidFill>
                <a:latin typeface="+mj-ea"/>
                <a:ea typeface="+mj-ea"/>
              </a:rPr>
              <a:t>) -&gt; </a:t>
            </a:r>
            <a:r>
              <a:rPr lang="en-US" altLang="ko-KR" sz="800" dirty="0" err="1">
                <a:solidFill>
                  <a:schemeClr val="bg1"/>
                </a:solidFill>
                <a:latin typeface="+mj-ea"/>
                <a:ea typeface="+mj-ea"/>
              </a:rPr>
              <a:t>torch.Tensor</a:t>
            </a:r>
            <a:r>
              <a:rPr lang="en-US" altLang="ko-KR" sz="800" dirty="0">
                <a:solidFill>
                  <a:schemeClr val="bg1"/>
                </a:solidFill>
                <a:latin typeface="+mj-ea"/>
                <a:ea typeface="+mj-ea"/>
              </a:rPr>
              <a:t>:</a:t>
            </a:r>
          </a:p>
          <a:p>
            <a:r>
              <a:rPr lang="en-US" altLang="ko-KR" sz="800" dirty="0">
                <a:solidFill>
                  <a:schemeClr val="bg1"/>
                </a:solidFill>
                <a:latin typeface="+mj-ea"/>
                <a:ea typeface="+mj-ea"/>
              </a:rPr>
              <a:t>        # y</a:t>
            </a:r>
            <a:r>
              <a:rPr lang="ko-KR" altLang="en-US" sz="800" dirty="0">
                <a:solidFill>
                  <a:schemeClr val="bg1"/>
                </a:solidFill>
                <a:latin typeface="+mj-ea"/>
                <a:ea typeface="+mj-ea"/>
              </a:rPr>
              <a:t>가 </a:t>
            </a:r>
            <a:r>
              <a:rPr lang="en-US" altLang="ko-KR" sz="800" dirty="0">
                <a:solidFill>
                  <a:schemeClr val="bg1"/>
                </a:solidFill>
                <a:latin typeface="+mj-ea"/>
                <a:ea typeface="+mj-ea"/>
              </a:rPr>
              <a:t>1D</a:t>
            </a:r>
            <a:r>
              <a:rPr lang="ko-KR" altLang="en-US" sz="800" dirty="0">
                <a:solidFill>
                  <a:schemeClr val="bg1"/>
                </a:solidFill>
                <a:latin typeface="+mj-ea"/>
                <a:ea typeface="+mj-ea"/>
              </a:rPr>
              <a:t>인 경우 배치 차원 추가</a:t>
            </a:r>
          </a:p>
          <a:p>
            <a:r>
              <a:rPr lang="ko-KR" altLang="en-US" sz="800" dirty="0">
                <a:solidFill>
                  <a:schemeClr val="bg1"/>
                </a:solidFill>
                <a:latin typeface="+mj-ea"/>
                <a:ea typeface="+mj-ea"/>
              </a:rPr>
              <a:t>        </a:t>
            </a:r>
            <a:r>
              <a:rPr lang="en-US" altLang="ko-KR" sz="800" dirty="0">
                <a:solidFill>
                  <a:schemeClr val="bg1"/>
                </a:solidFill>
                <a:latin typeface="+mj-ea"/>
                <a:ea typeface="+mj-ea"/>
              </a:rPr>
              <a:t>if</a:t>
            </a:r>
            <a:r>
              <a:rPr lang="ko-KR" altLang="en-US" sz="800" dirty="0">
                <a:solidFill>
                  <a:schemeClr val="bg1"/>
                </a:solidFill>
                <a:latin typeface="+mj-ea"/>
                <a:ea typeface="+mj-ea"/>
              </a:rPr>
              <a:t> </a:t>
            </a:r>
            <a:r>
              <a:rPr lang="en-US" altLang="ko-KR" sz="800" dirty="0" err="1">
                <a:solidFill>
                  <a:schemeClr val="bg1"/>
                </a:solidFill>
                <a:latin typeface="+mj-ea"/>
                <a:ea typeface="+mj-ea"/>
              </a:rPr>
              <a:t>y.dim</a:t>
            </a:r>
            <a:r>
              <a:rPr lang="en-US" altLang="ko-KR" sz="800" dirty="0">
                <a:solidFill>
                  <a:schemeClr val="bg1"/>
                </a:solidFill>
                <a:latin typeface="+mj-ea"/>
                <a:ea typeface="+mj-ea"/>
              </a:rPr>
              <a:t>() == 1:</a:t>
            </a:r>
          </a:p>
          <a:p>
            <a:r>
              <a:rPr lang="en-US" altLang="ko-KR" sz="800" dirty="0">
                <a:solidFill>
                  <a:schemeClr val="bg1"/>
                </a:solidFill>
                <a:latin typeface="+mj-ea"/>
                <a:ea typeface="+mj-ea"/>
              </a:rPr>
              <a:t>            y = </a:t>
            </a:r>
            <a:r>
              <a:rPr lang="en-US" altLang="ko-KR" sz="800" dirty="0" err="1">
                <a:solidFill>
                  <a:schemeClr val="bg1"/>
                </a:solidFill>
                <a:latin typeface="+mj-ea"/>
                <a:ea typeface="+mj-ea"/>
              </a:rPr>
              <a:t>y.unsqueeze</a:t>
            </a:r>
            <a:r>
              <a:rPr lang="en-US" altLang="ko-KR" sz="800" dirty="0">
                <a:solidFill>
                  <a:schemeClr val="bg1"/>
                </a:solidFill>
                <a:latin typeface="+mj-ea"/>
                <a:ea typeface="+mj-ea"/>
              </a:rPr>
              <a:t>(0)</a:t>
            </a:r>
          </a:p>
          <a:p>
            <a:br>
              <a:rPr lang="en-US" altLang="ko-KR" sz="800" dirty="0">
                <a:solidFill>
                  <a:schemeClr val="bg1"/>
                </a:solidFill>
                <a:latin typeface="+mj-ea"/>
                <a:ea typeface="+mj-ea"/>
              </a:rPr>
            </a:br>
            <a:r>
              <a:rPr lang="en-US" altLang="ko-KR" sz="800" dirty="0">
                <a:solidFill>
                  <a:schemeClr val="bg1"/>
                </a:solidFill>
                <a:latin typeface="+mj-ea"/>
                <a:ea typeface="+mj-ea"/>
              </a:rPr>
              <a:t>        # </a:t>
            </a:r>
            <a:r>
              <a:rPr lang="ko-KR" altLang="en-US" sz="800" dirty="0">
                <a:solidFill>
                  <a:schemeClr val="bg1"/>
                </a:solidFill>
                <a:latin typeface="+mj-ea"/>
                <a:ea typeface="+mj-ea"/>
              </a:rPr>
              <a:t>배치 크기</a:t>
            </a:r>
            <a:r>
              <a:rPr lang="en-US" altLang="ko-KR" sz="800" dirty="0">
                <a:solidFill>
                  <a:schemeClr val="bg1"/>
                </a:solidFill>
                <a:latin typeface="+mj-ea"/>
                <a:ea typeface="+mj-ea"/>
              </a:rPr>
              <a:t>(B)</a:t>
            </a:r>
            <a:r>
              <a:rPr lang="ko-KR" altLang="en-US" sz="800" dirty="0">
                <a:solidFill>
                  <a:schemeClr val="bg1"/>
                </a:solidFill>
                <a:latin typeface="+mj-ea"/>
                <a:ea typeface="+mj-ea"/>
              </a:rPr>
              <a:t>와 시퀀스 길이</a:t>
            </a:r>
            <a:r>
              <a:rPr lang="en-US" altLang="ko-KR" sz="800" dirty="0">
                <a:solidFill>
                  <a:schemeClr val="bg1"/>
                </a:solidFill>
                <a:latin typeface="+mj-ea"/>
                <a:ea typeface="+mj-ea"/>
              </a:rPr>
              <a:t>(</a:t>
            </a:r>
            <a:r>
              <a:rPr lang="en-US" altLang="ko-KR" sz="800" dirty="0" err="1">
                <a:solidFill>
                  <a:schemeClr val="bg1"/>
                </a:solidFill>
                <a:latin typeface="+mj-ea"/>
                <a:ea typeface="+mj-ea"/>
              </a:rPr>
              <a:t>Tseq</a:t>
            </a:r>
            <a:r>
              <a:rPr lang="en-US" altLang="ko-KR" sz="800" dirty="0">
                <a:solidFill>
                  <a:schemeClr val="bg1"/>
                </a:solidFill>
                <a:latin typeface="+mj-ea"/>
                <a:ea typeface="+mj-ea"/>
              </a:rPr>
              <a:t>)</a:t>
            </a:r>
            <a:r>
              <a:rPr lang="ko-KR" altLang="en-US" sz="800" dirty="0">
                <a:solidFill>
                  <a:schemeClr val="bg1"/>
                </a:solidFill>
                <a:latin typeface="+mj-ea"/>
                <a:ea typeface="+mj-ea"/>
              </a:rPr>
              <a:t>를 가져옴</a:t>
            </a:r>
          </a:p>
          <a:p>
            <a:r>
              <a:rPr lang="ko-KR" altLang="en-US" sz="800" dirty="0">
                <a:solidFill>
                  <a:schemeClr val="bg1"/>
                </a:solidFill>
                <a:latin typeface="+mj-ea"/>
                <a:ea typeface="+mj-ea"/>
              </a:rPr>
              <a:t>        </a:t>
            </a:r>
            <a:r>
              <a:rPr lang="en-US" altLang="ko-KR" sz="800" dirty="0">
                <a:solidFill>
                  <a:schemeClr val="bg1"/>
                </a:solidFill>
                <a:latin typeface="+mj-ea"/>
                <a:ea typeface="+mj-ea"/>
              </a:rPr>
              <a:t>B, </a:t>
            </a:r>
            <a:r>
              <a:rPr lang="en-US" altLang="ko-KR" sz="800" dirty="0" err="1">
                <a:solidFill>
                  <a:schemeClr val="bg1"/>
                </a:solidFill>
                <a:latin typeface="+mj-ea"/>
                <a:ea typeface="+mj-ea"/>
              </a:rPr>
              <a:t>Tseq</a:t>
            </a:r>
            <a:r>
              <a:rPr lang="en-US" altLang="ko-KR" sz="800" dirty="0">
                <a:solidFill>
                  <a:schemeClr val="bg1"/>
                </a:solidFill>
                <a:latin typeface="+mj-ea"/>
                <a:ea typeface="+mj-ea"/>
              </a:rPr>
              <a:t> = </a:t>
            </a:r>
            <a:r>
              <a:rPr lang="en-US" altLang="ko-KR" sz="800" dirty="0" err="1">
                <a:solidFill>
                  <a:schemeClr val="bg1"/>
                </a:solidFill>
                <a:latin typeface="+mj-ea"/>
                <a:ea typeface="+mj-ea"/>
              </a:rPr>
              <a:t>y.shape</a:t>
            </a:r>
            <a:endParaRPr lang="en-US" altLang="ko-KR" sz="800" dirty="0">
              <a:solidFill>
                <a:schemeClr val="bg1"/>
              </a:solidFill>
              <a:latin typeface="+mj-ea"/>
              <a:ea typeface="+mj-ea"/>
            </a:endParaRPr>
          </a:p>
          <a:p>
            <a:br>
              <a:rPr lang="en-US" altLang="ko-KR" sz="800" dirty="0">
                <a:solidFill>
                  <a:schemeClr val="bg1"/>
                </a:solidFill>
                <a:latin typeface="+mj-ea"/>
                <a:ea typeface="+mj-ea"/>
              </a:rPr>
            </a:br>
            <a:r>
              <a:rPr lang="en-US" altLang="ko-KR" sz="800" dirty="0">
                <a:solidFill>
                  <a:schemeClr val="bg1"/>
                </a:solidFill>
                <a:latin typeface="+mj-ea"/>
                <a:ea typeface="+mj-ea"/>
              </a:rPr>
              <a:t>        # </a:t>
            </a:r>
            <a:r>
              <a:rPr lang="ko-KR" altLang="en-US" sz="800" dirty="0">
                <a:solidFill>
                  <a:schemeClr val="bg1"/>
                </a:solidFill>
                <a:latin typeface="+mj-ea"/>
                <a:ea typeface="+mj-ea"/>
              </a:rPr>
              <a:t>모델의 차수 파라미터</a:t>
            </a:r>
          </a:p>
          <a:p>
            <a:r>
              <a:rPr lang="ko-KR" altLang="en-US" sz="800" dirty="0">
                <a:solidFill>
                  <a:schemeClr val="bg1"/>
                </a:solidFill>
                <a:latin typeface="+mj-ea"/>
                <a:ea typeface="+mj-ea"/>
              </a:rPr>
              <a:t>        </a:t>
            </a:r>
            <a:r>
              <a:rPr lang="en-US" altLang="ko-KR" sz="800" dirty="0">
                <a:solidFill>
                  <a:schemeClr val="bg1"/>
                </a:solidFill>
                <a:latin typeface="+mj-ea"/>
                <a:ea typeface="+mj-ea"/>
              </a:rPr>
              <a:t>d, p, q = </a:t>
            </a:r>
            <a:r>
              <a:rPr lang="en-US" altLang="ko-KR" sz="800" dirty="0" err="1">
                <a:solidFill>
                  <a:schemeClr val="bg1"/>
                </a:solidFill>
                <a:latin typeface="+mj-ea"/>
                <a:ea typeface="+mj-ea"/>
              </a:rPr>
              <a:t>self.d</a:t>
            </a:r>
            <a:r>
              <a:rPr lang="en-US" altLang="ko-KR" sz="800" dirty="0">
                <a:solidFill>
                  <a:schemeClr val="bg1"/>
                </a:solidFill>
                <a:latin typeface="+mj-ea"/>
                <a:ea typeface="+mj-ea"/>
              </a:rPr>
              <a:t>, </a:t>
            </a:r>
            <a:r>
              <a:rPr lang="en-US" altLang="ko-KR" sz="800" dirty="0" err="1">
                <a:solidFill>
                  <a:schemeClr val="bg1"/>
                </a:solidFill>
                <a:latin typeface="+mj-ea"/>
                <a:ea typeface="+mj-ea"/>
              </a:rPr>
              <a:t>self.p</a:t>
            </a:r>
            <a:r>
              <a:rPr lang="en-US" altLang="ko-KR" sz="800" dirty="0">
                <a:solidFill>
                  <a:schemeClr val="bg1"/>
                </a:solidFill>
                <a:latin typeface="+mj-ea"/>
                <a:ea typeface="+mj-ea"/>
              </a:rPr>
              <a:t>, </a:t>
            </a:r>
            <a:r>
              <a:rPr lang="en-US" altLang="ko-KR" sz="800" dirty="0" err="1">
                <a:solidFill>
                  <a:schemeClr val="bg1"/>
                </a:solidFill>
                <a:latin typeface="+mj-ea"/>
                <a:ea typeface="+mj-ea"/>
              </a:rPr>
              <a:t>self.q</a:t>
            </a:r>
            <a:endParaRPr lang="en-US" altLang="ko-KR" sz="800" dirty="0">
              <a:solidFill>
                <a:schemeClr val="bg1"/>
              </a:solidFill>
              <a:latin typeface="+mj-ea"/>
              <a:ea typeface="+mj-ea"/>
            </a:endParaRPr>
          </a:p>
          <a:p>
            <a:br>
              <a:rPr lang="en-US" altLang="ko-KR" sz="800" dirty="0">
                <a:solidFill>
                  <a:schemeClr val="bg1"/>
                </a:solidFill>
                <a:latin typeface="+mj-ea"/>
                <a:ea typeface="+mj-ea"/>
              </a:rPr>
            </a:br>
            <a:r>
              <a:rPr lang="en-US" altLang="ko-KR" sz="800" dirty="0">
                <a:solidFill>
                  <a:schemeClr val="bg1"/>
                </a:solidFill>
                <a:latin typeface="+mj-ea"/>
                <a:ea typeface="+mj-ea"/>
              </a:rPr>
              <a:t>        # </a:t>
            </a:r>
            <a:r>
              <a:rPr lang="ko-KR" altLang="en-US" sz="800" dirty="0">
                <a:solidFill>
                  <a:schemeClr val="bg1"/>
                </a:solidFill>
                <a:latin typeface="+mj-ea"/>
                <a:ea typeface="+mj-ea"/>
              </a:rPr>
              <a:t>실제 예측 가능한 시퀀스 길이</a:t>
            </a:r>
          </a:p>
          <a:p>
            <a:r>
              <a:rPr lang="ko-KR" altLang="en-US" sz="800" dirty="0">
                <a:solidFill>
                  <a:schemeClr val="bg1"/>
                </a:solidFill>
                <a:latin typeface="+mj-ea"/>
                <a:ea typeface="+mj-ea"/>
              </a:rPr>
              <a:t>        </a:t>
            </a:r>
            <a:r>
              <a:rPr lang="en-US" altLang="ko-KR" sz="800" dirty="0">
                <a:solidFill>
                  <a:schemeClr val="bg1"/>
                </a:solidFill>
                <a:latin typeface="+mj-ea"/>
                <a:ea typeface="+mj-ea"/>
              </a:rPr>
              <a:t>T = </a:t>
            </a:r>
            <a:r>
              <a:rPr lang="en-US" altLang="ko-KR" sz="800" dirty="0" err="1">
                <a:solidFill>
                  <a:schemeClr val="bg1"/>
                </a:solidFill>
                <a:latin typeface="+mj-ea"/>
                <a:ea typeface="+mj-ea"/>
              </a:rPr>
              <a:t>Tseq</a:t>
            </a:r>
            <a:r>
              <a:rPr lang="en-US" altLang="ko-KR" sz="800" dirty="0">
                <a:solidFill>
                  <a:schemeClr val="bg1"/>
                </a:solidFill>
                <a:latin typeface="+mj-ea"/>
                <a:ea typeface="+mj-ea"/>
              </a:rPr>
              <a:t> - d</a:t>
            </a:r>
          </a:p>
          <a:p>
            <a:br>
              <a:rPr lang="en-US" altLang="ko-KR" sz="800" dirty="0">
                <a:solidFill>
                  <a:schemeClr val="bg1"/>
                </a:solidFill>
                <a:latin typeface="+mj-ea"/>
                <a:ea typeface="+mj-ea"/>
              </a:rPr>
            </a:br>
            <a:r>
              <a:rPr lang="en-US" altLang="ko-KR" sz="800" dirty="0">
                <a:solidFill>
                  <a:schemeClr val="bg1"/>
                </a:solidFill>
                <a:latin typeface="+mj-ea"/>
                <a:ea typeface="+mj-ea"/>
              </a:rPr>
              <a:t>        # </a:t>
            </a:r>
            <a:r>
              <a:rPr lang="ko-KR" altLang="en-US" sz="800" dirty="0" err="1">
                <a:solidFill>
                  <a:schemeClr val="bg1"/>
                </a:solidFill>
                <a:latin typeface="+mj-ea"/>
                <a:ea typeface="+mj-ea"/>
              </a:rPr>
              <a:t>잔차를</a:t>
            </a:r>
            <a:r>
              <a:rPr lang="ko-KR" altLang="en-US" sz="800" dirty="0">
                <a:solidFill>
                  <a:schemeClr val="bg1"/>
                </a:solidFill>
                <a:latin typeface="+mj-ea"/>
                <a:ea typeface="+mj-ea"/>
              </a:rPr>
              <a:t> 저장할 버퍼</a:t>
            </a:r>
          </a:p>
          <a:p>
            <a:r>
              <a:rPr lang="ko-KR" altLang="en-US" sz="800" dirty="0">
                <a:solidFill>
                  <a:schemeClr val="bg1"/>
                </a:solidFill>
                <a:latin typeface="+mj-ea"/>
                <a:ea typeface="+mj-ea"/>
              </a:rPr>
              <a:t>        </a:t>
            </a:r>
            <a:r>
              <a:rPr lang="en-US" altLang="ko-KR" sz="800" dirty="0">
                <a:solidFill>
                  <a:schemeClr val="bg1"/>
                </a:solidFill>
                <a:latin typeface="+mj-ea"/>
                <a:ea typeface="+mj-ea"/>
              </a:rPr>
              <a:t>eps = </a:t>
            </a:r>
            <a:r>
              <a:rPr lang="en-US" altLang="ko-KR" sz="800" dirty="0" err="1">
                <a:solidFill>
                  <a:schemeClr val="bg1"/>
                </a:solidFill>
                <a:latin typeface="+mj-ea"/>
                <a:ea typeface="+mj-ea"/>
              </a:rPr>
              <a:t>y.new_zeros</a:t>
            </a:r>
            <a:r>
              <a:rPr lang="en-US" altLang="ko-KR" sz="800" dirty="0">
                <a:solidFill>
                  <a:schemeClr val="bg1"/>
                </a:solidFill>
                <a:latin typeface="+mj-ea"/>
                <a:ea typeface="+mj-ea"/>
              </a:rPr>
              <a:t>(B, T + q)</a:t>
            </a:r>
          </a:p>
          <a:p>
            <a:br>
              <a:rPr lang="en-US" altLang="ko-KR" sz="800" dirty="0">
                <a:solidFill>
                  <a:schemeClr val="bg1"/>
                </a:solidFill>
                <a:latin typeface="+mj-ea"/>
                <a:ea typeface="+mj-ea"/>
              </a:rPr>
            </a:br>
            <a:r>
              <a:rPr lang="en-US" altLang="ko-KR" sz="800" dirty="0">
                <a:solidFill>
                  <a:schemeClr val="bg1"/>
                </a:solidFill>
                <a:latin typeface="+mj-ea"/>
                <a:ea typeface="+mj-ea"/>
              </a:rPr>
              <a:t>        # </a:t>
            </a:r>
            <a:r>
              <a:rPr lang="ko-KR" altLang="en-US" sz="800" dirty="0" err="1">
                <a:solidFill>
                  <a:schemeClr val="bg1"/>
                </a:solidFill>
                <a:latin typeface="+mj-ea"/>
                <a:ea typeface="+mj-ea"/>
              </a:rPr>
              <a:t>차분된</a:t>
            </a:r>
            <a:r>
              <a:rPr lang="ko-KR" altLang="en-US" sz="800" dirty="0">
                <a:solidFill>
                  <a:schemeClr val="bg1"/>
                </a:solidFill>
                <a:latin typeface="+mj-ea"/>
                <a:ea typeface="+mj-ea"/>
              </a:rPr>
              <a:t> 시계열</a:t>
            </a:r>
          </a:p>
          <a:p>
            <a:r>
              <a:rPr lang="ko-KR" altLang="en-US" sz="800" dirty="0">
                <a:solidFill>
                  <a:schemeClr val="bg1"/>
                </a:solidFill>
                <a:latin typeface="+mj-ea"/>
                <a:ea typeface="+mj-ea"/>
              </a:rPr>
              <a:t>        </a:t>
            </a:r>
            <a:r>
              <a:rPr lang="en-US" altLang="ko-KR" sz="800" dirty="0">
                <a:solidFill>
                  <a:schemeClr val="bg1"/>
                </a:solidFill>
                <a:latin typeface="+mj-ea"/>
                <a:ea typeface="+mj-ea"/>
              </a:rPr>
              <a:t>yd = y[:, d:] - y[:, :-d]</a:t>
            </a:r>
          </a:p>
          <a:p>
            <a:br>
              <a:rPr lang="en-US" altLang="ko-KR" sz="800" dirty="0">
                <a:solidFill>
                  <a:schemeClr val="bg1"/>
                </a:solidFill>
                <a:latin typeface="+mj-ea"/>
                <a:ea typeface="+mj-ea"/>
              </a:rPr>
            </a:br>
            <a:r>
              <a:rPr lang="en-US" altLang="ko-KR" sz="800" dirty="0">
                <a:solidFill>
                  <a:schemeClr val="bg1"/>
                </a:solidFill>
                <a:latin typeface="+mj-ea"/>
                <a:ea typeface="+mj-ea"/>
              </a:rPr>
              <a:t>        # t </a:t>
            </a:r>
            <a:r>
              <a:rPr lang="ko-KR" altLang="en-US" sz="800" dirty="0">
                <a:solidFill>
                  <a:schemeClr val="bg1"/>
                </a:solidFill>
                <a:latin typeface="+mj-ea"/>
                <a:ea typeface="+mj-ea"/>
              </a:rPr>
              <a:t>에 따라 </a:t>
            </a:r>
            <a:r>
              <a:rPr lang="en-US" altLang="ko-KR" sz="800" dirty="0">
                <a:solidFill>
                  <a:schemeClr val="bg1"/>
                </a:solidFill>
                <a:latin typeface="+mj-ea"/>
                <a:ea typeface="+mj-ea"/>
              </a:rPr>
              <a:t>AR+MA </a:t>
            </a:r>
            <a:r>
              <a:rPr lang="ko-KR" altLang="en-US" sz="800" dirty="0">
                <a:solidFill>
                  <a:schemeClr val="bg1"/>
                </a:solidFill>
                <a:latin typeface="+mj-ea"/>
                <a:ea typeface="+mj-ea"/>
              </a:rPr>
              <a:t>계산</a:t>
            </a:r>
            <a:r>
              <a:rPr lang="en-US" altLang="ko-KR" sz="800" dirty="0">
                <a:solidFill>
                  <a:schemeClr val="bg1"/>
                </a:solidFill>
                <a:latin typeface="+mj-ea"/>
                <a:ea typeface="+mj-ea"/>
              </a:rPr>
              <a:t>, </a:t>
            </a:r>
            <a:r>
              <a:rPr lang="ko-KR" altLang="en-US" sz="800" dirty="0" err="1">
                <a:solidFill>
                  <a:schemeClr val="bg1"/>
                </a:solidFill>
                <a:latin typeface="+mj-ea"/>
                <a:ea typeface="+mj-ea"/>
              </a:rPr>
              <a:t>잔차</a:t>
            </a:r>
            <a:r>
              <a:rPr lang="ko-KR" altLang="en-US" sz="800" dirty="0">
                <a:solidFill>
                  <a:schemeClr val="bg1"/>
                </a:solidFill>
                <a:latin typeface="+mj-ea"/>
                <a:ea typeface="+mj-ea"/>
              </a:rPr>
              <a:t> 저장</a:t>
            </a:r>
          </a:p>
          <a:p>
            <a:r>
              <a:rPr lang="ko-KR" altLang="en-US" sz="800" dirty="0">
                <a:solidFill>
                  <a:schemeClr val="bg1"/>
                </a:solidFill>
                <a:latin typeface="+mj-ea"/>
                <a:ea typeface="+mj-ea"/>
              </a:rPr>
              <a:t>        </a:t>
            </a:r>
            <a:r>
              <a:rPr lang="en-US" altLang="ko-KR" sz="800" dirty="0">
                <a:solidFill>
                  <a:schemeClr val="bg1"/>
                </a:solidFill>
                <a:latin typeface="+mj-ea"/>
                <a:ea typeface="+mj-ea"/>
              </a:rPr>
              <a:t>for</a:t>
            </a:r>
            <a:r>
              <a:rPr lang="ko-KR" altLang="en-US" sz="800" dirty="0">
                <a:solidFill>
                  <a:schemeClr val="bg1"/>
                </a:solidFill>
                <a:latin typeface="+mj-ea"/>
                <a:ea typeface="+mj-ea"/>
              </a:rPr>
              <a:t> </a:t>
            </a:r>
            <a:r>
              <a:rPr lang="en-US" altLang="ko-KR" sz="800" dirty="0">
                <a:solidFill>
                  <a:schemeClr val="bg1"/>
                </a:solidFill>
                <a:latin typeface="+mj-ea"/>
                <a:ea typeface="+mj-ea"/>
              </a:rPr>
              <a:t>t in</a:t>
            </a:r>
            <a:r>
              <a:rPr lang="ko-KR" altLang="en-US" sz="800" dirty="0">
                <a:solidFill>
                  <a:schemeClr val="bg1"/>
                </a:solidFill>
                <a:latin typeface="+mj-ea"/>
                <a:ea typeface="+mj-ea"/>
              </a:rPr>
              <a:t> </a:t>
            </a:r>
            <a:r>
              <a:rPr lang="en-US" altLang="ko-KR" sz="800" dirty="0">
                <a:solidFill>
                  <a:schemeClr val="bg1"/>
                </a:solidFill>
                <a:latin typeface="+mj-ea"/>
                <a:ea typeface="+mj-ea"/>
              </a:rPr>
              <a:t>range(p, T):</a:t>
            </a:r>
          </a:p>
          <a:p>
            <a:r>
              <a:rPr lang="en-US" altLang="ko-KR" sz="800" dirty="0">
                <a:solidFill>
                  <a:schemeClr val="bg1"/>
                </a:solidFill>
                <a:latin typeface="+mj-ea"/>
                <a:ea typeface="+mj-ea"/>
              </a:rPr>
              <a:t>            # </a:t>
            </a:r>
            <a:r>
              <a:rPr lang="en-US" altLang="ko-KR" sz="800" dirty="0" err="1">
                <a:solidFill>
                  <a:schemeClr val="bg1"/>
                </a:solidFill>
                <a:latin typeface="+mj-ea"/>
                <a:ea typeface="+mj-ea"/>
              </a:rPr>
              <a:t>ar</a:t>
            </a:r>
            <a:r>
              <a:rPr lang="en-US" altLang="ko-KR" sz="800" dirty="0">
                <a:solidFill>
                  <a:schemeClr val="bg1"/>
                </a:solidFill>
                <a:latin typeface="+mj-ea"/>
                <a:ea typeface="+mj-ea"/>
              </a:rPr>
              <a:t>, </a:t>
            </a:r>
            <a:r>
              <a:rPr lang="ko-KR" altLang="en-US" sz="800" dirty="0">
                <a:solidFill>
                  <a:schemeClr val="bg1"/>
                </a:solidFill>
                <a:latin typeface="+mj-ea"/>
                <a:ea typeface="+mj-ea"/>
              </a:rPr>
              <a:t>과거 </a:t>
            </a:r>
            <a:r>
              <a:rPr lang="en-US" altLang="ko-KR" sz="800" dirty="0">
                <a:solidFill>
                  <a:schemeClr val="bg1"/>
                </a:solidFill>
                <a:latin typeface="+mj-ea"/>
                <a:ea typeface="+mj-ea"/>
              </a:rPr>
              <a:t>p</a:t>
            </a:r>
            <a:r>
              <a:rPr lang="ko-KR" altLang="en-US" sz="800" dirty="0">
                <a:solidFill>
                  <a:schemeClr val="bg1"/>
                </a:solidFill>
                <a:latin typeface="+mj-ea"/>
                <a:ea typeface="+mj-ea"/>
              </a:rPr>
              <a:t>개 시점의 관측치에 대한 </a:t>
            </a:r>
            <a:r>
              <a:rPr lang="ko-KR" altLang="en-US" sz="800" dirty="0" err="1">
                <a:solidFill>
                  <a:schemeClr val="bg1"/>
                </a:solidFill>
                <a:latin typeface="+mj-ea"/>
                <a:ea typeface="+mj-ea"/>
              </a:rPr>
              <a:t>가중합</a:t>
            </a:r>
            <a:endParaRPr lang="ko-KR" altLang="en-US" sz="800" dirty="0">
              <a:solidFill>
                <a:schemeClr val="bg1"/>
              </a:solidFill>
              <a:latin typeface="+mj-ea"/>
              <a:ea typeface="+mj-ea"/>
            </a:endParaRPr>
          </a:p>
          <a:p>
            <a:r>
              <a:rPr lang="ko-KR" altLang="en-US" sz="800" dirty="0">
                <a:solidFill>
                  <a:schemeClr val="bg1"/>
                </a:solidFill>
                <a:latin typeface="+mj-ea"/>
                <a:ea typeface="+mj-ea"/>
              </a:rPr>
              <a:t>            </a:t>
            </a:r>
            <a:r>
              <a:rPr lang="en-US" altLang="ko-KR" sz="800" dirty="0" err="1">
                <a:solidFill>
                  <a:schemeClr val="bg1"/>
                </a:solidFill>
                <a:latin typeface="+mj-ea"/>
                <a:ea typeface="+mj-ea"/>
              </a:rPr>
              <a:t>ar</a:t>
            </a:r>
            <a:r>
              <a:rPr lang="en-US" altLang="ko-KR" sz="800" dirty="0">
                <a:solidFill>
                  <a:schemeClr val="bg1"/>
                </a:solidFill>
                <a:latin typeface="+mj-ea"/>
                <a:ea typeface="+mj-ea"/>
              </a:rPr>
              <a:t> = (</a:t>
            </a:r>
            <a:r>
              <a:rPr lang="en-US" altLang="ko-KR" sz="800" dirty="0" err="1">
                <a:solidFill>
                  <a:schemeClr val="bg1"/>
                </a:solidFill>
                <a:latin typeface="+mj-ea"/>
                <a:ea typeface="+mj-ea"/>
              </a:rPr>
              <a:t>self.phi</a:t>
            </a:r>
            <a:r>
              <a:rPr lang="en-US" altLang="ko-KR" sz="800" dirty="0">
                <a:solidFill>
                  <a:schemeClr val="bg1"/>
                </a:solidFill>
                <a:latin typeface="+mj-ea"/>
                <a:ea typeface="+mj-ea"/>
              </a:rPr>
              <a:t> * </a:t>
            </a:r>
            <a:r>
              <a:rPr lang="en-US" altLang="ko-KR" sz="800" dirty="0" err="1">
                <a:solidFill>
                  <a:schemeClr val="bg1"/>
                </a:solidFill>
                <a:latin typeface="+mj-ea"/>
                <a:ea typeface="+mj-ea"/>
              </a:rPr>
              <a:t>torch.flip</a:t>
            </a:r>
            <a:r>
              <a:rPr lang="en-US" altLang="ko-KR" sz="800" dirty="0">
                <a:solidFill>
                  <a:schemeClr val="bg1"/>
                </a:solidFill>
                <a:latin typeface="+mj-ea"/>
                <a:ea typeface="+mj-ea"/>
              </a:rPr>
              <a:t>(y[:, d + t - p:d + t], dims=[1])).sum(dim=1)</a:t>
            </a:r>
          </a:p>
          <a:p>
            <a:br>
              <a:rPr lang="en-US" altLang="ko-KR" sz="800" dirty="0">
                <a:solidFill>
                  <a:schemeClr val="bg1"/>
                </a:solidFill>
                <a:latin typeface="+mj-ea"/>
                <a:ea typeface="+mj-ea"/>
              </a:rPr>
            </a:br>
            <a:r>
              <a:rPr lang="en-US" altLang="ko-KR" sz="800" dirty="0">
                <a:solidFill>
                  <a:schemeClr val="bg1"/>
                </a:solidFill>
                <a:latin typeface="+mj-ea"/>
                <a:ea typeface="+mj-ea"/>
              </a:rPr>
              <a:t>            # ma, </a:t>
            </a:r>
            <a:r>
              <a:rPr lang="ko-KR" altLang="en-US" sz="800" dirty="0">
                <a:solidFill>
                  <a:schemeClr val="bg1"/>
                </a:solidFill>
                <a:latin typeface="+mj-ea"/>
                <a:ea typeface="+mj-ea"/>
              </a:rPr>
              <a:t>과거 </a:t>
            </a:r>
            <a:r>
              <a:rPr lang="en-US" altLang="ko-KR" sz="800" dirty="0">
                <a:solidFill>
                  <a:schemeClr val="bg1"/>
                </a:solidFill>
                <a:latin typeface="+mj-ea"/>
                <a:ea typeface="+mj-ea"/>
              </a:rPr>
              <a:t>q</a:t>
            </a:r>
            <a:r>
              <a:rPr lang="ko-KR" altLang="en-US" sz="800" dirty="0">
                <a:solidFill>
                  <a:schemeClr val="bg1"/>
                </a:solidFill>
                <a:latin typeface="+mj-ea"/>
                <a:ea typeface="+mj-ea"/>
              </a:rPr>
              <a:t>개 시점의 </a:t>
            </a:r>
            <a:r>
              <a:rPr lang="ko-KR" altLang="en-US" sz="800" dirty="0" err="1">
                <a:solidFill>
                  <a:schemeClr val="bg1"/>
                </a:solidFill>
                <a:latin typeface="+mj-ea"/>
                <a:ea typeface="+mj-ea"/>
              </a:rPr>
              <a:t>잔차에</a:t>
            </a:r>
            <a:r>
              <a:rPr lang="ko-KR" altLang="en-US" sz="800" dirty="0">
                <a:solidFill>
                  <a:schemeClr val="bg1"/>
                </a:solidFill>
                <a:latin typeface="+mj-ea"/>
                <a:ea typeface="+mj-ea"/>
              </a:rPr>
              <a:t> 대한 </a:t>
            </a:r>
            <a:r>
              <a:rPr lang="ko-KR" altLang="en-US" sz="800" dirty="0" err="1">
                <a:solidFill>
                  <a:schemeClr val="bg1"/>
                </a:solidFill>
                <a:latin typeface="+mj-ea"/>
                <a:ea typeface="+mj-ea"/>
              </a:rPr>
              <a:t>가중합</a:t>
            </a:r>
            <a:endParaRPr lang="ko-KR" altLang="en-US" sz="800" dirty="0">
              <a:solidFill>
                <a:schemeClr val="bg1"/>
              </a:solidFill>
              <a:latin typeface="+mj-ea"/>
              <a:ea typeface="+mj-ea"/>
            </a:endParaRPr>
          </a:p>
          <a:p>
            <a:r>
              <a:rPr lang="ko-KR" altLang="en-US" sz="800" dirty="0">
                <a:solidFill>
                  <a:schemeClr val="bg1"/>
                </a:solidFill>
                <a:latin typeface="+mj-ea"/>
                <a:ea typeface="+mj-ea"/>
              </a:rPr>
              <a:t>            </a:t>
            </a:r>
            <a:r>
              <a:rPr lang="en-US" altLang="ko-KR" sz="800" dirty="0">
                <a:solidFill>
                  <a:schemeClr val="bg1"/>
                </a:solidFill>
                <a:latin typeface="+mj-ea"/>
                <a:ea typeface="+mj-ea"/>
              </a:rPr>
              <a:t>ma = (</a:t>
            </a:r>
            <a:r>
              <a:rPr lang="en-US" altLang="ko-KR" sz="800" dirty="0" err="1">
                <a:solidFill>
                  <a:schemeClr val="bg1"/>
                </a:solidFill>
                <a:latin typeface="+mj-ea"/>
                <a:ea typeface="+mj-ea"/>
              </a:rPr>
              <a:t>self.theta</a:t>
            </a:r>
            <a:r>
              <a:rPr lang="en-US" altLang="ko-KR" sz="800" dirty="0">
                <a:solidFill>
                  <a:schemeClr val="bg1"/>
                </a:solidFill>
                <a:latin typeface="+mj-ea"/>
                <a:ea typeface="+mj-ea"/>
              </a:rPr>
              <a:t> * </a:t>
            </a:r>
            <a:r>
              <a:rPr lang="en-US" altLang="ko-KR" sz="800" dirty="0" err="1">
                <a:solidFill>
                  <a:schemeClr val="bg1"/>
                </a:solidFill>
                <a:latin typeface="+mj-ea"/>
                <a:ea typeface="+mj-ea"/>
              </a:rPr>
              <a:t>torch.flip</a:t>
            </a:r>
            <a:r>
              <a:rPr lang="en-US" altLang="ko-KR" sz="800" dirty="0">
                <a:solidFill>
                  <a:schemeClr val="bg1"/>
                </a:solidFill>
                <a:latin typeface="+mj-ea"/>
                <a:ea typeface="+mj-ea"/>
              </a:rPr>
              <a:t>(eps[:, t - q:t], dims=[1])).sum(dim=1)</a:t>
            </a:r>
          </a:p>
          <a:p>
            <a:br>
              <a:rPr lang="en-US" altLang="ko-KR" sz="800" dirty="0">
                <a:solidFill>
                  <a:schemeClr val="bg1"/>
                </a:solidFill>
                <a:latin typeface="+mj-ea"/>
                <a:ea typeface="+mj-ea"/>
              </a:rPr>
            </a:br>
            <a:r>
              <a:rPr lang="en-US" altLang="ko-KR" sz="800" dirty="0">
                <a:solidFill>
                  <a:schemeClr val="bg1"/>
                </a:solidFill>
                <a:latin typeface="+mj-ea"/>
                <a:ea typeface="+mj-ea"/>
              </a:rPr>
              <a:t>            # </a:t>
            </a:r>
            <a:r>
              <a:rPr lang="ko-KR" altLang="en-US" sz="800" dirty="0" err="1">
                <a:solidFill>
                  <a:schemeClr val="bg1"/>
                </a:solidFill>
                <a:latin typeface="+mj-ea"/>
                <a:ea typeface="+mj-ea"/>
              </a:rPr>
              <a:t>예측값</a:t>
            </a:r>
            <a:r>
              <a:rPr lang="ko-KR" altLang="en-US" sz="800" dirty="0">
                <a:solidFill>
                  <a:schemeClr val="bg1"/>
                </a:solidFill>
                <a:latin typeface="+mj-ea"/>
                <a:ea typeface="+mj-ea"/>
              </a:rPr>
              <a:t> 계산</a:t>
            </a:r>
          </a:p>
          <a:p>
            <a:r>
              <a:rPr lang="ko-KR" altLang="en-US" sz="800" dirty="0">
                <a:solidFill>
                  <a:schemeClr val="bg1"/>
                </a:solidFill>
                <a:latin typeface="+mj-ea"/>
                <a:ea typeface="+mj-ea"/>
              </a:rPr>
              <a:t>            </a:t>
            </a:r>
            <a:r>
              <a:rPr lang="en-US" altLang="ko-KR" sz="800" dirty="0">
                <a:solidFill>
                  <a:schemeClr val="bg1"/>
                </a:solidFill>
                <a:latin typeface="+mj-ea"/>
                <a:ea typeface="+mj-ea"/>
              </a:rPr>
              <a:t>pred = self.mu + </a:t>
            </a:r>
            <a:r>
              <a:rPr lang="en-US" altLang="ko-KR" sz="800" dirty="0" err="1">
                <a:solidFill>
                  <a:schemeClr val="bg1"/>
                </a:solidFill>
                <a:latin typeface="+mj-ea"/>
                <a:ea typeface="+mj-ea"/>
              </a:rPr>
              <a:t>ar</a:t>
            </a:r>
            <a:r>
              <a:rPr lang="en-US" altLang="ko-KR" sz="800" dirty="0">
                <a:solidFill>
                  <a:schemeClr val="bg1"/>
                </a:solidFill>
                <a:latin typeface="+mj-ea"/>
                <a:ea typeface="+mj-ea"/>
              </a:rPr>
              <a:t> + ma</a:t>
            </a:r>
          </a:p>
          <a:p>
            <a:br>
              <a:rPr lang="en-US" altLang="ko-KR" sz="800" dirty="0">
                <a:solidFill>
                  <a:schemeClr val="bg1"/>
                </a:solidFill>
                <a:latin typeface="+mj-ea"/>
                <a:ea typeface="+mj-ea"/>
              </a:rPr>
            </a:br>
            <a:r>
              <a:rPr lang="en-US" altLang="ko-KR" sz="800" dirty="0">
                <a:solidFill>
                  <a:schemeClr val="bg1"/>
                </a:solidFill>
                <a:latin typeface="+mj-ea"/>
                <a:ea typeface="+mj-ea"/>
              </a:rPr>
              <a:t>            # </a:t>
            </a:r>
            <a:r>
              <a:rPr lang="ko-KR" altLang="en-US" sz="800" dirty="0" err="1">
                <a:solidFill>
                  <a:schemeClr val="bg1"/>
                </a:solidFill>
                <a:latin typeface="+mj-ea"/>
                <a:ea typeface="+mj-ea"/>
              </a:rPr>
              <a:t>잔차</a:t>
            </a:r>
            <a:r>
              <a:rPr lang="ko-KR" altLang="en-US" sz="800" dirty="0">
                <a:solidFill>
                  <a:schemeClr val="bg1"/>
                </a:solidFill>
                <a:latin typeface="+mj-ea"/>
                <a:ea typeface="+mj-ea"/>
              </a:rPr>
              <a:t> 계산</a:t>
            </a:r>
          </a:p>
          <a:p>
            <a:r>
              <a:rPr lang="ko-KR" altLang="en-US" sz="800" dirty="0">
                <a:solidFill>
                  <a:schemeClr val="bg1"/>
                </a:solidFill>
                <a:latin typeface="+mj-ea"/>
                <a:ea typeface="+mj-ea"/>
              </a:rPr>
              <a:t>            </a:t>
            </a:r>
            <a:r>
              <a:rPr lang="en-US" altLang="ko-KR" sz="800" dirty="0">
                <a:solidFill>
                  <a:schemeClr val="bg1"/>
                </a:solidFill>
                <a:latin typeface="+mj-ea"/>
                <a:ea typeface="+mj-ea"/>
              </a:rPr>
              <a:t>eps[:, t] = yd[:, t] - pred</a:t>
            </a:r>
          </a:p>
          <a:p>
            <a:r>
              <a:rPr lang="en-US" altLang="ko-KR" sz="800" dirty="0">
                <a:solidFill>
                  <a:schemeClr val="bg1"/>
                </a:solidFill>
                <a:latin typeface="+mj-ea"/>
                <a:ea typeface="+mj-ea"/>
              </a:rPr>
              <a:t>        # </a:t>
            </a:r>
            <a:r>
              <a:rPr lang="ko-KR" altLang="en-US" sz="800" dirty="0">
                <a:solidFill>
                  <a:schemeClr val="bg1"/>
                </a:solidFill>
                <a:latin typeface="+mj-ea"/>
                <a:ea typeface="+mj-ea"/>
              </a:rPr>
              <a:t>초기 </a:t>
            </a:r>
            <a:r>
              <a:rPr lang="en-US" altLang="ko-KR" sz="800" dirty="0">
                <a:solidFill>
                  <a:schemeClr val="bg1"/>
                </a:solidFill>
                <a:latin typeface="+mj-ea"/>
                <a:ea typeface="+mj-ea"/>
              </a:rPr>
              <a:t>p </a:t>
            </a:r>
            <a:r>
              <a:rPr lang="ko-KR" altLang="en-US" sz="800" dirty="0">
                <a:solidFill>
                  <a:schemeClr val="bg1"/>
                </a:solidFill>
                <a:latin typeface="+mj-ea"/>
                <a:ea typeface="+mj-ea"/>
              </a:rPr>
              <a:t>스텝 제외 후 반환</a:t>
            </a:r>
          </a:p>
          <a:p>
            <a:r>
              <a:rPr lang="ko-KR" altLang="en-US" sz="800" dirty="0">
                <a:solidFill>
                  <a:schemeClr val="bg1"/>
                </a:solidFill>
                <a:latin typeface="+mj-ea"/>
                <a:ea typeface="+mj-ea"/>
              </a:rPr>
              <a:t>        </a:t>
            </a:r>
            <a:r>
              <a:rPr lang="en-US" altLang="ko-KR" sz="800" dirty="0">
                <a:solidFill>
                  <a:schemeClr val="bg1"/>
                </a:solidFill>
                <a:latin typeface="+mj-ea"/>
                <a:ea typeface="+mj-ea"/>
              </a:rPr>
              <a:t>return</a:t>
            </a:r>
            <a:r>
              <a:rPr lang="ko-KR" altLang="en-US" sz="800" dirty="0">
                <a:solidFill>
                  <a:schemeClr val="bg1"/>
                </a:solidFill>
                <a:latin typeface="+mj-ea"/>
                <a:ea typeface="+mj-ea"/>
              </a:rPr>
              <a:t> </a:t>
            </a:r>
            <a:r>
              <a:rPr lang="en-US" altLang="ko-KR" sz="800" dirty="0">
                <a:solidFill>
                  <a:schemeClr val="bg1"/>
                </a:solidFill>
                <a:latin typeface="+mj-ea"/>
                <a:ea typeface="+mj-ea"/>
              </a:rPr>
              <a:t>eps[:, p:]</a:t>
            </a:r>
          </a:p>
          <a:p>
            <a:pPr marL="0" indent="0" algn="l">
              <a:lnSpc>
                <a:spcPts val="2750"/>
              </a:lnSpc>
              <a:buNone/>
            </a:pPr>
            <a:endParaRPr lang="en-US" sz="800" dirty="0">
              <a:solidFill>
                <a:schemeClr val="bg1"/>
              </a:solidFill>
              <a:latin typeface="+mj-ea"/>
              <a:ea typeface="+mj-ea"/>
              <a:cs typeface="Microsoft GothicNeo" panose="020B0500000101010101" pitchFamily="50" charset="-127"/>
            </a:endParaRPr>
          </a:p>
        </p:txBody>
      </p:sp>
    </p:spTree>
    <p:extLst>
      <p:ext uri="{BB962C8B-B14F-4D97-AF65-F5344CB8AC3E}">
        <p14:creationId xmlns:p14="http://schemas.microsoft.com/office/powerpoint/2010/main" val="2863475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37724" y="676989"/>
            <a:ext cx="5069205" cy="633651"/>
          </a:xfrm>
          <a:prstGeom prst="rect">
            <a:avLst/>
          </a:prstGeom>
          <a:noFill/>
          <a:ln/>
        </p:spPr>
        <p:txBody>
          <a:bodyPr wrap="none" lIns="0" tIns="0" rIns="0" bIns="0" rtlCol="0" anchor="t"/>
          <a:lstStyle/>
          <a:p>
            <a:pPr marL="0" indent="0" algn="l">
              <a:lnSpc>
                <a:spcPts val="4950"/>
              </a:lnSpc>
              <a:buNone/>
            </a:pPr>
            <a:r>
              <a:rPr lang="en-US" sz="3950" u="sng" dirty="0">
                <a:solidFill>
                  <a:srgbClr val="EF9C82"/>
                </a:solidFill>
                <a:latin typeface="Microsoft GothicNeo" panose="020B0500000101010101" pitchFamily="50" charset="-127"/>
                <a:ea typeface="Microsoft GothicNeo" panose="020B0500000101010101" pitchFamily="50" charset="-127"/>
                <a:cs typeface="Microsoft GothicNeo" panose="020B0500000101010101" pitchFamily="50" charset="-127"/>
                <a:hlinkClick r:id="rId4">
                  <a:extLst>
                    <a:ext uri="{A12FA001-AC4F-418D-AE19-62706E023703}">
                      <ahyp:hlinkClr xmlns:ahyp="http://schemas.microsoft.com/office/drawing/2018/hyperlinkcolor" val="tx"/>
                    </a:ext>
                  </a:extLst>
                </a:hlinkClick>
              </a:rPr>
              <a:t>train_arima.py</a:t>
            </a:r>
            <a:endParaRPr lang="en-US" sz="39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4" name="Shape 1"/>
          <p:cNvSpPr/>
          <p:nvPr/>
        </p:nvSpPr>
        <p:spPr>
          <a:xfrm>
            <a:off x="837724" y="1633776"/>
            <a:ext cx="161568" cy="1264325"/>
          </a:xfrm>
          <a:prstGeom prst="roundRect">
            <a:avLst>
              <a:gd name="adj" fmla="val 20002"/>
            </a:avLst>
          </a:prstGeom>
          <a:solidFill>
            <a:srgbClr val="315251"/>
          </a:solidFill>
          <a:ln/>
        </p:spPr>
        <p:txBody>
          <a:bodyPr/>
          <a:lstStyle/>
          <a:p>
            <a:endParaRPr lang="ko-KR" altLang="en-US">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5" name="Text 2"/>
          <p:cNvSpPr/>
          <p:nvPr/>
        </p:nvSpPr>
        <p:spPr>
          <a:xfrm>
            <a:off x="1322427" y="1633776"/>
            <a:ext cx="2534603" cy="316825"/>
          </a:xfrm>
          <a:prstGeom prst="rect">
            <a:avLst/>
          </a:prstGeom>
          <a:noFill/>
          <a:ln/>
        </p:spPr>
        <p:txBody>
          <a:bodyPr wrap="none" lIns="0" tIns="0" rIns="0" bIns="0" rtlCol="0" anchor="t"/>
          <a:lstStyle/>
          <a:p>
            <a:pPr marL="0" indent="0" algn="l">
              <a:lnSpc>
                <a:spcPts val="2450"/>
              </a:lnSpc>
              <a:buNone/>
            </a:pPr>
            <a:r>
              <a:rPr lang="en-US" sz="19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데이터 로드</a:t>
            </a:r>
            <a:endParaRPr lang="en-US" sz="19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6" name="Text 3"/>
          <p:cNvSpPr/>
          <p:nvPr/>
        </p:nvSpPr>
        <p:spPr>
          <a:xfrm>
            <a:off x="1322427" y="2079784"/>
            <a:ext cx="6983849" cy="344567"/>
          </a:xfrm>
          <a:prstGeom prst="rect">
            <a:avLst/>
          </a:prstGeom>
          <a:noFill/>
          <a:ln/>
        </p:spPr>
        <p:txBody>
          <a:bodyPr wrap="none" lIns="0" tIns="0" rIns="0" bIns="0" rtlCol="0" anchor="t"/>
          <a:lstStyle/>
          <a:p>
            <a:pPr marL="0" indent="0" algn="l">
              <a:lnSpc>
                <a:spcPts val="2700"/>
              </a:lnSpc>
              <a:buNone/>
            </a:pPr>
            <a:r>
              <a:rPr lang="en-US" sz="16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정상 구간 CSV를 읽어 시계열 </a:t>
            </a:r>
            <a:r>
              <a:rPr lang="en-US" sz="16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Tensor를</a:t>
            </a:r>
            <a:r>
              <a:rPr lang="en-US" sz="16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 </a:t>
            </a:r>
            <a:r>
              <a:rPr lang="en-US" sz="16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생성</a:t>
            </a:r>
            <a:endParaRPr lang="en-US" sz="16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7" name="Text 4"/>
          <p:cNvSpPr/>
          <p:nvPr/>
        </p:nvSpPr>
        <p:spPr>
          <a:xfrm>
            <a:off x="1322427" y="2553533"/>
            <a:ext cx="6983849" cy="344567"/>
          </a:xfrm>
          <a:prstGeom prst="rect">
            <a:avLst/>
          </a:prstGeom>
          <a:noFill/>
          <a:ln/>
        </p:spPr>
        <p:txBody>
          <a:bodyPr wrap="none" lIns="0" tIns="0" rIns="0" bIns="0" rtlCol="0" anchor="t"/>
          <a:lstStyle/>
          <a:p>
            <a:pPr marL="0" indent="0" algn="l">
              <a:lnSpc>
                <a:spcPts val="2700"/>
              </a:lnSpc>
              <a:buNone/>
            </a:pPr>
            <a:r>
              <a:rPr lang="en-US" sz="16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시계열 데이터를 훈련 가능한 </a:t>
            </a:r>
            <a:r>
              <a:rPr lang="en-US" sz="16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형태로</a:t>
            </a:r>
            <a:r>
              <a:rPr lang="en-US" sz="16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 </a:t>
            </a:r>
            <a:r>
              <a:rPr lang="en-US" sz="16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전처리</a:t>
            </a:r>
            <a:endParaRPr lang="en-US" sz="16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8" name="Shape 5"/>
          <p:cNvSpPr/>
          <p:nvPr/>
        </p:nvSpPr>
        <p:spPr>
          <a:xfrm>
            <a:off x="1160859" y="3113484"/>
            <a:ext cx="161568" cy="1264325"/>
          </a:xfrm>
          <a:prstGeom prst="roundRect">
            <a:avLst>
              <a:gd name="adj" fmla="val 20002"/>
            </a:avLst>
          </a:prstGeom>
          <a:solidFill>
            <a:srgbClr val="315251"/>
          </a:solidFill>
          <a:ln/>
        </p:spPr>
        <p:txBody>
          <a:bodyPr/>
          <a:lstStyle/>
          <a:p>
            <a:endParaRPr lang="ko-KR" altLang="en-US">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9" name="Text 6"/>
          <p:cNvSpPr/>
          <p:nvPr/>
        </p:nvSpPr>
        <p:spPr>
          <a:xfrm>
            <a:off x="1645563" y="3113484"/>
            <a:ext cx="2534603" cy="316825"/>
          </a:xfrm>
          <a:prstGeom prst="rect">
            <a:avLst/>
          </a:prstGeom>
          <a:noFill/>
          <a:ln/>
        </p:spPr>
        <p:txBody>
          <a:bodyPr wrap="none" lIns="0" tIns="0" rIns="0" bIns="0" rtlCol="0" anchor="t"/>
          <a:lstStyle/>
          <a:p>
            <a:pPr marL="0" indent="0" algn="l">
              <a:lnSpc>
                <a:spcPts val="2450"/>
              </a:lnSpc>
              <a:buNone/>
            </a:pPr>
            <a:r>
              <a:rPr lang="en-US" sz="19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모델 초기화</a:t>
            </a:r>
            <a:endParaRPr lang="en-US" sz="19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0" name="Text 7"/>
          <p:cNvSpPr/>
          <p:nvPr/>
        </p:nvSpPr>
        <p:spPr>
          <a:xfrm>
            <a:off x="1645563" y="3559493"/>
            <a:ext cx="6660713" cy="344567"/>
          </a:xfrm>
          <a:prstGeom prst="rect">
            <a:avLst/>
          </a:prstGeom>
          <a:noFill/>
          <a:ln/>
        </p:spPr>
        <p:txBody>
          <a:bodyPr wrap="none" lIns="0" tIns="0" rIns="0" bIns="0" rtlCol="0" anchor="t"/>
          <a:lstStyle/>
          <a:p>
            <a:pPr marL="0" indent="0" algn="l">
              <a:lnSpc>
                <a:spcPts val="2700"/>
              </a:lnSpc>
              <a:buNone/>
            </a:pPr>
            <a:r>
              <a:rPr lang="en-US" sz="16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ARIMAModel</a:t>
            </a:r>
            <a:r>
              <a:rPr lang="en-US" sz="16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 </a:t>
            </a:r>
            <a:r>
              <a:rPr lang="en-US" sz="16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객체를</a:t>
            </a:r>
            <a:r>
              <a:rPr lang="en-US" sz="16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 </a:t>
            </a:r>
            <a:r>
              <a:rPr lang="en-US" sz="16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생성</a:t>
            </a:r>
            <a:endParaRPr lang="en-US" sz="16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1" name="Text 8"/>
          <p:cNvSpPr/>
          <p:nvPr/>
        </p:nvSpPr>
        <p:spPr>
          <a:xfrm>
            <a:off x="1645563" y="4033242"/>
            <a:ext cx="6660713" cy="344567"/>
          </a:xfrm>
          <a:prstGeom prst="rect">
            <a:avLst/>
          </a:prstGeom>
          <a:noFill/>
          <a:ln/>
        </p:spPr>
        <p:txBody>
          <a:bodyPr wrap="none" lIns="0" tIns="0" rIns="0" bIns="0" rtlCol="0" anchor="t"/>
          <a:lstStyle/>
          <a:p>
            <a:pPr marL="0" indent="0" algn="l">
              <a:lnSpc>
                <a:spcPts val="2700"/>
              </a:lnSpc>
              <a:buNone/>
            </a:pPr>
            <a:r>
              <a:rPr lang="en-US" sz="16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GPU/CPU로 모델을 이동하고 DataParallel로 다중 </a:t>
            </a:r>
            <a:r>
              <a:rPr lang="en-US" sz="16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GPU를</a:t>
            </a:r>
            <a:r>
              <a:rPr lang="en-US" sz="16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 </a:t>
            </a:r>
            <a:r>
              <a:rPr lang="en-US" sz="16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지원</a:t>
            </a:r>
            <a:endParaRPr lang="en-US" sz="16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2" name="Shape 9"/>
          <p:cNvSpPr/>
          <p:nvPr/>
        </p:nvSpPr>
        <p:spPr>
          <a:xfrm>
            <a:off x="1483995" y="4593193"/>
            <a:ext cx="161568" cy="1264325"/>
          </a:xfrm>
          <a:prstGeom prst="roundRect">
            <a:avLst>
              <a:gd name="adj" fmla="val 20002"/>
            </a:avLst>
          </a:prstGeom>
          <a:solidFill>
            <a:srgbClr val="315251"/>
          </a:solidFill>
          <a:ln/>
        </p:spPr>
        <p:txBody>
          <a:bodyPr/>
          <a:lstStyle/>
          <a:p>
            <a:endParaRPr lang="ko-KR" altLang="en-US">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3" name="Text 10"/>
          <p:cNvSpPr/>
          <p:nvPr/>
        </p:nvSpPr>
        <p:spPr>
          <a:xfrm>
            <a:off x="1968698" y="4593193"/>
            <a:ext cx="2534603" cy="316825"/>
          </a:xfrm>
          <a:prstGeom prst="rect">
            <a:avLst/>
          </a:prstGeom>
          <a:noFill/>
          <a:ln/>
        </p:spPr>
        <p:txBody>
          <a:bodyPr wrap="none" lIns="0" tIns="0" rIns="0" bIns="0" rtlCol="0" anchor="t"/>
          <a:lstStyle/>
          <a:p>
            <a:pPr marL="0" indent="0" algn="l">
              <a:lnSpc>
                <a:spcPts val="2450"/>
              </a:lnSpc>
              <a:buNone/>
            </a:pPr>
            <a:r>
              <a:rPr lang="en-US" sz="19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학습 루프</a:t>
            </a:r>
            <a:endParaRPr lang="en-US" sz="19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4" name="Text 11"/>
          <p:cNvSpPr/>
          <p:nvPr/>
        </p:nvSpPr>
        <p:spPr>
          <a:xfrm>
            <a:off x="1968698" y="5039201"/>
            <a:ext cx="6337578" cy="344567"/>
          </a:xfrm>
          <a:prstGeom prst="rect">
            <a:avLst/>
          </a:prstGeom>
          <a:noFill/>
          <a:ln/>
        </p:spPr>
        <p:txBody>
          <a:bodyPr wrap="none" lIns="0" tIns="0" rIns="0" bIns="0" rtlCol="0" anchor="t"/>
          <a:lstStyle/>
          <a:p>
            <a:pPr marL="0" indent="0" algn="l">
              <a:lnSpc>
                <a:spcPts val="2700"/>
              </a:lnSpc>
              <a:buNone/>
            </a:pPr>
            <a:r>
              <a:rPr lang="en-US" sz="16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MSE 손실을 최소화하도록 </a:t>
            </a:r>
            <a:r>
              <a:rPr lang="en-US" sz="16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파라미터를</a:t>
            </a:r>
            <a:r>
              <a:rPr lang="en-US" sz="16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 </a:t>
            </a:r>
            <a:r>
              <a:rPr lang="en-US" sz="16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학습</a:t>
            </a:r>
            <a:endParaRPr lang="en-US" sz="16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5" name="Text 12"/>
          <p:cNvSpPr/>
          <p:nvPr/>
        </p:nvSpPr>
        <p:spPr>
          <a:xfrm>
            <a:off x="1968698" y="5512951"/>
            <a:ext cx="6337578" cy="344567"/>
          </a:xfrm>
          <a:prstGeom prst="rect">
            <a:avLst/>
          </a:prstGeom>
          <a:noFill/>
          <a:ln/>
        </p:spPr>
        <p:txBody>
          <a:bodyPr wrap="none" lIns="0" tIns="0" rIns="0" bIns="0" rtlCol="0" anchor="t"/>
          <a:lstStyle/>
          <a:p>
            <a:pPr marL="0" indent="0" algn="l">
              <a:lnSpc>
                <a:spcPts val="2700"/>
              </a:lnSpc>
              <a:buNone/>
            </a:pPr>
            <a:r>
              <a:rPr lang="en-US" sz="16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학습 과정 시간을 로깅하여 </a:t>
            </a:r>
            <a:r>
              <a:rPr lang="en-US" sz="16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성능을</a:t>
            </a:r>
            <a:r>
              <a:rPr lang="en-US" sz="16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 </a:t>
            </a:r>
            <a:r>
              <a:rPr lang="en-US" sz="16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모니터링</a:t>
            </a:r>
            <a:endParaRPr lang="en-US" sz="16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6" name="Shape 13"/>
          <p:cNvSpPr/>
          <p:nvPr/>
        </p:nvSpPr>
        <p:spPr>
          <a:xfrm>
            <a:off x="1807131" y="6072902"/>
            <a:ext cx="161568" cy="1264325"/>
          </a:xfrm>
          <a:prstGeom prst="roundRect">
            <a:avLst>
              <a:gd name="adj" fmla="val 20002"/>
            </a:avLst>
          </a:prstGeom>
          <a:solidFill>
            <a:srgbClr val="315251"/>
          </a:solidFill>
          <a:ln/>
        </p:spPr>
        <p:txBody>
          <a:bodyPr/>
          <a:lstStyle/>
          <a:p>
            <a:endParaRPr lang="ko-KR" altLang="en-US">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7" name="Text 14"/>
          <p:cNvSpPr/>
          <p:nvPr/>
        </p:nvSpPr>
        <p:spPr>
          <a:xfrm>
            <a:off x="2291834" y="6072902"/>
            <a:ext cx="2534603" cy="316825"/>
          </a:xfrm>
          <a:prstGeom prst="rect">
            <a:avLst/>
          </a:prstGeom>
          <a:noFill/>
          <a:ln/>
        </p:spPr>
        <p:txBody>
          <a:bodyPr wrap="none" lIns="0" tIns="0" rIns="0" bIns="0" rtlCol="0" anchor="t"/>
          <a:lstStyle/>
          <a:p>
            <a:pPr marL="0" indent="0" algn="l">
              <a:lnSpc>
                <a:spcPts val="2450"/>
              </a:lnSpc>
              <a:buNone/>
            </a:pPr>
            <a:r>
              <a:rPr lang="en-US" sz="19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모델 저장</a:t>
            </a:r>
            <a:endParaRPr lang="en-US" sz="19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18" name="Text 15"/>
          <p:cNvSpPr/>
          <p:nvPr/>
        </p:nvSpPr>
        <p:spPr>
          <a:xfrm>
            <a:off x="2291834" y="6518910"/>
            <a:ext cx="6014442" cy="344567"/>
          </a:xfrm>
          <a:prstGeom prst="rect">
            <a:avLst/>
          </a:prstGeom>
          <a:noFill/>
          <a:ln/>
        </p:spPr>
        <p:txBody>
          <a:bodyPr wrap="none" lIns="0" tIns="0" rIns="0" bIns="0" rtlCol="0" anchor="t"/>
          <a:lstStyle/>
          <a:p>
            <a:pPr marL="0" indent="0" algn="l">
              <a:lnSpc>
                <a:spcPts val="2700"/>
              </a:lnSpc>
              <a:buNone/>
            </a:pPr>
            <a:r>
              <a:rPr lang="en-US" sz="16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최종</a:t>
            </a:r>
            <a:r>
              <a:rPr lang="en-US" sz="16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 </a:t>
            </a:r>
            <a:r>
              <a:rPr lang="en-US" sz="16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파라미터를</a:t>
            </a:r>
            <a:r>
              <a:rPr lang="en-US" sz="1650" dirty="0">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 </a:t>
            </a:r>
            <a:r>
              <a:rPr lang="en-US" sz="1650" dirty="0" err="1">
                <a:solidFill>
                  <a:srgbClr val="F9EEE7"/>
                </a:solidFill>
                <a:latin typeface="Microsoft GothicNeo" panose="020B0500000101010101" pitchFamily="50" charset="-127"/>
                <a:ea typeface="Microsoft GothicNeo" panose="020B0500000101010101" pitchFamily="50" charset="-127"/>
                <a:cs typeface="Microsoft GothicNeo" panose="020B0500000101010101" pitchFamily="50" charset="-127"/>
              </a:rPr>
              <a:t>저장</a:t>
            </a:r>
            <a:endParaRPr lang="en-US" sz="16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5281A4-9C67-63E7-DCB3-10D290006F7A}"/>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0BAF3834-B40D-1197-14C5-FA90064D0CE7}"/>
              </a:ext>
            </a:extLst>
          </p:cNvPr>
          <p:cNvSpPr/>
          <p:nvPr/>
        </p:nvSpPr>
        <p:spPr>
          <a:xfrm>
            <a:off x="837724" y="676989"/>
            <a:ext cx="5069205" cy="633651"/>
          </a:xfrm>
          <a:prstGeom prst="rect">
            <a:avLst/>
          </a:prstGeom>
          <a:noFill/>
          <a:ln/>
        </p:spPr>
        <p:txBody>
          <a:bodyPr wrap="none" lIns="0" tIns="0" rIns="0" bIns="0" rtlCol="0" anchor="t"/>
          <a:lstStyle/>
          <a:p>
            <a:pPr marL="0" indent="0" algn="l">
              <a:lnSpc>
                <a:spcPts val="4950"/>
              </a:lnSpc>
              <a:buNone/>
            </a:pPr>
            <a:r>
              <a:rPr lang="en-US" sz="3950" u="sng" dirty="0">
                <a:solidFill>
                  <a:srgbClr val="EF9C82"/>
                </a:solidFill>
                <a:latin typeface="Microsoft GothicNeo" panose="020B0500000101010101" pitchFamily="50" charset="-127"/>
                <a:ea typeface="Microsoft GothicNeo" panose="020B0500000101010101" pitchFamily="50" charset="-127"/>
                <a:cs typeface="Microsoft GothicNeo" panose="020B0500000101010101" pitchFamily="50" charset="-127"/>
                <a:hlinkClick r:id="rId3">
                  <a:extLst>
                    <a:ext uri="{A12FA001-AC4F-418D-AE19-62706E023703}">
                      <ahyp:hlinkClr xmlns:ahyp="http://schemas.microsoft.com/office/drawing/2018/hyperlinkcolor" val="tx"/>
                    </a:ext>
                  </a:extLst>
                </a:hlinkClick>
              </a:rPr>
              <a:t>train_arima.py</a:t>
            </a:r>
            <a:endParaRPr lang="en-US" sz="3950" dirty="0">
              <a:latin typeface="Microsoft GothicNeo" panose="020B0500000101010101" pitchFamily="50" charset="-127"/>
              <a:ea typeface="Microsoft GothicNeo" panose="020B0500000101010101" pitchFamily="50" charset="-127"/>
              <a:cs typeface="Microsoft GothicNeo" panose="020B0500000101010101" pitchFamily="50" charset="-127"/>
            </a:endParaRPr>
          </a:p>
        </p:txBody>
      </p:sp>
      <p:sp>
        <p:nvSpPr>
          <p:cNvPr id="20" name="Text 1">
            <a:extLst>
              <a:ext uri="{FF2B5EF4-FFF2-40B4-BE49-F238E27FC236}">
                <a16:creationId xmlns:a16="http://schemas.microsoft.com/office/drawing/2014/main" id="{9B347372-93E6-20E3-B908-6393AF882E0A}"/>
              </a:ext>
            </a:extLst>
          </p:cNvPr>
          <p:cNvSpPr/>
          <p:nvPr/>
        </p:nvSpPr>
        <p:spPr>
          <a:xfrm>
            <a:off x="837725" y="1751053"/>
            <a:ext cx="6477476" cy="6244371"/>
          </a:xfrm>
          <a:prstGeom prst="rect">
            <a:avLst/>
          </a:prstGeom>
          <a:noFill/>
          <a:ln/>
        </p:spPr>
        <p:txBody>
          <a:bodyPr wrap="none" lIns="0" tIns="0" rIns="0" bIns="0" rtlCol="0" anchor="t"/>
          <a:lstStyle/>
          <a:p>
            <a:r>
              <a:rPr lang="en-US" altLang="ko-KR" sz="800" dirty="0">
                <a:solidFill>
                  <a:schemeClr val="bg1"/>
                </a:solidFill>
                <a:latin typeface="+mj-ea"/>
                <a:ea typeface="+mj-ea"/>
              </a:rPr>
              <a:t>def main():</a:t>
            </a:r>
          </a:p>
          <a:p>
            <a:r>
              <a:rPr lang="en-US" altLang="ko-KR" sz="800" dirty="0">
                <a:solidFill>
                  <a:schemeClr val="bg1"/>
                </a:solidFill>
                <a:latin typeface="+mj-ea"/>
                <a:ea typeface="+mj-ea"/>
              </a:rPr>
              <a:t>    # 1) </a:t>
            </a:r>
            <a:r>
              <a:rPr lang="ko-KR" altLang="en-US" sz="800" dirty="0">
                <a:solidFill>
                  <a:schemeClr val="bg1"/>
                </a:solidFill>
                <a:latin typeface="+mj-ea"/>
                <a:ea typeface="+mj-ea"/>
              </a:rPr>
              <a:t>인자 파싱</a:t>
            </a:r>
          </a:p>
          <a:p>
            <a:r>
              <a:rPr lang="ko-KR" altLang="en-US" sz="800" dirty="0">
                <a:solidFill>
                  <a:schemeClr val="bg1"/>
                </a:solidFill>
                <a:latin typeface="+mj-ea"/>
                <a:ea typeface="+mj-ea"/>
              </a:rPr>
              <a:t>    </a:t>
            </a:r>
            <a:r>
              <a:rPr lang="en-US" altLang="ko-KR" sz="800" dirty="0">
                <a:solidFill>
                  <a:schemeClr val="bg1"/>
                </a:solidFill>
                <a:latin typeface="+mj-ea"/>
                <a:ea typeface="+mj-ea"/>
              </a:rPr>
              <a:t>parser = </a:t>
            </a:r>
            <a:r>
              <a:rPr lang="en-US" altLang="ko-KR" sz="800" dirty="0" err="1">
                <a:solidFill>
                  <a:schemeClr val="bg1"/>
                </a:solidFill>
                <a:latin typeface="+mj-ea"/>
                <a:ea typeface="+mj-ea"/>
              </a:rPr>
              <a:t>argparse.ArgumentParser</a:t>
            </a:r>
            <a:r>
              <a:rPr lang="en-US" altLang="ko-KR" sz="800" dirty="0">
                <a:solidFill>
                  <a:schemeClr val="bg1"/>
                </a:solidFill>
                <a:latin typeface="+mj-ea"/>
                <a:ea typeface="+mj-ea"/>
              </a:rPr>
              <a:t>()</a:t>
            </a:r>
          </a:p>
          <a:p>
            <a:r>
              <a:rPr lang="en-US" altLang="ko-KR" sz="800" dirty="0">
                <a:solidFill>
                  <a:schemeClr val="bg1"/>
                </a:solidFill>
                <a:latin typeface="+mj-ea"/>
                <a:ea typeface="+mj-ea"/>
              </a:rPr>
              <a:t>    </a:t>
            </a:r>
            <a:r>
              <a:rPr lang="en-US" altLang="ko-KR" sz="800" dirty="0" err="1">
                <a:solidFill>
                  <a:schemeClr val="bg1"/>
                </a:solidFill>
                <a:latin typeface="+mj-ea"/>
                <a:ea typeface="+mj-ea"/>
              </a:rPr>
              <a:t>parser.add_argument</a:t>
            </a:r>
            <a:r>
              <a:rPr lang="en-US" altLang="ko-KR" sz="800" dirty="0">
                <a:solidFill>
                  <a:schemeClr val="bg1"/>
                </a:solidFill>
                <a:latin typeface="+mj-ea"/>
                <a:ea typeface="+mj-ea"/>
              </a:rPr>
              <a:t>("--csv", default="train.csv", help="</a:t>
            </a:r>
            <a:r>
              <a:rPr lang="ko-KR" altLang="en-US" sz="800" dirty="0">
                <a:solidFill>
                  <a:schemeClr val="bg1"/>
                </a:solidFill>
                <a:latin typeface="+mj-ea"/>
                <a:ea typeface="+mj-ea"/>
              </a:rPr>
              <a:t>정상 구간 </a:t>
            </a:r>
            <a:r>
              <a:rPr lang="en-US" altLang="ko-KR" sz="800" dirty="0">
                <a:solidFill>
                  <a:schemeClr val="bg1"/>
                </a:solidFill>
                <a:latin typeface="+mj-ea"/>
                <a:ea typeface="+mj-ea"/>
              </a:rPr>
              <a:t>CSV </a:t>
            </a:r>
            <a:r>
              <a:rPr lang="ko-KR" altLang="en-US" sz="800" dirty="0">
                <a:solidFill>
                  <a:schemeClr val="bg1"/>
                </a:solidFill>
                <a:latin typeface="+mj-ea"/>
                <a:ea typeface="+mj-ea"/>
              </a:rPr>
              <a:t>경로</a:t>
            </a:r>
            <a:r>
              <a:rPr lang="en-US" altLang="ko-KR" sz="800" dirty="0">
                <a:solidFill>
                  <a:schemeClr val="bg1"/>
                </a:solidFill>
                <a:latin typeface="+mj-ea"/>
                <a:ea typeface="+mj-ea"/>
              </a:rPr>
              <a:t>")</a:t>
            </a:r>
          </a:p>
          <a:p>
            <a:r>
              <a:rPr lang="en-US" altLang="ko-KR" sz="800" dirty="0">
                <a:solidFill>
                  <a:schemeClr val="bg1"/>
                </a:solidFill>
                <a:latin typeface="+mj-ea"/>
                <a:ea typeface="+mj-ea"/>
              </a:rPr>
              <a:t>    </a:t>
            </a:r>
            <a:r>
              <a:rPr lang="en-US" altLang="ko-KR" sz="800" dirty="0" err="1">
                <a:solidFill>
                  <a:schemeClr val="bg1"/>
                </a:solidFill>
                <a:latin typeface="+mj-ea"/>
                <a:ea typeface="+mj-ea"/>
              </a:rPr>
              <a:t>parser.add_argument</a:t>
            </a:r>
            <a:r>
              <a:rPr lang="en-US" altLang="ko-KR" sz="800" dirty="0">
                <a:solidFill>
                  <a:schemeClr val="bg1"/>
                </a:solidFill>
                <a:latin typeface="+mj-ea"/>
                <a:ea typeface="+mj-ea"/>
              </a:rPr>
              <a:t>("--tag", default="LIT101", help="</a:t>
            </a:r>
            <a:r>
              <a:rPr lang="ko-KR" altLang="en-US" sz="800" dirty="0">
                <a:solidFill>
                  <a:schemeClr val="bg1"/>
                </a:solidFill>
                <a:latin typeface="+mj-ea"/>
                <a:ea typeface="+mj-ea"/>
              </a:rPr>
              <a:t>센서 </a:t>
            </a:r>
            <a:r>
              <a:rPr lang="ko-KR" altLang="en-US" sz="800" dirty="0" err="1">
                <a:solidFill>
                  <a:schemeClr val="bg1"/>
                </a:solidFill>
                <a:latin typeface="+mj-ea"/>
                <a:ea typeface="+mj-ea"/>
              </a:rPr>
              <a:t>태그명</a:t>
            </a:r>
            <a:r>
              <a:rPr lang="en-US" altLang="ko-KR" sz="800" dirty="0">
                <a:solidFill>
                  <a:schemeClr val="bg1"/>
                </a:solidFill>
                <a:latin typeface="+mj-ea"/>
                <a:ea typeface="+mj-ea"/>
              </a:rPr>
              <a:t>")</a:t>
            </a:r>
          </a:p>
          <a:p>
            <a:r>
              <a:rPr lang="en-US" altLang="ko-KR" sz="800" dirty="0">
                <a:solidFill>
                  <a:schemeClr val="bg1"/>
                </a:solidFill>
                <a:latin typeface="+mj-ea"/>
                <a:ea typeface="+mj-ea"/>
              </a:rPr>
              <a:t>    </a:t>
            </a:r>
            <a:r>
              <a:rPr lang="en-US" altLang="ko-KR" sz="800" dirty="0" err="1">
                <a:solidFill>
                  <a:schemeClr val="bg1"/>
                </a:solidFill>
                <a:latin typeface="+mj-ea"/>
                <a:ea typeface="+mj-ea"/>
              </a:rPr>
              <a:t>parser.add_argument</a:t>
            </a:r>
            <a:r>
              <a:rPr lang="en-US" altLang="ko-KR" sz="800" dirty="0">
                <a:solidFill>
                  <a:schemeClr val="bg1"/>
                </a:solidFill>
                <a:latin typeface="+mj-ea"/>
                <a:ea typeface="+mj-ea"/>
              </a:rPr>
              <a:t>("--epochs", type=int, default=100, help="</a:t>
            </a:r>
            <a:r>
              <a:rPr lang="ko-KR" altLang="en-US" sz="800" dirty="0">
                <a:solidFill>
                  <a:schemeClr val="bg1"/>
                </a:solidFill>
                <a:latin typeface="+mj-ea"/>
                <a:ea typeface="+mj-ea"/>
              </a:rPr>
              <a:t>전체 </a:t>
            </a:r>
            <a:r>
              <a:rPr lang="en-US" altLang="ko-KR" sz="800" dirty="0">
                <a:solidFill>
                  <a:schemeClr val="bg1"/>
                </a:solidFill>
                <a:latin typeface="+mj-ea"/>
                <a:ea typeface="+mj-ea"/>
              </a:rPr>
              <a:t>Epoch </a:t>
            </a:r>
            <a:r>
              <a:rPr lang="ko-KR" altLang="en-US" sz="800" dirty="0">
                <a:solidFill>
                  <a:schemeClr val="bg1"/>
                </a:solidFill>
                <a:latin typeface="+mj-ea"/>
                <a:ea typeface="+mj-ea"/>
              </a:rPr>
              <a:t>수</a:t>
            </a:r>
            <a:r>
              <a:rPr lang="en-US" altLang="ko-KR" sz="800" dirty="0">
                <a:solidFill>
                  <a:schemeClr val="bg1"/>
                </a:solidFill>
                <a:latin typeface="+mj-ea"/>
                <a:ea typeface="+mj-ea"/>
              </a:rPr>
              <a:t>")</a:t>
            </a:r>
          </a:p>
          <a:p>
            <a:r>
              <a:rPr lang="en-US" altLang="ko-KR" sz="800" dirty="0">
                <a:solidFill>
                  <a:schemeClr val="bg1"/>
                </a:solidFill>
                <a:latin typeface="+mj-ea"/>
                <a:ea typeface="+mj-ea"/>
              </a:rPr>
              <a:t>    </a:t>
            </a:r>
            <a:r>
              <a:rPr lang="en-US" altLang="ko-KR" sz="800" dirty="0" err="1">
                <a:solidFill>
                  <a:schemeClr val="bg1"/>
                </a:solidFill>
                <a:latin typeface="+mj-ea"/>
                <a:ea typeface="+mj-ea"/>
              </a:rPr>
              <a:t>parser.add_argument</a:t>
            </a:r>
            <a:r>
              <a:rPr lang="en-US" altLang="ko-KR" sz="800" dirty="0">
                <a:solidFill>
                  <a:schemeClr val="bg1"/>
                </a:solidFill>
                <a:latin typeface="+mj-ea"/>
                <a:ea typeface="+mj-ea"/>
              </a:rPr>
              <a:t>("--</a:t>
            </a:r>
            <a:r>
              <a:rPr lang="en-US" altLang="ko-KR" sz="800" dirty="0" err="1">
                <a:solidFill>
                  <a:schemeClr val="bg1"/>
                </a:solidFill>
                <a:latin typeface="+mj-ea"/>
                <a:ea typeface="+mj-ea"/>
              </a:rPr>
              <a:t>lr</a:t>
            </a:r>
            <a:r>
              <a:rPr lang="en-US" altLang="ko-KR" sz="800" dirty="0">
                <a:solidFill>
                  <a:schemeClr val="bg1"/>
                </a:solidFill>
                <a:latin typeface="+mj-ea"/>
                <a:ea typeface="+mj-ea"/>
              </a:rPr>
              <a:t>", type=float, default=1e-2, help="</a:t>
            </a:r>
            <a:r>
              <a:rPr lang="ko-KR" altLang="en-US" sz="800" dirty="0" err="1">
                <a:solidFill>
                  <a:schemeClr val="bg1"/>
                </a:solidFill>
                <a:latin typeface="+mj-ea"/>
                <a:ea typeface="+mj-ea"/>
              </a:rPr>
              <a:t>학습률</a:t>
            </a:r>
            <a:r>
              <a:rPr lang="en-US" altLang="ko-KR" sz="800" dirty="0">
                <a:solidFill>
                  <a:schemeClr val="bg1"/>
                </a:solidFill>
                <a:latin typeface="+mj-ea"/>
                <a:ea typeface="+mj-ea"/>
              </a:rPr>
              <a:t>")</a:t>
            </a:r>
          </a:p>
          <a:p>
            <a:r>
              <a:rPr lang="en-US" altLang="ko-KR" sz="800" dirty="0">
                <a:solidFill>
                  <a:schemeClr val="bg1"/>
                </a:solidFill>
                <a:latin typeface="+mj-ea"/>
                <a:ea typeface="+mj-ea"/>
              </a:rPr>
              <a:t>    </a:t>
            </a:r>
            <a:r>
              <a:rPr lang="en-US" altLang="ko-KR" sz="800" dirty="0" err="1">
                <a:solidFill>
                  <a:schemeClr val="bg1"/>
                </a:solidFill>
                <a:latin typeface="+mj-ea"/>
                <a:ea typeface="+mj-ea"/>
              </a:rPr>
              <a:t>args</a:t>
            </a:r>
            <a:r>
              <a:rPr lang="en-US" altLang="ko-KR" sz="800" dirty="0">
                <a:solidFill>
                  <a:schemeClr val="bg1"/>
                </a:solidFill>
                <a:latin typeface="+mj-ea"/>
                <a:ea typeface="+mj-ea"/>
              </a:rPr>
              <a:t> = </a:t>
            </a:r>
            <a:r>
              <a:rPr lang="en-US" altLang="ko-KR" sz="800" dirty="0" err="1">
                <a:solidFill>
                  <a:schemeClr val="bg1"/>
                </a:solidFill>
                <a:latin typeface="+mj-ea"/>
                <a:ea typeface="+mj-ea"/>
              </a:rPr>
              <a:t>parser.parse_args</a:t>
            </a:r>
            <a:r>
              <a:rPr lang="en-US" altLang="ko-KR" sz="800" dirty="0">
                <a:solidFill>
                  <a:schemeClr val="bg1"/>
                </a:solidFill>
                <a:latin typeface="+mj-ea"/>
                <a:ea typeface="+mj-ea"/>
              </a:rPr>
              <a:t>()</a:t>
            </a:r>
          </a:p>
          <a:p>
            <a:br>
              <a:rPr lang="en-US" altLang="ko-KR" sz="800" dirty="0">
                <a:solidFill>
                  <a:schemeClr val="bg1"/>
                </a:solidFill>
                <a:latin typeface="+mj-ea"/>
                <a:ea typeface="+mj-ea"/>
              </a:rPr>
            </a:br>
            <a:r>
              <a:rPr lang="en-US" altLang="ko-KR" sz="800" dirty="0">
                <a:solidFill>
                  <a:schemeClr val="bg1"/>
                </a:solidFill>
                <a:latin typeface="+mj-ea"/>
                <a:ea typeface="+mj-ea"/>
              </a:rPr>
              <a:t>    # 2) </a:t>
            </a:r>
            <a:r>
              <a:rPr lang="ko-KR" altLang="en-US" sz="800" dirty="0">
                <a:solidFill>
                  <a:schemeClr val="bg1"/>
                </a:solidFill>
                <a:latin typeface="+mj-ea"/>
                <a:ea typeface="+mj-ea"/>
              </a:rPr>
              <a:t>디바이스 설정</a:t>
            </a:r>
          </a:p>
          <a:p>
            <a:r>
              <a:rPr lang="ko-KR" altLang="en-US" sz="800" dirty="0">
                <a:solidFill>
                  <a:schemeClr val="bg1"/>
                </a:solidFill>
                <a:latin typeface="+mj-ea"/>
                <a:ea typeface="+mj-ea"/>
              </a:rPr>
              <a:t>    </a:t>
            </a:r>
            <a:r>
              <a:rPr lang="en-US" altLang="ko-KR" sz="800" dirty="0">
                <a:solidFill>
                  <a:schemeClr val="bg1"/>
                </a:solidFill>
                <a:latin typeface="+mj-ea"/>
                <a:ea typeface="+mj-ea"/>
              </a:rPr>
              <a:t>device, </a:t>
            </a:r>
            <a:r>
              <a:rPr lang="en-US" altLang="ko-KR" sz="800" dirty="0" err="1">
                <a:solidFill>
                  <a:schemeClr val="bg1"/>
                </a:solidFill>
                <a:latin typeface="+mj-ea"/>
                <a:ea typeface="+mj-ea"/>
              </a:rPr>
              <a:t>n_gpu</a:t>
            </a:r>
            <a:r>
              <a:rPr lang="en-US" altLang="ko-KR" sz="800" dirty="0">
                <a:solidFill>
                  <a:schemeClr val="bg1"/>
                </a:solidFill>
                <a:latin typeface="+mj-ea"/>
                <a:ea typeface="+mj-ea"/>
              </a:rPr>
              <a:t> = </a:t>
            </a:r>
            <a:r>
              <a:rPr lang="en-US" altLang="ko-KR" sz="800" dirty="0" err="1">
                <a:solidFill>
                  <a:schemeClr val="bg1"/>
                </a:solidFill>
                <a:latin typeface="+mj-ea"/>
                <a:ea typeface="+mj-ea"/>
              </a:rPr>
              <a:t>get_device</a:t>
            </a:r>
            <a:r>
              <a:rPr lang="en-US" altLang="ko-KR" sz="800" dirty="0">
                <a:solidFill>
                  <a:schemeClr val="bg1"/>
                </a:solidFill>
                <a:latin typeface="+mj-ea"/>
                <a:ea typeface="+mj-ea"/>
              </a:rPr>
              <a:t>()</a:t>
            </a:r>
          </a:p>
          <a:p>
            <a:r>
              <a:rPr lang="en-US" altLang="ko-KR" sz="800" dirty="0">
                <a:solidFill>
                  <a:schemeClr val="bg1"/>
                </a:solidFill>
                <a:latin typeface="+mj-ea"/>
                <a:ea typeface="+mj-ea"/>
              </a:rPr>
              <a:t>    print(f"</a:t>
            </a:r>
            <a:r>
              <a:rPr lang="ko-KR" altLang="en-US" sz="800" dirty="0">
                <a:solidFill>
                  <a:schemeClr val="bg1"/>
                </a:solidFill>
                <a:latin typeface="+mj-ea"/>
                <a:ea typeface="+mj-ea"/>
              </a:rPr>
              <a:t>학습 디바이스</a:t>
            </a:r>
            <a:r>
              <a:rPr lang="en-US" altLang="ko-KR" sz="800" dirty="0">
                <a:solidFill>
                  <a:schemeClr val="bg1"/>
                </a:solidFill>
                <a:latin typeface="+mj-ea"/>
                <a:ea typeface="+mj-ea"/>
              </a:rPr>
              <a:t>: {device}  (GPU </a:t>
            </a:r>
            <a:r>
              <a:rPr lang="ko-KR" altLang="en-US" sz="800" dirty="0">
                <a:solidFill>
                  <a:schemeClr val="bg1"/>
                </a:solidFill>
                <a:latin typeface="+mj-ea"/>
                <a:ea typeface="+mj-ea"/>
              </a:rPr>
              <a:t>개수</a:t>
            </a:r>
            <a:r>
              <a:rPr lang="en-US" altLang="ko-KR" sz="800" dirty="0">
                <a:solidFill>
                  <a:schemeClr val="bg1"/>
                </a:solidFill>
                <a:latin typeface="+mj-ea"/>
                <a:ea typeface="+mj-ea"/>
              </a:rPr>
              <a:t>={</a:t>
            </a:r>
            <a:r>
              <a:rPr lang="en-US" altLang="ko-KR" sz="800" dirty="0" err="1">
                <a:solidFill>
                  <a:schemeClr val="bg1"/>
                </a:solidFill>
                <a:latin typeface="+mj-ea"/>
                <a:ea typeface="+mj-ea"/>
              </a:rPr>
              <a:t>n_gpu</a:t>
            </a:r>
            <a:r>
              <a:rPr lang="en-US" altLang="ko-KR" sz="800" dirty="0">
                <a:solidFill>
                  <a:schemeClr val="bg1"/>
                </a:solidFill>
                <a:latin typeface="+mj-ea"/>
                <a:ea typeface="+mj-ea"/>
              </a:rPr>
              <a:t>})")</a:t>
            </a:r>
          </a:p>
          <a:p>
            <a:br>
              <a:rPr lang="en-US" altLang="ko-KR" sz="800" dirty="0">
                <a:solidFill>
                  <a:schemeClr val="bg1"/>
                </a:solidFill>
                <a:latin typeface="+mj-ea"/>
                <a:ea typeface="+mj-ea"/>
              </a:rPr>
            </a:br>
            <a:r>
              <a:rPr lang="en-US" altLang="ko-KR" sz="800" dirty="0">
                <a:solidFill>
                  <a:schemeClr val="bg1"/>
                </a:solidFill>
                <a:latin typeface="+mj-ea"/>
                <a:ea typeface="+mj-ea"/>
              </a:rPr>
              <a:t>    # 3) </a:t>
            </a:r>
            <a:r>
              <a:rPr lang="ko-KR" altLang="en-US" sz="800" dirty="0">
                <a:solidFill>
                  <a:schemeClr val="bg1"/>
                </a:solidFill>
                <a:latin typeface="+mj-ea"/>
                <a:ea typeface="+mj-ea"/>
              </a:rPr>
              <a:t>데이터 로드</a:t>
            </a:r>
          </a:p>
          <a:p>
            <a:r>
              <a:rPr lang="ko-KR" altLang="en-US" sz="800" dirty="0">
                <a:solidFill>
                  <a:schemeClr val="bg1"/>
                </a:solidFill>
                <a:latin typeface="+mj-ea"/>
                <a:ea typeface="+mj-ea"/>
              </a:rPr>
              <a:t>    </a:t>
            </a:r>
            <a:r>
              <a:rPr lang="en-US" altLang="ko-KR" sz="800" dirty="0">
                <a:solidFill>
                  <a:schemeClr val="bg1"/>
                </a:solidFill>
                <a:latin typeface="+mj-ea"/>
                <a:ea typeface="+mj-ea"/>
              </a:rPr>
              <a:t>try:</a:t>
            </a:r>
          </a:p>
          <a:p>
            <a:r>
              <a:rPr lang="en-US" altLang="ko-KR" sz="800" dirty="0">
                <a:solidFill>
                  <a:schemeClr val="bg1"/>
                </a:solidFill>
                <a:latin typeface="+mj-ea"/>
                <a:ea typeface="+mj-ea"/>
              </a:rPr>
              <a:t>        series, _ = </a:t>
            </a:r>
            <a:r>
              <a:rPr lang="en-US" altLang="ko-KR" sz="800" dirty="0" err="1">
                <a:solidFill>
                  <a:schemeClr val="bg1"/>
                </a:solidFill>
                <a:latin typeface="+mj-ea"/>
                <a:ea typeface="+mj-ea"/>
              </a:rPr>
              <a:t>load_csv</a:t>
            </a:r>
            <a:r>
              <a:rPr lang="en-US" altLang="ko-KR" sz="800" dirty="0">
                <a:solidFill>
                  <a:schemeClr val="bg1"/>
                </a:solidFill>
                <a:latin typeface="+mj-ea"/>
                <a:ea typeface="+mj-ea"/>
              </a:rPr>
              <a:t>(args.csv, </a:t>
            </a:r>
            <a:r>
              <a:rPr lang="en-US" altLang="ko-KR" sz="800" dirty="0" err="1">
                <a:solidFill>
                  <a:schemeClr val="bg1"/>
                </a:solidFill>
                <a:latin typeface="+mj-ea"/>
                <a:ea typeface="+mj-ea"/>
              </a:rPr>
              <a:t>args.tag</a:t>
            </a:r>
            <a:r>
              <a:rPr lang="en-US" altLang="ko-KR" sz="800" dirty="0">
                <a:solidFill>
                  <a:schemeClr val="bg1"/>
                </a:solidFill>
                <a:latin typeface="+mj-ea"/>
                <a:ea typeface="+mj-ea"/>
              </a:rPr>
              <a:t>)</a:t>
            </a:r>
          </a:p>
          <a:p>
            <a:r>
              <a:rPr lang="en-US" altLang="ko-KR" sz="800" dirty="0">
                <a:solidFill>
                  <a:schemeClr val="bg1"/>
                </a:solidFill>
                <a:latin typeface="+mj-ea"/>
                <a:ea typeface="+mj-ea"/>
              </a:rPr>
              <a:t>    except Exception as e:</a:t>
            </a:r>
          </a:p>
          <a:p>
            <a:r>
              <a:rPr lang="en-US" altLang="ko-KR" sz="800" dirty="0">
                <a:solidFill>
                  <a:schemeClr val="bg1"/>
                </a:solidFill>
                <a:latin typeface="+mj-ea"/>
                <a:ea typeface="+mj-ea"/>
              </a:rPr>
              <a:t>        print(f"</a:t>
            </a:r>
            <a:r>
              <a:rPr lang="ko-KR" altLang="en-US" sz="800" dirty="0">
                <a:solidFill>
                  <a:schemeClr val="bg1"/>
                </a:solidFill>
                <a:latin typeface="+mj-ea"/>
                <a:ea typeface="+mj-ea"/>
              </a:rPr>
              <a:t>데이터 로드 실패</a:t>
            </a:r>
            <a:r>
              <a:rPr lang="en-US" altLang="ko-KR" sz="800" dirty="0">
                <a:solidFill>
                  <a:schemeClr val="bg1"/>
                </a:solidFill>
                <a:latin typeface="+mj-ea"/>
                <a:ea typeface="+mj-ea"/>
              </a:rPr>
              <a:t>: {e}")</a:t>
            </a:r>
          </a:p>
          <a:p>
            <a:r>
              <a:rPr lang="en-US" altLang="ko-KR" sz="800" dirty="0">
                <a:solidFill>
                  <a:schemeClr val="bg1"/>
                </a:solidFill>
                <a:latin typeface="+mj-ea"/>
                <a:ea typeface="+mj-ea"/>
              </a:rPr>
              <a:t>        </a:t>
            </a:r>
            <a:r>
              <a:rPr lang="en-US" altLang="ko-KR" sz="800" dirty="0" err="1">
                <a:solidFill>
                  <a:schemeClr val="bg1"/>
                </a:solidFill>
                <a:latin typeface="+mj-ea"/>
                <a:ea typeface="+mj-ea"/>
              </a:rPr>
              <a:t>sys.exit</a:t>
            </a:r>
            <a:r>
              <a:rPr lang="en-US" altLang="ko-KR" sz="800" dirty="0">
                <a:solidFill>
                  <a:schemeClr val="bg1"/>
                </a:solidFill>
                <a:latin typeface="+mj-ea"/>
                <a:ea typeface="+mj-ea"/>
              </a:rPr>
              <a:t>(1)</a:t>
            </a:r>
          </a:p>
          <a:p>
            <a:r>
              <a:rPr lang="en-US" altLang="ko-KR" sz="800" dirty="0">
                <a:solidFill>
                  <a:schemeClr val="bg1"/>
                </a:solidFill>
                <a:latin typeface="+mj-ea"/>
                <a:ea typeface="+mj-ea"/>
              </a:rPr>
              <a:t>    else:</a:t>
            </a:r>
          </a:p>
          <a:p>
            <a:r>
              <a:rPr lang="en-US" altLang="ko-KR" sz="800" dirty="0">
                <a:solidFill>
                  <a:schemeClr val="bg1"/>
                </a:solidFill>
                <a:latin typeface="+mj-ea"/>
                <a:ea typeface="+mj-ea"/>
              </a:rPr>
              <a:t>        # </a:t>
            </a:r>
            <a:r>
              <a:rPr lang="ko-KR" altLang="en-US" sz="800" dirty="0">
                <a:solidFill>
                  <a:schemeClr val="bg1"/>
                </a:solidFill>
                <a:latin typeface="+mj-ea"/>
                <a:ea typeface="+mj-ea"/>
              </a:rPr>
              <a:t>성공 시에만</a:t>
            </a:r>
          </a:p>
          <a:p>
            <a:r>
              <a:rPr lang="ko-KR" altLang="en-US" sz="800" dirty="0">
                <a:solidFill>
                  <a:schemeClr val="bg1"/>
                </a:solidFill>
                <a:latin typeface="+mj-ea"/>
                <a:ea typeface="+mj-ea"/>
              </a:rPr>
              <a:t>        </a:t>
            </a:r>
            <a:r>
              <a:rPr lang="en-US" altLang="ko-KR" sz="800" dirty="0">
                <a:solidFill>
                  <a:schemeClr val="bg1"/>
                </a:solidFill>
                <a:latin typeface="+mj-ea"/>
                <a:ea typeface="+mj-ea"/>
              </a:rPr>
              <a:t>y = </a:t>
            </a:r>
            <a:r>
              <a:rPr lang="en-US" altLang="ko-KR" sz="800" dirty="0" err="1">
                <a:solidFill>
                  <a:schemeClr val="bg1"/>
                </a:solidFill>
                <a:latin typeface="+mj-ea"/>
                <a:ea typeface="+mj-ea"/>
              </a:rPr>
              <a:t>series.unsqueeze</a:t>
            </a:r>
            <a:r>
              <a:rPr lang="en-US" altLang="ko-KR" sz="800" dirty="0">
                <a:solidFill>
                  <a:schemeClr val="bg1"/>
                </a:solidFill>
                <a:latin typeface="+mj-ea"/>
                <a:ea typeface="+mj-ea"/>
              </a:rPr>
              <a:t>(0).to(device)  # (1, T)</a:t>
            </a:r>
          </a:p>
          <a:p>
            <a:r>
              <a:rPr lang="en-US" altLang="ko-KR" sz="800" dirty="0">
                <a:solidFill>
                  <a:schemeClr val="bg1"/>
                </a:solidFill>
                <a:latin typeface="+mj-ea"/>
                <a:ea typeface="+mj-ea"/>
              </a:rPr>
              <a:t>        if </a:t>
            </a:r>
            <a:r>
              <a:rPr lang="en-US" altLang="ko-KR" sz="800" dirty="0" err="1">
                <a:solidFill>
                  <a:schemeClr val="bg1"/>
                </a:solidFill>
                <a:latin typeface="+mj-ea"/>
                <a:ea typeface="+mj-ea"/>
              </a:rPr>
              <a:t>n_gpu</a:t>
            </a:r>
            <a:r>
              <a:rPr lang="en-US" altLang="ko-KR" sz="800" dirty="0">
                <a:solidFill>
                  <a:schemeClr val="bg1"/>
                </a:solidFill>
                <a:latin typeface="+mj-ea"/>
                <a:ea typeface="+mj-ea"/>
              </a:rPr>
              <a:t> &gt; 1:</a:t>
            </a:r>
          </a:p>
          <a:p>
            <a:r>
              <a:rPr lang="en-US" altLang="ko-KR" sz="800" dirty="0">
                <a:solidFill>
                  <a:schemeClr val="bg1"/>
                </a:solidFill>
                <a:latin typeface="+mj-ea"/>
                <a:ea typeface="+mj-ea"/>
              </a:rPr>
              <a:t>            y = </a:t>
            </a:r>
            <a:r>
              <a:rPr lang="en-US" altLang="ko-KR" sz="800" dirty="0" err="1">
                <a:solidFill>
                  <a:schemeClr val="bg1"/>
                </a:solidFill>
                <a:latin typeface="+mj-ea"/>
                <a:ea typeface="+mj-ea"/>
              </a:rPr>
              <a:t>y.repeat</a:t>
            </a:r>
            <a:r>
              <a:rPr lang="en-US" altLang="ko-KR" sz="800" dirty="0">
                <a:solidFill>
                  <a:schemeClr val="bg1"/>
                </a:solidFill>
                <a:latin typeface="+mj-ea"/>
                <a:ea typeface="+mj-ea"/>
              </a:rPr>
              <a:t>(</a:t>
            </a:r>
            <a:r>
              <a:rPr lang="en-US" altLang="ko-KR" sz="800" dirty="0" err="1">
                <a:solidFill>
                  <a:schemeClr val="bg1"/>
                </a:solidFill>
                <a:latin typeface="+mj-ea"/>
                <a:ea typeface="+mj-ea"/>
              </a:rPr>
              <a:t>n_gpu</a:t>
            </a:r>
            <a:r>
              <a:rPr lang="en-US" altLang="ko-KR" sz="800" dirty="0">
                <a:solidFill>
                  <a:schemeClr val="bg1"/>
                </a:solidFill>
                <a:latin typeface="+mj-ea"/>
                <a:ea typeface="+mj-ea"/>
              </a:rPr>
              <a:t>, 1)  # (B=</a:t>
            </a:r>
            <a:r>
              <a:rPr lang="en-US" altLang="ko-KR" sz="800" dirty="0" err="1">
                <a:solidFill>
                  <a:schemeClr val="bg1"/>
                </a:solidFill>
                <a:latin typeface="+mj-ea"/>
                <a:ea typeface="+mj-ea"/>
              </a:rPr>
              <a:t>n_gpu</a:t>
            </a:r>
            <a:r>
              <a:rPr lang="en-US" altLang="ko-KR" sz="800" dirty="0">
                <a:solidFill>
                  <a:schemeClr val="bg1"/>
                </a:solidFill>
                <a:latin typeface="+mj-ea"/>
                <a:ea typeface="+mj-ea"/>
              </a:rPr>
              <a:t>, T)</a:t>
            </a:r>
          </a:p>
          <a:p>
            <a:br>
              <a:rPr lang="en-US" altLang="ko-KR" sz="800" dirty="0">
                <a:solidFill>
                  <a:schemeClr val="bg1"/>
                </a:solidFill>
                <a:latin typeface="+mj-ea"/>
                <a:ea typeface="+mj-ea"/>
              </a:rPr>
            </a:br>
            <a:r>
              <a:rPr lang="en-US" altLang="ko-KR" sz="800" dirty="0">
                <a:solidFill>
                  <a:schemeClr val="bg1"/>
                </a:solidFill>
                <a:latin typeface="+mj-ea"/>
                <a:ea typeface="+mj-ea"/>
              </a:rPr>
              <a:t>    # 4) </a:t>
            </a:r>
            <a:r>
              <a:rPr lang="ko-KR" altLang="en-US" sz="800" dirty="0">
                <a:solidFill>
                  <a:schemeClr val="bg1"/>
                </a:solidFill>
                <a:latin typeface="+mj-ea"/>
                <a:ea typeface="+mj-ea"/>
              </a:rPr>
              <a:t>모델 생성</a:t>
            </a:r>
          </a:p>
          <a:p>
            <a:r>
              <a:rPr lang="ko-KR" altLang="en-US" sz="800" dirty="0">
                <a:solidFill>
                  <a:schemeClr val="bg1"/>
                </a:solidFill>
                <a:latin typeface="+mj-ea"/>
                <a:ea typeface="+mj-ea"/>
              </a:rPr>
              <a:t>    </a:t>
            </a:r>
            <a:r>
              <a:rPr lang="en-US" altLang="ko-KR" sz="800" dirty="0" err="1">
                <a:solidFill>
                  <a:schemeClr val="bg1"/>
                </a:solidFill>
                <a:latin typeface="+mj-ea"/>
                <a:ea typeface="+mj-ea"/>
              </a:rPr>
              <a:t>base_model</a:t>
            </a:r>
            <a:r>
              <a:rPr lang="en-US" altLang="ko-KR" sz="800" dirty="0">
                <a:solidFill>
                  <a:schemeClr val="bg1"/>
                </a:solidFill>
                <a:latin typeface="+mj-ea"/>
                <a:ea typeface="+mj-ea"/>
              </a:rPr>
              <a:t> = </a:t>
            </a:r>
            <a:r>
              <a:rPr lang="en-US" altLang="ko-KR" sz="800" dirty="0" err="1">
                <a:solidFill>
                  <a:schemeClr val="bg1"/>
                </a:solidFill>
                <a:latin typeface="+mj-ea"/>
                <a:ea typeface="+mj-ea"/>
              </a:rPr>
              <a:t>ARIMAModel</a:t>
            </a:r>
            <a:r>
              <a:rPr lang="en-US" altLang="ko-KR" sz="800" dirty="0">
                <a:solidFill>
                  <a:schemeClr val="bg1"/>
                </a:solidFill>
                <a:latin typeface="+mj-ea"/>
                <a:ea typeface="+mj-ea"/>
              </a:rPr>
              <a:t>().to(device)</a:t>
            </a:r>
          </a:p>
          <a:p>
            <a:r>
              <a:rPr lang="en-US" altLang="ko-KR" sz="800" dirty="0">
                <a:solidFill>
                  <a:schemeClr val="bg1"/>
                </a:solidFill>
                <a:latin typeface="+mj-ea"/>
                <a:ea typeface="+mj-ea"/>
              </a:rPr>
              <a:t>    model = </a:t>
            </a:r>
            <a:r>
              <a:rPr lang="en-US" altLang="ko-KR" sz="800" dirty="0" err="1">
                <a:solidFill>
                  <a:schemeClr val="bg1"/>
                </a:solidFill>
                <a:latin typeface="+mj-ea"/>
                <a:ea typeface="+mj-ea"/>
              </a:rPr>
              <a:t>DataParallel</a:t>
            </a:r>
            <a:r>
              <a:rPr lang="en-US" altLang="ko-KR" sz="800" dirty="0">
                <a:solidFill>
                  <a:schemeClr val="bg1"/>
                </a:solidFill>
                <a:latin typeface="+mj-ea"/>
                <a:ea typeface="+mj-ea"/>
              </a:rPr>
              <a:t>(</a:t>
            </a:r>
            <a:r>
              <a:rPr lang="en-US" altLang="ko-KR" sz="800" dirty="0" err="1">
                <a:solidFill>
                  <a:schemeClr val="bg1"/>
                </a:solidFill>
                <a:latin typeface="+mj-ea"/>
                <a:ea typeface="+mj-ea"/>
              </a:rPr>
              <a:t>base_model</a:t>
            </a:r>
            <a:r>
              <a:rPr lang="en-US" altLang="ko-KR" sz="800" dirty="0">
                <a:solidFill>
                  <a:schemeClr val="bg1"/>
                </a:solidFill>
                <a:latin typeface="+mj-ea"/>
                <a:ea typeface="+mj-ea"/>
              </a:rPr>
              <a:t>) if </a:t>
            </a:r>
            <a:r>
              <a:rPr lang="en-US" altLang="ko-KR" sz="800" dirty="0" err="1">
                <a:solidFill>
                  <a:schemeClr val="bg1"/>
                </a:solidFill>
                <a:latin typeface="+mj-ea"/>
                <a:ea typeface="+mj-ea"/>
              </a:rPr>
              <a:t>n_gpu</a:t>
            </a:r>
            <a:r>
              <a:rPr lang="en-US" altLang="ko-KR" sz="800" dirty="0">
                <a:solidFill>
                  <a:schemeClr val="bg1"/>
                </a:solidFill>
                <a:latin typeface="+mj-ea"/>
                <a:ea typeface="+mj-ea"/>
              </a:rPr>
              <a:t> &gt; 1 else </a:t>
            </a:r>
            <a:r>
              <a:rPr lang="en-US" altLang="ko-KR" sz="800" dirty="0" err="1">
                <a:solidFill>
                  <a:schemeClr val="bg1"/>
                </a:solidFill>
                <a:latin typeface="+mj-ea"/>
                <a:ea typeface="+mj-ea"/>
              </a:rPr>
              <a:t>base_model</a:t>
            </a:r>
            <a:endParaRPr lang="en-US" altLang="ko-KR" sz="800" dirty="0">
              <a:solidFill>
                <a:schemeClr val="bg1"/>
              </a:solidFill>
              <a:latin typeface="+mj-ea"/>
              <a:ea typeface="+mj-ea"/>
            </a:endParaRPr>
          </a:p>
          <a:p>
            <a:r>
              <a:rPr lang="en-US" altLang="ko-KR" sz="800" dirty="0">
                <a:solidFill>
                  <a:schemeClr val="bg1"/>
                </a:solidFill>
                <a:latin typeface="+mj-ea"/>
                <a:ea typeface="+mj-ea"/>
              </a:rPr>
              <a:t>    optimizer = </a:t>
            </a:r>
            <a:r>
              <a:rPr lang="en-US" altLang="ko-KR" sz="800" dirty="0" err="1">
                <a:solidFill>
                  <a:schemeClr val="bg1"/>
                </a:solidFill>
                <a:latin typeface="+mj-ea"/>
                <a:ea typeface="+mj-ea"/>
              </a:rPr>
              <a:t>torch.optim.Adam</a:t>
            </a:r>
            <a:r>
              <a:rPr lang="en-US" altLang="ko-KR" sz="800" dirty="0">
                <a:solidFill>
                  <a:schemeClr val="bg1"/>
                </a:solidFill>
                <a:latin typeface="+mj-ea"/>
                <a:ea typeface="+mj-ea"/>
              </a:rPr>
              <a:t>(</a:t>
            </a:r>
            <a:r>
              <a:rPr lang="en-US" altLang="ko-KR" sz="800" dirty="0" err="1">
                <a:solidFill>
                  <a:schemeClr val="bg1"/>
                </a:solidFill>
                <a:latin typeface="+mj-ea"/>
                <a:ea typeface="+mj-ea"/>
              </a:rPr>
              <a:t>model.parameters</a:t>
            </a:r>
            <a:r>
              <a:rPr lang="en-US" altLang="ko-KR" sz="800" dirty="0">
                <a:solidFill>
                  <a:schemeClr val="bg1"/>
                </a:solidFill>
                <a:latin typeface="+mj-ea"/>
                <a:ea typeface="+mj-ea"/>
              </a:rPr>
              <a:t>(), </a:t>
            </a:r>
            <a:r>
              <a:rPr lang="en-US" altLang="ko-KR" sz="800" dirty="0" err="1">
                <a:solidFill>
                  <a:schemeClr val="bg1"/>
                </a:solidFill>
                <a:latin typeface="+mj-ea"/>
                <a:ea typeface="+mj-ea"/>
              </a:rPr>
              <a:t>lr</a:t>
            </a:r>
            <a:r>
              <a:rPr lang="en-US" altLang="ko-KR" sz="800" dirty="0">
                <a:solidFill>
                  <a:schemeClr val="bg1"/>
                </a:solidFill>
                <a:latin typeface="+mj-ea"/>
                <a:ea typeface="+mj-ea"/>
              </a:rPr>
              <a:t>=args.lr)</a:t>
            </a:r>
          </a:p>
          <a:p>
            <a:br>
              <a:rPr lang="en-US" altLang="ko-KR" sz="800" dirty="0">
                <a:solidFill>
                  <a:schemeClr val="bg1"/>
                </a:solidFill>
                <a:latin typeface="+mj-ea"/>
                <a:ea typeface="+mj-ea"/>
              </a:rPr>
            </a:br>
            <a:r>
              <a:rPr lang="en-US" altLang="ko-KR" sz="800" dirty="0">
                <a:solidFill>
                  <a:schemeClr val="bg1"/>
                </a:solidFill>
                <a:latin typeface="+mj-ea"/>
                <a:ea typeface="+mj-ea"/>
              </a:rPr>
              <a:t>    # 5) </a:t>
            </a:r>
            <a:r>
              <a:rPr lang="ko-KR" altLang="en-US" sz="800" dirty="0">
                <a:solidFill>
                  <a:schemeClr val="bg1"/>
                </a:solidFill>
                <a:latin typeface="+mj-ea"/>
                <a:ea typeface="+mj-ea"/>
              </a:rPr>
              <a:t>학습 수행</a:t>
            </a:r>
          </a:p>
          <a:p>
            <a:r>
              <a:rPr lang="ko-KR" altLang="en-US" sz="800" dirty="0">
                <a:solidFill>
                  <a:schemeClr val="bg1"/>
                </a:solidFill>
                <a:latin typeface="+mj-ea"/>
                <a:ea typeface="+mj-ea"/>
              </a:rPr>
              <a:t>    </a:t>
            </a:r>
            <a:r>
              <a:rPr lang="en-US" altLang="ko-KR" sz="800" dirty="0" err="1">
                <a:solidFill>
                  <a:schemeClr val="bg1"/>
                </a:solidFill>
                <a:latin typeface="+mj-ea"/>
                <a:ea typeface="+mj-ea"/>
              </a:rPr>
              <a:t>train_loop</a:t>
            </a:r>
            <a:r>
              <a:rPr lang="en-US" altLang="ko-KR" sz="800" dirty="0">
                <a:solidFill>
                  <a:schemeClr val="bg1"/>
                </a:solidFill>
                <a:latin typeface="+mj-ea"/>
                <a:ea typeface="+mj-ea"/>
              </a:rPr>
              <a:t>(model, y, </a:t>
            </a:r>
            <a:r>
              <a:rPr lang="en-US" altLang="ko-KR" sz="800" dirty="0" err="1">
                <a:solidFill>
                  <a:schemeClr val="bg1"/>
                </a:solidFill>
                <a:latin typeface="+mj-ea"/>
                <a:ea typeface="+mj-ea"/>
              </a:rPr>
              <a:t>args.epochs</a:t>
            </a:r>
            <a:r>
              <a:rPr lang="en-US" altLang="ko-KR" sz="800" dirty="0">
                <a:solidFill>
                  <a:schemeClr val="bg1"/>
                </a:solidFill>
                <a:latin typeface="+mj-ea"/>
                <a:ea typeface="+mj-ea"/>
              </a:rPr>
              <a:t>, optimizer)</a:t>
            </a:r>
          </a:p>
          <a:p>
            <a:br>
              <a:rPr lang="en-US" altLang="ko-KR" sz="800" dirty="0">
                <a:solidFill>
                  <a:schemeClr val="bg1"/>
                </a:solidFill>
                <a:latin typeface="+mj-ea"/>
                <a:ea typeface="+mj-ea"/>
              </a:rPr>
            </a:br>
            <a:r>
              <a:rPr lang="en-US" altLang="ko-KR" sz="800" dirty="0">
                <a:solidFill>
                  <a:schemeClr val="bg1"/>
                </a:solidFill>
                <a:latin typeface="+mj-ea"/>
                <a:ea typeface="+mj-ea"/>
              </a:rPr>
              <a:t>    # 6) </a:t>
            </a:r>
            <a:r>
              <a:rPr lang="ko-KR" altLang="en-US" sz="800" dirty="0">
                <a:solidFill>
                  <a:schemeClr val="bg1"/>
                </a:solidFill>
                <a:latin typeface="+mj-ea"/>
                <a:ea typeface="+mj-ea"/>
              </a:rPr>
              <a:t>모델 저장</a:t>
            </a:r>
          </a:p>
          <a:p>
            <a:r>
              <a:rPr lang="ko-KR" altLang="en-US" sz="800" dirty="0">
                <a:solidFill>
                  <a:schemeClr val="bg1"/>
                </a:solidFill>
                <a:latin typeface="+mj-ea"/>
                <a:ea typeface="+mj-ea"/>
              </a:rPr>
              <a:t>    </a:t>
            </a:r>
            <a:r>
              <a:rPr lang="en-US" altLang="ko-KR" sz="800" dirty="0">
                <a:solidFill>
                  <a:schemeClr val="bg1"/>
                </a:solidFill>
                <a:latin typeface="+mj-ea"/>
                <a:ea typeface="+mj-ea"/>
              </a:rPr>
              <a:t>Path("models").</a:t>
            </a:r>
            <a:r>
              <a:rPr lang="en-US" altLang="ko-KR" sz="800" dirty="0" err="1">
                <a:solidFill>
                  <a:schemeClr val="bg1"/>
                </a:solidFill>
                <a:latin typeface="+mj-ea"/>
                <a:ea typeface="+mj-ea"/>
              </a:rPr>
              <a:t>mkdir</a:t>
            </a:r>
            <a:r>
              <a:rPr lang="en-US" altLang="ko-KR" sz="800" dirty="0">
                <a:solidFill>
                  <a:schemeClr val="bg1"/>
                </a:solidFill>
                <a:latin typeface="+mj-ea"/>
                <a:ea typeface="+mj-ea"/>
              </a:rPr>
              <a:t>(</a:t>
            </a:r>
            <a:r>
              <a:rPr lang="en-US" altLang="ko-KR" sz="800" dirty="0" err="1">
                <a:solidFill>
                  <a:schemeClr val="bg1"/>
                </a:solidFill>
                <a:latin typeface="+mj-ea"/>
                <a:ea typeface="+mj-ea"/>
              </a:rPr>
              <a:t>exist_ok</a:t>
            </a:r>
            <a:r>
              <a:rPr lang="en-US" altLang="ko-KR" sz="800" dirty="0">
                <a:solidFill>
                  <a:schemeClr val="bg1"/>
                </a:solidFill>
                <a:latin typeface="+mj-ea"/>
                <a:ea typeface="+mj-ea"/>
              </a:rPr>
              <a:t>=True)</a:t>
            </a:r>
          </a:p>
          <a:p>
            <a:r>
              <a:rPr lang="en-US" altLang="ko-KR" sz="800" dirty="0">
                <a:solidFill>
                  <a:schemeClr val="bg1"/>
                </a:solidFill>
                <a:latin typeface="+mj-ea"/>
                <a:ea typeface="+mj-ea"/>
              </a:rPr>
              <a:t>    </a:t>
            </a:r>
            <a:r>
              <a:rPr lang="en-US" altLang="ko-KR" sz="800" dirty="0" err="1">
                <a:solidFill>
                  <a:schemeClr val="bg1"/>
                </a:solidFill>
                <a:latin typeface="+mj-ea"/>
                <a:ea typeface="+mj-ea"/>
              </a:rPr>
              <a:t>torch.save</a:t>
            </a:r>
            <a:r>
              <a:rPr lang="en-US" altLang="ko-KR" sz="800" dirty="0">
                <a:solidFill>
                  <a:schemeClr val="bg1"/>
                </a:solidFill>
                <a:latin typeface="+mj-ea"/>
                <a:ea typeface="+mj-ea"/>
              </a:rPr>
              <a:t>(</a:t>
            </a:r>
            <a:r>
              <a:rPr lang="en-US" altLang="ko-KR" sz="800" dirty="0" err="1">
                <a:solidFill>
                  <a:schemeClr val="bg1"/>
                </a:solidFill>
                <a:latin typeface="+mj-ea"/>
                <a:ea typeface="+mj-ea"/>
              </a:rPr>
              <a:t>base_model.state_dict</a:t>
            </a:r>
            <a:r>
              <a:rPr lang="en-US" altLang="ko-KR" sz="800" dirty="0">
                <a:solidFill>
                  <a:schemeClr val="bg1"/>
                </a:solidFill>
                <a:latin typeface="+mj-ea"/>
                <a:ea typeface="+mj-ea"/>
              </a:rPr>
              <a:t>(), </a:t>
            </a:r>
            <a:r>
              <a:rPr lang="en-US" altLang="ko-KR" sz="800" dirty="0" err="1">
                <a:solidFill>
                  <a:schemeClr val="bg1"/>
                </a:solidFill>
                <a:latin typeface="+mj-ea"/>
                <a:ea typeface="+mj-ea"/>
              </a:rPr>
              <a:t>f"models</a:t>
            </a:r>
            <a:r>
              <a:rPr lang="en-US" altLang="ko-KR" sz="800" dirty="0">
                <a:solidFill>
                  <a:schemeClr val="bg1"/>
                </a:solidFill>
                <a:latin typeface="+mj-ea"/>
                <a:ea typeface="+mj-ea"/>
              </a:rPr>
              <a:t>/</a:t>
            </a:r>
            <a:r>
              <a:rPr lang="en-US" altLang="ko-KR" sz="800" dirty="0" err="1">
                <a:solidFill>
                  <a:schemeClr val="bg1"/>
                </a:solidFill>
                <a:latin typeface="+mj-ea"/>
                <a:ea typeface="+mj-ea"/>
              </a:rPr>
              <a:t>arima</a:t>
            </a:r>
            <a:r>
              <a:rPr lang="en-US" altLang="ko-KR" sz="800" dirty="0">
                <a:solidFill>
                  <a:schemeClr val="bg1"/>
                </a:solidFill>
                <a:latin typeface="+mj-ea"/>
                <a:ea typeface="+mj-ea"/>
              </a:rPr>
              <a:t>_{</a:t>
            </a:r>
            <a:r>
              <a:rPr lang="en-US" altLang="ko-KR" sz="800" dirty="0" err="1">
                <a:solidFill>
                  <a:schemeClr val="bg1"/>
                </a:solidFill>
                <a:latin typeface="+mj-ea"/>
                <a:ea typeface="+mj-ea"/>
              </a:rPr>
              <a:t>args.tag</a:t>
            </a:r>
            <a:r>
              <a:rPr lang="en-US" altLang="ko-KR" sz="800" dirty="0">
                <a:solidFill>
                  <a:schemeClr val="bg1"/>
                </a:solidFill>
                <a:latin typeface="+mj-ea"/>
                <a:ea typeface="+mj-ea"/>
              </a:rPr>
              <a:t>}.pt")</a:t>
            </a:r>
          </a:p>
          <a:p>
            <a:r>
              <a:rPr lang="en-US" altLang="ko-KR" sz="800" dirty="0">
                <a:solidFill>
                  <a:schemeClr val="bg1"/>
                </a:solidFill>
                <a:latin typeface="+mj-ea"/>
                <a:ea typeface="+mj-ea"/>
              </a:rPr>
              <a:t>    print(f"</a:t>
            </a:r>
            <a:r>
              <a:rPr lang="ko-KR" altLang="en-US" sz="800" dirty="0">
                <a:solidFill>
                  <a:schemeClr val="bg1"/>
                </a:solidFill>
                <a:latin typeface="+mj-ea"/>
                <a:ea typeface="+mj-ea"/>
              </a:rPr>
              <a:t>모델 저장 완료</a:t>
            </a:r>
            <a:r>
              <a:rPr lang="en-US" altLang="ko-KR" sz="800" dirty="0">
                <a:solidFill>
                  <a:schemeClr val="bg1"/>
                </a:solidFill>
                <a:latin typeface="+mj-ea"/>
                <a:ea typeface="+mj-ea"/>
              </a:rPr>
              <a:t>: models/</a:t>
            </a:r>
            <a:r>
              <a:rPr lang="en-US" altLang="ko-KR" sz="800" dirty="0" err="1">
                <a:solidFill>
                  <a:schemeClr val="bg1"/>
                </a:solidFill>
                <a:latin typeface="+mj-ea"/>
                <a:ea typeface="+mj-ea"/>
              </a:rPr>
              <a:t>arima</a:t>
            </a:r>
            <a:r>
              <a:rPr lang="en-US" altLang="ko-KR" sz="800" dirty="0">
                <a:solidFill>
                  <a:schemeClr val="bg1"/>
                </a:solidFill>
                <a:latin typeface="+mj-ea"/>
                <a:ea typeface="+mj-ea"/>
              </a:rPr>
              <a:t>_{</a:t>
            </a:r>
            <a:r>
              <a:rPr lang="en-US" altLang="ko-KR" sz="800" dirty="0" err="1">
                <a:solidFill>
                  <a:schemeClr val="bg1"/>
                </a:solidFill>
                <a:latin typeface="+mj-ea"/>
                <a:ea typeface="+mj-ea"/>
              </a:rPr>
              <a:t>args.tag</a:t>
            </a:r>
            <a:r>
              <a:rPr lang="en-US" altLang="ko-KR" sz="800" dirty="0">
                <a:solidFill>
                  <a:schemeClr val="bg1"/>
                </a:solidFill>
                <a:latin typeface="+mj-ea"/>
                <a:ea typeface="+mj-ea"/>
              </a:rPr>
              <a:t>}.pt")</a:t>
            </a:r>
          </a:p>
          <a:p>
            <a:endParaRPr lang="en-US" sz="800" dirty="0">
              <a:solidFill>
                <a:schemeClr val="bg1"/>
              </a:solidFill>
              <a:latin typeface="+mj-ea"/>
              <a:ea typeface="+mj-ea"/>
              <a:cs typeface="Microsoft GothicNeo" panose="020B0500000101010101" pitchFamily="50" charset="-127"/>
            </a:endParaRPr>
          </a:p>
        </p:txBody>
      </p:sp>
      <p:sp>
        <p:nvSpPr>
          <p:cNvPr id="21" name="Text 1">
            <a:extLst>
              <a:ext uri="{FF2B5EF4-FFF2-40B4-BE49-F238E27FC236}">
                <a16:creationId xmlns:a16="http://schemas.microsoft.com/office/drawing/2014/main" id="{040CAA19-707F-F239-291E-F35CC6F7B843}"/>
              </a:ext>
            </a:extLst>
          </p:cNvPr>
          <p:cNvSpPr/>
          <p:nvPr/>
        </p:nvSpPr>
        <p:spPr>
          <a:xfrm>
            <a:off x="7315201" y="1751053"/>
            <a:ext cx="6477476" cy="6244371"/>
          </a:xfrm>
          <a:prstGeom prst="rect">
            <a:avLst/>
          </a:prstGeom>
          <a:noFill/>
          <a:ln/>
        </p:spPr>
        <p:txBody>
          <a:bodyPr wrap="none" lIns="0" tIns="0" rIns="0" bIns="0" rtlCol="0" anchor="t"/>
          <a:lstStyle/>
          <a:p>
            <a:r>
              <a:rPr lang="en-US" altLang="ko-KR" sz="800" dirty="0">
                <a:solidFill>
                  <a:schemeClr val="bg1"/>
                </a:solidFill>
                <a:latin typeface="+mj-ea"/>
                <a:ea typeface="+mj-ea"/>
              </a:rPr>
              <a:t>def </a:t>
            </a:r>
            <a:r>
              <a:rPr lang="en-US" altLang="ko-KR" sz="800" dirty="0" err="1">
                <a:solidFill>
                  <a:schemeClr val="bg1"/>
                </a:solidFill>
                <a:latin typeface="+mj-ea"/>
                <a:ea typeface="+mj-ea"/>
              </a:rPr>
              <a:t>train_loop</a:t>
            </a:r>
            <a:r>
              <a:rPr lang="en-US" altLang="ko-KR" sz="800" dirty="0">
                <a:solidFill>
                  <a:schemeClr val="bg1"/>
                </a:solidFill>
                <a:latin typeface="+mj-ea"/>
                <a:ea typeface="+mj-ea"/>
              </a:rPr>
              <a:t>(model, data, epochs, optimizer):</a:t>
            </a:r>
          </a:p>
          <a:p>
            <a:r>
              <a:rPr lang="en-US" altLang="ko-KR" sz="800" dirty="0">
                <a:solidFill>
                  <a:schemeClr val="bg1"/>
                </a:solidFill>
                <a:latin typeface="+mj-ea"/>
                <a:ea typeface="+mj-ea"/>
              </a:rPr>
              <a:t>    """</a:t>
            </a:r>
          </a:p>
          <a:p>
            <a:r>
              <a:rPr lang="en-US" altLang="ko-KR" sz="800" dirty="0">
                <a:solidFill>
                  <a:schemeClr val="bg1"/>
                </a:solidFill>
                <a:latin typeface="+mj-ea"/>
                <a:ea typeface="+mj-ea"/>
              </a:rPr>
              <a:t>    • model    :  ARIMA </a:t>
            </a:r>
            <a:r>
              <a:rPr lang="ko-KR" altLang="en-US" sz="800" dirty="0">
                <a:solidFill>
                  <a:schemeClr val="bg1"/>
                </a:solidFill>
                <a:latin typeface="+mj-ea"/>
                <a:ea typeface="+mj-ea"/>
              </a:rPr>
              <a:t>모델</a:t>
            </a:r>
          </a:p>
          <a:p>
            <a:r>
              <a:rPr lang="ko-KR" altLang="en-US" sz="800" dirty="0">
                <a:solidFill>
                  <a:schemeClr val="bg1"/>
                </a:solidFill>
                <a:latin typeface="+mj-ea"/>
                <a:ea typeface="+mj-ea"/>
              </a:rPr>
              <a:t>    </a:t>
            </a:r>
            <a:r>
              <a:rPr lang="en-US" altLang="ko-KR" sz="800" dirty="0">
                <a:solidFill>
                  <a:schemeClr val="bg1"/>
                </a:solidFill>
                <a:latin typeface="+mj-ea"/>
                <a:ea typeface="+mj-ea"/>
              </a:rPr>
              <a:t>• data     : </a:t>
            </a:r>
            <a:r>
              <a:rPr lang="ko-KR" altLang="en-US" sz="800" dirty="0">
                <a:solidFill>
                  <a:schemeClr val="bg1"/>
                </a:solidFill>
                <a:latin typeface="+mj-ea"/>
                <a:ea typeface="+mj-ea"/>
              </a:rPr>
              <a:t>입력 </a:t>
            </a:r>
            <a:r>
              <a:rPr lang="ko-KR" altLang="en-US" sz="800" dirty="0" err="1">
                <a:solidFill>
                  <a:schemeClr val="bg1"/>
                </a:solidFill>
                <a:latin typeface="+mj-ea"/>
                <a:ea typeface="+mj-ea"/>
              </a:rPr>
              <a:t>텐서</a:t>
            </a:r>
            <a:endParaRPr lang="ko-KR" altLang="en-US" sz="800" dirty="0">
              <a:solidFill>
                <a:schemeClr val="bg1"/>
              </a:solidFill>
              <a:latin typeface="+mj-ea"/>
              <a:ea typeface="+mj-ea"/>
            </a:endParaRPr>
          </a:p>
          <a:p>
            <a:r>
              <a:rPr lang="ko-KR" altLang="en-US" sz="800" dirty="0">
                <a:solidFill>
                  <a:schemeClr val="bg1"/>
                </a:solidFill>
                <a:latin typeface="+mj-ea"/>
                <a:ea typeface="+mj-ea"/>
              </a:rPr>
              <a:t>    </a:t>
            </a:r>
            <a:r>
              <a:rPr lang="en-US" altLang="ko-KR" sz="800" dirty="0">
                <a:solidFill>
                  <a:schemeClr val="bg1"/>
                </a:solidFill>
                <a:latin typeface="+mj-ea"/>
                <a:ea typeface="+mj-ea"/>
              </a:rPr>
              <a:t>• epochs   : </a:t>
            </a:r>
            <a:r>
              <a:rPr lang="ko-KR" altLang="en-US" sz="800" dirty="0">
                <a:solidFill>
                  <a:schemeClr val="bg1"/>
                </a:solidFill>
                <a:latin typeface="+mj-ea"/>
                <a:ea typeface="+mj-ea"/>
              </a:rPr>
              <a:t>학습 반복 횟수</a:t>
            </a:r>
          </a:p>
          <a:p>
            <a:r>
              <a:rPr lang="ko-KR" altLang="en-US" sz="800" dirty="0">
                <a:solidFill>
                  <a:schemeClr val="bg1"/>
                </a:solidFill>
                <a:latin typeface="+mj-ea"/>
                <a:ea typeface="+mj-ea"/>
              </a:rPr>
              <a:t>    </a:t>
            </a:r>
            <a:r>
              <a:rPr lang="en-US" altLang="ko-KR" sz="800" dirty="0">
                <a:solidFill>
                  <a:schemeClr val="bg1"/>
                </a:solidFill>
                <a:latin typeface="+mj-ea"/>
                <a:ea typeface="+mj-ea"/>
              </a:rPr>
              <a:t>• optimizer: </a:t>
            </a:r>
            <a:r>
              <a:rPr lang="ko-KR" altLang="en-US" sz="800" dirty="0" err="1">
                <a:solidFill>
                  <a:schemeClr val="bg1"/>
                </a:solidFill>
                <a:latin typeface="+mj-ea"/>
                <a:ea typeface="+mj-ea"/>
              </a:rPr>
              <a:t>옵티마이저</a:t>
            </a:r>
            <a:endParaRPr lang="ko-KR" altLang="en-US" sz="800" dirty="0">
              <a:solidFill>
                <a:schemeClr val="bg1"/>
              </a:solidFill>
              <a:latin typeface="+mj-ea"/>
              <a:ea typeface="+mj-ea"/>
            </a:endParaRPr>
          </a:p>
          <a:p>
            <a:r>
              <a:rPr lang="ko-KR" altLang="en-US" sz="800" dirty="0">
                <a:solidFill>
                  <a:schemeClr val="bg1"/>
                </a:solidFill>
                <a:latin typeface="+mj-ea"/>
                <a:ea typeface="+mj-ea"/>
              </a:rPr>
              <a:t>    </a:t>
            </a:r>
            <a:r>
              <a:rPr lang="en-US" altLang="ko-KR" sz="800" dirty="0">
                <a:solidFill>
                  <a:schemeClr val="bg1"/>
                </a:solidFill>
                <a:latin typeface="+mj-ea"/>
                <a:ea typeface="+mj-ea"/>
              </a:rPr>
              <a:t>"""</a:t>
            </a:r>
            <a:endParaRPr lang="ko-KR" altLang="en-US" sz="800" dirty="0">
              <a:solidFill>
                <a:schemeClr val="bg1"/>
              </a:solidFill>
              <a:latin typeface="+mj-ea"/>
              <a:ea typeface="+mj-ea"/>
            </a:endParaRPr>
          </a:p>
          <a:p>
            <a:r>
              <a:rPr lang="ko-KR" altLang="en-US" sz="800" dirty="0">
                <a:solidFill>
                  <a:schemeClr val="bg1"/>
                </a:solidFill>
                <a:latin typeface="+mj-ea"/>
                <a:ea typeface="+mj-ea"/>
              </a:rPr>
              <a:t>    </a:t>
            </a:r>
            <a:r>
              <a:rPr lang="en-US" altLang="ko-KR" sz="800" dirty="0">
                <a:solidFill>
                  <a:schemeClr val="bg1"/>
                </a:solidFill>
                <a:latin typeface="+mj-ea"/>
                <a:ea typeface="+mj-ea"/>
              </a:rPr>
              <a:t># </a:t>
            </a:r>
            <a:r>
              <a:rPr lang="ko-KR" altLang="en-US" sz="800" dirty="0">
                <a:solidFill>
                  <a:schemeClr val="bg1"/>
                </a:solidFill>
                <a:latin typeface="+mj-ea"/>
                <a:ea typeface="+mj-ea"/>
              </a:rPr>
              <a:t>로깅을 위한 타이머</a:t>
            </a:r>
            <a:r>
              <a:rPr lang="en-US" altLang="ko-KR" sz="800" dirty="0">
                <a:solidFill>
                  <a:schemeClr val="bg1"/>
                </a:solidFill>
                <a:latin typeface="+mj-ea"/>
                <a:ea typeface="+mj-ea"/>
              </a:rPr>
              <a:t>, </a:t>
            </a:r>
            <a:r>
              <a:rPr lang="ko-KR" altLang="en-US" sz="800" dirty="0">
                <a:solidFill>
                  <a:schemeClr val="bg1"/>
                </a:solidFill>
                <a:latin typeface="+mj-ea"/>
                <a:ea typeface="+mj-ea"/>
              </a:rPr>
              <a:t>시간 객체</a:t>
            </a:r>
          </a:p>
          <a:p>
            <a:r>
              <a:rPr lang="ko-KR" altLang="en-US" sz="800" dirty="0">
                <a:solidFill>
                  <a:schemeClr val="bg1"/>
                </a:solidFill>
                <a:latin typeface="+mj-ea"/>
                <a:ea typeface="+mj-ea"/>
              </a:rPr>
              <a:t>    </a:t>
            </a:r>
            <a:r>
              <a:rPr lang="en-US" altLang="ko-KR" sz="800" dirty="0" err="1">
                <a:solidFill>
                  <a:schemeClr val="bg1"/>
                </a:solidFill>
                <a:latin typeface="+mj-ea"/>
                <a:ea typeface="+mj-ea"/>
              </a:rPr>
              <a:t>start_wall</a:t>
            </a:r>
            <a:r>
              <a:rPr lang="en-US" altLang="ko-KR" sz="800" dirty="0">
                <a:solidFill>
                  <a:schemeClr val="bg1"/>
                </a:solidFill>
                <a:latin typeface="+mj-ea"/>
                <a:ea typeface="+mj-ea"/>
              </a:rPr>
              <a:t> = </a:t>
            </a:r>
            <a:r>
              <a:rPr lang="en-US" altLang="ko-KR" sz="800" dirty="0" err="1">
                <a:solidFill>
                  <a:schemeClr val="bg1"/>
                </a:solidFill>
                <a:latin typeface="+mj-ea"/>
                <a:ea typeface="+mj-ea"/>
              </a:rPr>
              <a:t>datetime.now</a:t>
            </a:r>
            <a:r>
              <a:rPr lang="en-US" altLang="ko-KR" sz="800" dirty="0">
                <a:solidFill>
                  <a:schemeClr val="bg1"/>
                </a:solidFill>
                <a:latin typeface="+mj-ea"/>
                <a:ea typeface="+mj-ea"/>
              </a:rPr>
              <a:t>()</a:t>
            </a:r>
          </a:p>
          <a:p>
            <a:r>
              <a:rPr lang="en-US" altLang="ko-KR" sz="800" dirty="0">
                <a:solidFill>
                  <a:schemeClr val="bg1"/>
                </a:solidFill>
                <a:latin typeface="+mj-ea"/>
                <a:ea typeface="+mj-ea"/>
              </a:rPr>
              <a:t>    </a:t>
            </a:r>
            <a:r>
              <a:rPr lang="en-US" altLang="ko-KR" sz="800" dirty="0" err="1">
                <a:solidFill>
                  <a:schemeClr val="bg1"/>
                </a:solidFill>
                <a:latin typeface="+mj-ea"/>
                <a:ea typeface="+mj-ea"/>
              </a:rPr>
              <a:t>start_perf</a:t>
            </a:r>
            <a:r>
              <a:rPr lang="en-US" altLang="ko-KR" sz="800" dirty="0">
                <a:solidFill>
                  <a:schemeClr val="bg1"/>
                </a:solidFill>
                <a:latin typeface="+mj-ea"/>
                <a:ea typeface="+mj-ea"/>
              </a:rPr>
              <a:t> = </a:t>
            </a:r>
            <a:r>
              <a:rPr lang="en-US" altLang="ko-KR" sz="800" dirty="0" err="1">
                <a:solidFill>
                  <a:schemeClr val="bg1"/>
                </a:solidFill>
                <a:latin typeface="+mj-ea"/>
                <a:ea typeface="+mj-ea"/>
              </a:rPr>
              <a:t>time.perf_counter</a:t>
            </a:r>
            <a:r>
              <a:rPr lang="en-US" altLang="ko-KR" sz="800" dirty="0">
                <a:solidFill>
                  <a:schemeClr val="bg1"/>
                </a:solidFill>
                <a:latin typeface="+mj-ea"/>
                <a:ea typeface="+mj-ea"/>
              </a:rPr>
              <a:t>()</a:t>
            </a:r>
          </a:p>
          <a:p>
            <a:r>
              <a:rPr lang="en-US" altLang="ko-KR" sz="800" dirty="0">
                <a:solidFill>
                  <a:schemeClr val="bg1"/>
                </a:solidFill>
                <a:latin typeface="+mj-ea"/>
                <a:ea typeface="+mj-ea"/>
              </a:rPr>
              <a:t>    print(f"</a:t>
            </a:r>
            <a:r>
              <a:rPr lang="ko-KR" altLang="en-US" sz="800" dirty="0">
                <a:solidFill>
                  <a:schemeClr val="bg1"/>
                </a:solidFill>
                <a:latin typeface="+mj-ea"/>
                <a:ea typeface="+mj-ea"/>
              </a:rPr>
              <a:t>학습 시작</a:t>
            </a:r>
            <a:r>
              <a:rPr lang="en-US" altLang="ko-KR" sz="800" dirty="0">
                <a:solidFill>
                  <a:schemeClr val="bg1"/>
                </a:solidFill>
                <a:latin typeface="+mj-ea"/>
                <a:ea typeface="+mj-ea"/>
              </a:rPr>
              <a:t>: {</a:t>
            </a:r>
            <a:r>
              <a:rPr lang="en-US" altLang="ko-KR" sz="800" dirty="0" err="1">
                <a:solidFill>
                  <a:schemeClr val="bg1"/>
                </a:solidFill>
                <a:latin typeface="+mj-ea"/>
                <a:ea typeface="+mj-ea"/>
              </a:rPr>
              <a:t>start_wall</a:t>
            </a:r>
            <a:r>
              <a:rPr lang="en-US" altLang="ko-KR" sz="800" dirty="0">
                <a:solidFill>
                  <a:schemeClr val="bg1"/>
                </a:solidFill>
                <a:latin typeface="+mj-ea"/>
                <a:ea typeface="+mj-ea"/>
              </a:rPr>
              <a:t>:%Y-%m-%d %H:%M:%S}")</a:t>
            </a:r>
          </a:p>
          <a:p>
            <a:r>
              <a:rPr lang="en-US" altLang="ko-KR" sz="800" dirty="0">
                <a:solidFill>
                  <a:schemeClr val="bg1"/>
                </a:solidFill>
                <a:latin typeface="+mj-ea"/>
                <a:ea typeface="+mj-ea"/>
              </a:rPr>
              <a:t>    </a:t>
            </a:r>
            <a:r>
              <a:rPr lang="en-US" altLang="ko-KR" sz="800" dirty="0" err="1">
                <a:solidFill>
                  <a:schemeClr val="bg1"/>
                </a:solidFill>
                <a:latin typeface="+mj-ea"/>
                <a:ea typeface="+mj-ea"/>
              </a:rPr>
              <a:t>prev_perf</a:t>
            </a:r>
            <a:r>
              <a:rPr lang="en-US" altLang="ko-KR" sz="800" dirty="0">
                <a:solidFill>
                  <a:schemeClr val="bg1"/>
                </a:solidFill>
                <a:latin typeface="+mj-ea"/>
                <a:ea typeface="+mj-ea"/>
              </a:rPr>
              <a:t> = </a:t>
            </a:r>
            <a:r>
              <a:rPr lang="en-US" altLang="ko-KR" sz="800" dirty="0" err="1">
                <a:solidFill>
                  <a:schemeClr val="bg1"/>
                </a:solidFill>
                <a:latin typeface="+mj-ea"/>
                <a:ea typeface="+mj-ea"/>
              </a:rPr>
              <a:t>start_perf</a:t>
            </a:r>
            <a:endParaRPr lang="en-US" altLang="ko-KR" sz="800" dirty="0">
              <a:solidFill>
                <a:schemeClr val="bg1"/>
              </a:solidFill>
              <a:latin typeface="+mj-ea"/>
              <a:ea typeface="+mj-ea"/>
            </a:endParaRPr>
          </a:p>
          <a:p>
            <a:br>
              <a:rPr lang="en-US" altLang="ko-KR" sz="800" dirty="0">
                <a:solidFill>
                  <a:schemeClr val="bg1"/>
                </a:solidFill>
                <a:latin typeface="+mj-ea"/>
                <a:ea typeface="+mj-ea"/>
              </a:rPr>
            </a:br>
            <a:r>
              <a:rPr lang="en-US" altLang="ko-KR" sz="800" dirty="0">
                <a:solidFill>
                  <a:schemeClr val="bg1"/>
                </a:solidFill>
                <a:latin typeface="+mj-ea"/>
                <a:ea typeface="+mj-ea"/>
              </a:rPr>
              <a:t>    for epoch in </a:t>
            </a:r>
            <a:r>
              <a:rPr lang="en-US" altLang="ko-KR" sz="800" dirty="0" err="1">
                <a:solidFill>
                  <a:schemeClr val="bg1"/>
                </a:solidFill>
                <a:latin typeface="+mj-ea"/>
                <a:ea typeface="+mj-ea"/>
              </a:rPr>
              <a:t>trange</a:t>
            </a:r>
            <a:r>
              <a:rPr lang="en-US" altLang="ko-KR" sz="800" dirty="0">
                <a:solidFill>
                  <a:schemeClr val="bg1"/>
                </a:solidFill>
                <a:latin typeface="+mj-ea"/>
                <a:ea typeface="+mj-ea"/>
              </a:rPr>
              <a:t>(1, epochs + 1, desc="Epochs"):</a:t>
            </a:r>
          </a:p>
          <a:p>
            <a:r>
              <a:rPr lang="en-US" altLang="ko-KR" sz="800" dirty="0">
                <a:solidFill>
                  <a:schemeClr val="bg1"/>
                </a:solidFill>
                <a:latin typeface="+mj-ea"/>
                <a:ea typeface="+mj-ea"/>
              </a:rPr>
              <a:t>        # </a:t>
            </a:r>
            <a:r>
              <a:rPr lang="ko-KR" altLang="en-US" sz="800" dirty="0">
                <a:solidFill>
                  <a:schemeClr val="bg1"/>
                </a:solidFill>
                <a:latin typeface="+mj-ea"/>
                <a:ea typeface="+mj-ea"/>
              </a:rPr>
              <a:t>기울기 초기화</a:t>
            </a:r>
          </a:p>
          <a:p>
            <a:r>
              <a:rPr lang="ko-KR" altLang="en-US" sz="800" dirty="0">
                <a:solidFill>
                  <a:schemeClr val="bg1"/>
                </a:solidFill>
                <a:latin typeface="+mj-ea"/>
                <a:ea typeface="+mj-ea"/>
              </a:rPr>
              <a:t>        </a:t>
            </a:r>
            <a:r>
              <a:rPr lang="en-US" altLang="ko-KR" sz="800" dirty="0" err="1">
                <a:solidFill>
                  <a:schemeClr val="bg1"/>
                </a:solidFill>
                <a:latin typeface="+mj-ea"/>
                <a:ea typeface="+mj-ea"/>
              </a:rPr>
              <a:t>optimizer.zero_grad</a:t>
            </a:r>
            <a:r>
              <a:rPr lang="en-US" altLang="ko-KR" sz="800" dirty="0">
                <a:solidFill>
                  <a:schemeClr val="bg1"/>
                </a:solidFill>
                <a:latin typeface="+mj-ea"/>
                <a:ea typeface="+mj-ea"/>
              </a:rPr>
              <a:t>()</a:t>
            </a:r>
          </a:p>
          <a:p>
            <a:r>
              <a:rPr lang="en-US" altLang="ko-KR" sz="800" dirty="0">
                <a:solidFill>
                  <a:schemeClr val="bg1"/>
                </a:solidFill>
                <a:latin typeface="+mj-ea"/>
                <a:ea typeface="+mj-ea"/>
              </a:rPr>
              <a:t>        # forward() </a:t>
            </a:r>
            <a:r>
              <a:rPr lang="ko-KR" altLang="en-US" sz="800" dirty="0">
                <a:solidFill>
                  <a:schemeClr val="bg1"/>
                </a:solidFill>
                <a:latin typeface="+mj-ea"/>
                <a:ea typeface="+mj-ea"/>
              </a:rPr>
              <a:t>호출 </a:t>
            </a:r>
            <a:r>
              <a:rPr lang="en-US" altLang="ko-KR" sz="800" dirty="0">
                <a:solidFill>
                  <a:schemeClr val="bg1"/>
                </a:solidFill>
                <a:latin typeface="+mj-ea"/>
                <a:ea typeface="+mj-ea"/>
              </a:rPr>
              <a:t>+ </a:t>
            </a:r>
            <a:r>
              <a:rPr lang="ko-KR" altLang="en-US" sz="800" dirty="0">
                <a:solidFill>
                  <a:schemeClr val="bg1"/>
                </a:solidFill>
                <a:latin typeface="+mj-ea"/>
                <a:ea typeface="+mj-ea"/>
              </a:rPr>
              <a:t>손실 계산  </a:t>
            </a:r>
            <a:r>
              <a:rPr lang="en-US" altLang="ko-KR" sz="800" dirty="0">
                <a:solidFill>
                  <a:schemeClr val="bg1"/>
                </a:solidFill>
                <a:latin typeface="+mj-ea"/>
                <a:ea typeface="+mj-ea"/>
              </a:rPr>
              <a:t># </a:t>
            </a:r>
            <a:r>
              <a:rPr lang="ko-KR" altLang="en-US" sz="800" dirty="0" err="1">
                <a:solidFill>
                  <a:schemeClr val="bg1"/>
                </a:solidFill>
                <a:latin typeface="+mj-ea"/>
                <a:ea typeface="+mj-ea"/>
              </a:rPr>
              <a:t>평균제곱오차</a:t>
            </a:r>
            <a:endParaRPr lang="ko-KR" altLang="en-US" sz="800" dirty="0">
              <a:solidFill>
                <a:schemeClr val="bg1"/>
              </a:solidFill>
              <a:latin typeface="+mj-ea"/>
              <a:ea typeface="+mj-ea"/>
            </a:endParaRPr>
          </a:p>
          <a:p>
            <a:r>
              <a:rPr lang="ko-KR" altLang="en-US" sz="800" dirty="0">
                <a:solidFill>
                  <a:schemeClr val="bg1"/>
                </a:solidFill>
                <a:latin typeface="+mj-ea"/>
                <a:ea typeface="+mj-ea"/>
              </a:rPr>
              <a:t>        </a:t>
            </a:r>
            <a:r>
              <a:rPr lang="en-US" altLang="ko-KR" sz="800" dirty="0">
                <a:solidFill>
                  <a:schemeClr val="bg1"/>
                </a:solidFill>
                <a:latin typeface="+mj-ea"/>
                <a:ea typeface="+mj-ea"/>
              </a:rPr>
              <a:t>loss = </a:t>
            </a:r>
            <a:r>
              <a:rPr lang="en-US" altLang="ko-KR" sz="800" dirty="0" err="1">
                <a:solidFill>
                  <a:schemeClr val="bg1"/>
                </a:solidFill>
                <a:latin typeface="+mj-ea"/>
                <a:ea typeface="+mj-ea"/>
              </a:rPr>
              <a:t>torch.mean</a:t>
            </a:r>
            <a:r>
              <a:rPr lang="en-US" altLang="ko-KR" sz="800" dirty="0">
                <a:solidFill>
                  <a:schemeClr val="bg1"/>
                </a:solidFill>
                <a:latin typeface="+mj-ea"/>
                <a:ea typeface="+mj-ea"/>
              </a:rPr>
              <a:t>((model(data)) ** 2)</a:t>
            </a:r>
          </a:p>
          <a:p>
            <a:r>
              <a:rPr lang="en-US" altLang="ko-KR" sz="800" dirty="0">
                <a:solidFill>
                  <a:schemeClr val="bg1"/>
                </a:solidFill>
                <a:latin typeface="+mj-ea"/>
                <a:ea typeface="+mj-ea"/>
              </a:rPr>
              <a:t>        # </a:t>
            </a:r>
            <a:r>
              <a:rPr lang="ko-KR" altLang="en-US" sz="800" dirty="0" err="1">
                <a:solidFill>
                  <a:schemeClr val="bg1"/>
                </a:solidFill>
                <a:latin typeface="+mj-ea"/>
                <a:ea typeface="+mj-ea"/>
              </a:rPr>
              <a:t>역전파</a:t>
            </a:r>
            <a:endParaRPr lang="ko-KR" altLang="en-US" sz="800" dirty="0">
              <a:solidFill>
                <a:schemeClr val="bg1"/>
              </a:solidFill>
              <a:latin typeface="+mj-ea"/>
              <a:ea typeface="+mj-ea"/>
            </a:endParaRPr>
          </a:p>
          <a:p>
            <a:r>
              <a:rPr lang="ko-KR" altLang="en-US" sz="800" dirty="0">
                <a:solidFill>
                  <a:schemeClr val="bg1"/>
                </a:solidFill>
                <a:latin typeface="+mj-ea"/>
                <a:ea typeface="+mj-ea"/>
              </a:rPr>
              <a:t>        </a:t>
            </a:r>
            <a:r>
              <a:rPr lang="en-US" altLang="ko-KR" sz="800" dirty="0" err="1">
                <a:solidFill>
                  <a:schemeClr val="bg1"/>
                </a:solidFill>
                <a:latin typeface="+mj-ea"/>
                <a:ea typeface="+mj-ea"/>
              </a:rPr>
              <a:t>loss.backward</a:t>
            </a:r>
            <a:r>
              <a:rPr lang="en-US" altLang="ko-KR" sz="800" dirty="0">
                <a:solidFill>
                  <a:schemeClr val="bg1"/>
                </a:solidFill>
                <a:latin typeface="+mj-ea"/>
                <a:ea typeface="+mj-ea"/>
              </a:rPr>
              <a:t>()</a:t>
            </a:r>
          </a:p>
          <a:p>
            <a:r>
              <a:rPr lang="en-US" altLang="ko-KR" sz="800" dirty="0">
                <a:solidFill>
                  <a:schemeClr val="bg1"/>
                </a:solidFill>
                <a:latin typeface="+mj-ea"/>
                <a:ea typeface="+mj-ea"/>
              </a:rPr>
              <a:t>        # </a:t>
            </a:r>
            <a:r>
              <a:rPr lang="ko-KR" altLang="en-US" sz="800" dirty="0">
                <a:solidFill>
                  <a:schemeClr val="bg1"/>
                </a:solidFill>
                <a:latin typeface="+mj-ea"/>
                <a:ea typeface="+mj-ea"/>
              </a:rPr>
              <a:t>파라미터 업데이트</a:t>
            </a:r>
          </a:p>
          <a:p>
            <a:r>
              <a:rPr lang="ko-KR" altLang="en-US" sz="800" dirty="0">
                <a:solidFill>
                  <a:schemeClr val="bg1"/>
                </a:solidFill>
                <a:latin typeface="+mj-ea"/>
                <a:ea typeface="+mj-ea"/>
              </a:rPr>
              <a:t>        </a:t>
            </a:r>
            <a:r>
              <a:rPr lang="en-US" altLang="ko-KR" sz="800" dirty="0" err="1">
                <a:solidFill>
                  <a:schemeClr val="bg1"/>
                </a:solidFill>
                <a:latin typeface="+mj-ea"/>
                <a:ea typeface="+mj-ea"/>
              </a:rPr>
              <a:t>optimizer.step</a:t>
            </a:r>
            <a:r>
              <a:rPr lang="en-US" altLang="ko-KR" sz="800" dirty="0">
                <a:solidFill>
                  <a:schemeClr val="bg1"/>
                </a:solidFill>
                <a:latin typeface="+mj-ea"/>
                <a:ea typeface="+mj-ea"/>
              </a:rPr>
              <a:t>()</a:t>
            </a:r>
          </a:p>
          <a:p>
            <a:br>
              <a:rPr lang="en-US" altLang="ko-KR" sz="800" dirty="0">
                <a:solidFill>
                  <a:schemeClr val="bg1"/>
                </a:solidFill>
                <a:latin typeface="+mj-ea"/>
                <a:ea typeface="+mj-ea"/>
              </a:rPr>
            </a:br>
            <a:r>
              <a:rPr lang="en-US" altLang="ko-KR" sz="800" dirty="0">
                <a:solidFill>
                  <a:schemeClr val="bg1"/>
                </a:solidFill>
                <a:latin typeface="+mj-ea"/>
                <a:ea typeface="+mj-ea"/>
              </a:rPr>
              <a:t>        # </a:t>
            </a:r>
            <a:r>
              <a:rPr lang="ko-KR" altLang="en-US" sz="800" dirty="0">
                <a:solidFill>
                  <a:schemeClr val="bg1"/>
                </a:solidFill>
                <a:latin typeface="+mj-ea"/>
                <a:ea typeface="+mj-ea"/>
              </a:rPr>
              <a:t>로깅을 위한 시간 계산</a:t>
            </a:r>
          </a:p>
          <a:p>
            <a:r>
              <a:rPr lang="ko-KR" altLang="en-US" sz="800" dirty="0">
                <a:solidFill>
                  <a:schemeClr val="bg1"/>
                </a:solidFill>
                <a:latin typeface="+mj-ea"/>
                <a:ea typeface="+mj-ea"/>
              </a:rPr>
              <a:t>        </a:t>
            </a:r>
            <a:r>
              <a:rPr lang="en-US" altLang="ko-KR" sz="800" dirty="0" err="1">
                <a:solidFill>
                  <a:schemeClr val="bg1"/>
                </a:solidFill>
                <a:latin typeface="+mj-ea"/>
                <a:ea typeface="+mj-ea"/>
              </a:rPr>
              <a:t>now_perf</a:t>
            </a:r>
            <a:r>
              <a:rPr lang="en-US" altLang="ko-KR" sz="800" dirty="0">
                <a:solidFill>
                  <a:schemeClr val="bg1"/>
                </a:solidFill>
                <a:latin typeface="+mj-ea"/>
                <a:ea typeface="+mj-ea"/>
              </a:rPr>
              <a:t> = </a:t>
            </a:r>
            <a:r>
              <a:rPr lang="en-US" altLang="ko-KR" sz="800" dirty="0" err="1">
                <a:solidFill>
                  <a:schemeClr val="bg1"/>
                </a:solidFill>
                <a:latin typeface="+mj-ea"/>
                <a:ea typeface="+mj-ea"/>
              </a:rPr>
              <a:t>time.perf_counter</a:t>
            </a:r>
            <a:r>
              <a:rPr lang="en-US" altLang="ko-KR" sz="800" dirty="0">
                <a:solidFill>
                  <a:schemeClr val="bg1"/>
                </a:solidFill>
                <a:latin typeface="+mj-ea"/>
                <a:ea typeface="+mj-ea"/>
              </a:rPr>
              <a:t>()</a:t>
            </a:r>
          </a:p>
          <a:p>
            <a:r>
              <a:rPr lang="en-US" altLang="ko-KR" sz="800" dirty="0">
                <a:solidFill>
                  <a:schemeClr val="bg1"/>
                </a:solidFill>
                <a:latin typeface="+mj-ea"/>
                <a:ea typeface="+mj-ea"/>
              </a:rPr>
              <a:t>        </a:t>
            </a:r>
            <a:r>
              <a:rPr lang="en-US" altLang="ko-KR" sz="800" dirty="0" err="1">
                <a:solidFill>
                  <a:schemeClr val="bg1"/>
                </a:solidFill>
                <a:latin typeface="+mj-ea"/>
                <a:ea typeface="+mj-ea"/>
              </a:rPr>
              <a:t>delta_ms</a:t>
            </a:r>
            <a:r>
              <a:rPr lang="en-US" altLang="ko-KR" sz="800" dirty="0">
                <a:solidFill>
                  <a:schemeClr val="bg1"/>
                </a:solidFill>
                <a:latin typeface="+mj-ea"/>
                <a:ea typeface="+mj-ea"/>
              </a:rPr>
              <a:t> = (</a:t>
            </a:r>
            <a:r>
              <a:rPr lang="en-US" altLang="ko-KR" sz="800" dirty="0" err="1">
                <a:solidFill>
                  <a:schemeClr val="bg1"/>
                </a:solidFill>
                <a:latin typeface="+mj-ea"/>
                <a:ea typeface="+mj-ea"/>
              </a:rPr>
              <a:t>now_perf</a:t>
            </a:r>
            <a:r>
              <a:rPr lang="en-US" altLang="ko-KR" sz="800" dirty="0">
                <a:solidFill>
                  <a:schemeClr val="bg1"/>
                </a:solidFill>
                <a:latin typeface="+mj-ea"/>
                <a:ea typeface="+mj-ea"/>
              </a:rPr>
              <a:t> - </a:t>
            </a:r>
            <a:r>
              <a:rPr lang="en-US" altLang="ko-KR" sz="800" dirty="0" err="1">
                <a:solidFill>
                  <a:schemeClr val="bg1"/>
                </a:solidFill>
                <a:latin typeface="+mj-ea"/>
                <a:ea typeface="+mj-ea"/>
              </a:rPr>
              <a:t>prev_perf</a:t>
            </a:r>
            <a:r>
              <a:rPr lang="en-US" altLang="ko-KR" sz="800" dirty="0">
                <a:solidFill>
                  <a:schemeClr val="bg1"/>
                </a:solidFill>
                <a:latin typeface="+mj-ea"/>
                <a:ea typeface="+mj-ea"/>
              </a:rPr>
              <a:t>) * 1000</a:t>
            </a:r>
          </a:p>
          <a:p>
            <a:r>
              <a:rPr lang="en-US" altLang="ko-KR" sz="800" dirty="0">
                <a:solidFill>
                  <a:schemeClr val="bg1"/>
                </a:solidFill>
                <a:latin typeface="+mj-ea"/>
                <a:ea typeface="+mj-ea"/>
              </a:rPr>
              <a:t>        </a:t>
            </a:r>
            <a:r>
              <a:rPr lang="en-US" altLang="ko-KR" sz="800" dirty="0" err="1">
                <a:solidFill>
                  <a:schemeClr val="bg1"/>
                </a:solidFill>
                <a:latin typeface="+mj-ea"/>
                <a:ea typeface="+mj-ea"/>
              </a:rPr>
              <a:t>prev_perf</a:t>
            </a:r>
            <a:r>
              <a:rPr lang="en-US" altLang="ko-KR" sz="800" dirty="0">
                <a:solidFill>
                  <a:schemeClr val="bg1"/>
                </a:solidFill>
                <a:latin typeface="+mj-ea"/>
                <a:ea typeface="+mj-ea"/>
              </a:rPr>
              <a:t> = </a:t>
            </a:r>
            <a:r>
              <a:rPr lang="en-US" altLang="ko-KR" sz="800" dirty="0" err="1">
                <a:solidFill>
                  <a:schemeClr val="bg1"/>
                </a:solidFill>
                <a:latin typeface="+mj-ea"/>
                <a:ea typeface="+mj-ea"/>
              </a:rPr>
              <a:t>now_perf</a:t>
            </a:r>
            <a:endParaRPr lang="en-US" altLang="ko-KR" sz="800" dirty="0">
              <a:solidFill>
                <a:schemeClr val="bg1"/>
              </a:solidFill>
              <a:latin typeface="+mj-ea"/>
              <a:ea typeface="+mj-ea"/>
            </a:endParaRPr>
          </a:p>
          <a:p>
            <a:br>
              <a:rPr lang="en-US" altLang="ko-KR" sz="800" dirty="0">
                <a:solidFill>
                  <a:schemeClr val="bg1"/>
                </a:solidFill>
                <a:latin typeface="+mj-ea"/>
                <a:ea typeface="+mj-ea"/>
              </a:rPr>
            </a:br>
            <a:r>
              <a:rPr lang="en-US" altLang="ko-KR" sz="800" dirty="0">
                <a:solidFill>
                  <a:schemeClr val="bg1"/>
                </a:solidFill>
                <a:latin typeface="+mj-ea"/>
                <a:ea typeface="+mj-ea"/>
              </a:rPr>
              <a:t>        # </a:t>
            </a:r>
            <a:r>
              <a:rPr lang="ko-KR" altLang="en-US" sz="800" dirty="0">
                <a:solidFill>
                  <a:schemeClr val="bg1"/>
                </a:solidFill>
                <a:latin typeface="+mj-ea"/>
                <a:ea typeface="+mj-ea"/>
              </a:rPr>
              <a:t>상태 로깅</a:t>
            </a:r>
          </a:p>
          <a:p>
            <a:r>
              <a:rPr lang="ko-KR" altLang="en-US" sz="800" dirty="0">
                <a:solidFill>
                  <a:schemeClr val="bg1"/>
                </a:solidFill>
                <a:latin typeface="+mj-ea"/>
                <a:ea typeface="+mj-ea"/>
              </a:rPr>
              <a:t>        </a:t>
            </a:r>
            <a:r>
              <a:rPr lang="en-US" altLang="ko-KR" sz="800" dirty="0">
                <a:solidFill>
                  <a:schemeClr val="bg1"/>
                </a:solidFill>
                <a:latin typeface="+mj-ea"/>
                <a:ea typeface="+mj-ea"/>
              </a:rPr>
              <a:t>print(f"[{epoch:03d}/{epochs}] loss={</a:t>
            </a:r>
            <a:r>
              <a:rPr lang="en-US" altLang="ko-KR" sz="800" dirty="0" err="1">
                <a:solidFill>
                  <a:schemeClr val="bg1"/>
                </a:solidFill>
                <a:latin typeface="+mj-ea"/>
                <a:ea typeface="+mj-ea"/>
              </a:rPr>
              <a:t>loss.item</a:t>
            </a:r>
            <a:r>
              <a:rPr lang="en-US" altLang="ko-KR" sz="800" dirty="0">
                <a:solidFill>
                  <a:schemeClr val="bg1"/>
                </a:solidFill>
                <a:latin typeface="+mj-ea"/>
                <a:ea typeface="+mj-ea"/>
              </a:rPr>
              <a:t>():.6f} | </a:t>
            </a:r>
            <a:r>
              <a:rPr lang="el-GR" altLang="ko-KR" sz="800" dirty="0">
                <a:solidFill>
                  <a:schemeClr val="bg1"/>
                </a:solidFill>
                <a:latin typeface="+mj-ea"/>
                <a:ea typeface="+mj-ea"/>
              </a:rPr>
              <a:t>Δ</a:t>
            </a:r>
            <a:r>
              <a:rPr lang="en-US" altLang="ko-KR" sz="800" dirty="0">
                <a:solidFill>
                  <a:schemeClr val="bg1"/>
                </a:solidFill>
                <a:latin typeface="+mj-ea"/>
                <a:ea typeface="+mj-ea"/>
              </a:rPr>
              <a:t>t={delta_ms:.1f} </a:t>
            </a:r>
            <a:r>
              <a:rPr lang="en-US" altLang="ko-KR" sz="800" dirty="0" err="1">
                <a:solidFill>
                  <a:schemeClr val="bg1"/>
                </a:solidFill>
                <a:latin typeface="+mj-ea"/>
                <a:ea typeface="+mj-ea"/>
              </a:rPr>
              <a:t>ms</a:t>
            </a:r>
            <a:r>
              <a:rPr lang="en-US" altLang="ko-KR" sz="800" dirty="0">
                <a:solidFill>
                  <a:schemeClr val="bg1"/>
                </a:solidFill>
                <a:latin typeface="+mj-ea"/>
                <a:ea typeface="+mj-ea"/>
              </a:rPr>
              <a:t>")</a:t>
            </a:r>
          </a:p>
          <a:p>
            <a:br>
              <a:rPr lang="en-US" altLang="ko-KR" sz="800" dirty="0">
                <a:solidFill>
                  <a:schemeClr val="bg1"/>
                </a:solidFill>
                <a:latin typeface="+mj-ea"/>
                <a:ea typeface="+mj-ea"/>
              </a:rPr>
            </a:br>
            <a:r>
              <a:rPr lang="en-US" altLang="ko-KR" sz="800" dirty="0">
                <a:solidFill>
                  <a:schemeClr val="bg1"/>
                </a:solidFill>
                <a:latin typeface="+mj-ea"/>
                <a:ea typeface="+mj-ea"/>
              </a:rPr>
              <a:t>    </a:t>
            </a:r>
            <a:r>
              <a:rPr lang="en-US" altLang="ko-KR" sz="800" dirty="0" err="1">
                <a:solidFill>
                  <a:schemeClr val="bg1"/>
                </a:solidFill>
                <a:latin typeface="+mj-ea"/>
                <a:ea typeface="+mj-ea"/>
              </a:rPr>
              <a:t>total_time</a:t>
            </a:r>
            <a:r>
              <a:rPr lang="en-US" altLang="ko-KR" sz="800" dirty="0">
                <a:solidFill>
                  <a:schemeClr val="bg1"/>
                </a:solidFill>
                <a:latin typeface="+mj-ea"/>
                <a:ea typeface="+mj-ea"/>
              </a:rPr>
              <a:t> = </a:t>
            </a:r>
            <a:r>
              <a:rPr lang="en-US" altLang="ko-KR" sz="800" dirty="0" err="1">
                <a:solidFill>
                  <a:schemeClr val="bg1"/>
                </a:solidFill>
                <a:latin typeface="+mj-ea"/>
                <a:ea typeface="+mj-ea"/>
              </a:rPr>
              <a:t>time.perf_counter</a:t>
            </a:r>
            <a:r>
              <a:rPr lang="en-US" altLang="ko-KR" sz="800" dirty="0">
                <a:solidFill>
                  <a:schemeClr val="bg1"/>
                </a:solidFill>
                <a:latin typeface="+mj-ea"/>
                <a:ea typeface="+mj-ea"/>
              </a:rPr>
              <a:t>() - </a:t>
            </a:r>
            <a:r>
              <a:rPr lang="en-US" altLang="ko-KR" sz="800" dirty="0" err="1">
                <a:solidFill>
                  <a:schemeClr val="bg1"/>
                </a:solidFill>
                <a:latin typeface="+mj-ea"/>
                <a:ea typeface="+mj-ea"/>
              </a:rPr>
              <a:t>start_perf</a:t>
            </a:r>
            <a:endParaRPr lang="en-US" altLang="ko-KR" sz="800" dirty="0">
              <a:solidFill>
                <a:schemeClr val="bg1"/>
              </a:solidFill>
              <a:latin typeface="+mj-ea"/>
              <a:ea typeface="+mj-ea"/>
            </a:endParaRPr>
          </a:p>
          <a:p>
            <a:r>
              <a:rPr lang="en-US" altLang="ko-KR" sz="800" dirty="0">
                <a:solidFill>
                  <a:schemeClr val="bg1"/>
                </a:solidFill>
                <a:latin typeface="+mj-ea"/>
                <a:ea typeface="+mj-ea"/>
              </a:rPr>
              <a:t>    print(f"</a:t>
            </a:r>
            <a:r>
              <a:rPr lang="ko-KR" altLang="en-US" sz="800" dirty="0">
                <a:solidFill>
                  <a:schemeClr val="bg1"/>
                </a:solidFill>
                <a:latin typeface="+mj-ea"/>
                <a:ea typeface="+mj-ea"/>
              </a:rPr>
              <a:t>학습 종료</a:t>
            </a:r>
            <a:r>
              <a:rPr lang="en-US" altLang="ko-KR" sz="800" dirty="0">
                <a:solidFill>
                  <a:schemeClr val="bg1"/>
                </a:solidFill>
                <a:latin typeface="+mj-ea"/>
                <a:ea typeface="+mj-ea"/>
              </a:rPr>
              <a:t>: {</a:t>
            </a:r>
            <a:r>
              <a:rPr lang="en-US" altLang="ko-KR" sz="800" dirty="0" err="1">
                <a:solidFill>
                  <a:schemeClr val="bg1"/>
                </a:solidFill>
                <a:latin typeface="+mj-ea"/>
                <a:ea typeface="+mj-ea"/>
              </a:rPr>
              <a:t>datetime.now</a:t>
            </a:r>
            <a:r>
              <a:rPr lang="en-US" altLang="ko-KR" sz="800" dirty="0">
                <a:solidFill>
                  <a:schemeClr val="bg1"/>
                </a:solidFill>
                <a:latin typeface="+mj-ea"/>
                <a:ea typeface="+mj-ea"/>
              </a:rPr>
              <a:t>():%Y-%m-%d %H:%M:%S} (</a:t>
            </a:r>
            <a:r>
              <a:rPr lang="ko-KR" altLang="en-US" sz="800" dirty="0">
                <a:solidFill>
                  <a:schemeClr val="bg1"/>
                </a:solidFill>
                <a:latin typeface="+mj-ea"/>
                <a:ea typeface="+mj-ea"/>
              </a:rPr>
              <a:t>총 </a:t>
            </a:r>
            <a:r>
              <a:rPr lang="en-US" altLang="ko-KR" sz="800" dirty="0">
                <a:solidFill>
                  <a:schemeClr val="bg1"/>
                </a:solidFill>
                <a:latin typeface="+mj-ea"/>
                <a:ea typeface="+mj-ea"/>
              </a:rPr>
              <a:t>{total_time:.2f}s)")</a:t>
            </a:r>
          </a:p>
          <a:p>
            <a:r>
              <a:rPr lang="en-US" altLang="ko-KR" sz="800" dirty="0">
                <a:solidFill>
                  <a:schemeClr val="bg1"/>
                </a:solidFill>
                <a:latin typeface="+mj-ea"/>
                <a:ea typeface="+mj-ea"/>
              </a:rPr>
              <a:t>    return </a:t>
            </a:r>
            <a:r>
              <a:rPr lang="en-US" altLang="ko-KR" sz="800" dirty="0" err="1">
                <a:solidFill>
                  <a:schemeClr val="bg1"/>
                </a:solidFill>
                <a:latin typeface="+mj-ea"/>
                <a:ea typeface="+mj-ea"/>
              </a:rPr>
              <a:t>total_time</a:t>
            </a:r>
            <a:endParaRPr lang="en-US" altLang="ko-KR" sz="800" dirty="0">
              <a:solidFill>
                <a:schemeClr val="bg1"/>
              </a:solidFill>
              <a:latin typeface="+mj-ea"/>
              <a:ea typeface="+mj-ea"/>
            </a:endParaRPr>
          </a:p>
          <a:p>
            <a:pPr marL="0" indent="0" algn="l">
              <a:lnSpc>
                <a:spcPts val="2750"/>
              </a:lnSpc>
              <a:buNone/>
            </a:pPr>
            <a:endParaRPr lang="en-US" sz="800" dirty="0">
              <a:solidFill>
                <a:schemeClr val="bg1"/>
              </a:solidFill>
              <a:latin typeface="+mj-ea"/>
              <a:ea typeface="+mj-ea"/>
              <a:cs typeface="Microsoft GothicNeo" panose="020B0500000101010101" pitchFamily="50" charset="-127"/>
            </a:endParaRPr>
          </a:p>
        </p:txBody>
      </p:sp>
    </p:spTree>
    <p:extLst>
      <p:ext uri="{BB962C8B-B14F-4D97-AF65-F5344CB8AC3E}">
        <p14:creationId xmlns:p14="http://schemas.microsoft.com/office/powerpoint/2010/main" val="984062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156</TotalTime>
  <Words>6680</Words>
  <Application>Microsoft Office PowerPoint</Application>
  <PresentationFormat>사용자 지정</PresentationFormat>
  <Paragraphs>466</Paragraphs>
  <Slides>18</Slides>
  <Notes>18</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18</vt:i4>
      </vt:variant>
    </vt:vector>
  </HeadingPairs>
  <TitlesOfParts>
    <vt:vector size="21" baseType="lpstr">
      <vt:lpstr>Arial</vt:lpstr>
      <vt:lpstr>Microsoft GothicNeo</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AIX1816</cp:lastModifiedBy>
  <cp:revision>17</cp:revision>
  <dcterms:created xsi:type="dcterms:W3CDTF">2025-06-07T03:53:59Z</dcterms:created>
  <dcterms:modified xsi:type="dcterms:W3CDTF">2025-06-07T06:33:36Z</dcterms:modified>
</cp:coreProperties>
</file>