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4" r:id="rId3"/>
    <p:sldId id="265" r:id="rId4"/>
    <p:sldId id="266" r:id="rId5"/>
    <p:sldId id="267" r:id="rId6"/>
    <p:sldId id="259" r:id="rId7"/>
    <p:sldId id="260" r:id="rId8"/>
    <p:sldId id="261" r:id="rId9"/>
    <p:sldId id="262" r:id="rId10"/>
    <p:sldId id="263" r:id="rId11"/>
  </p:sldIdLst>
  <p:sldSz cx="14630400" cy="8229600"/>
  <p:notesSz cx="8229600" cy="14630400"/>
  <p:embeddedFontLst>
    <p:embeddedFont>
      <p:font typeface="Instrument Sans Medium" panose="020B0600000101010101" charset="0"/>
      <p:regular r:id="rId13"/>
    </p:embeddedFont>
    <p:embeddedFont>
      <p:font typeface="Inter" panose="020B0600000101010101" charset="0"/>
      <p:regular r:id="rId1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112" y="4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0321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34F1E0-1B3F-ED8D-079E-90FC4454A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A241E6-BE93-14D4-DE1B-8EEEFAF16C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6EEE1-E2F4-7D18-0912-C0CF1BFEAF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2CF93-DA83-0FFD-C22D-9014B80E83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1181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9A74C-2130-A43E-1AE7-EB2A74E429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C919BE-2450-3E82-0AED-A3A2A037B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848E89-2924-1ADF-5AC3-AFEBAC2CCA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FA652-EEC1-5C30-9D3F-D6B081BBB9B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0585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71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42429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nZickel/torch_arima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413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490311"/>
            <a:ext cx="1058096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산업용 센서 시계열 데이터 이상 탐지 프로젝트</a:t>
            </a:r>
            <a:endParaRPr lang="en-US" sz="4450" dirty="0"/>
          </a:p>
        </p:txBody>
      </p:sp>
      <p:sp>
        <p:nvSpPr>
          <p:cNvPr id="4" name="Text 2"/>
          <p:cNvSpPr/>
          <p:nvPr/>
        </p:nvSpPr>
        <p:spPr>
          <a:xfrm>
            <a:off x="793790" y="353925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산업용 센서 시계열 데이터(SWaT)를 이용해 ARIMA 기반 이상 탐지 모델을 구축하는 파이프라인을 구성하는 것을 목표로 합니다. 학습된 ARIMA 모델로 새로운 시계열에 대한 추론을 하고, 잔차를 바탕으로 이상치를 예측합니다.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52020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발표에서는 프로젝트의 구성 요소, 코드 구조, 실행 결과를 살펴보겠습니다.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93412"/>
            <a:ext cx="838200" cy="48768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2296954" y="5342334"/>
            <a:ext cx="1154715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93790" y="6408301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4D4D51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410" y="6415921"/>
            <a:ext cx="347663" cy="347663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1270040" y="6391394"/>
            <a:ext cx="1793081" cy="3968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b="1" dirty="0">
                <a:solidFill>
                  <a:srgbClr val="C7CDD6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작성자: 동환 금</a:t>
            </a:r>
            <a:endParaRPr lang="en-US" sz="2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659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 자료 및 결론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2834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프로젝트는 PyTorch를 사용하여 ARIMA 모델을 구현하고, 이를 통해 산업용 센서 데이터에서 이상치를 탐지하는 방법을 보여줍니다. 주요 참고 자료로는 GitHub의 torch_arima 프로젝트가 있습니다.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" name="Text 3"/>
          <p:cNvSpPr/>
          <p:nvPr/>
        </p:nvSpPr>
        <p:spPr>
          <a:xfrm>
            <a:off x="1020604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주요 성과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 기반 ARIMA 모델 구현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5068729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시계열 데이터 전처리 및 분석 파이프라인 구축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58738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잔차 기반 이상치 탐지 방법론 적용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5216962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5443776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향후 개선 방향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5443776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다양한 센서 태그에 대한 모델 확장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5443776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하이퍼파라미터 최적화 연구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5443776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딥러닝 기반 모델과의 성능 비교</a:t>
            </a:r>
            <a:endParaRPr lang="en-US" sz="1750" dirty="0"/>
          </a:p>
        </p:txBody>
      </p:sp>
      <p:sp>
        <p:nvSpPr>
          <p:cNvPr id="14" name="Shape 12"/>
          <p:cNvSpPr/>
          <p:nvPr/>
        </p:nvSpPr>
        <p:spPr>
          <a:xfrm>
            <a:off x="9640133" y="3909298"/>
            <a:ext cx="4196358" cy="2554248"/>
          </a:xfrm>
          <a:prstGeom prst="roundRect">
            <a:avLst>
              <a:gd name="adj" fmla="val 1332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3"/>
          <p:cNvSpPr/>
          <p:nvPr/>
        </p:nvSpPr>
        <p:spPr>
          <a:xfrm>
            <a:off x="9866948" y="41361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 자료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9866948" y="4626531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GitHub: </a:t>
            </a:r>
            <a:r>
              <a:rPr lang="en-US" sz="1750" u="sng" dirty="0">
                <a:solidFill>
                  <a:srgbClr val="FDC4C4"/>
                </a:solidFill>
                <a:latin typeface="Inter" pitchFamily="34" charset="0"/>
                <a:ea typeface="Inter" pitchFamily="34" charset="-122"/>
                <a:cs typeface="Inter" pitchFamily="34" charset="-12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torch_arima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9866948" y="5068729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SWaT 데이터셋 문서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9866948" y="5510927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 모델 관련 논문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목차</a:t>
            </a:r>
            <a:endParaRPr lang="en-US" sz="4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735" y="1664256"/>
            <a:ext cx="1056799" cy="126813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13478" y="1875592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개요</a:t>
            </a:r>
            <a:endParaRPr lang="en-US" sz="2050" dirty="0"/>
          </a:p>
        </p:txBody>
      </p:sp>
      <p:sp>
        <p:nvSpPr>
          <p:cNvPr id="5" name="Text 2"/>
          <p:cNvSpPr/>
          <p:nvPr/>
        </p:nvSpPr>
        <p:spPr>
          <a:xfrm>
            <a:off x="2113478" y="233255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프로젝트의 목표와 구성 요소 소개</a:t>
            </a:r>
            <a:endParaRPr lang="en-US" sz="16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735" y="2932390"/>
            <a:ext cx="1056799" cy="126813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13478" y="314372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코드</a:t>
            </a:r>
            <a:endParaRPr lang="en-US" sz="2050" dirty="0"/>
          </a:p>
        </p:txBody>
      </p:sp>
      <p:sp>
        <p:nvSpPr>
          <p:cNvPr id="8" name="Text 4"/>
          <p:cNvSpPr/>
          <p:nvPr/>
        </p:nvSpPr>
        <p:spPr>
          <a:xfrm>
            <a:off x="2113478" y="3600688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common_utils.py, train_arima.py, predict_arima.py 분석</a:t>
            </a:r>
            <a:endParaRPr lang="en-US" sz="16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735" y="4200525"/>
            <a:ext cx="1056799" cy="126813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13478" y="4411861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실행</a:t>
            </a:r>
            <a:r>
              <a:rPr lang="en-US" sz="20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화면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2113478" y="4868823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훈련 및 예측 결과 시각화</a:t>
            </a:r>
            <a:endParaRPr lang="en-US" sz="16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735" y="5468660"/>
            <a:ext cx="1056799" cy="126813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13478" y="5679996"/>
            <a:ext cx="264199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 err="1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참고</a:t>
            </a:r>
            <a:endParaRPr lang="en-US" sz="2050" dirty="0"/>
          </a:p>
        </p:txBody>
      </p:sp>
      <p:sp>
        <p:nvSpPr>
          <p:cNvPr id="14" name="Text 8"/>
          <p:cNvSpPr/>
          <p:nvPr/>
        </p:nvSpPr>
        <p:spPr>
          <a:xfrm>
            <a:off x="2113478" y="6136957"/>
            <a:ext cx="11777186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참고 자료 및 리소스</a:t>
            </a:r>
            <a:endParaRPr lang="en-US" sz="1650" dirty="0"/>
          </a:p>
        </p:txBody>
      </p:sp>
      <p:sp>
        <p:nvSpPr>
          <p:cNvPr id="15" name="Text 9"/>
          <p:cNvSpPr/>
          <p:nvPr/>
        </p:nvSpPr>
        <p:spPr>
          <a:xfrm>
            <a:off x="739735" y="6974562"/>
            <a:ext cx="13150929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 발표는 ARIMA 기반 이상 탐지 모델 구축 프로젝트의 전체 과정을 다룹니다. 개요에서는 프로젝트의 목표와 구성 요소를 소개하고, 코드 섹션에서는 세 개의 주요 파일을 분석합니다. 실행 화면에서는 훈련 및 예측 결과를 시각화하고, 마지막으로 참고 자료를 제시합니다.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793790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프로젝트 목표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산업용 센서 시계열 데이터(SWaT)를 이용해 ARIMA 기반 이상 탐지 모델을 구축하는 파이프라인 구성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7" name="Text 5"/>
          <p:cNvSpPr/>
          <p:nvPr/>
        </p:nvSpPr>
        <p:spPr>
          <a:xfrm>
            <a:off x="5443776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주요 기능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43776" y="3827026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학습된 ARIMA 모델로 새로운 시계열에 대한 추론을 수행하고, 잔차를 바탕으로 이상치를 예측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109793"/>
            <a:ext cx="4196358" cy="2191345"/>
          </a:xfrm>
          <a:prstGeom prst="roundRect">
            <a:avLst>
              <a:gd name="adj" fmla="val 1553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9866948" y="33366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구성 요소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66948" y="3827026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공통 유틸리티: common_utils.py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9866948" y="4269224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 스크립트: train_arima.py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9866948" y="4711422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예측 및 시각화: predict_arima.py</a:t>
            </a:r>
            <a:endParaRPr lang="en-US" sz="1750" dirty="0"/>
          </a:p>
        </p:txBody>
      </p:sp>
      <p:sp>
        <p:nvSpPr>
          <p:cNvPr id="15" name="Text 0">
            <a:extLst>
              <a:ext uri="{FF2B5EF4-FFF2-40B4-BE49-F238E27FC236}">
                <a16:creationId xmlns:a16="http://schemas.microsoft.com/office/drawing/2014/main" id="{D4089FE4-5158-7BED-3CC2-673F5C59CB1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개요</a:t>
            </a:r>
            <a:endParaRPr lang="en-US" sz="4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713EB-F92E-DE68-1A4E-E31A1BDA0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2">
            <a:extLst>
              <a:ext uri="{FF2B5EF4-FFF2-40B4-BE49-F238E27FC236}">
                <a16:creationId xmlns:a16="http://schemas.microsoft.com/office/drawing/2014/main" id="{F4776856-8CE2-A089-0776-5E4EAD520064}"/>
              </a:ext>
            </a:extLst>
          </p:cNvPr>
          <p:cNvSpPr/>
          <p:nvPr/>
        </p:nvSpPr>
        <p:spPr>
          <a:xfrm>
            <a:off x="793790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6" name="Image 0" descr="preencoded.png">
            <a:extLst>
              <a:ext uri="{FF2B5EF4-FFF2-40B4-BE49-F238E27FC236}">
                <a16:creationId xmlns:a16="http://schemas.microsoft.com/office/drawing/2014/main" id="{C73AEAF5-7525-3159-4275-E73B67130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4400431"/>
            <a:ext cx="340162" cy="425291"/>
          </a:xfrm>
          <a:prstGeom prst="rect">
            <a:avLst/>
          </a:prstGeom>
        </p:spPr>
      </p:pic>
      <p:sp>
        <p:nvSpPr>
          <p:cNvPr id="17" name="Text 3">
            <a:extLst>
              <a:ext uri="{FF2B5EF4-FFF2-40B4-BE49-F238E27FC236}">
                <a16:creationId xmlns:a16="http://schemas.microsoft.com/office/drawing/2014/main" id="{7C169568-0883-A05D-E029-171A9E640029}"/>
              </a:ext>
            </a:extLst>
          </p:cNvPr>
          <p:cNvSpPr/>
          <p:nvPr/>
        </p:nvSpPr>
        <p:spPr>
          <a:xfrm>
            <a:off x="1530906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공통 유틸리티</a:t>
            </a:r>
            <a:endParaRPr lang="en-US" sz="2200" dirty="0"/>
          </a:p>
        </p:txBody>
      </p:sp>
      <p:sp>
        <p:nvSpPr>
          <p:cNvPr id="18" name="Text 4">
            <a:extLst>
              <a:ext uri="{FF2B5EF4-FFF2-40B4-BE49-F238E27FC236}">
                <a16:creationId xmlns:a16="http://schemas.microsoft.com/office/drawing/2014/main" id="{4C1C447E-AEB9-A558-9F48-FCC239276E84}"/>
              </a:ext>
            </a:extLst>
          </p:cNvPr>
          <p:cNvSpPr/>
          <p:nvPr/>
        </p:nvSpPr>
        <p:spPr>
          <a:xfrm>
            <a:off x="1530906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common_utils.py: 데이터 로드, 데이터 전처리, ARIMA 모델 정의, 학습 및 예측 디바이스 선택 기능 제공</a:t>
            </a:r>
            <a:endParaRPr lang="en-US" sz="1750" dirty="0"/>
          </a:p>
        </p:txBody>
      </p:sp>
      <p:sp>
        <p:nvSpPr>
          <p:cNvPr id="19" name="Shape 5">
            <a:extLst>
              <a:ext uri="{FF2B5EF4-FFF2-40B4-BE49-F238E27FC236}">
                <a16:creationId xmlns:a16="http://schemas.microsoft.com/office/drawing/2014/main" id="{CEA51C58-3E50-569B-ACCF-2B71ECC147A1}"/>
              </a:ext>
            </a:extLst>
          </p:cNvPr>
          <p:cNvSpPr/>
          <p:nvPr/>
        </p:nvSpPr>
        <p:spPr>
          <a:xfrm>
            <a:off x="5235893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1" descr="preencoded.png">
            <a:extLst>
              <a:ext uri="{FF2B5EF4-FFF2-40B4-BE49-F238E27FC236}">
                <a16:creationId xmlns:a16="http://schemas.microsoft.com/office/drawing/2014/main" id="{5CE3DC90-5970-15A9-DA3A-5F932E4BA3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0963" y="4400431"/>
            <a:ext cx="340162" cy="425291"/>
          </a:xfrm>
          <a:prstGeom prst="rect">
            <a:avLst/>
          </a:prstGeom>
        </p:spPr>
      </p:pic>
      <p:sp>
        <p:nvSpPr>
          <p:cNvPr id="21" name="Text 6">
            <a:extLst>
              <a:ext uri="{FF2B5EF4-FFF2-40B4-BE49-F238E27FC236}">
                <a16:creationId xmlns:a16="http://schemas.microsoft.com/office/drawing/2014/main" id="{A37E9AE0-2177-FB61-C706-8BE49579B3BD}"/>
              </a:ext>
            </a:extLst>
          </p:cNvPr>
          <p:cNvSpPr/>
          <p:nvPr/>
        </p:nvSpPr>
        <p:spPr>
          <a:xfrm>
            <a:off x="5973008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 스크립트</a:t>
            </a:r>
            <a:endParaRPr lang="en-US" sz="2200" dirty="0"/>
          </a:p>
        </p:txBody>
      </p:sp>
      <p:sp>
        <p:nvSpPr>
          <p:cNvPr id="22" name="Text 7">
            <a:extLst>
              <a:ext uri="{FF2B5EF4-FFF2-40B4-BE49-F238E27FC236}">
                <a16:creationId xmlns:a16="http://schemas.microsoft.com/office/drawing/2014/main" id="{79293E25-2DEA-7070-64D0-45F909E033D8}"/>
              </a:ext>
            </a:extLst>
          </p:cNvPr>
          <p:cNvSpPr/>
          <p:nvPr/>
        </p:nvSpPr>
        <p:spPr>
          <a:xfrm>
            <a:off x="5973008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train_arima.py: 정상 구간 데이터를 이용해 학습, 학습된 파라미터를 저장하는 역할 수행</a:t>
            </a:r>
            <a:endParaRPr lang="en-US" sz="1750" dirty="0"/>
          </a:p>
        </p:txBody>
      </p:sp>
      <p:sp>
        <p:nvSpPr>
          <p:cNvPr id="23" name="Shape 8">
            <a:extLst>
              <a:ext uri="{FF2B5EF4-FFF2-40B4-BE49-F238E27FC236}">
                <a16:creationId xmlns:a16="http://schemas.microsoft.com/office/drawing/2014/main" id="{A5491A5E-3DB3-3A8B-9F54-B32C8ABEA4A7}"/>
              </a:ext>
            </a:extLst>
          </p:cNvPr>
          <p:cNvSpPr/>
          <p:nvPr/>
        </p:nvSpPr>
        <p:spPr>
          <a:xfrm>
            <a:off x="9677995" y="435792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2" descr="preencoded.png">
            <a:extLst>
              <a:ext uri="{FF2B5EF4-FFF2-40B4-BE49-F238E27FC236}">
                <a16:creationId xmlns:a16="http://schemas.microsoft.com/office/drawing/2014/main" id="{08F38364-532F-0E73-CA19-F4BD5C46A8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63065" y="4400431"/>
            <a:ext cx="340162" cy="425291"/>
          </a:xfrm>
          <a:prstGeom prst="rect">
            <a:avLst/>
          </a:prstGeom>
        </p:spPr>
      </p:pic>
      <p:sp>
        <p:nvSpPr>
          <p:cNvPr id="25" name="Text 9">
            <a:extLst>
              <a:ext uri="{FF2B5EF4-FFF2-40B4-BE49-F238E27FC236}">
                <a16:creationId xmlns:a16="http://schemas.microsoft.com/office/drawing/2014/main" id="{264FF608-1F1C-E3F1-CC4C-37C30C8BABFE}"/>
              </a:ext>
            </a:extLst>
          </p:cNvPr>
          <p:cNvSpPr/>
          <p:nvPr/>
        </p:nvSpPr>
        <p:spPr>
          <a:xfrm>
            <a:off x="10415111" y="4435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예측 및 시각화</a:t>
            </a:r>
            <a:endParaRPr lang="en-US" sz="2200" dirty="0"/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CBED0DC4-061E-2148-D35F-6ED515DDB15E}"/>
              </a:ext>
            </a:extLst>
          </p:cNvPr>
          <p:cNvSpPr/>
          <p:nvPr/>
        </p:nvSpPr>
        <p:spPr>
          <a:xfrm>
            <a:off x="10415111" y="4926211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predict_arima.py: 이상치가 포함된 데이터에 대해 잔차를 계산, 이상치 판단, 이상치 시각화 기능 제공</a:t>
            </a:r>
            <a:endParaRPr lang="en-US" sz="1750" dirty="0"/>
          </a:p>
        </p:txBody>
      </p:sp>
      <p:sp>
        <p:nvSpPr>
          <p:cNvPr id="27" name="Text 0">
            <a:extLst>
              <a:ext uri="{FF2B5EF4-FFF2-40B4-BE49-F238E27FC236}">
                <a16:creationId xmlns:a16="http://schemas.microsoft.com/office/drawing/2014/main" id="{69B86291-53FC-1764-34FC-4EDB086C1D73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ko-KR" alt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구성 요소</a:t>
            </a:r>
            <a:endParaRPr lang="en-US" sz="4150" dirty="0"/>
          </a:p>
        </p:txBody>
      </p:sp>
    </p:spTree>
    <p:extLst>
      <p:ext uri="{BB962C8B-B14F-4D97-AF65-F5344CB8AC3E}">
        <p14:creationId xmlns:p14="http://schemas.microsoft.com/office/powerpoint/2010/main" val="17746302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42E54-2AF9-3BF7-B285-1CD11F059D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 0">
            <a:extLst>
              <a:ext uri="{FF2B5EF4-FFF2-40B4-BE49-F238E27FC236}">
                <a16:creationId xmlns:a16="http://schemas.microsoft.com/office/drawing/2014/main" id="{583B6F8C-113B-0971-CAEF-C847792ACA3E}"/>
              </a:ext>
            </a:extLst>
          </p:cNvPr>
          <p:cNvSpPr/>
          <p:nvPr/>
        </p:nvSpPr>
        <p:spPr>
          <a:xfrm>
            <a:off x="739735" y="581144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altLang="ko-KR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 </a:t>
            </a:r>
            <a:r>
              <a:rPr lang="ko-KR" altLang="en-US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</a:t>
            </a:r>
            <a:r>
              <a:rPr lang="en-US" altLang="ko-KR" sz="41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,</a:t>
            </a:r>
            <a:r>
              <a:rPr lang="en-US" altLang="ko-KR" sz="4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SWaT</a:t>
            </a:r>
            <a:r>
              <a:rPr lang="en-US" altLang="ko-KR" sz="44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altLang="ko-KR" sz="4400" dirty="0" err="1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데이터셋</a:t>
            </a:r>
            <a:endParaRPr lang="en-US" sz="4150" dirty="0"/>
          </a:p>
        </p:txBody>
      </p:sp>
      <p:sp>
        <p:nvSpPr>
          <p:cNvPr id="2" name="Text 1">
            <a:extLst>
              <a:ext uri="{FF2B5EF4-FFF2-40B4-BE49-F238E27FC236}">
                <a16:creationId xmlns:a16="http://schemas.microsoft.com/office/drawing/2014/main" id="{ED52ABCC-EBEC-B2D5-7B78-64A4109A144D}"/>
              </a:ext>
            </a:extLst>
          </p:cNvPr>
          <p:cNvSpPr/>
          <p:nvPr/>
        </p:nvSpPr>
        <p:spPr>
          <a:xfrm>
            <a:off x="793790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 모델</a:t>
            </a:r>
            <a:endParaRPr lang="en-US" sz="22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C69E0E68-F9B3-826A-7CBB-EAF4301AF572}"/>
              </a:ext>
            </a:extLst>
          </p:cNvPr>
          <p:cNvSpPr/>
          <p:nvPr/>
        </p:nvSpPr>
        <p:spPr>
          <a:xfrm>
            <a:off x="793790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ARIMA(AutoRegressive Integrated Moving Average)는 AR+MA의 조합으로 잔차 기반 이상 탐지에 최적화된 모델입니다.</a:t>
            </a:r>
            <a:endParaRPr lang="en-US" sz="175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C4BB44FC-8495-C4E6-6F12-C62332E775B1}"/>
              </a:ext>
            </a:extLst>
          </p:cNvPr>
          <p:cNvSpPr/>
          <p:nvPr/>
        </p:nvSpPr>
        <p:spPr>
          <a:xfrm>
            <a:off x="793790" y="43005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 (AR 차수): 과거 관측치 몇 개를 볼지, 직전 2 시점의 값을 반영</a:t>
            </a:r>
            <a:endParaRPr lang="en-US" sz="1750" dirty="0"/>
          </a:p>
        </p:txBody>
      </p:sp>
      <p:sp>
        <p:nvSpPr>
          <p:cNvPr id="5" name="Text 4">
            <a:extLst>
              <a:ext uri="{FF2B5EF4-FFF2-40B4-BE49-F238E27FC236}">
                <a16:creationId xmlns:a16="http://schemas.microsoft.com/office/drawing/2014/main" id="{D7133989-6396-DF23-EDA9-9239290C8BF2}"/>
              </a:ext>
            </a:extLst>
          </p:cNvPr>
          <p:cNvSpPr/>
          <p:nvPr/>
        </p:nvSpPr>
        <p:spPr>
          <a:xfrm>
            <a:off x="793790" y="510563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 (차분 차수): 몇 번 차분해 정상 시계열로 만들지, 1차 차분만으로 안정적 패턴</a:t>
            </a:r>
            <a:endParaRPr lang="en-US" sz="1750" dirty="0"/>
          </a:p>
        </p:txBody>
      </p:sp>
      <p:sp>
        <p:nvSpPr>
          <p:cNvPr id="6" name="Text 5">
            <a:extLst>
              <a:ext uri="{FF2B5EF4-FFF2-40B4-BE49-F238E27FC236}">
                <a16:creationId xmlns:a16="http://schemas.microsoft.com/office/drawing/2014/main" id="{FE281221-B047-5CEB-FE19-7786C39246DF}"/>
              </a:ext>
            </a:extLst>
          </p:cNvPr>
          <p:cNvSpPr/>
          <p:nvPr/>
        </p:nvSpPr>
        <p:spPr>
          <a:xfrm>
            <a:off x="793790" y="591073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q (MA 차수): 과거 오차 몇 개를 볼지, 직전 2 시점의 오차를 반영</a:t>
            </a: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7ED02269-6046-A04E-A18A-E6FC5F34892F}"/>
              </a:ext>
            </a:extLst>
          </p:cNvPr>
          <p:cNvSpPr/>
          <p:nvPr/>
        </p:nvSpPr>
        <p:spPr>
          <a:xfrm>
            <a:off x="7599521" y="2789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SWaT 데이터셋</a:t>
            </a:r>
            <a:endParaRPr lang="en-US" sz="2200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E33445C4-6393-4E13-6BB2-EA01D6FC65C1}"/>
              </a:ext>
            </a:extLst>
          </p:cNvPr>
          <p:cNvSpPr/>
          <p:nvPr/>
        </p:nvSpPr>
        <p:spPr>
          <a:xfrm>
            <a:off x="7599521" y="337065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산업 제어 시스템용 공개 벤치마크 데이터로, 수많은 논문에서 사용된 검증된 데이터셋 모델입니다.</a:t>
            </a:r>
            <a:endParaRPr lang="en-US" sz="17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741C5E89-42BA-CCB3-0E80-9B2B2BC4C59F}"/>
              </a:ext>
            </a:extLst>
          </p:cNvPr>
          <p:cNvSpPr/>
          <p:nvPr/>
        </p:nvSpPr>
        <p:spPr>
          <a:xfrm>
            <a:off x="7599521" y="4300538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데이터는 타임스탬프와 다양한 센서 태그(FIT101, LIT101 등)로 구성되어 있으며, 정상 상태와 이상 상태를 구분할 수 있는 레이블이 포함되어 있습니다.</a:t>
            </a:r>
            <a:endParaRPr lang="en-US" sz="1750" dirty="0"/>
          </a:p>
        </p:txBody>
      </p:sp>
    </p:spTree>
    <p:extLst>
      <p:ext uri="{BB962C8B-B14F-4D97-AF65-F5344CB8AC3E}">
        <p14:creationId xmlns:p14="http://schemas.microsoft.com/office/powerpoint/2010/main" val="139501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954" y="611267"/>
            <a:ext cx="5557480" cy="6947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common_utils.py 구조</a:t>
            </a:r>
            <a:endParaRPr lang="en-US" sz="4350" dirty="0"/>
          </a:p>
        </p:txBody>
      </p:sp>
      <p:sp>
        <p:nvSpPr>
          <p:cNvPr id="3" name="Text 1"/>
          <p:cNvSpPr/>
          <p:nvPr/>
        </p:nvSpPr>
        <p:spPr>
          <a:xfrm>
            <a:off x="777954" y="1750576"/>
            <a:ext cx="13074491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common_utils.py는 프로젝트의 핵심 유틸리티 함수와 클래스를 제공합니다. 주요 기능으로는 CSV 파일에서 시계열 데이터 로드, ARIMA 모델 정의, 그리고 학습/예측에 사용할 디바이스 선택이 있습니다.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7954" y="2711887"/>
            <a:ext cx="1111448" cy="1636514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222778" y="2934176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load_csv() 함수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2222778" y="3414832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CSV에서 지정 태그 시계열을 로드하고 전처리합니다. 1초 간격으로 리샘플링 및 보간한 시계열 Tensor와 DatetimeIndex를 반환합니다.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954" y="4348401"/>
            <a:ext cx="1111448" cy="1636514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222778" y="4570690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ARIMAModel 클래스</a:t>
            </a:r>
            <a:endParaRPr lang="en-US" sz="2150" dirty="0"/>
          </a:p>
        </p:txBody>
      </p:sp>
      <p:sp>
        <p:nvSpPr>
          <p:cNvPr id="9" name="Text 5"/>
          <p:cNvSpPr/>
          <p:nvPr/>
        </p:nvSpPr>
        <p:spPr>
          <a:xfrm>
            <a:off x="2222778" y="5051346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PyTorch 기반 ARIMA(p, d, q) 모델을 정의합니다. 학습 가능한 파라미터로 phi, theta, mu를 가지며, forward() 메서드에서 잔차를 계산합니다.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7954" y="5984915"/>
            <a:ext cx="1111448" cy="1636514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222778" y="6207204"/>
            <a:ext cx="2778681" cy="34730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get_device() 함수</a:t>
            </a:r>
            <a:endParaRPr lang="en-US" sz="2150" dirty="0"/>
          </a:p>
        </p:txBody>
      </p:sp>
      <p:sp>
        <p:nvSpPr>
          <p:cNvPr id="12" name="Text 7"/>
          <p:cNvSpPr/>
          <p:nvPr/>
        </p:nvSpPr>
        <p:spPr>
          <a:xfrm>
            <a:off x="2222778" y="6687860"/>
            <a:ext cx="11629668" cy="7112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CUDA 사용 가능 여부를 확인하고 GPU 목록을 출력합니다. 사용 가능한 경우 ('cuda', GPU 개수)를, 아니면 ('cpu', 0)을 반환합니다.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train_arima.py 구조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1922978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train_arima.py는 정상 데이터를 사용하여 ARIMA 모델을 학습하고 파라미터를 저장하는 스크립트입니다. 주요 기능으로는 데이터 로드, 모델 초기화, 학습 루프 실행, 그리고 학습된 모델 저장이 있습니다.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1857256" y="3533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데이터 로드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023836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정상 구간 CSV를 읽어 시계열 Tensor를 생성합니다.</a:t>
            </a:r>
            <a:endParaRPr lang="en-US" sz="1750" dirty="0"/>
          </a:p>
        </p:txBody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731" y="3667006"/>
            <a:ext cx="339328" cy="4242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937790" y="31705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초기화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9937790" y="3660934"/>
            <a:ext cx="3898821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ARIMAModel(p=2, d=1, q=2) 객체를 생성하고 GPU/CPU로 이동합니다. DataParallel로 다중 GPU 사용을 지원합니다.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52604" y="4055507"/>
            <a:ext cx="339328" cy="42422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9937790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 루프</a:t>
            </a:r>
            <a:endParaRPr lang="en-US" sz="2200" dirty="0"/>
          </a:p>
        </p:txBody>
      </p:sp>
      <p:sp>
        <p:nvSpPr>
          <p:cNvPr id="13" name="Text 7"/>
          <p:cNvSpPr/>
          <p:nvPr/>
        </p:nvSpPr>
        <p:spPr>
          <a:xfrm>
            <a:off x="9937790" y="6476405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MSE 손실을 최소화하도록 파라미터를 학습합니다. 학습 과정 시간을 로깅합니다.</a:t>
            </a:r>
            <a:endParaRPr lang="en-US" sz="1750" dirty="0"/>
          </a:p>
        </p:txBody>
      </p:sp>
      <p:pic>
        <p:nvPicPr>
          <p:cNvPr id="14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5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64103" y="6281380"/>
            <a:ext cx="339328" cy="42422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1857256" y="59859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저장</a:t>
            </a:r>
            <a:endParaRPr lang="en-US" sz="2200" dirty="0"/>
          </a:p>
        </p:txBody>
      </p:sp>
      <p:sp>
        <p:nvSpPr>
          <p:cNvPr id="17" name="Text 9"/>
          <p:cNvSpPr/>
          <p:nvPr/>
        </p:nvSpPr>
        <p:spPr>
          <a:xfrm>
            <a:off x="793790" y="6476405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최종 파라미터를 models/arima_.pt에 저장합니다.</a:t>
            </a:r>
            <a:endParaRPr lang="en-US" sz="1750" dirty="0"/>
          </a:p>
        </p:txBody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32653" y="2903934"/>
            <a:ext cx="4564975" cy="4564975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8230" y="5892879"/>
            <a:ext cx="339328" cy="4242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0802" y="551259"/>
            <a:ext cx="5006102" cy="6257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predict_arima.py 구조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700802" y="1577459"/>
            <a:ext cx="13228796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predict_arima.py는 학습된 ARIMA 모델을 사용하여 새로운 데이터에서 이상치를 탐지하고 시각화하는 스크립트입니다. 주요 기능으로는 모델 로드, 잔차 계산, 이상치 판정, 그리고 결과 시각화가 있습니다.</a:t>
            </a:r>
            <a:endParaRPr lang="en-US" sz="1550" dirty="0"/>
          </a:p>
        </p:txBody>
      </p:sp>
      <p:sp>
        <p:nvSpPr>
          <p:cNvPr id="4" name="Shape 2"/>
          <p:cNvSpPr/>
          <p:nvPr/>
        </p:nvSpPr>
        <p:spPr>
          <a:xfrm>
            <a:off x="700802" y="2443520"/>
            <a:ext cx="1653540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6721" y="2844284"/>
            <a:ext cx="281583" cy="351949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2554486" y="2643664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모델 로드</a:t>
            </a:r>
            <a:endParaRPr lang="en-US" sz="1950" dirty="0"/>
          </a:p>
        </p:txBody>
      </p:sp>
      <p:sp>
        <p:nvSpPr>
          <p:cNvPr id="7" name="Text 4"/>
          <p:cNvSpPr/>
          <p:nvPr/>
        </p:nvSpPr>
        <p:spPr>
          <a:xfrm>
            <a:off x="2554486" y="3076575"/>
            <a:ext cx="3651528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학습된 ARIMA 파라미터(.pt)를 로드합니다.</a:t>
            </a:r>
            <a:endParaRPr lang="en-US" sz="1550" dirty="0"/>
          </a:p>
        </p:txBody>
      </p:sp>
      <p:sp>
        <p:nvSpPr>
          <p:cNvPr id="8" name="Shape 5"/>
          <p:cNvSpPr/>
          <p:nvPr/>
        </p:nvSpPr>
        <p:spPr>
          <a:xfrm>
            <a:off x="2454354" y="3587591"/>
            <a:ext cx="11375231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Shape 6"/>
          <p:cNvSpPr/>
          <p:nvPr/>
        </p:nvSpPr>
        <p:spPr>
          <a:xfrm>
            <a:off x="700802" y="3697129"/>
            <a:ext cx="3307199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3610" y="4097893"/>
            <a:ext cx="281583" cy="351949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4208145" y="3897273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잔차 계산</a:t>
            </a:r>
            <a:endParaRPr lang="en-US" sz="1950" dirty="0"/>
          </a:p>
        </p:txBody>
      </p:sp>
      <p:sp>
        <p:nvSpPr>
          <p:cNvPr id="12" name="Text 8"/>
          <p:cNvSpPr/>
          <p:nvPr/>
        </p:nvSpPr>
        <p:spPr>
          <a:xfrm>
            <a:off x="4208145" y="4330184"/>
            <a:ext cx="7344489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평가용 CSV에서 동일 전처리 후 시계열 Tensor를 생성하고 1단계 앞 잔차를 계산합니다.</a:t>
            </a:r>
            <a:endParaRPr lang="en-US" sz="1550" dirty="0"/>
          </a:p>
        </p:txBody>
      </p:sp>
      <p:sp>
        <p:nvSpPr>
          <p:cNvPr id="13" name="Shape 9"/>
          <p:cNvSpPr/>
          <p:nvPr/>
        </p:nvSpPr>
        <p:spPr>
          <a:xfrm>
            <a:off x="4108013" y="4841200"/>
            <a:ext cx="972157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4" name="Shape 10"/>
          <p:cNvSpPr/>
          <p:nvPr/>
        </p:nvSpPr>
        <p:spPr>
          <a:xfrm>
            <a:off x="700802" y="4950738"/>
            <a:ext cx="4960739" cy="1473994"/>
          </a:xfrm>
          <a:prstGeom prst="roundRect">
            <a:avLst>
              <a:gd name="adj" fmla="val 2038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0380" y="5511760"/>
            <a:ext cx="281583" cy="351949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5861685" y="5150882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이상치 판정</a:t>
            </a:r>
            <a:endParaRPr lang="en-US" sz="1950" dirty="0"/>
          </a:p>
        </p:txBody>
      </p:sp>
      <p:sp>
        <p:nvSpPr>
          <p:cNvPr id="17" name="Text 12"/>
          <p:cNvSpPr/>
          <p:nvPr/>
        </p:nvSpPr>
        <p:spPr>
          <a:xfrm>
            <a:off x="5861685" y="5583793"/>
            <a:ext cx="7867769" cy="6407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잔차를 Z-score 표준화하고, Z&gt;3인 포인트를 이상치로 분류합니다. 이상치 개수 및 비율, 타임스탬프를 출력합니다.</a:t>
            </a:r>
            <a:endParaRPr lang="en-US" sz="1550" dirty="0"/>
          </a:p>
        </p:txBody>
      </p:sp>
      <p:sp>
        <p:nvSpPr>
          <p:cNvPr id="18" name="Shape 13"/>
          <p:cNvSpPr/>
          <p:nvPr/>
        </p:nvSpPr>
        <p:spPr>
          <a:xfrm>
            <a:off x="5761553" y="6415207"/>
            <a:ext cx="8068032" cy="11430"/>
          </a:xfrm>
          <a:prstGeom prst="roundRect">
            <a:avLst>
              <a:gd name="adj" fmla="val 262791"/>
            </a:avLst>
          </a:prstGeom>
          <a:solidFill>
            <a:srgbClr val="5C5C61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9" name="Shape 14"/>
          <p:cNvSpPr/>
          <p:nvPr/>
        </p:nvSpPr>
        <p:spPr>
          <a:xfrm>
            <a:off x="700802" y="6524744"/>
            <a:ext cx="6614398" cy="1153597"/>
          </a:xfrm>
          <a:prstGeom prst="roundRect">
            <a:avLst>
              <a:gd name="adj" fmla="val 2604"/>
            </a:avLst>
          </a:prstGeom>
          <a:solidFill>
            <a:srgbClr val="434348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7150" y="6925508"/>
            <a:ext cx="281583" cy="351949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515344" y="6724888"/>
            <a:ext cx="2503051" cy="3127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C7CDD6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결과 시각화</a:t>
            </a:r>
            <a:endParaRPr lang="en-US" sz="1950" dirty="0"/>
          </a:p>
        </p:txBody>
      </p:sp>
      <p:sp>
        <p:nvSpPr>
          <p:cNvPr id="22" name="Text 16"/>
          <p:cNvSpPr/>
          <p:nvPr/>
        </p:nvSpPr>
        <p:spPr>
          <a:xfrm>
            <a:off x="7515344" y="7157799"/>
            <a:ext cx="4531876" cy="3203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00"/>
              </a:lnSpc>
              <a:buNone/>
            </a:pPr>
            <a:r>
              <a:rPr lang="en-US" sz="155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Matplotlib으로 잔차 시계열과 이상치를 시각화합니다.</a:t>
            </a:r>
            <a:endParaRPr lang="en-US" sz="15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3628" y="356354"/>
            <a:ext cx="3240524" cy="405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50"/>
              </a:lnSpc>
              <a:buNone/>
            </a:pPr>
            <a:r>
              <a:rPr lang="en-US" sz="25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실행 결과: 훈련 및 예측</a:t>
            </a:r>
            <a:endParaRPr lang="en-US" sz="2550" dirty="0"/>
          </a:p>
        </p:txBody>
      </p:sp>
      <p:sp>
        <p:nvSpPr>
          <p:cNvPr id="3" name="Text 1"/>
          <p:cNvSpPr/>
          <p:nvPr/>
        </p:nvSpPr>
        <p:spPr>
          <a:xfrm>
            <a:off x="453628" y="1085374"/>
            <a:ext cx="1620203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훈련 결과</a:t>
            </a:r>
            <a:endParaRPr lang="en-US" sz="1250" dirty="0"/>
          </a:p>
        </p:txBody>
      </p:sp>
      <p:sp>
        <p:nvSpPr>
          <p:cNvPr id="4" name="Text 2"/>
          <p:cNvSpPr/>
          <p:nvPr/>
        </p:nvSpPr>
        <p:spPr>
          <a:xfrm>
            <a:off x="453628" y="1417439"/>
            <a:ext cx="6703457" cy="414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train_arima.py 실행 결과로, 모델이 정상 데이터에서 학습되는 과정을 보여줍니다. 에폭이 진행됨에 따라 손실이 감소하는 것을 확인할 수 있으며, 최종적으로 학습된 모델 파라미터가 저장됩니다.</a:t>
            </a:r>
            <a:endParaRPr lang="en-US" sz="10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28" y="1977985"/>
            <a:ext cx="6703457" cy="7888367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7480935" y="1085374"/>
            <a:ext cx="1620203" cy="202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50" dirty="0">
                <a:solidFill>
                  <a:srgbClr val="EFD5FA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예측 결과</a:t>
            </a:r>
            <a:endParaRPr lang="en-US" sz="1250" dirty="0"/>
          </a:p>
        </p:txBody>
      </p:sp>
      <p:sp>
        <p:nvSpPr>
          <p:cNvPr id="7" name="Text 4"/>
          <p:cNvSpPr/>
          <p:nvPr/>
        </p:nvSpPr>
        <p:spPr>
          <a:xfrm>
            <a:off x="7480935" y="1417439"/>
            <a:ext cx="6703457" cy="4148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000" dirty="0">
                <a:solidFill>
                  <a:srgbClr val="C7CDD6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predict_arima.py 실행 결과로, 테스트 데이터에서 이상치를 탐지하고 시각화한 결과를 보여줍니다. 빨간색 점으로 표시된 부분이 이상치로 판정된 지점이며, 이상치의 개수와 비율도 함께 출력됩니다.</a:t>
            </a:r>
            <a:endParaRPr lang="en-US" sz="10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935" y="1977985"/>
            <a:ext cx="6703457" cy="791158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894</Words>
  <Application>Microsoft Office PowerPoint</Application>
  <PresentationFormat>사용자 지정</PresentationFormat>
  <Paragraphs>96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Inter</vt:lpstr>
      <vt:lpstr>Instrument Sans Medium</vt:lpstr>
      <vt:lpstr>Inter Bold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동환 금</cp:lastModifiedBy>
  <cp:revision>2</cp:revision>
  <dcterms:created xsi:type="dcterms:W3CDTF">2025-05-19T02:23:45Z</dcterms:created>
  <dcterms:modified xsi:type="dcterms:W3CDTF">2025-05-19T02:36:41Z</dcterms:modified>
</cp:coreProperties>
</file>