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7" r:id="rId5"/>
    <p:sldId id="266" r:id="rId6"/>
    <p:sldId id="259" r:id="rId7"/>
    <p:sldId id="260" r:id="rId8"/>
    <p:sldId id="261" r:id="rId9"/>
    <p:sldId id="268" r:id="rId10"/>
    <p:sldId id="269" r:id="rId11"/>
    <p:sldId id="263" r:id="rId12"/>
    <p:sldId id="270" r:id="rId13"/>
  </p:sldIdLst>
  <p:sldSz cx="14630400" cy="8229600"/>
  <p:notesSz cx="8229600" cy="14630400"/>
  <p:embeddedFontLst>
    <p:embeddedFont>
      <p:font typeface="Microsoft GothicNeo" panose="020B0500000101010101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9" d="100"/>
          <a:sy n="39" d="100"/>
        </p:scale>
        <p:origin x="7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2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3879-8543-387F-CE01-453BA0EA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16B20-E32D-98D7-0C72-59077F8E2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1128E-3A54-0085-41CE-922D28421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7613-CC3C-E1DB-6068-FE7509224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9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A74C-2130-A43E-1AE7-EB2A74E42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C919BE-2450-3E82-0AED-A3A2A037B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48E89-2924-1ADF-5AC3-AFEBAC2CC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FA652-EEC1-5C30-9D3F-D6B081BBB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F1E0-1B3F-ED8D-079E-90FC4454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241E6-BE93-14D4-DE1B-8EEEFAF16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6EEE1-E2F4-7D18-0912-C0CF1BFEA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CF93-DA83-0FFD-C22D-9014B80E8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8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269AB-AA01-353C-62CE-6834202F1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F85A0-C77F-7F3C-C656-7FFDEFFD3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E7605-4C42-0FA7-E0CD-863A3673E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9A100-8067-1B43-B760-A32FB35B8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xqHAh468gpw?feature=oemb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Zickel/torch_arim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hyperlink" Target="https://www.youtube.com/embed/uy3wniYjAR0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651040" y="2465072"/>
            <a:ext cx="105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산업용 센서 시계열 데이터 이상 탐지 프로젝트</a:t>
            </a:r>
            <a:endParaRPr lang="en-US" sz="44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Shape 5"/>
          <p:cNvSpPr/>
          <p:nvPr/>
        </p:nvSpPr>
        <p:spPr>
          <a:xfrm>
            <a:off x="1651040" y="66037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60" y="6611373"/>
            <a:ext cx="347663" cy="3476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021563" y="6586786"/>
            <a:ext cx="17930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altLang="ko-KR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금동환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B0CC1F9-0898-E192-316B-8DAA9A6EB905}"/>
              </a:ext>
            </a:extLst>
          </p:cNvPr>
          <p:cNvSpPr/>
          <p:nvPr/>
        </p:nvSpPr>
        <p:spPr>
          <a:xfrm>
            <a:off x="1651040" y="1942148"/>
            <a:ext cx="17930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altLang="ko-KR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2025</a:t>
            </a:r>
            <a:r>
              <a:rPr lang="ko-KR" altLang="en-US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년 </a:t>
            </a:r>
            <a:r>
              <a:rPr lang="ko-KR" altLang="en-US" sz="2200" b="1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딥러닝특론</a:t>
            </a:r>
            <a:r>
              <a:rPr lang="ko-KR" altLang="en-US" sz="2200" b="1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과제 발표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AF058-B7F9-32CC-678C-7B2E8ECA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97F38C3-59A5-2C28-71CF-A425F77C0578}"/>
              </a:ext>
            </a:extLst>
          </p:cNvPr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실행화면 </a:t>
            </a:r>
            <a:r>
              <a:rPr lang="en-US" altLang="ko-KR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44DFDA8-C85E-93FF-C635-B166C6C15A9D}"/>
              </a:ext>
            </a:extLst>
          </p:cNvPr>
          <p:cNvSpPr/>
          <p:nvPr/>
        </p:nvSpPr>
        <p:spPr>
          <a:xfrm>
            <a:off x="700802" y="1577459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predict_arima.py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데이터에서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이상치를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탐지하고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시각화한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결과를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보여줍니다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빨간색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점으로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표시된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부분이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판정된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지점이며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이상치의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개수와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비율도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함께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출력됩니다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5" name="비디오 2" descr="predict arima">
            <a:hlinkClick r:id="rId3"/>
            <a:extLst>
              <a:ext uri="{FF2B5EF4-FFF2-40B4-BE49-F238E27FC236}">
                <a16:creationId xmlns:a16="http://schemas.microsoft.com/office/drawing/2014/main" id="{ED170CD2-42FF-2DFC-8C6E-270E2EAB6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C809E66F-F1BF-436E-b5F7-EEA9579F0CBA}">
                <wp15:webVideoPr xmlns:wp15="http://schemas.microsoft.com/office/word/2012/wordprocessingDrawing" embeddedHtml="&lt;iframe width=&quot;200&quot; height=&quot;113&quot; src=&quot;https://www.youtube.com/embed/xqHAh468gpw?feature=oembed&quot; frameborder=&quot;0&quot; allow=&quot;accelerometer; autoplay; clipboard-write; encrypted-media; gyroscope; picture-in-picture; web-share&quot; referrerpolicy=&quot;strict-origin-when-cross-origin&quot; allowfullscreen=&quot;&quot; title=&quot;predict arima&quot; sandbox=&quot;allow-scripts allow-same-origin allow-popups&quot;&gt;&lt;/iframe&gt;" h="113" w="200"/>
              </a:ext>
            </a:extLst>
          </a:blip>
          <a:stretch>
            <a:fillRect/>
          </a:stretch>
        </p:blipFill>
        <p:spPr>
          <a:xfrm>
            <a:off x="7210425" y="3305175"/>
            <a:ext cx="4572000" cy="3429000"/>
          </a:xfrm>
          <a:prstGeom prst="rect">
            <a:avLst/>
          </a:prstGeom>
        </p:spPr>
      </p:pic>
      <p:pic>
        <p:nvPicPr>
          <p:cNvPr id="27" name="그림 26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FC10CC6-A341-0C01-4E7F-FA465E509A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2" y="3305175"/>
            <a:ext cx="5731510" cy="31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4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793790" y="29283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프로젝트는 PyTorch를 사용하여 ARIMA 모델을 구현하고, 이를 통해 산업용 센서 데이터에서 이상치를 탐지하는 방법을 보여줍니다.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</a:t>
            </a: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참고 자료로는 GitHub의 torch_arima 프로젝트가 있습니다.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성과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20604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PyTorch 기반 ARIMA 모델 구현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20604" y="50687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시계열 데이터 전처리 및 분석 파이프라인 구축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20604" y="58738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잔차 기반 이상치 탐지 방법론 적용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16962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443776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향후 개선 방향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443776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다양한 센서 태그에 대한 모델 확장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443776" y="50687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하이퍼파라미터 최적화 연구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443776" y="551092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딥러닝 기반 모델과의 성능 비교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640133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9866948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 자료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866948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GitHub: </a:t>
            </a:r>
            <a:r>
              <a:rPr lang="en-US" sz="1750" u="sng" dirty="0">
                <a:solidFill>
                  <a:srgbClr val="FDC4C4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torch_arima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866948" y="50687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SWaT 데이터셋 문서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9866948" y="551092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 모델 관련 논문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C5A188D4-921D-DA34-CCFB-449187982F03}"/>
              </a:ext>
            </a:extLst>
          </p:cNvPr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 자료 및 결론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187453C2-57B5-6A4F-A645-830F986E63B8}"/>
              </a:ext>
            </a:extLst>
          </p:cNvPr>
          <p:cNvSpPr/>
          <p:nvPr/>
        </p:nvSpPr>
        <p:spPr>
          <a:xfrm>
            <a:off x="793790" y="29283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 </a:t>
            </a: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간략 설명</a:t>
            </a:r>
            <a:endParaRPr lang="en-US" altLang="ko-KR" sz="1750" dirty="0">
              <a:solidFill>
                <a:srgbClr val="C7CDD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데이터셋 간단 설명</a:t>
            </a:r>
            <a:endParaRPr lang="en-US" altLang="ko-KR" sz="1750" dirty="0">
              <a:solidFill>
                <a:srgbClr val="C7CDD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진행과정</a:t>
            </a:r>
            <a:endParaRPr lang="en-US" altLang="ko-KR" sz="1750" dirty="0">
              <a:solidFill>
                <a:srgbClr val="C7CDD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실데이터 적용 못함</a:t>
            </a:r>
            <a:r>
              <a:rPr lang="en-US" altLang="ko-KR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이유</a:t>
            </a:r>
            <a:r>
              <a:rPr lang="en-US" altLang="ko-KR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획득한 점</a:t>
            </a:r>
            <a:r>
              <a:rPr lang="en-US" altLang="ko-KR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미진한 점</a:t>
            </a:r>
            <a:r>
              <a:rPr lang="en-US" altLang="ko-KR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향후 발전 방향</a:t>
            </a:r>
            <a:r>
              <a:rPr lang="en-US" altLang="ko-KR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– </a:t>
            </a: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 검출 </a:t>
            </a:r>
            <a:r>
              <a:rPr lang="en-US" altLang="ko-KR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 예측</a:t>
            </a:r>
            <a:endParaRPr lang="en-US" altLang="ko-KR" sz="1750" dirty="0">
              <a:solidFill>
                <a:srgbClr val="C7CDD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altLang="ko-KR" sz="1750" dirty="0">
              <a:solidFill>
                <a:srgbClr val="C7CDD6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04A2A207-0CED-BDA7-3F6B-1230F6F38B1F}"/>
              </a:ext>
            </a:extLst>
          </p:cNvPr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altLang="ko-KR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TODO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30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목차</a:t>
            </a:r>
            <a:endParaRPr lang="en-US" sz="4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5" y="1664256"/>
            <a:ext cx="1056799" cy="12681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13478" y="1875592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</a:t>
            </a:r>
            <a:endParaRPr lang="en-US" sz="2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2113478" y="2332553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프로젝트의 목표와 구성 요소 소개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5" y="2932390"/>
            <a:ext cx="1056799" cy="12681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13478" y="314372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</a:t>
            </a:r>
            <a:endParaRPr lang="en-US" sz="2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2113478" y="3600688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common_utils.py, train_arima.py, predict_arima.py 분석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35" y="4200525"/>
            <a:ext cx="1056799" cy="12681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13478" y="4411861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</a:t>
            </a:r>
            <a:r>
              <a:rPr lang="en-US" sz="20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</a:t>
            </a:r>
            <a:endParaRPr lang="en-US" sz="2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2113478" y="4868823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훈련 및 예측 결과 시각화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35" y="5468660"/>
            <a:ext cx="1056799" cy="126813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13478" y="567999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</a:t>
            </a:r>
            <a:endParaRPr lang="en-US" sz="20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Text 8"/>
          <p:cNvSpPr/>
          <p:nvPr/>
        </p:nvSpPr>
        <p:spPr>
          <a:xfrm>
            <a:off x="2113478" y="6136957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참고 자료 및 리소스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 9"/>
          <p:cNvSpPr/>
          <p:nvPr/>
        </p:nvSpPr>
        <p:spPr>
          <a:xfrm>
            <a:off x="739735" y="6974562"/>
            <a:ext cx="13150929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발표는 ARIMA 기반 이상 탐지 모델 구축 프로젝트의 전체 과정을 다룹니다. 개요에서는 프로젝트의 목표와 구성 요소를 소개하고,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</a:t>
            </a:r>
            <a:r>
              <a:rPr lang="en-US" sz="16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섹션에서는 세 개의 주요 파일을 분석합니다. 실행 화면에서는 훈련 및 예측 결과를 시각화하고, 마지막으로 참고 자료를 제시합니다.</a:t>
            </a:r>
            <a:endParaRPr lang="en-US" sz="16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93790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20604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프로젝트 목표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38270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산업용 센서 시계열 데이터(SWaT)를 이용해 ARIMA 기반 이상 탐지 모델을 구축하는 파이프라인 구성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5443776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주요 기능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43776" y="38270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학습된 ARIMA 모델로 새로운 시계열에 대한 추론을 수행하고, 잔차를 바탕으로 이상치를 예측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0133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66948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구성 요소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66948" y="382702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공통 유틸리티: common_utils.py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866948" y="426922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 스크립트: train_arima.py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866948" y="471142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 및 시각화: predict_arima.py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D4089FE4-5158-7BED-3CC2-673F5C59CB1E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ko-KR" altLang="en-US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개요</a:t>
            </a:r>
            <a:endParaRPr lang="en-US" sz="4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42E54-2AF9-3BF7-B285-1CD11F059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0">
            <a:extLst>
              <a:ext uri="{FF2B5EF4-FFF2-40B4-BE49-F238E27FC236}">
                <a16:creationId xmlns:a16="http://schemas.microsoft.com/office/drawing/2014/main" id="{583B6F8C-113B-0971-CAEF-C847792ACA3E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altLang="ko-KR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 </a:t>
            </a:r>
            <a:r>
              <a:rPr lang="ko-KR" altLang="en-US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en-US" altLang="ko-KR" sz="44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4400" dirty="0" err="1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SWaT</a:t>
            </a:r>
            <a:r>
              <a:rPr lang="en-US" altLang="ko-KR" sz="44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4400" dirty="0" err="1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데이터셋</a:t>
            </a:r>
            <a:endParaRPr lang="en-US" sz="4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ED52ABCC-EBEC-B2D5-7B78-64A4109A144D}"/>
              </a:ext>
            </a:extLst>
          </p:cNvPr>
          <p:cNvSpPr/>
          <p:nvPr/>
        </p:nvSpPr>
        <p:spPr>
          <a:xfrm>
            <a:off x="793790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 모델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69E0E68-F9B3-826A-7CBB-EAF4301AF572}"/>
              </a:ext>
            </a:extLst>
          </p:cNvPr>
          <p:cNvSpPr/>
          <p:nvPr/>
        </p:nvSpPr>
        <p:spPr>
          <a:xfrm>
            <a:off x="793790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ARIMA(AutoRegressive Integrated Moving Average)는 AR+MA의 조합으로 잔차 기반 이상 탐지에 최적화된 모델입니다.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4BB44FC-8495-C4E6-6F12-C62332E775B1}"/>
              </a:ext>
            </a:extLst>
          </p:cNvPr>
          <p:cNvSpPr/>
          <p:nvPr/>
        </p:nvSpPr>
        <p:spPr>
          <a:xfrm>
            <a:off x="793790" y="43005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 (AR 차수): 과거 관측치 몇 개를 볼지, 직전 2 시점의 값을 반영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D7133989-6396-DF23-EDA9-9239290C8BF2}"/>
              </a:ext>
            </a:extLst>
          </p:cNvPr>
          <p:cNvSpPr/>
          <p:nvPr/>
        </p:nvSpPr>
        <p:spPr>
          <a:xfrm>
            <a:off x="793790" y="51056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 (차분 차수): 몇 번 차분해 정상 시계열로 만들지, 1차 차분만으로 안정적 패턴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FE281221-B047-5CEB-FE19-7786C39246DF}"/>
              </a:ext>
            </a:extLst>
          </p:cNvPr>
          <p:cNvSpPr/>
          <p:nvPr/>
        </p:nvSpPr>
        <p:spPr>
          <a:xfrm>
            <a:off x="793790" y="591073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 (MA 차수): 과거 오차 몇 개를 볼지, 직전 2 시점의 오차를 반영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7ED02269-6046-A04E-A18A-E6FC5F34892F}"/>
              </a:ext>
            </a:extLst>
          </p:cNvPr>
          <p:cNvSpPr/>
          <p:nvPr/>
        </p:nvSpPr>
        <p:spPr>
          <a:xfrm>
            <a:off x="7599521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SWaT 데이터셋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E33445C4-6393-4E13-6BB2-EA01D6FC65C1}"/>
              </a:ext>
            </a:extLst>
          </p:cNvPr>
          <p:cNvSpPr/>
          <p:nvPr/>
        </p:nvSpPr>
        <p:spPr>
          <a:xfrm>
            <a:off x="7599521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산업 제어 시스템용 공개 벤치마크 데이터로, 수많은 논문에서 사용된 검증된 데이터셋 모델입니다.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741C5E89-42BA-CCB3-0E80-9B2B2BC4C59F}"/>
              </a:ext>
            </a:extLst>
          </p:cNvPr>
          <p:cNvSpPr/>
          <p:nvPr/>
        </p:nvSpPr>
        <p:spPr>
          <a:xfrm>
            <a:off x="7599521" y="430053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데이터는 타임스탬프와 다양한 센서 태그(FIT101, LIT101 등)로 구성되어 있으며, 정상 상태와 이상 상태를 구분할 수 있는 레이블이 포함되어 있습니다.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0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713EB-F92E-DE68-1A4E-E31A1BD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>
            <a:extLst>
              <a:ext uri="{FF2B5EF4-FFF2-40B4-BE49-F238E27FC236}">
                <a16:creationId xmlns:a16="http://schemas.microsoft.com/office/drawing/2014/main" id="{F4776856-8CE2-A089-0776-5E4EAD520064}"/>
              </a:ext>
            </a:extLst>
          </p:cNvPr>
          <p:cNvSpPr/>
          <p:nvPr/>
        </p:nvSpPr>
        <p:spPr>
          <a:xfrm>
            <a:off x="793790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C73AEAF5-7525-3159-4275-E73B6713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400431"/>
            <a:ext cx="340162" cy="425291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7C169568-0883-A05D-E029-171A9E640029}"/>
              </a:ext>
            </a:extLst>
          </p:cNvPr>
          <p:cNvSpPr/>
          <p:nvPr/>
        </p:nvSpPr>
        <p:spPr>
          <a:xfrm>
            <a:off x="1530906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공통 유틸리티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4C1C447E-AEB9-A558-9F48-FCC239276E84}"/>
              </a:ext>
            </a:extLst>
          </p:cNvPr>
          <p:cNvSpPr/>
          <p:nvPr/>
        </p:nvSpPr>
        <p:spPr>
          <a:xfrm>
            <a:off x="1530906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common_utils.py: 데이터 로드, 데이터 전처리, ARIMA 모델 정의, 학습 및 예측 디바이스 선택 기능 제공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CEA51C58-3E50-569B-ACCF-2B71ECC147A1}"/>
              </a:ext>
            </a:extLst>
          </p:cNvPr>
          <p:cNvSpPr/>
          <p:nvPr/>
        </p:nvSpPr>
        <p:spPr>
          <a:xfrm>
            <a:off x="5235893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5CE3DC90-5970-15A9-DA3A-5F932E4BA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4400431"/>
            <a:ext cx="340162" cy="425291"/>
          </a:xfrm>
          <a:prstGeom prst="rect">
            <a:avLst/>
          </a:prstGeom>
        </p:spPr>
      </p:pic>
      <p:sp>
        <p:nvSpPr>
          <p:cNvPr id="21" name="Text 6">
            <a:extLst>
              <a:ext uri="{FF2B5EF4-FFF2-40B4-BE49-F238E27FC236}">
                <a16:creationId xmlns:a16="http://schemas.microsoft.com/office/drawing/2014/main" id="{A37E9AE0-2177-FB61-C706-8BE49579B3BD}"/>
              </a:ext>
            </a:extLst>
          </p:cNvPr>
          <p:cNvSpPr/>
          <p:nvPr/>
        </p:nvSpPr>
        <p:spPr>
          <a:xfrm>
            <a:off x="5973008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 스크립트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79293E25-2DEA-7070-64D0-45F909E033D8}"/>
              </a:ext>
            </a:extLst>
          </p:cNvPr>
          <p:cNvSpPr/>
          <p:nvPr/>
        </p:nvSpPr>
        <p:spPr>
          <a:xfrm>
            <a:off x="5973008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train_arima.py: 정상 구간 데이터를 이용해 학습, 학습된 파라미터를 저장하는 역할 수행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A5491A5E-3DB3-3A8B-9F54-B32C8ABEA4A7}"/>
              </a:ext>
            </a:extLst>
          </p:cNvPr>
          <p:cNvSpPr/>
          <p:nvPr/>
        </p:nvSpPr>
        <p:spPr>
          <a:xfrm>
            <a:off x="9677995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4" name="Image 2" descr="preencoded.png">
            <a:extLst>
              <a:ext uri="{FF2B5EF4-FFF2-40B4-BE49-F238E27FC236}">
                <a16:creationId xmlns:a16="http://schemas.microsoft.com/office/drawing/2014/main" id="{08F38364-532F-0E73-CA19-F4BD5C46A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4400431"/>
            <a:ext cx="340162" cy="425291"/>
          </a:xfrm>
          <a:prstGeom prst="rect">
            <a:avLst/>
          </a:prstGeom>
        </p:spPr>
      </p:pic>
      <p:sp>
        <p:nvSpPr>
          <p:cNvPr id="25" name="Text 9">
            <a:extLst>
              <a:ext uri="{FF2B5EF4-FFF2-40B4-BE49-F238E27FC236}">
                <a16:creationId xmlns:a16="http://schemas.microsoft.com/office/drawing/2014/main" id="{264FF608-1F1C-E3F1-CC4C-37C30C8BABFE}"/>
              </a:ext>
            </a:extLst>
          </p:cNvPr>
          <p:cNvSpPr/>
          <p:nvPr/>
        </p:nvSpPr>
        <p:spPr>
          <a:xfrm>
            <a:off x="10415111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예측 및 시각화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CBED0DC4-061E-2148-D35F-6ED515DDB15E}"/>
              </a:ext>
            </a:extLst>
          </p:cNvPr>
          <p:cNvSpPr/>
          <p:nvPr/>
        </p:nvSpPr>
        <p:spPr>
          <a:xfrm>
            <a:off x="10415111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predict_arima.py: 이상치가 포함된 데이터에 대해 잔차를 계산, 이상치 판단, 이상치 시각화 기능 제공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69B86291-53FC-1764-34FC-4EDB086C1D73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ko-KR" altLang="en-US" sz="41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</a:t>
            </a:r>
            <a:endParaRPr lang="en-US" sz="4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63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common_utils.py</a:t>
            </a:r>
            <a:endParaRPr lang="en-US" sz="43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77954" y="1750576"/>
            <a:ext cx="130744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common_utils.py는 프로젝트의 핵심 유틸리티 함수와 클래스를 제공합니다. 주요 기능으로는 CSV 파일에서 시계열 데이터 로드, ARIMA 모델 정의, 그리고 학습/예측에 사용할 디바이스 선택이 있습니다.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4" y="2711887"/>
            <a:ext cx="1111448" cy="163651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22778" y="2934176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load_csv() 함수</a:t>
            </a:r>
            <a:endParaRPr lang="en-US" sz="2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2222778" y="3414832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CSV에서 지정 태그 시계열을 로드하고 전처리합니다. 1초 간격으로 리샘플링 및 보간한 시계열 Tensor와 DatetimeIndex를 반환합니다.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54" y="4348401"/>
            <a:ext cx="1111448" cy="163651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22778" y="4570690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ARIMAModel 클래스</a:t>
            </a:r>
            <a:endParaRPr lang="en-US" sz="2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 5"/>
          <p:cNvSpPr/>
          <p:nvPr/>
        </p:nvSpPr>
        <p:spPr>
          <a:xfrm>
            <a:off x="2222778" y="5051346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PyTorch 기반 ARIMA(p, d, q) 모델을 정의합니다. 학습 가능한 파라미터로 phi, theta, mu를 가지며, forward() 메서드에서 잔차를 계산합니다.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54" y="5984915"/>
            <a:ext cx="1111448" cy="163651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22778" y="6207204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get_device() 함수</a:t>
            </a:r>
            <a:endParaRPr lang="en-US" sz="21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 7"/>
          <p:cNvSpPr/>
          <p:nvPr/>
        </p:nvSpPr>
        <p:spPr>
          <a:xfrm>
            <a:off x="2222778" y="6687860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CUDA 사용 가능 여부를 확인하고 GPU 목록을 출력합니다. 사용 가능한 경우 ('cuda', GPU 개수)를, 아니면 ('cpu', 0)을 반환합니다.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train_arima.py</a:t>
            </a:r>
            <a:endParaRPr lang="en-US" sz="44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9229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train_arima.py는 정상 데이터를 사용하여 ARIMA 모델을 학습하고 파라미터를 저장하는 스크립트입니다. 주요 기능으로는 데이터 로드, 모델 초기화, 학습 루프 실행, 그리고 학습된 모델 저장이 있습니다.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1857256" y="3533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로드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023836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정상 구간 CSV를 읽어 시계열 Tensor를 생성합니다.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667006"/>
            <a:ext cx="339328" cy="424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37790" y="3170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초기화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Text 5"/>
          <p:cNvSpPr/>
          <p:nvPr/>
        </p:nvSpPr>
        <p:spPr>
          <a:xfrm>
            <a:off x="9937790" y="3660934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ARIMAModel(p=2, d=1, q=2) 객체를 생성하고 GPU/CPU로 이동합니다. DataParallel로 다중 GPU 사용을 지원합니다.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4055507"/>
            <a:ext cx="339328" cy="424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37790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 루프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937790" y="647640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MSE 손실을 최소화하도록 파라미터를 학습합니다. 학습 과정 시간을 로깅합니다.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6281380"/>
            <a:ext cx="339328" cy="42422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857256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저장</a:t>
            </a:r>
            <a:endParaRPr lang="en-US" sz="2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 9"/>
          <p:cNvSpPr/>
          <p:nvPr/>
        </p:nvSpPr>
        <p:spPr>
          <a:xfrm>
            <a:off x="793790" y="647640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 파라미터를 models/arima_.pt에 저장합니다.</a:t>
            </a:r>
            <a:endParaRPr lang="en-US" sz="17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892879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predict_arima.py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00802" y="1577459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predict_arima.py는 학습된 ARIMA 모델을 사용하여 새로운 데이터에서 이상치를 탐지하고 시각화하는 스크립트입니다. 주요 기능으로는 모델 로드, 잔차 계산, 이상치 판정, 그리고 결과 시각화가 있습니다.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00802" y="2443520"/>
            <a:ext cx="1653540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21" y="2844284"/>
            <a:ext cx="281583" cy="35194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54486" y="2643664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 로드</a:t>
            </a:r>
            <a:endParaRPr lang="en-US" sz="19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2554486" y="3076575"/>
            <a:ext cx="3651528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학습된 ARIMA 파라미터(.pt)를 로드합니다.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Shape 5"/>
          <p:cNvSpPr/>
          <p:nvPr/>
        </p:nvSpPr>
        <p:spPr>
          <a:xfrm>
            <a:off x="2454354" y="3587591"/>
            <a:ext cx="11375231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00802" y="3697129"/>
            <a:ext cx="3307199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10" y="4097893"/>
            <a:ext cx="281583" cy="35194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208145" y="3897273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잔차 계산</a:t>
            </a:r>
            <a:endParaRPr lang="en-US" sz="19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2" name="Text 8"/>
          <p:cNvSpPr/>
          <p:nvPr/>
        </p:nvSpPr>
        <p:spPr>
          <a:xfrm>
            <a:off x="4208145" y="4330184"/>
            <a:ext cx="7344489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평가용 CSV에서 동일 전처리 후 시계열 Tensor를 생성하고 1단계 앞 잔차를 계산합니다.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4108013" y="4841200"/>
            <a:ext cx="9721572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700802" y="4950738"/>
            <a:ext cx="4960739" cy="1473994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380" y="5511760"/>
            <a:ext cx="281583" cy="35194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861685" y="5150882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이상치 판정</a:t>
            </a:r>
            <a:endParaRPr lang="en-US" sz="19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5861685" y="5583793"/>
            <a:ext cx="7867769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잔차를 Z-score 표준화하고, Z&gt;3인 포인트를 이상치로 분류합니다. 이상치 개수 및 비율, 타임스탬프를 출력합니다.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8" name="Shape 13"/>
          <p:cNvSpPr/>
          <p:nvPr/>
        </p:nvSpPr>
        <p:spPr>
          <a:xfrm>
            <a:off x="5761553" y="6415207"/>
            <a:ext cx="8068032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700802" y="6524744"/>
            <a:ext cx="6614398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150" y="6925508"/>
            <a:ext cx="281583" cy="351949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515344" y="6724888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 시각화</a:t>
            </a:r>
            <a:endParaRPr lang="en-US" sz="19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2" name="Text 16"/>
          <p:cNvSpPr/>
          <p:nvPr/>
        </p:nvSpPr>
        <p:spPr>
          <a:xfrm>
            <a:off x="7515344" y="7157799"/>
            <a:ext cx="453187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Matplotlib으로 잔차 시계열과 이상치를 시각화합니다.</a:t>
            </a: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136D6-9A0E-6D21-B44A-1F541B92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58073B4-9985-7837-1503-B7238D099297}"/>
              </a:ext>
            </a:extLst>
          </p:cNvPr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실행화면 </a:t>
            </a:r>
            <a:r>
              <a:rPr lang="en-US" altLang="ko-KR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3900" dirty="0">
                <a:solidFill>
                  <a:srgbClr val="EFD5FA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훈련</a:t>
            </a:r>
            <a:endParaRPr lang="en-US" sz="39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37291FE-8A79-4B89-B969-6F7C3F6D4B33}"/>
              </a:ext>
            </a:extLst>
          </p:cNvPr>
          <p:cNvSpPr/>
          <p:nvPr/>
        </p:nvSpPr>
        <p:spPr>
          <a:xfrm>
            <a:off x="700802" y="1577459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train_arima.py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실행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결과로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모델이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정상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데이터에서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학습되는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과정을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보여줍니다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에폭이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진행됨에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따라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손실이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감소하는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것을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확인할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수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있으며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최종적으로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학습된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파라미터가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저장됩니다</a:t>
            </a:r>
            <a:r>
              <a:rPr lang="en-US" altLang="ko-KR" sz="1600" dirty="0">
                <a:solidFill>
                  <a:srgbClr val="C7CDD6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6" name="그림 25" descr="텍스트, 스크린샷, 소프트웨어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A3FD08-0164-0559-E030-425E5E77A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2" y="3305175"/>
            <a:ext cx="5731510" cy="3116580"/>
          </a:xfrm>
          <a:prstGeom prst="rect">
            <a:avLst/>
          </a:prstGeom>
        </p:spPr>
      </p:pic>
      <p:pic>
        <p:nvPicPr>
          <p:cNvPr id="27" name="비디오 1" descr="train arima">
            <a:hlinkClick r:id="rId4"/>
            <a:extLst>
              <a:ext uri="{FF2B5EF4-FFF2-40B4-BE49-F238E27FC236}">
                <a16:creationId xmlns:a16="http://schemas.microsoft.com/office/drawing/2014/main" id="{C8F0D8CE-C032-80CE-8D96-ACC9D043AA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C809E66F-F1BF-436E-b5F7-EEA9579F0CBA}">
                <wp15:webVideoPr xmlns:wp15="http://schemas.microsoft.com/office/word/2012/wordprocessingDrawing" embeddedHtml="&lt;iframe width=&quot;200&quot; height=&quot;113&quot; src=&quot;https://www.youtube.com/embed/uy3wniYjAR0?feature=oembed&quot; frameborder=&quot;0&quot; allow=&quot;accelerometer; autoplay; clipboard-write; encrypted-media; gyroscope; picture-in-picture; web-share&quot; referrerpolicy=&quot;strict-origin-when-cross-origin&quot; allowfullscreen=&quot;&quot; title=&quot;train arima&quot; sandbox=&quot;allow-scripts allow-same-origin allow-popups&quot;&gt;&lt;/iframe&gt;" h="113" w="200"/>
              </a:ext>
            </a:extLst>
          </a:blip>
          <a:stretch>
            <a:fillRect/>
          </a:stretch>
        </p:blipFill>
        <p:spPr>
          <a:xfrm>
            <a:off x="7210425" y="330517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871</Words>
  <Application>Microsoft Office PowerPoint</Application>
  <PresentationFormat>사용자 지정</PresentationFormat>
  <Paragraphs>103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Microsoft GothicNeo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AIX1816</cp:lastModifiedBy>
  <cp:revision>6</cp:revision>
  <dcterms:created xsi:type="dcterms:W3CDTF">2025-05-19T02:23:45Z</dcterms:created>
  <dcterms:modified xsi:type="dcterms:W3CDTF">2025-05-31T08:33:30Z</dcterms:modified>
</cp:coreProperties>
</file>