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514774" y="3602455"/>
            <a:ext cx="6860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93453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Html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44766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Jsp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(99</a:t>
            </a:r>
            <a:r>
              <a:rPr lang="ko-KR" altLang="en-US" sz="1000" b="1" smtClean="0">
                <a:solidFill>
                  <a:schemeClr val="tx1"/>
                </a:solidFill>
              </a:rPr>
              <a:t>년 정식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64408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sz="1000" b="1" dirty="0" smtClean="0">
                <a:solidFill>
                  <a:schemeClr val="tx1"/>
                </a:solidFill>
              </a:rPr>
              <a:t>(96</a:t>
            </a:r>
            <a:r>
              <a:rPr lang="ko-KR" altLang="en-US" sz="1000" b="1" smtClean="0">
                <a:solidFill>
                  <a:schemeClr val="tx1"/>
                </a:solidFill>
              </a:rPr>
              <a:t>년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6488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384993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FrameWork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2837" y="424435"/>
            <a:ext cx="6772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내가 겪었던 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)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9213" y="4420088"/>
            <a:ext cx="1324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Web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대항해의 시작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088512" y="4420088"/>
            <a:ext cx="12698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Java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Html </a:t>
            </a:r>
            <a:r>
              <a:rPr lang="ko-KR" altLang="en-US" sz="1400" dirty="0" smtClean="0"/>
              <a:t>을 품다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284113" y="4420088"/>
            <a:ext cx="1211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Html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Java </a:t>
            </a:r>
            <a:r>
              <a:rPr lang="ko-KR" altLang="en-US" sz="1400" dirty="0" smtClean="0"/>
              <a:t>를 품다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493480" y="4420088"/>
            <a:ext cx="12073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Html , Java 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각자 위치로 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9375062" y="4420088"/>
            <a:ext cx="17310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/>
              <a:t>Spring Framework </a:t>
            </a:r>
            <a:br>
              <a:rPr lang="en-US" altLang="ko-KR" sz="1400" dirty="0" smtClean="0"/>
            </a:br>
            <a:r>
              <a:rPr lang="ko-KR" altLang="en-US" sz="1400" smtClean="0"/>
              <a:t>천하통일 </a:t>
            </a:r>
            <a:r>
              <a:rPr lang="en-US" altLang="ko-KR" sz="1400" dirty="0" smtClean="0"/>
              <a:t>(</a:t>
            </a:r>
            <a:r>
              <a:rPr lang="ko-KR" altLang="en-US" sz="1400" smtClean="0"/>
              <a:t>現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2564294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26" name="TextBox 25"/>
          <p:cNvSpPr txBox="1"/>
          <p:nvPr/>
        </p:nvSpPr>
        <p:spPr>
          <a:xfrm>
            <a:off x="4684408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27" name="TextBox 26"/>
          <p:cNvSpPr txBox="1"/>
          <p:nvPr/>
        </p:nvSpPr>
        <p:spPr>
          <a:xfrm>
            <a:off x="6854043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8925001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049213" y="2599268"/>
            <a:ext cx="9955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6119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346023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1995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30" name="타원 29"/>
          <p:cNvSpPr/>
          <p:nvPr/>
        </p:nvSpPr>
        <p:spPr>
          <a:xfrm>
            <a:off x="3779381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418610" y="219615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32" name="타원 31"/>
          <p:cNvSpPr/>
          <p:nvPr/>
        </p:nvSpPr>
        <p:spPr>
          <a:xfrm>
            <a:off x="591118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550411" y="2195768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34" name="타원 33"/>
          <p:cNvSpPr/>
          <p:nvPr/>
        </p:nvSpPr>
        <p:spPr>
          <a:xfrm>
            <a:off x="79777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953693" y="2195767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?</a:t>
            </a:r>
            <a:endParaRPr lang="ko-KR" altLang="en-US" sz="1000" b="1"/>
          </a:p>
        </p:txBody>
      </p:sp>
      <p:sp>
        <p:nvSpPr>
          <p:cNvPr id="36" name="타원 35"/>
          <p:cNvSpPr/>
          <p:nvPr/>
        </p:nvSpPr>
        <p:spPr>
          <a:xfrm>
            <a:off x="1016920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814090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2010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232392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2837" y="424435"/>
            <a:ext cx="634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51395" y="4357821"/>
            <a:ext cx="6304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Web </a:t>
            </a:r>
            <a:r>
              <a:rPr lang="ko-KR" altLang="en-US" sz="1200" dirty="0" smtClean="0"/>
              <a:t>이 시작되다</a:t>
            </a:r>
            <a:r>
              <a:rPr lang="en-US" altLang="ko-KR" sz="1200" dirty="0" smtClean="0"/>
              <a:t>.  (Feat. </a:t>
            </a:r>
            <a:r>
              <a:rPr lang="ko-KR" altLang="en-US" sz="1200" smtClean="0"/>
              <a:t>인터넷</a:t>
            </a:r>
            <a:r>
              <a:rPr lang="en-US" altLang="ko-KR" sz="1200" dirty="0" smtClean="0"/>
              <a:t>)  </a:t>
            </a:r>
            <a:r>
              <a:rPr lang="ko-KR" altLang="en-US" sz="1000" smtClean="0"/>
              <a:t>심마니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네띠앙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야후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넷스케이프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..</a:t>
            </a:r>
            <a:endParaRPr lang="en-US" altLang="ko-KR" sz="1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Web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UI </a:t>
            </a:r>
            <a:r>
              <a:rPr lang="ko-KR" altLang="en-US" sz="1200" dirty="0" smtClean="0"/>
              <a:t>는 예전이나 지금이나 절대적으로 </a:t>
            </a:r>
            <a:r>
              <a:rPr lang="en-US" altLang="ko-KR" sz="1200" dirty="0" smtClean="0"/>
              <a:t>HTML </a:t>
            </a:r>
            <a:r>
              <a:rPr lang="ko-KR" altLang="en-US" sz="1200" dirty="0" smtClean="0"/>
              <a:t>로 구현한다</a:t>
            </a:r>
            <a:r>
              <a:rPr lang="en-US" altLang="ko-KR" sz="12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Web </a:t>
            </a:r>
            <a:r>
              <a:rPr lang="ko-KR" altLang="en-US" sz="1200" b="1" dirty="0" smtClean="0"/>
              <a:t>의 대중화로 </a:t>
            </a:r>
            <a:r>
              <a:rPr lang="en-US" altLang="ko-KR" sz="1200" b="1" dirty="0" smtClean="0"/>
              <a:t>Web </a:t>
            </a:r>
            <a:r>
              <a:rPr lang="ko-KR" altLang="en-US" sz="1200" b="1" dirty="0" smtClean="0"/>
              <a:t>을 통한 데이터 입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출력의 필요성이 생긴다</a:t>
            </a:r>
            <a:r>
              <a:rPr lang="en-US" altLang="ko-KR" sz="1200" b="1" dirty="0" smtClean="0"/>
              <a:t>. (Dynamic Web)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951395" y="1411656"/>
            <a:ext cx="641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■ 웹 개발 불변의 법칙 </a:t>
            </a:r>
            <a:r>
              <a:rPr lang="en-US" altLang="ko-KR" b="1" dirty="0" smtClean="0">
                <a:solidFill>
                  <a:srgbClr val="0070C0"/>
                </a:solidFill>
              </a:rPr>
              <a:t>: </a:t>
            </a:r>
            <a:r>
              <a:rPr lang="ko-KR" altLang="en-US" b="1" smtClean="0">
                <a:solidFill>
                  <a:srgbClr val="0070C0"/>
                </a:solidFill>
              </a:rPr>
              <a:t>웹 개발의 처음과 끝은 </a:t>
            </a:r>
            <a:r>
              <a:rPr lang="en-US" altLang="ko-KR" b="1" dirty="0" smtClean="0">
                <a:solidFill>
                  <a:srgbClr val="0070C0"/>
                </a:solidFill>
              </a:rPr>
              <a:t>HTML </a:t>
            </a:r>
            <a:r>
              <a:rPr lang="ko-KR" altLang="en-US" b="1" smtClean="0">
                <a:solidFill>
                  <a:srgbClr val="0070C0"/>
                </a:solidFill>
              </a:rPr>
              <a:t>이다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2514774" y="3602455"/>
            <a:ext cx="6860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934530" y="3006879"/>
            <a:ext cx="1620000" cy="11064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Html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144766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Jsp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(99</a:t>
            </a:r>
            <a:r>
              <a:rPr lang="ko-KR" altLang="en-US" sz="1000" b="1" smtClean="0">
                <a:solidFill>
                  <a:schemeClr val="tx1"/>
                </a:solidFill>
              </a:rPr>
              <a:t>년 정식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064408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sz="1000" b="1" dirty="0" smtClean="0">
                <a:solidFill>
                  <a:schemeClr val="tx1"/>
                </a:solidFill>
              </a:rPr>
              <a:t>(96</a:t>
            </a:r>
            <a:r>
              <a:rPr lang="ko-KR" altLang="en-US" sz="1000" b="1" smtClean="0">
                <a:solidFill>
                  <a:schemeClr val="tx1"/>
                </a:solidFill>
              </a:rPr>
              <a:t>년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26488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9384993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FrameWork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64294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67" name="TextBox 66"/>
          <p:cNvSpPr txBox="1"/>
          <p:nvPr/>
        </p:nvSpPr>
        <p:spPr>
          <a:xfrm>
            <a:off x="4684408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68" name="TextBox 67"/>
          <p:cNvSpPr txBox="1"/>
          <p:nvPr/>
        </p:nvSpPr>
        <p:spPr>
          <a:xfrm>
            <a:off x="6854043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69" name="TextBox 68"/>
          <p:cNvSpPr txBox="1"/>
          <p:nvPr/>
        </p:nvSpPr>
        <p:spPr>
          <a:xfrm>
            <a:off x="8925001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1049213" y="2599268"/>
            <a:ext cx="9955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16119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346023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1995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3" name="타원 72"/>
          <p:cNvSpPr/>
          <p:nvPr/>
        </p:nvSpPr>
        <p:spPr>
          <a:xfrm>
            <a:off x="3779381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418610" y="219615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5" name="타원 74"/>
          <p:cNvSpPr/>
          <p:nvPr/>
        </p:nvSpPr>
        <p:spPr>
          <a:xfrm>
            <a:off x="591118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550411" y="2195768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7" name="타원 76"/>
          <p:cNvSpPr/>
          <p:nvPr/>
        </p:nvSpPr>
        <p:spPr>
          <a:xfrm>
            <a:off x="79777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7953693" y="2195767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?</a:t>
            </a:r>
            <a:endParaRPr lang="ko-KR" altLang="en-US" sz="1000" b="1"/>
          </a:p>
        </p:txBody>
      </p:sp>
      <p:sp>
        <p:nvSpPr>
          <p:cNvPr id="79" name="타원 78"/>
          <p:cNvSpPr/>
          <p:nvPr/>
        </p:nvSpPr>
        <p:spPr>
          <a:xfrm>
            <a:off x="1016920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9814090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2010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4" name="직사각형 3"/>
          <p:cNvSpPr/>
          <p:nvPr/>
        </p:nvSpPr>
        <p:spPr>
          <a:xfrm>
            <a:off x="9050866" y="1111460"/>
            <a:ext cx="3124199" cy="3045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섹션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2-0</a:t>
            </a:r>
            <a:r>
              <a:rPr lang="en-US" altLang="ko-KR" sz="900" b="1" dirty="0">
                <a:solidFill>
                  <a:schemeClr val="tx1"/>
                </a:solidFill>
              </a:rPr>
              <a:t>. </a:t>
            </a:r>
            <a:r>
              <a:rPr lang="ko-KR" altLang="en-US" sz="900" b="1">
                <a:solidFill>
                  <a:schemeClr val="tx1"/>
                </a:solidFill>
              </a:rPr>
              <a:t>태초에 </a:t>
            </a:r>
            <a:r>
              <a:rPr lang="en-US" altLang="ko-KR" sz="900" b="1" dirty="0">
                <a:solidFill>
                  <a:schemeClr val="tx1"/>
                </a:solidFill>
              </a:rPr>
              <a:t>Web - Html, JavaScript </a:t>
            </a:r>
            <a:r>
              <a:rPr lang="ko-KR" altLang="en-US" sz="900" b="1">
                <a:solidFill>
                  <a:schemeClr val="tx1"/>
                </a:solidFill>
              </a:rPr>
              <a:t>가 있었다</a:t>
            </a:r>
            <a:r>
              <a:rPr lang="en-US" altLang="ko-KR" sz="900" b="1" dirty="0">
                <a:solidFill>
                  <a:schemeClr val="tx1"/>
                </a:solidFill>
              </a:rPr>
              <a:t>.</a:t>
            </a:r>
            <a:endParaRPr lang="ko-KR" altLang="en-US" sz="9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2837" y="424435"/>
            <a:ext cx="634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35785" y="4369595"/>
            <a:ext cx="5134804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Java </a:t>
            </a:r>
            <a:r>
              <a:rPr lang="ko-KR" altLang="en-US" sz="1200" dirty="0" smtClean="0"/>
              <a:t>진영에서 </a:t>
            </a:r>
            <a:r>
              <a:rPr lang="en-US" altLang="ko-KR" sz="1200" dirty="0" smtClean="0"/>
              <a:t>Web Program </a:t>
            </a:r>
            <a:r>
              <a:rPr lang="ko-KR" altLang="en-US" sz="1200" dirty="0" smtClean="0"/>
              <a:t>을 지원하다</a:t>
            </a:r>
            <a:r>
              <a:rPr lang="en-US" altLang="ko-KR" sz="1200" dirty="0" smtClean="0"/>
              <a:t>. (Feat. Servlet)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70C0"/>
                </a:solidFill>
              </a:rPr>
              <a:t>Web </a:t>
            </a:r>
            <a:r>
              <a:rPr lang="ko-KR" altLang="en-US" sz="1200" dirty="0" smtClean="0">
                <a:solidFill>
                  <a:srgbClr val="0070C0"/>
                </a:solidFill>
              </a:rPr>
              <a:t>의 </a:t>
            </a:r>
            <a:r>
              <a:rPr lang="en-US" altLang="ko-KR" sz="1200" dirty="0" smtClean="0">
                <a:solidFill>
                  <a:srgbClr val="0070C0"/>
                </a:solidFill>
              </a:rPr>
              <a:t>UI </a:t>
            </a:r>
            <a:r>
              <a:rPr lang="ko-KR" altLang="en-US" sz="1200" dirty="0" smtClean="0">
                <a:solidFill>
                  <a:srgbClr val="0070C0"/>
                </a:solidFill>
              </a:rPr>
              <a:t>는 예전이나 지금이나 절대적으로 </a:t>
            </a:r>
            <a:r>
              <a:rPr lang="en-US" altLang="ko-KR" sz="1200" dirty="0" smtClean="0">
                <a:solidFill>
                  <a:srgbClr val="0070C0"/>
                </a:solidFill>
              </a:rPr>
              <a:t>HTML </a:t>
            </a:r>
            <a:r>
              <a:rPr lang="ko-KR" altLang="en-US" sz="1200" dirty="0" smtClean="0">
                <a:solidFill>
                  <a:srgbClr val="0070C0"/>
                </a:solidFill>
              </a:rPr>
              <a:t>로 구현한다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Web </a:t>
            </a:r>
            <a:r>
              <a:rPr lang="ko-KR" altLang="en-US" sz="1200" dirty="0" smtClean="0"/>
              <a:t>의 대중화로 </a:t>
            </a:r>
            <a:r>
              <a:rPr lang="en-US" altLang="ko-KR" sz="1200" dirty="0" smtClean="0"/>
              <a:t>Web </a:t>
            </a:r>
            <a:r>
              <a:rPr lang="ko-KR" altLang="en-US" sz="1200" dirty="0" smtClean="0"/>
              <a:t>을 통한 데이터 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출력의 필요성이 생긴다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웹 페이지의 동적 생성 </a:t>
            </a:r>
            <a:r>
              <a:rPr lang="en-US" altLang="ko-KR" sz="1200" dirty="0" smtClean="0"/>
              <a:t>-Dynamic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Servlet </a:t>
            </a:r>
            <a:r>
              <a:rPr lang="ko-KR" altLang="en-US" sz="1200" b="1" dirty="0" smtClean="0"/>
              <a:t>에 </a:t>
            </a:r>
            <a:r>
              <a:rPr lang="en-US" altLang="ko-KR" sz="1200" b="1" dirty="0" smtClean="0"/>
              <a:t>HTML </a:t>
            </a:r>
            <a:r>
              <a:rPr lang="ko-KR" altLang="en-US" sz="1200" b="1" dirty="0" smtClean="0"/>
              <a:t>을 구현하다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개발자들 죽어나간다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51395" y="1411656"/>
            <a:ext cx="28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■ </a:t>
            </a:r>
            <a:r>
              <a:rPr lang="en-US" altLang="ko-KR" b="1" dirty="0" smtClean="0">
                <a:solidFill>
                  <a:srgbClr val="0070C0"/>
                </a:solidFill>
              </a:rPr>
              <a:t>Java </a:t>
            </a:r>
            <a:r>
              <a:rPr lang="ko-KR" altLang="en-US" b="1" smtClean="0">
                <a:solidFill>
                  <a:srgbClr val="0070C0"/>
                </a:solidFill>
              </a:rPr>
              <a:t>가 </a:t>
            </a:r>
            <a:r>
              <a:rPr lang="en-US" altLang="ko-KR" b="1" dirty="0" smtClean="0">
                <a:solidFill>
                  <a:srgbClr val="0070C0"/>
                </a:solidFill>
              </a:rPr>
              <a:t>Html </a:t>
            </a:r>
            <a:r>
              <a:rPr lang="ko-KR" altLang="en-US" b="1" smtClean="0">
                <a:solidFill>
                  <a:srgbClr val="0070C0"/>
                </a:solidFill>
              </a:rPr>
              <a:t>을 품다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2514774" y="3602455"/>
            <a:ext cx="6860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93453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Html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144766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Jsp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(99</a:t>
            </a:r>
            <a:r>
              <a:rPr lang="ko-KR" altLang="en-US" sz="1000" b="1" smtClean="0">
                <a:solidFill>
                  <a:schemeClr val="tx1"/>
                </a:solidFill>
              </a:rPr>
              <a:t>년 정식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064408" y="3006879"/>
            <a:ext cx="1620000" cy="11064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sz="1000" b="1" dirty="0" smtClean="0">
                <a:solidFill>
                  <a:schemeClr val="tx1"/>
                </a:solidFill>
              </a:rPr>
              <a:t>(96</a:t>
            </a:r>
            <a:r>
              <a:rPr lang="ko-KR" altLang="en-US" sz="1000" b="1" smtClean="0">
                <a:solidFill>
                  <a:schemeClr val="tx1"/>
                </a:solidFill>
              </a:rPr>
              <a:t>년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26488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9384993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FrameWork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64294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69" name="TextBox 68"/>
          <p:cNvSpPr txBox="1"/>
          <p:nvPr/>
        </p:nvSpPr>
        <p:spPr>
          <a:xfrm>
            <a:off x="4684408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70" name="TextBox 69"/>
          <p:cNvSpPr txBox="1"/>
          <p:nvPr/>
        </p:nvSpPr>
        <p:spPr>
          <a:xfrm>
            <a:off x="6854043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71" name="TextBox 70"/>
          <p:cNvSpPr txBox="1"/>
          <p:nvPr/>
        </p:nvSpPr>
        <p:spPr>
          <a:xfrm>
            <a:off x="8925001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1049213" y="2599268"/>
            <a:ext cx="9955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16119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346023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1995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5" name="타원 74"/>
          <p:cNvSpPr/>
          <p:nvPr/>
        </p:nvSpPr>
        <p:spPr>
          <a:xfrm>
            <a:off x="3779381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418610" y="219615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7" name="타원 76"/>
          <p:cNvSpPr/>
          <p:nvPr/>
        </p:nvSpPr>
        <p:spPr>
          <a:xfrm>
            <a:off x="591118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5550411" y="2195768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9" name="타원 78"/>
          <p:cNvSpPr/>
          <p:nvPr/>
        </p:nvSpPr>
        <p:spPr>
          <a:xfrm>
            <a:off x="79777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7953693" y="2195767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?</a:t>
            </a:r>
            <a:endParaRPr lang="ko-KR" altLang="en-US" sz="1000" b="1"/>
          </a:p>
        </p:txBody>
      </p:sp>
      <p:sp>
        <p:nvSpPr>
          <p:cNvPr id="81" name="타원 80"/>
          <p:cNvSpPr/>
          <p:nvPr/>
        </p:nvSpPr>
        <p:spPr>
          <a:xfrm>
            <a:off x="1016920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9814090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2010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84" name="직사각형 83"/>
          <p:cNvSpPr/>
          <p:nvPr/>
        </p:nvSpPr>
        <p:spPr>
          <a:xfrm>
            <a:off x="9050866" y="1111460"/>
            <a:ext cx="3124199" cy="3045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섹션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2-1. </a:t>
            </a:r>
            <a:r>
              <a:rPr lang="ko-KR" altLang="en-US" sz="900" b="1" smtClean="0">
                <a:solidFill>
                  <a:schemeClr val="tx1"/>
                </a:solidFill>
              </a:rPr>
              <a:t>자바 서블릿을 시작하다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  <a:endParaRPr lang="ko-KR" altLang="en-US" sz="9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27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2837" y="424435"/>
            <a:ext cx="634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492205" y="4468943"/>
            <a:ext cx="764664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Java </a:t>
            </a:r>
            <a:r>
              <a:rPr lang="ko-KR" altLang="en-US" sz="1400" dirty="0" smtClean="0"/>
              <a:t>진영에서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Java </a:t>
            </a:r>
            <a:r>
              <a:rPr lang="ko-KR" altLang="en-US" sz="1400" dirty="0" smtClean="0"/>
              <a:t>언어를 </a:t>
            </a:r>
            <a:r>
              <a:rPr lang="ko-KR" altLang="en-US" sz="1400" smtClean="0"/>
              <a:t>넣는 </a:t>
            </a:r>
            <a:r>
              <a:rPr lang="ko-KR" altLang="en-US" sz="1400" smtClean="0"/>
              <a:t>방식을 지원하다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초기에는 </a:t>
            </a:r>
            <a:r>
              <a:rPr lang="en-US" altLang="ko-KR" sz="1400" dirty="0" smtClean="0"/>
              <a:t>Servlet </a:t>
            </a:r>
            <a:r>
              <a:rPr lang="ko-KR" altLang="en-US" sz="1400" smtClean="0"/>
              <a:t>에서 벗어난 개발자들이 환호하다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시간이 </a:t>
            </a:r>
            <a:r>
              <a:rPr lang="ko-KR" altLang="en-US" sz="1400" b="1" dirty="0" smtClean="0"/>
              <a:t>지날 수록 </a:t>
            </a:r>
            <a:r>
              <a:rPr lang="en-US" altLang="ko-KR" sz="1400" b="1" dirty="0" smtClean="0"/>
              <a:t>Jsp </a:t>
            </a:r>
            <a:r>
              <a:rPr lang="ko-KR" altLang="en-US" sz="1400" b="1" dirty="0" smtClean="0"/>
              <a:t>내의 자바 코드가 스파게티가 되어 개발자들의 흑 역사가 시작되다</a:t>
            </a:r>
            <a:r>
              <a:rPr lang="en-US" altLang="ko-KR" sz="1400" b="1" dirty="0" smtClean="0"/>
              <a:t>.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2514774" y="3602455"/>
            <a:ext cx="6860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93453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Html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144766" y="3006879"/>
            <a:ext cx="1620000" cy="11064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Jsp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(99</a:t>
            </a:r>
            <a:r>
              <a:rPr lang="ko-KR" altLang="en-US" sz="1000" b="1" smtClean="0">
                <a:solidFill>
                  <a:schemeClr val="tx1"/>
                </a:solidFill>
              </a:rPr>
              <a:t>년 정식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064408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sz="1000" b="1" dirty="0" smtClean="0">
                <a:solidFill>
                  <a:schemeClr val="tx1"/>
                </a:solidFill>
              </a:rPr>
              <a:t>(96</a:t>
            </a:r>
            <a:r>
              <a:rPr lang="ko-KR" altLang="en-US" sz="1000" b="1" smtClean="0">
                <a:solidFill>
                  <a:schemeClr val="tx1"/>
                </a:solidFill>
              </a:rPr>
              <a:t>년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26488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9384993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FrameWork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64294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68" name="TextBox 67"/>
          <p:cNvSpPr txBox="1"/>
          <p:nvPr/>
        </p:nvSpPr>
        <p:spPr>
          <a:xfrm>
            <a:off x="4684408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69" name="TextBox 68"/>
          <p:cNvSpPr txBox="1"/>
          <p:nvPr/>
        </p:nvSpPr>
        <p:spPr>
          <a:xfrm>
            <a:off x="6854043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70" name="TextBox 69"/>
          <p:cNvSpPr txBox="1"/>
          <p:nvPr/>
        </p:nvSpPr>
        <p:spPr>
          <a:xfrm>
            <a:off x="8925001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49213" y="2599268"/>
            <a:ext cx="9955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16119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346023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1995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4" name="타원 73"/>
          <p:cNvSpPr/>
          <p:nvPr/>
        </p:nvSpPr>
        <p:spPr>
          <a:xfrm>
            <a:off x="3779381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418610" y="219615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6" name="타원 75"/>
          <p:cNvSpPr/>
          <p:nvPr/>
        </p:nvSpPr>
        <p:spPr>
          <a:xfrm>
            <a:off x="591118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550411" y="2195768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8" name="타원 77"/>
          <p:cNvSpPr/>
          <p:nvPr/>
        </p:nvSpPr>
        <p:spPr>
          <a:xfrm>
            <a:off x="79777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7953693" y="2195767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?</a:t>
            </a:r>
            <a:endParaRPr lang="ko-KR" altLang="en-US" sz="1000" b="1"/>
          </a:p>
        </p:txBody>
      </p:sp>
      <p:sp>
        <p:nvSpPr>
          <p:cNvPr id="80" name="타원 79"/>
          <p:cNvSpPr/>
          <p:nvPr/>
        </p:nvSpPr>
        <p:spPr>
          <a:xfrm>
            <a:off x="1016920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9814090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2010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82" name="TextBox 81"/>
          <p:cNvSpPr txBox="1"/>
          <p:nvPr/>
        </p:nvSpPr>
        <p:spPr>
          <a:xfrm>
            <a:off x="951395" y="1411656"/>
            <a:ext cx="28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■ </a:t>
            </a:r>
            <a:r>
              <a:rPr lang="en-US" altLang="ko-KR" b="1" dirty="0" smtClean="0">
                <a:solidFill>
                  <a:srgbClr val="0070C0"/>
                </a:solidFill>
              </a:rPr>
              <a:t>Html </a:t>
            </a:r>
            <a:r>
              <a:rPr lang="ko-KR" altLang="en-US" b="1" smtClean="0">
                <a:solidFill>
                  <a:srgbClr val="0070C0"/>
                </a:solidFill>
              </a:rPr>
              <a:t>이 </a:t>
            </a:r>
            <a:r>
              <a:rPr lang="en-US" altLang="ko-KR" b="1" dirty="0" smtClean="0">
                <a:solidFill>
                  <a:srgbClr val="0070C0"/>
                </a:solidFill>
              </a:rPr>
              <a:t>Java </a:t>
            </a:r>
            <a:r>
              <a:rPr lang="ko-KR" altLang="en-US" b="1" smtClean="0">
                <a:solidFill>
                  <a:srgbClr val="0070C0"/>
                </a:solidFill>
              </a:rPr>
              <a:t>를 품다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050866" y="1111460"/>
            <a:ext cx="3124199" cy="3045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섹션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2-2. Jsp </a:t>
            </a:r>
            <a:r>
              <a:rPr lang="ko-KR" altLang="en-US" sz="900" b="1" smtClean="0">
                <a:solidFill>
                  <a:schemeClr val="tx1"/>
                </a:solidFill>
              </a:rPr>
              <a:t>의 출현</a:t>
            </a:r>
            <a:endParaRPr lang="ko-KR" altLang="en-US" sz="9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1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2837" y="424435"/>
            <a:ext cx="634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44488" y="4503062"/>
            <a:ext cx="765094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HTML 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JAVA </a:t>
            </a:r>
            <a:r>
              <a:rPr lang="ko-KR" altLang="en-US" sz="1400" dirty="0" smtClean="0"/>
              <a:t>를 분리하자는 움직임이 생겨나다</a:t>
            </a:r>
            <a:r>
              <a:rPr lang="en-US" altLang="ko-KR" sz="1400" dirty="0" smtClean="0"/>
              <a:t>. (Front , Backend </a:t>
            </a:r>
            <a:r>
              <a:rPr lang="ko-KR" altLang="en-US" sz="1400" dirty="0" smtClean="0"/>
              <a:t>분리</a:t>
            </a:r>
            <a:r>
              <a:rPr lang="en-US" altLang="ko-KR" sz="1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Java </a:t>
            </a:r>
            <a:r>
              <a:rPr lang="ko-KR" altLang="en-US" sz="1400" dirty="0" smtClean="0"/>
              <a:t>내부에서도 받아들이는 입구와 비즈니스 부분을 분리하는 움직임이 생겨나다</a:t>
            </a:r>
            <a:r>
              <a:rPr lang="en-US" altLang="ko-KR" sz="1400" dirty="0" smtClean="0"/>
              <a:t>. (MVC)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표준 없이 개발자마다 </a:t>
            </a:r>
            <a:r>
              <a:rPr lang="en-US" altLang="ko-KR" sz="1400" b="1" dirty="0" smtClean="0"/>
              <a:t>MVC</a:t>
            </a:r>
            <a:r>
              <a:rPr lang="ko-KR" altLang="en-US" sz="1400" b="1" dirty="0" smtClean="0"/>
              <a:t>를 구현하는 상황이 발생하다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51395" y="1411656"/>
            <a:ext cx="451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■ </a:t>
            </a:r>
            <a:r>
              <a:rPr lang="en-US" altLang="ko-KR" b="1" dirty="0" smtClean="0">
                <a:solidFill>
                  <a:srgbClr val="0070C0"/>
                </a:solidFill>
              </a:rPr>
              <a:t>Html </a:t>
            </a:r>
            <a:r>
              <a:rPr lang="ko-KR" altLang="en-US" b="1" smtClean="0">
                <a:solidFill>
                  <a:srgbClr val="0070C0"/>
                </a:solidFill>
              </a:rPr>
              <a:t>과 </a:t>
            </a:r>
            <a:r>
              <a:rPr lang="en-US" altLang="ko-KR" b="1" dirty="0" smtClean="0">
                <a:solidFill>
                  <a:srgbClr val="0070C0"/>
                </a:solidFill>
              </a:rPr>
              <a:t>Java </a:t>
            </a:r>
            <a:r>
              <a:rPr lang="ko-KR" altLang="en-US" b="1" smtClean="0">
                <a:solidFill>
                  <a:srgbClr val="0070C0"/>
                </a:solidFill>
              </a:rPr>
              <a:t>가 한집살림을 정리하다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2514774" y="3602455"/>
            <a:ext cx="6860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93453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Html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44766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Jsp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(99</a:t>
            </a:r>
            <a:r>
              <a:rPr lang="ko-KR" altLang="en-US" sz="1000" b="1" smtClean="0">
                <a:solidFill>
                  <a:schemeClr val="tx1"/>
                </a:solidFill>
              </a:rPr>
              <a:t>년 정식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064408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sz="1000" b="1" dirty="0" smtClean="0">
                <a:solidFill>
                  <a:schemeClr val="tx1"/>
                </a:solidFill>
              </a:rPr>
              <a:t>(96</a:t>
            </a:r>
            <a:r>
              <a:rPr lang="ko-KR" altLang="en-US" sz="1000" b="1" smtClean="0">
                <a:solidFill>
                  <a:schemeClr val="tx1"/>
                </a:solidFill>
              </a:rPr>
              <a:t>년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264880" y="3006879"/>
            <a:ext cx="1620000" cy="11064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384993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FrameWork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64294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47" name="TextBox 46"/>
          <p:cNvSpPr txBox="1"/>
          <p:nvPr/>
        </p:nvSpPr>
        <p:spPr>
          <a:xfrm>
            <a:off x="4684408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6854043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49" name="TextBox 48"/>
          <p:cNvSpPr txBox="1"/>
          <p:nvPr/>
        </p:nvSpPr>
        <p:spPr>
          <a:xfrm>
            <a:off x="8925001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049213" y="2599268"/>
            <a:ext cx="9955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16119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346023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1995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53" name="타원 52"/>
          <p:cNvSpPr/>
          <p:nvPr/>
        </p:nvSpPr>
        <p:spPr>
          <a:xfrm>
            <a:off x="3779381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418610" y="219615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55" name="타원 54"/>
          <p:cNvSpPr/>
          <p:nvPr/>
        </p:nvSpPr>
        <p:spPr>
          <a:xfrm>
            <a:off x="591118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550411" y="2195768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57" name="타원 56"/>
          <p:cNvSpPr/>
          <p:nvPr/>
        </p:nvSpPr>
        <p:spPr>
          <a:xfrm>
            <a:off x="79777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953693" y="2195767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?</a:t>
            </a:r>
            <a:endParaRPr lang="ko-KR" altLang="en-US" sz="1000" b="1"/>
          </a:p>
        </p:txBody>
      </p:sp>
      <p:sp>
        <p:nvSpPr>
          <p:cNvPr id="59" name="타원 58"/>
          <p:cNvSpPr/>
          <p:nvPr/>
        </p:nvSpPr>
        <p:spPr>
          <a:xfrm>
            <a:off x="1016920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814090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2010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61" name="직사각형 60"/>
          <p:cNvSpPr/>
          <p:nvPr/>
        </p:nvSpPr>
        <p:spPr>
          <a:xfrm>
            <a:off x="9050866" y="1111460"/>
            <a:ext cx="3124199" cy="3045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섹션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2-3. MVC </a:t>
            </a:r>
            <a:r>
              <a:rPr lang="ko-KR" altLang="en-US" sz="900" b="1" smtClean="0">
                <a:solidFill>
                  <a:schemeClr val="tx1"/>
                </a:solidFill>
              </a:rPr>
              <a:t>패턴으로</a:t>
            </a:r>
            <a:endParaRPr lang="ko-KR" altLang="en-US" sz="9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40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2837" y="424435"/>
            <a:ext cx="634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79207" y="4564477"/>
            <a:ext cx="57826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Spring </a:t>
            </a:r>
            <a:r>
              <a:rPr lang="ko-KR" altLang="en-US" sz="1400"/>
              <a:t>이 개발자들에게 봄을 선사하기 위해 </a:t>
            </a:r>
            <a:r>
              <a:rPr lang="ko-KR" altLang="en-US" sz="1400"/>
              <a:t>나타나다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Spring Framework </a:t>
            </a:r>
            <a:r>
              <a:rPr lang="ko-KR" altLang="en-US" sz="1400" smtClean="0"/>
              <a:t>이 </a:t>
            </a:r>
            <a:r>
              <a:rPr lang="en-US" altLang="ko-KR" sz="1400" dirty="0" smtClean="0"/>
              <a:t>MVC </a:t>
            </a:r>
            <a:r>
              <a:rPr lang="ko-KR" altLang="en-US" sz="1400" smtClean="0"/>
              <a:t>대표가 되다</a:t>
            </a:r>
            <a:r>
              <a:rPr lang="en-US" altLang="ko-KR" sz="1400" dirty="0" smtClean="0"/>
              <a:t>. (</a:t>
            </a:r>
            <a:r>
              <a:rPr lang="ko-KR" altLang="en-US" sz="1400" smtClean="0"/>
              <a:t>도움</a:t>
            </a:r>
            <a:r>
              <a:rPr lang="en-US" altLang="ko-KR" sz="1400" dirty="0" smtClean="0"/>
              <a:t>.</a:t>
            </a:r>
            <a:r>
              <a:rPr lang="ko-KR" altLang="en-US" sz="1400" smtClean="0"/>
              <a:t>전자정부 프레임웍</a:t>
            </a:r>
            <a:r>
              <a:rPr lang="en-US" altLang="ko-KR" sz="1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Spring </a:t>
            </a:r>
            <a:r>
              <a:rPr lang="ko-KR" altLang="en-US" sz="1400" dirty="0" smtClean="0"/>
              <a:t>이 더욱 간편해진 </a:t>
            </a:r>
            <a:r>
              <a:rPr lang="en-US" altLang="ko-KR" sz="1400" dirty="0" smtClean="0"/>
              <a:t>Springboot </a:t>
            </a:r>
            <a:r>
              <a:rPr lang="ko-KR" altLang="en-US" sz="1400" dirty="0" smtClean="0"/>
              <a:t>를 개발자들에게 선사하다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Spring </a:t>
            </a:r>
            <a:r>
              <a:rPr lang="ko-KR" altLang="en-US" sz="1400" b="1" dirty="0" smtClean="0"/>
              <a:t>이 봄을 선사해줄 </a:t>
            </a:r>
            <a:r>
              <a:rPr lang="ko-KR" altLang="en-US" sz="1400" b="1" smtClean="0"/>
              <a:t>걸로 </a:t>
            </a:r>
            <a:r>
              <a:rPr lang="ko-KR" altLang="en-US" sz="1400" b="1" smtClean="0"/>
              <a:t>기대했지만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…</a:t>
            </a:r>
            <a:endParaRPr lang="ko-KR" altLang="en-US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226" y="4345986"/>
            <a:ext cx="3643952" cy="1821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40" name="직선 화살표 연결선 39"/>
          <p:cNvCxnSpPr/>
          <p:nvPr/>
        </p:nvCxnSpPr>
        <p:spPr>
          <a:xfrm>
            <a:off x="2514774" y="3602455"/>
            <a:ext cx="6860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93453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Html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44766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Jsp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(99</a:t>
            </a:r>
            <a:r>
              <a:rPr lang="ko-KR" altLang="en-US" sz="1000" b="1" smtClean="0">
                <a:solidFill>
                  <a:schemeClr val="tx1"/>
                </a:solidFill>
              </a:rPr>
              <a:t>년 정식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064408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sz="1000" b="1" dirty="0" smtClean="0">
                <a:solidFill>
                  <a:schemeClr val="tx1"/>
                </a:solidFill>
              </a:rPr>
              <a:t>(96</a:t>
            </a:r>
            <a:r>
              <a:rPr lang="ko-KR" altLang="en-US" sz="1000" b="1" smtClean="0">
                <a:solidFill>
                  <a:schemeClr val="tx1"/>
                </a:solidFill>
              </a:rPr>
              <a:t>년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26488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384993" y="3006879"/>
            <a:ext cx="1620000" cy="11064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FrameWork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64294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47" name="TextBox 46"/>
          <p:cNvSpPr txBox="1"/>
          <p:nvPr/>
        </p:nvSpPr>
        <p:spPr>
          <a:xfrm>
            <a:off x="4684408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6854043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49" name="TextBox 48"/>
          <p:cNvSpPr txBox="1"/>
          <p:nvPr/>
        </p:nvSpPr>
        <p:spPr>
          <a:xfrm>
            <a:off x="8925001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049213" y="2599268"/>
            <a:ext cx="9955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16119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346023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1995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53" name="타원 52"/>
          <p:cNvSpPr/>
          <p:nvPr/>
        </p:nvSpPr>
        <p:spPr>
          <a:xfrm>
            <a:off x="3779381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418610" y="219615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55" name="타원 54"/>
          <p:cNvSpPr/>
          <p:nvPr/>
        </p:nvSpPr>
        <p:spPr>
          <a:xfrm>
            <a:off x="591118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550411" y="2195768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57" name="타원 56"/>
          <p:cNvSpPr/>
          <p:nvPr/>
        </p:nvSpPr>
        <p:spPr>
          <a:xfrm>
            <a:off x="79777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953693" y="2195767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?</a:t>
            </a:r>
            <a:endParaRPr lang="ko-KR" altLang="en-US" sz="1000" b="1"/>
          </a:p>
        </p:txBody>
      </p:sp>
      <p:sp>
        <p:nvSpPr>
          <p:cNvPr id="59" name="타원 58"/>
          <p:cNvSpPr/>
          <p:nvPr/>
        </p:nvSpPr>
        <p:spPr>
          <a:xfrm>
            <a:off x="1016920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814090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2010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61" name="TextBox 60"/>
          <p:cNvSpPr txBox="1"/>
          <p:nvPr/>
        </p:nvSpPr>
        <p:spPr>
          <a:xfrm>
            <a:off x="951395" y="1411656"/>
            <a:ext cx="598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■ </a:t>
            </a:r>
            <a:r>
              <a:rPr lang="en-US" altLang="ko-KR" b="1" dirty="0" smtClean="0">
                <a:solidFill>
                  <a:srgbClr val="0070C0"/>
                </a:solidFill>
              </a:rPr>
              <a:t>Spring Framework </a:t>
            </a:r>
            <a:r>
              <a:rPr lang="ko-KR" altLang="en-US" b="1" smtClean="0">
                <a:solidFill>
                  <a:srgbClr val="0070C0"/>
                </a:solidFill>
              </a:rPr>
              <a:t>이 대한민국 웹 개발을 평정하다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050866" y="1111460"/>
            <a:ext cx="3124199" cy="3045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섹션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2-4. Spring Framework </a:t>
            </a:r>
            <a:r>
              <a:rPr lang="ko-KR" altLang="en-US" sz="900" b="1" smtClean="0">
                <a:solidFill>
                  <a:schemeClr val="tx1"/>
                </a:solidFill>
              </a:rPr>
              <a:t>의 천하통일</a:t>
            </a:r>
            <a:endParaRPr lang="ko-KR" altLang="en-US" sz="9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6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2837" y="424435"/>
            <a:ext cx="634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</a:t>
            </a:r>
            <a:endParaRPr lang="ko-KR" altLang="en-US" sz="2800" b="1" dirty="0"/>
          </a:p>
        </p:txBody>
      </p:sp>
      <p:sp>
        <p:nvSpPr>
          <p:cNvPr id="22" name="오른쪽 화살표 21"/>
          <p:cNvSpPr/>
          <p:nvPr/>
        </p:nvSpPr>
        <p:spPr>
          <a:xfrm>
            <a:off x="1689586" y="1620976"/>
            <a:ext cx="8480064" cy="240751"/>
          </a:xfrm>
          <a:prstGeom prst="right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494659" y="1288002"/>
            <a:ext cx="6593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가면 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갈수록 복잡해 지는 개발 환경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누구를 위해 이렇게 복잡해 지나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?</a:t>
            </a:r>
            <a:endParaRPr lang="ko-KR" altLang="en-US" sz="16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" name="순서도: 자기 디스크 1"/>
          <p:cNvSpPr/>
          <p:nvPr/>
        </p:nvSpPr>
        <p:spPr>
          <a:xfrm>
            <a:off x="8779905" y="3466995"/>
            <a:ext cx="1771144" cy="1681392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Database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en-US" altLang="ko-KR" sz="1050" b="1" dirty="0" smtClean="0">
                <a:solidFill>
                  <a:schemeClr val="bg1"/>
                </a:solidFill>
              </a:rPr>
              <a:t>(oracle, maria, 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ms-sql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, mysql..)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36" y="3287252"/>
            <a:ext cx="1494095" cy="9440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2860" y="2657253"/>
            <a:ext cx="96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5013" y="4657780"/>
            <a:ext cx="2444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Lang : html, js (ajax, jquery, vue, ..) </a:t>
            </a:r>
            <a:endParaRPr lang="ko-KR" altLang="en-US" sz="11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934465" y="3026585"/>
            <a:ext cx="6984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55004" y="3113447"/>
            <a:ext cx="3558208" cy="2471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174192" y="2666454"/>
            <a:ext cx="96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Was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5274069" y="3026585"/>
            <a:ext cx="7683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223255" y="3243110"/>
            <a:ext cx="1298713" cy="27829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servlet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223255" y="3608267"/>
            <a:ext cx="1298713" cy="27829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31" idx="3"/>
            <a:endCxn id="2" idx="1"/>
          </p:cNvCxnSpPr>
          <p:nvPr/>
        </p:nvCxnSpPr>
        <p:spPr>
          <a:xfrm>
            <a:off x="5521968" y="3382258"/>
            <a:ext cx="4143509" cy="84737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endCxn id="2" idx="1"/>
          </p:cNvCxnSpPr>
          <p:nvPr/>
        </p:nvCxnSpPr>
        <p:spPr>
          <a:xfrm flipV="1">
            <a:off x="5521968" y="3466995"/>
            <a:ext cx="4143509" cy="275186"/>
          </a:xfrm>
          <a:prstGeom prst="bentConnector4">
            <a:avLst>
              <a:gd name="adj1" fmla="val 39314"/>
              <a:gd name="adj2" fmla="val 18307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" idx="3"/>
            <a:endCxn id="28" idx="1"/>
          </p:cNvCxnSpPr>
          <p:nvPr/>
        </p:nvCxnSpPr>
        <p:spPr>
          <a:xfrm>
            <a:off x="3073831" y="3759288"/>
            <a:ext cx="881173" cy="58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291408" y="4091053"/>
            <a:ext cx="430697" cy="13022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컨트롤러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86757" y="4187561"/>
            <a:ext cx="1144202" cy="2353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Service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86757" y="5038632"/>
            <a:ext cx="1144202" cy="2353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Dao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45" idx="3"/>
            <a:endCxn id="2" idx="2"/>
          </p:cNvCxnSpPr>
          <p:nvPr/>
        </p:nvCxnSpPr>
        <p:spPr>
          <a:xfrm flipV="1">
            <a:off x="6230959" y="4307691"/>
            <a:ext cx="2548946" cy="8486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840440" y="4452270"/>
            <a:ext cx="1345126" cy="9477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jdbc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jdbcTemplate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mybatis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jpa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3955004" y="3973424"/>
            <a:ext cx="3558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3" idx="2"/>
            <a:endCxn id="45" idx="0"/>
          </p:cNvCxnSpPr>
          <p:nvPr/>
        </p:nvCxnSpPr>
        <p:spPr>
          <a:xfrm>
            <a:off x="5658858" y="4422934"/>
            <a:ext cx="0" cy="615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자기 디스크 51"/>
          <p:cNvSpPr/>
          <p:nvPr/>
        </p:nvSpPr>
        <p:spPr>
          <a:xfrm>
            <a:off x="10079204" y="3191377"/>
            <a:ext cx="659168" cy="535372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File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86757" y="4606303"/>
            <a:ext cx="1144202" cy="2353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Repository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579736" y="2391657"/>
            <a:ext cx="86997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1621658" y="2596992"/>
            <a:ext cx="1377090" cy="130948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938857" y="2566556"/>
            <a:ext cx="1440000" cy="1440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0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549</Words>
  <Application>Microsoft Office PowerPoint</Application>
  <PresentationFormat>와이드스크린</PresentationFormat>
  <Paragraphs>163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SAJ09210004</cp:lastModifiedBy>
  <cp:revision>49</cp:revision>
  <dcterms:created xsi:type="dcterms:W3CDTF">2022-03-06T08:54:36Z</dcterms:created>
  <dcterms:modified xsi:type="dcterms:W3CDTF">2022-12-23T06:37:01Z</dcterms:modified>
</cp:coreProperties>
</file>