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1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155E-18D0-4AA6-B5E2-4D2CDFF03099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E155E-18D0-4AA6-B5E2-4D2CDFF03099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EEE4-F600-489F-9FF7-2452DE09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4102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 smtClean="0"/>
              <a:t>14-1 </a:t>
            </a:r>
            <a:r>
              <a:rPr lang="en-US" altLang="ko-KR" sz="2400" b="1" dirty="0" err="1" smtClean="0"/>
              <a:t>Jsp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프로젝트 생성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53" y="2526961"/>
            <a:ext cx="1910842" cy="12517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3069161" y="1819209"/>
            <a:ext cx="6368798" cy="3925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16776" y="1261338"/>
            <a:ext cx="2144774" cy="468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/ WAS </a:t>
            </a:r>
            <a:r>
              <a:rPr lang="ko-KR" altLang="en-US" b="1" dirty="0" smtClean="0"/>
              <a:t>영역</a:t>
            </a:r>
            <a:endParaRPr lang="ko-KR" altLang="en-US" b="1" dirty="0"/>
          </a:p>
        </p:txBody>
      </p:sp>
      <p:sp>
        <p:nvSpPr>
          <p:cNvPr id="22" name="Google Shape;61;p13"/>
          <p:cNvSpPr/>
          <p:nvPr/>
        </p:nvSpPr>
        <p:spPr>
          <a:xfrm>
            <a:off x="9938228" y="3278369"/>
            <a:ext cx="1728277" cy="1665264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smtClean="0">
                <a:solidFill>
                  <a:srgbClr val="0000FF"/>
                </a:solidFill>
              </a:rPr>
              <a:t>DBMS</a:t>
            </a:r>
            <a:endParaRPr sz="1600" b="1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748335" y="2520551"/>
            <a:ext cx="8818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128681" y="2515421"/>
            <a:ext cx="4977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9075849" y="3323685"/>
            <a:ext cx="718046" cy="755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550526" y="2048706"/>
            <a:ext cx="1457420" cy="1252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안내소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관제탑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34193" y="2048706"/>
            <a:ext cx="1485414" cy="1252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Login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실제 업무처리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19070" y="2048706"/>
            <a:ext cx="1476503" cy="12468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Dao  or</a:t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793895" y="2384490"/>
            <a:ext cx="1094210" cy="83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jdbc</a:t>
            </a:r>
          </a:p>
          <a:p>
            <a:r>
              <a:rPr lang="en-US" altLang="ko-KR" sz="1200" dirty="0" smtClean="0"/>
              <a:t>jdbctemplate</a:t>
            </a:r>
          </a:p>
          <a:p>
            <a:r>
              <a:rPr lang="en-US" altLang="ko-KR" sz="1200" b="1" dirty="0" smtClean="0"/>
              <a:t>mybatis</a:t>
            </a:r>
          </a:p>
          <a:p>
            <a:r>
              <a:rPr lang="en-US" altLang="ko-KR" sz="1200" dirty="0" smtClean="0"/>
              <a:t>jpa</a:t>
            </a:r>
            <a:endParaRPr lang="ko-KR" altLang="en-US" sz="1200" dirty="0"/>
          </a:p>
        </p:txBody>
      </p:sp>
      <p:sp>
        <p:nvSpPr>
          <p:cNvPr id="40" name="아래쪽 화살표 39"/>
          <p:cNvSpPr/>
          <p:nvPr/>
        </p:nvSpPr>
        <p:spPr>
          <a:xfrm>
            <a:off x="3671479" y="3425034"/>
            <a:ext cx="258313" cy="798316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꺾인 연결선 40"/>
          <p:cNvCxnSpPr>
            <a:stCxn id="29" idx="2"/>
            <a:endCxn id="30" idx="2"/>
          </p:cNvCxnSpPr>
          <p:nvPr/>
        </p:nvCxnSpPr>
        <p:spPr>
          <a:xfrm rot="16200000" flipH="1">
            <a:off x="5328068" y="2252367"/>
            <a:ext cx="12700" cy="2097664"/>
          </a:xfrm>
          <a:prstGeom prst="bentConnector3">
            <a:avLst>
              <a:gd name="adj1" fmla="val 30905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0" idx="2"/>
            <a:endCxn id="31" idx="2"/>
          </p:cNvCxnSpPr>
          <p:nvPr/>
        </p:nvCxnSpPr>
        <p:spPr>
          <a:xfrm rot="5400000" flipH="1" flipV="1">
            <a:off x="7364267" y="2308144"/>
            <a:ext cx="5688" cy="1980422"/>
          </a:xfrm>
          <a:prstGeom prst="bentConnector3">
            <a:avLst>
              <a:gd name="adj1" fmla="val -69005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932237" y="3896664"/>
            <a:ext cx="1193194" cy="29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583512" y="3896664"/>
            <a:ext cx="1193194" cy="29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48588" y="4443566"/>
            <a:ext cx="2069323" cy="639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Collection(List), Map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VO , DTO</a:t>
            </a:r>
            <a:endParaRPr lang="ko-KR" altLang="en-US" sz="1000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496" y="4197214"/>
            <a:ext cx="727740" cy="545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661" y="3248802"/>
            <a:ext cx="896782" cy="260517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605" y="1396714"/>
            <a:ext cx="898419" cy="416723"/>
          </a:xfrm>
          <a:prstGeom prst="rect">
            <a:avLst/>
          </a:prstGeom>
          <a:ln>
            <a:noFill/>
          </a:ln>
        </p:spPr>
      </p:pic>
      <p:cxnSp>
        <p:nvCxnSpPr>
          <p:cNvPr id="36" name="직선 화살표 연결선 35"/>
          <p:cNvCxnSpPr/>
          <p:nvPr/>
        </p:nvCxnSpPr>
        <p:spPr>
          <a:xfrm>
            <a:off x="5020575" y="2871968"/>
            <a:ext cx="57911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135032" y="2871968"/>
            <a:ext cx="45458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6" idx="3"/>
            <a:endCxn id="29" idx="1"/>
          </p:cNvCxnSpPr>
          <p:nvPr/>
        </p:nvCxnSpPr>
        <p:spPr>
          <a:xfrm flipV="1">
            <a:off x="2201595" y="2674953"/>
            <a:ext cx="1348931" cy="477903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 flipV="1">
            <a:off x="2201596" y="3425034"/>
            <a:ext cx="1035705" cy="870921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0374875">
            <a:off x="2455985" y="2619361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request</a:t>
            </a:r>
            <a:endParaRPr lang="ko-KR" altLang="en-US" sz="1100" dirty="0"/>
          </a:p>
        </p:txBody>
      </p:sp>
      <p:sp>
        <p:nvSpPr>
          <p:cNvPr id="55" name="TextBox 54"/>
          <p:cNvSpPr txBox="1"/>
          <p:nvPr/>
        </p:nvSpPr>
        <p:spPr>
          <a:xfrm rot="2670102">
            <a:off x="2568006" y="3589180"/>
            <a:ext cx="75854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response</a:t>
            </a:r>
            <a:endParaRPr lang="ko-KR" altLang="en-US" sz="1100" dirty="0"/>
          </a:p>
        </p:txBody>
      </p:sp>
      <p:sp>
        <p:nvSpPr>
          <p:cNvPr id="56" name="직사각형 55"/>
          <p:cNvSpPr/>
          <p:nvPr/>
        </p:nvSpPr>
        <p:spPr>
          <a:xfrm>
            <a:off x="4839697" y="4384964"/>
            <a:ext cx="1197809" cy="1152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9115299" y="3122363"/>
            <a:ext cx="719775" cy="7767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5029" y="4730967"/>
            <a:ext cx="407143" cy="6853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6" name="직사각형 45"/>
          <p:cNvSpPr/>
          <p:nvPr/>
        </p:nvSpPr>
        <p:spPr>
          <a:xfrm>
            <a:off x="3141620" y="4384964"/>
            <a:ext cx="1197809" cy="11501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4143" y="5005952"/>
            <a:ext cx="1006776" cy="2330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578427" y="4223350"/>
            <a:ext cx="1652044" cy="15218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5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5133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 smtClean="0"/>
              <a:t>14-4 </a:t>
            </a:r>
            <a:r>
              <a:rPr lang="ko-KR" altLang="en-US" sz="2400" b="1" dirty="0" err="1" smtClean="0"/>
              <a:t>프론트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– </a:t>
            </a:r>
            <a:r>
              <a:rPr lang="ko-KR" altLang="en-US" sz="2400" b="1" dirty="0" err="1" smtClean="0"/>
              <a:t>백엔드</a:t>
            </a:r>
            <a:r>
              <a:rPr lang="ko-KR" altLang="en-US" sz="2400" b="1" dirty="0" smtClean="0"/>
              <a:t> 연결하기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53" y="2526961"/>
            <a:ext cx="1910842" cy="12517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3069161" y="1819209"/>
            <a:ext cx="6368798" cy="3925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16776" y="1261338"/>
            <a:ext cx="2144774" cy="468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 / WAS </a:t>
            </a:r>
            <a:r>
              <a:rPr lang="ko-KR" altLang="en-US" b="1" dirty="0" smtClean="0"/>
              <a:t>영역</a:t>
            </a:r>
            <a:endParaRPr lang="ko-KR" altLang="en-US" b="1" dirty="0"/>
          </a:p>
        </p:txBody>
      </p:sp>
      <p:sp>
        <p:nvSpPr>
          <p:cNvPr id="22" name="Google Shape;61;p13"/>
          <p:cNvSpPr/>
          <p:nvPr/>
        </p:nvSpPr>
        <p:spPr>
          <a:xfrm>
            <a:off x="9938228" y="3278369"/>
            <a:ext cx="1728277" cy="1665264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smtClean="0">
                <a:solidFill>
                  <a:srgbClr val="0000FF"/>
                </a:solidFill>
              </a:rPr>
              <a:t>DBMS</a:t>
            </a:r>
            <a:endParaRPr sz="1600" b="1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748335" y="2520551"/>
            <a:ext cx="8818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128681" y="2515421"/>
            <a:ext cx="4977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9075849" y="3323685"/>
            <a:ext cx="718046" cy="755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550526" y="2048706"/>
            <a:ext cx="1457420" cy="1252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안내소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관제탑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34193" y="2048706"/>
            <a:ext cx="1485414" cy="1252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</a:rPr>
              <a:t>Login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실제 업무처리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19070" y="2048706"/>
            <a:ext cx="1476503" cy="12468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Dao  or</a:t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>Repository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Data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793895" y="2384490"/>
            <a:ext cx="1094210" cy="83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jdbc</a:t>
            </a:r>
          </a:p>
          <a:p>
            <a:r>
              <a:rPr lang="en-US" altLang="ko-KR" sz="1200" dirty="0" smtClean="0"/>
              <a:t>jdbctemplate</a:t>
            </a:r>
          </a:p>
          <a:p>
            <a:r>
              <a:rPr lang="en-US" altLang="ko-KR" sz="1200" b="1" dirty="0" smtClean="0"/>
              <a:t>mybatis</a:t>
            </a:r>
          </a:p>
          <a:p>
            <a:r>
              <a:rPr lang="en-US" altLang="ko-KR" sz="1200" dirty="0" smtClean="0"/>
              <a:t>jpa</a:t>
            </a:r>
            <a:endParaRPr lang="ko-KR" altLang="en-US" sz="1200" dirty="0"/>
          </a:p>
        </p:txBody>
      </p:sp>
      <p:sp>
        <p:nvSpPr>
          <p:cNvPr id="40" name="아래쪽 화살표 39"/>
          <p:cNvSpPr/>
          <p:nvPr/>
        </p:nvSpPr>
        <p:spPr>
          <a:xfrm>
            <a:off x="3671479" y="3425034"/>
            <a:ext cx="258313" cy="798316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꺾인 연결선 40"/>
          <p:cNvCxnSpPr>
            <a:stCxn id="29" idx="2"/>
            <a:endCxn id="30" idx="2"/>
          </p:cNvCxnSpPr>
          <p:nvPr/>
        </p:nvCxnSpPr>
        <p:spPr>
          <a:xfrm rot="16200000" flipH="1">
            <a:off x="5328068" y="2252367"/>
            <a:ext cx="12700" cy="2097664"/>
          </a:xfrm>
          <a:prstGeom prst="bentConnector3">
            <a:avLst>
              <a:gd name="adj1" fmla="val 30905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0" idx="2"/>
            <a:endCxn id="31" idx="2"/>
          </p:cNvCxnSpPr>
          <p:nvPr/>
        </p:nvCxnSpPr>
        <p:spPr>
          <a:xfrm rot="5400000" flipH="1" flipV="1">
            <a:off x="7364267" y="2308144"/>
            <a:ext cx="5688" cy="1980422"/>
          </a:xfrm>
          <a:prstGeom prst="bentConnector3">
            <a:avLst>
              <a:gd name="adj1" fmla="val -69005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932237" y="3896664"/>
            <a:ext cx="1193194" cy="29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583512" y="3896664"/>
            <a:ext cx="1193194" cy="291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데이터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48588" y="4443566"/>
            <a:ext cx="2069323" cy="639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Collection(List), Map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VO , DTO</a:t>
            </a:r>
            <a:endParaRPr lang="ko-KR" altLang="en-US" sz="1000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496" y="4197214"/>
            <a:ext cx="727740" cy="545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661" y="3248802"/>
            <a:ext cx="896782" cy="260517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605" y="1396714"/>
            <a:ext cx="898419" cy="416723"/>
          </a:xfrm>
          <a:prstGeom prst="rect">
            <a:avLst/>
          </a:prstGeom>
          <a:ln>
            <a:noFill/>
          </a:ln>
        </p:spPr>
      </p:pic>
      <p:cxnSp>
        <p:nvCxnSpPr>
          <p:cNvPr id="36" name="직선 화살표 연결선 35"/>
          <p:cNvCxnSpPr/>
          <p:nvPr/>
        </p:nvCxnSpPr>
        <p:spPr>
          <a:xfrm>
            <a:off x="5020575" y="2871968"/>
            <a:ext cx="57911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135032" y="2871968"/>
            <a:ext cx="45458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6" idx="3"/>
            <a:endCxn id="29" idx="1"/>
          </p:cNvCxnSpPr>
          <p:nvPr/>
        </p:nvCxnSpPr>
        <p:spPr>
          <a:xfrm flipV="1">
            <a:off x="2201595" y="2674953"/>
            <a:ext cx="1348931" cy="477903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 flipV="1">
            <a:off x="2201596" y="3425034"/>
            <a:ext cx="1035705" cy="870921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0374875">
            <a:off x="2455985" y="2619361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request</a:t>
            </a:r>
            <a:endParaRPr lang="ko-KR" altLang="en-US" sz="1100" dirty="0"/>
          </a:p>
        </p:txBody>
      </p:sp>
      <p:sp>
        <p:nvSpPr>
          <p:cNvPr id="55" name="TextBox 54"/>
          <p:cNvSpPr txBox="1"/>
          <p:nvPr/>
        </p:nvSpPr>
        <p:spPr>
          <a:xfrm rot="2670102">
            <a:off x="2568006" y="3589180"/>
            <a:ext cx="75854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response</a:t>
            </a:r>
            <a:endParaRPr lang="ko-KR" altLang="en-US" sz="1100" dirty="0"/>
          </a:p>
        </p:txBody>
      </p:sp>
      <p:sp>
        <p:nvSpPr>
          <p:cNvPr id="56" name="직사각형 55"/>
          <p:cNvSpPr/>
          <p:nvPr/>
        </p:nvSpPr>
        <p:spPr>
          <a:xfrm>
            <a:off x="3308451" y="4349235"/>
            <a:ext cx="1197809" cy="1152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9115299" y="3122363"/>
            <a:ext cx="719775" cy="7767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3783" y="4695238"/>
            <a:ext cx="407143" cy="6853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069161" y="4207152"/>
            <a:ext cx="1652044" cy="15218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3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" y="72010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022" y="131137"/>
            <a:ext cx="5133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섹션</a:t>
            </a:r>
            <a:r>
              <a:rPr lang="en-US" altLang="ko-KR" sz="2400" b="1" dirty="0" smtClean="0"/>
              <a:t>14-4 </a:t>
            </a:r>
            <a:r>
              <a:rPr lang="ko-KR" altLang="en-US" sz="2400" b="1" dirty="0" err="1" smtClean="0"/>
              <a:t>프론트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– </a:t>
            </a:r>
            <a:r>
              <a:rPr lang="ko-KR" altLang="en-US" sz="2400" b="1" dirty="0" err="1" smtClean="0"/>
              <a:t>백엔드</a:t>
            </a:r>
            <a:r>
              <a:rPr lang="ko-KR" altLang="en-US" sz="2400" b="1" dirty="0" smtClean="0"/>
              <a:t> 연결하기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563453" y="660991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IT</a:t>
            </a:r>
            <a:r>
              <a:rPr lang="ko-KR" altLang="en-US" sz="1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늦공 김부장</a:t>
            </a:r>
            <a:endParaRPr lang="ko-KR" altLang="en-US" sz="1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9225" y="966100"/>
            <a:ext cx="2670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Jsp</a:t>
            </a:r>
            <a:r>
              <a:rPr lang="en-US" altLang="ko-KR" sz="2800" b="1" dirty="0" smtClean="0"/>
              <a:t>  </a:t>
            </a:r>
            <a:r>
              <a:rPr lang="ko-KR" altLang="en-US" sz="2800" b="1" dirty="0" smtClean="0"/>
              <a:t>필수 문법 </a:t>
            </a:r>
            <a:endParaRPr lang="ko-KR" altLang="en-US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33718" y="1735310"/>
            <a:ext cx="8127931" cy="4201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.</a:t>
            </a:r>
            <a:r>
              <a:rPr lang="en-US" altLang="ko-KR" sz="2000" b="1" dirty="0" err="1"/>
              <a:t>jsp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파일의 시작은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="text/</a:t>
            </a:r>
            <a:r>
              <a:rPr lang="en-US" altLang="ko-KR" dirty="0" err="1"/>
              <a:t>html;charset</a:t>
            </a:r>
            <a:r>
              <a:rPr lang="en-US" altLang="ko-KR" dirty="0"/>
              <a:t>=UTF-8" language="java" %&gt;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자바 문법이 </a:t>
            </a:r>
            <a:r>
              <a:rPr lang="ko-KR" altLang="en-US" sz="2000" b="1" dirty="0" err="1" smtClean="0"/>
              <a:t>필요할때는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</a:t>
            </a:r>
            <a:r>
              <a:rPr lang="en-US" altLang="ko-KR" dirty="0" smtClean="0"/>
              <a:t>&lt;%     %&gt;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자바 변수를 편하게 표현하기 </a:t>
            </a:r>
            <a:r>
              <a:rPr lang="en-US" altLang="ko-KR" sz="2000" b="1" dirty="0" smtClean="0"/>
              <a:t>: </a:t>
            </a:r>
            <a:r>
              <a:rPr lang="en-US" altLang="ko-KR" dirty="0" smtClean="0"/>
              <a:t>&lt;%=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%&gt;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파일 </a:t>
            </a:r>
            <a:r>
              <a:rPr lang="en-US" altLang="ko-KR" sz="2000" b="1" dirty="0" smtClean="0"/>
              <a:t>include </a:t>
            </a:r>
            <a:r>
              <a:rPr lang="ko-KR" altLang="en-US" sz="2000" b="1" dirty="0" smtClean="0"/>
              <a:t>방법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&lt;%@ include file="/WEB-INF/views/v2/</a:t>
            </a:r>
            <a:r>
              <a:rPr lang="en-US" altLang="ko-KR" dirty="0" err="1"/>
              <a:t>comm</a:t>
            </a:r>
            <a:r>
              <a:rPr lang="en-US" altLang="ko-KR" dirty="0"/>
              <a:t>/</a:t>
            </a:r>
            <a:r>
              <a:rPr lang="en-US" altLang="ko-KR" dirty="0" err="1"/>
              <a:t>header.jsp</a:t>
            </a:r>
            <a:r>
              <a:rPr lang="en-US" altLang="ko-KR" dirty="0" smtClean="0"/>
              <a:t>"%&gt;</a:t>
            </a:r>
          </a:p>
        </p:txBody>
      </p:sp>
    </p:spTree>
    <p:extLst>
      <p:ext uri="{BB962C8B-B14F-4D97-AF65-F5344CB8AC3E}">
        <p14:creationId xmlns:p14="http://schemas.microsoft.com/office/powerpoint/2010/main" val="130499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104</Words>
  <Application>Microsoft Office PowerPoint</Application>
  <PresentationFormat>와이드스크린</PresentationFormat>
  <Paragraphs>62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HY얕은샘물M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USER</cp:lastModifiedBy>
  <cp:revision>107</cp:revision>
  <dcterms:created xsi:type="dcterms:W3CDTF">2022-03-06T08:54:36Z</dcterms:created>
  <dcterms:modified xsi:type="dcterms:W3CDTF">2023-01-31T11:04:29Z</dcterms:modified>
</cp:coreProperties>
</file>