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39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7" r:id="rId11"/>
    <p:sldId id="336" r:id="rId12"/>
    <p:sldId id="340" r:id="rId13"/>
    <p:sldId id="341" r:id="rId14"/>
    <p:sldId id="342" r:id="rId15"/>
    <p:sldId id="344" r:id="rId16"/>
    <p:sldId id="343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3" r:id="rId25"/>
    <p:sldId id="354" r:id="rId26"/>
    <p:sldId id="355" r:id="rId27"/>
    <p:sldId id="356" r:id="rId28"/>
    <p:sldId id="358" r:id="rId29"/>
    <p:sldId id="357" r:id="rId30"/>
    <p:sldId id="359" r:id="rId31"/>
    <p:sldId id="360" r:id="rId32"/>
    <p:sldId id="361" r:id="rId33"/>
    <p:sldId id="362" r:id="rId34"/>
    <p:sldId id="363" r:id="rId35"/>
    <p:sldId id="366" r:id="rId36"/>
    <p:sldId id="367" r:id="rId37"/>
    <p:sldId id="368" r:id="rId38"/>
    <p:sldId id="369" r:id="rId39"/>
    <p:sldId id="370" r:id="rId40"/>
    <p:sldId id="372" r:id="rId41"/>
    <p:sldId id="371" r:id="rId42"/>
    <p:sldId id="373" r:id="rId43"/>
    <p:sldId id="374" r:id="rId44"/>
    <p:sldId id="375" r:id="rId45"/>
    <p:sldId id="377" r:id="rId46"/>
    <p:sldId id="378" r:id="rId47"/>
    <p:sldId id="376" r:id="rId48"/>
    <p:sldId id="379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38" autoAdjust="0"/>
    <p:restoredTop sz="95388" autoAdjust="0"/>
  </p:normalViewPr>
  <p:slideViewPr>
    <p:cSldViewPr snapToGrid="0">
      <p:cViewPr varScale="1">
        <p:scale>
          <a:sx n="97" d="100"/>
          <a:sy n="97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CD0B-9B2B-4D9E-B719-63A573FEE6FB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9EF-1BF3-498C-A4A6-DC9F820F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5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CD0B-9B2B-4D9E-B719-63A573FEE6FB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9EF-1BF3-498C-A4A6-DC9F820F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54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CD0B-9B2B-4D9E-B719-63A573FEE6FB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9EF-1BF3-498C-A4A6-DC9F820F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29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CD0B-9B2B-4D9E-B719-63A573FEE6FB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9EF-1BF3-498C-A4A6-DC9F820F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76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CD0B-9B2B-4D9E-B719-63A573FEE6FB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9EF-1BF3-498C-A4A6-DC9F820F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79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CD0B-9B2B-4D9E-B719-63A573FEE6FB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9EF-1BF3-498C-A4A6-DC9F820F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76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CD0B-9B2B-4D9E-B719-63A573FEE6FB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9EF-1BF3-498C-A4A6-DC9F820F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2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CD0B-9B2B-4D9E-B719-63A573FEE6FB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9EF-1BF3-498C-A4A6-DC9F820F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91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CD0B-9B2B-4D9E-B719-63A573FEE6FB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9EF-1BF3-498C-A4A6-DC9F820F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30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CD0B-9B2B-4D9E-B719-63A573FEE6FB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9EF-1BF3-498C-A4A6-DC9F820F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2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CD0B-9B2B-4D9E-B719-63A573FEE6FB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9EF-1BF3-498C-A4A6-DC9F820F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05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0CD0B-9B2B-4D9E-B719-63A573FEE6FB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129EF-1BF3-498C-A4A6-DC9F820F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07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08703" y="192751"/>
            <a:ext cx="365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 smtClean="0"/>
              <a:t>Web Programming </a:t>
            </a:r>
            <a:r>
              <a:rPr lang="ko-KR" altLang="en-US" sz="1400" b="1" i="1" dirty="0" smtClean="0"/>
              <a:t>기초</a:t>
            </a:r>
            <a:r>
              <a:rPr lang="en-US" altLang="ko-KR" sz="1400" b="1" i="1" dirty="0" smtClean="0"/>
              <a:t> </a:t>
            </a:r>
            <a:r>
              <a:rPr lang="ko-KR" altLang="en-US" sz="1400" b="1" i="1" dirty="0" smtClean="0"/>
              <a:t>공부기록</a:t>
            </a:r>
            <a:endParaRPr lang="ko-KR" altLang="en-US" sz="1400" b="1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1539547" y="3264611"/>
            <a:ext cx="9009774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#0.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Web Programming </a:t>
            </a:r>
            <a:r>
              <a:rPr lang="ko-KR" altLang="en-US" sz="4000" b="1" dirty="0" smtClean="0"/>
              <a:t>오리엔테이션</a:t>
            </a:r>
            <a:endParaRPr lang="ko-KR" altLang="en-US" sz="4000" b="1" dirty="0"/>
          </a:p>
        </p:txBody>
      </p:sp>
      <p:sp>
        <p:nvSpPr>
          <p:cNvPr id="6" name="직사각형 5"/>
          <p:cNvSpPr/>
          <p:nvPr/>
        </p:nvSpPr>
        <p:spPr>
          <a:xfrm>
            <a:off x="3076131" y="1616233"/>
            <a:ext cx="5051101" cy="33485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   김부장의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Web Programming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기초 공부기록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76132" y="2181841"/>
            <a:ext cx="1631730" cy="334851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HTML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70031" y="2181840"/>
            <a:ext cx="1407072" cy="334851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Java Script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17065" y="2181840"/>
            <a:ext cx="3637921" cy="334851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Spring boot </a:t>
            </a:r>
            <a:r>
              <a:rPr lang="en-US" altLang="ko-KR" sz="1200" dirty="0" smtClean="0">
                <a:solidFill>
                  <a:schemeClr val="bg1"/>
                </a:solidFill>
              </a:rPr>
              <a:t>(MariaDB, MyBatis, Thymeleaf)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798946" y="2259264"/>
            <a:ext cx="180000" cy="18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+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568187" y="2259264"/>
            <a:ext cx="180000" cy="18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+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50" y="1602254"/>
            <a:ext cx="914070" cy="91407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197" y="126603"/>
            <a:ext cx="352414" cy="35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92972" y="1190297"/>
            <a:ext cx="11665173" cy="4437993"/>
            <a:chOff x="696205" y="2618035"/>
            <a:chExt cx="10948050" cy="3495893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205" y="3572276"/>
              <a:ext cx="1793372" cy="986059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4" name="오른쪽 화살표 13"/>
            <p:cNvSpPr/>
            <p:nvPr/>
          </p:nvSpPr>
          <p:spPr>
            <a:xfrm>
              <a:off x="2594851" y="3875962"/>
              <a:ext cx="603571" cy="510989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301726" y="3113441"/>
              <a:ext cx="5676875" cy="30004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29940" y="2618035"/>
              <a:ext cx="2012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WEB / WAS </a:t>
              </a:r>
              <a:r>
                <a:rPr lang="ko-KR" altLang="en-US" b="1" dirty="0" smtClean="0"/>
                <a:t>영역</a:t>
              </a:r>
              <a:endParaRPr lang="ko-KR" alt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51886" y="5122003"/>
              <a:ext cx="5164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/>
                <a:t>View</a:t>
              </a:r>
            </a:p>
          </p:txBody>
        </p:sp>
        <p:sp>
          <p:nvSpPr>
            <p:cNvPr id="25" name="Google Shape;61;p13"/>
            <p:cNvSpPr/>
            <p:nvPr/>
          </p:nvSpPr>
          <p:spPr>
            <a:xfrm>
              <a:off x="9579844" y="4015239"/>
              <a:ext cx="2064411" cy="1299600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600" b="1" dirty="0" smtClean="0">
                  <a:solidFill>
                    <a:srgbClr val="0000FF"/>
                  </a:solidFill>
                </a:rPr>
                <a:t>DBMS</a:t>
              </a:r>
              <a:endParaRPr sz="16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40" idx="3"/>
              <a:endCxn id="43" idx="1"/>
            </p:cNvCxnSpPr>
            <p:nvPr/>
          </p:nvCxnSpPr>
          <p:spPr>
            <a:xfrm>
              <a:off x="4877672" y="4011040"/>
              <a:ext cx="827640" cy="4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43" idx="3"/>
              <a:endCxn id="45" idx="1"/>
            </p:cNvCxnSpPr>
            <p:nvPr/>
          </p:nvCxnSpPr>
          <p:spPr>
            <a:xfrm>
              <a:off x="6851079" y="4015586"/>
              <a:ext cx="827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45" idx="3"/>
              <a:endCxn id="25" idx="2"/>
            </p:cNvCxnSpPr>
            <p:nvPr/>
          </p:nvCxnSpPr>
          <p:spPr>
            <a:xfrm>
              <a:off x="8829100" y="4015586"/>
              <a:ext cx="750744" cy="6494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3754227" y="3648700"/>
              <a:ext cx="1123445" cy="7246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50" b="1" dirty="0">
                  <a:solidFill>
                    <a:srgbClr val="0000FF"/>
                  </a:solidFill>
                </a:rPr>
                <a:t>어디로 갈지</a:t>
              </a:r>
              <a:r>
                <a:rPr lang="en-US" altLang="ko-KR" sz="1050" b="1" dirty="0">
                  <a:solidFill>
                    <a:srgbClr val="0000FF"/>
                  </a:solidFill>
                </a:rPr>
                <a:t/>
              </a:r>
              <a:br>
                <a:rPr lang="en-US" altLang="ko-KR" sz="1050" b="1" dirty="0">
                  <a:solidFill>
                    <a:srgbClr val="0000FF"/>
                  </a:solidFill>
                </a:rPr>
              </a:br>
              <a:r>
                <a:rPr lang="ko-KR" altLang="en-US" sz="1050" b="1" dirty="0" smtClean="0">
                  <a:solidFill>
                    <a:srgbClr val="0000FF"/>
                  </a:solidFill>
                </a:rPr>
                <a:t>방향정리</a:t>
              </a:r>
              <a:endParaRPr lang="en-US" altLang="ko-KR" sz="1050" b="1" dirty="0" smtClean="0">
                <a:solidFill>
                  <a:srgbClr val="0000FF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50" b="1" dirty="0" smtClean="0">
                  <a:solidFill>
                    <a:srgbClr val="0000FF"/>
                  </a:solidFill>
                </a:rPr>
                <a:t>.java (class)</a:t>
              </a:r>
              <a:endParaRPr lang="en-US" altLang="ko-KR" sz="1050" b="1" dirty="0">
                <a:solidFill>
                  <a:srgbClr val="0000FF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705312" y="3653246"/>
              <a:ext cx="1145767" cy="7246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50" b="1" dirty="0" smtClean="0">
                  <a:solidFill>
                    <a:srgbClr val="0000FF"/>
                  </a:solidFill>
                </a:rPr>
                <a:t>요청에 대한 </a:t>
              </a:r>
              <a:endParaRPr lang="en-US" altLang="ko-KR" sz="1050" b="1" dirty="0" smtClean="0">
                <a:solidFill>
                  <a:srgbClr val="0000FF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50" b="1" dirty="0" smtClean="0">
                  <a:solidFill>
                    <a:srgbClr val="0000FF"/>
                  </a:solidFill>
                </a:rPr>
                <a:t>처리 부분</a:t>
              </a:r>
              <a:endParaRPr lang="en-US" altLang="ko-KR" sz="1050" b="1" dirty="0" smtClean="0">
                <a:solidFill>
                  <a:srgbClr val="0000FF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50" b="1" dirty="0" smtClean="0">
                  <a:solidFill>
                    <a:srgbClr val="0000FF"/>
                  </a:solidFill>
                </a:rPr>
                <a:t>.java (class)</a:t>
              </a:r>
              <a:endParaRPr lang="en-US" altLang="ko-KR" sz="1050" b="1" dirty="0">
                <a:solidFill>
                  <a:srgbClr val="0000FF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678719" y="3653246"/>
              <a:ext cx="1150381" cy="7246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050" b="1" dirty="0" smtClean="0">
                  <a:solidFill>
                    <a:srgbClr val="0000FF"/>
                  </a:solidFill>
                </a:rPr>
                <a:t>DB </a:t>
              </a:r>
              <a:r>
                <a:rPr lang="ko-KR" altLang="en-US" sz="1050" b="1" dirty="0" smtClean="0">
                  <a:solidFill>
                    <a:srgbClr val="0000FF"/>
                  </a:solidFill>
                </a:rPr>
                <a:t>연결부분</a:t>
              </a:r>
              <a:endParaRPr lang="en-US" altLang="ko-KR" sz="1050" b="1" dirty="0" smtClean="0">
                <a:solidFill>
                  <a:srgbClr val="0000FF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50" b="1" dirty="0" smtClean="0">
                  <a:solidFill>
                    <a:srgbClr val="0000FF"/>
                  </a:solidFill>
                </a:rPr>
                <a:t>.java (class)</a:t>
              </a:r>
              <a:endParaRPr lang="en-US" altLang="ko-KR" sz="1050" b="1" dirty="0">
                <a:solidFill>
                  <a:srgbClr val="0000FF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753499" y="3316937"/>
              <a:ext cx="1124173" cy="258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Controller</a:t>
              </a:r>
              <a:endParaRPr lang="ko-KR" altLang="en-US" sz="1400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709071" y="3316937"/>
              <a:ext cx="1145766" cy="2461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Service</a:t>
              </a:r>
              <a:endParaRPr lang="ko-KR" altLang="en-US" sz="1400" b="1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686236" y="3321051"/>
              <a:ext cx="1138892" cy="254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Dao/Repository</a:t>
              </a:r>
              <a:endParaRPr lang="ko-KR" altLang="en-US" sz="10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105694" y="3341657"/>
              <a:ext cx="109421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jdbc</a:t>
              </a:r>
            </a:p>
            <a:p>
              <a:r>
                <a:rPr lang="en-US" altLang="ko-KR" sz="1200" dirty="0" smtClean="0"/>
                <a:t>jdbctemplate</a:t>
              </a:r>
            </a:p>
            <a:p>
              <a:r>
                <a:rPr lang="en-US" altLang="ko-KR" sz="1200" dirty="0" err="1" smtClean="0"/>
                <a:t>mybatis</a:t>
              </a:r>
              <a:endParaRPr lang="en-US" altLang="ko-KR" sz="1200" dirty="0" smtClean="0"/>
            </a:p>
            <a:p>
              <a:r>
                <a:rPr lang="en-US" altLang="ko-KR" sz="1200" dirty="0" err="1" smtClean="0"/>
                <a:t>jpa</a:t>
              </a:r>
              <a:endParaRPr lang="ko-KR" altLang="en-US" sz="1200" dirty="0"/>
            </a:p>
          </p:txBody>
        </p:sp>
        <p:sp>
          <p:nvSpPr>
            <p:cNvPr id="51" name="아래쪽 화살표 50"/>
            <p:cNvSpPr/>
            <p:nvPr/>
          </p:nvSpPr>
          <p:spPr>
            <a:xfrm>
              <a:off x="3688914" y="4440914"/>
              <a:ext cx="242433" cy="5694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꺾인 연결선 53"/>
            <p:cNvCxnSpPr>
              <a:stCxn id="40" idx="2"/>
              <a:endCxn id="43" idx="2"/>
            </p:cNvCxnSpPr>
            <p:nvPr/>
          </p:nvCxnSpPr>
          <p:spPr>
            <a:xfrm rot="16200000" flipH="1">
              <a:off x="5294800" y="3394530"/>
              <a:ext cx="4546" cy="1962246"/>
            </a:xfrm>
            <a:prstGeom prst="bentConnector3">
              <a:avLst>
                <a:gd name="adj1" fmla="val 5128597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꺾인 연결선 55"/>
            <p:cNvCxnSpPr>
              <a:stCxn id="43" idx="2"/>
              <a:endCxn id="45" idx="2"/>
            </p:cNvCxnSpPr>
            <p:nvPr/>
          </p:nvCxnSpPr>
          <p:spPr>
            <a:xfrm rot="16200000" flipH="1">
              <a:off x="7266053" y="3390069"/>
              <a:ext cx="12700" cy="1975714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4694218" y="4683621"/>
              <a:ext cx="1119842" cy="2293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rgbClr val="FF0000"/>
                  </a:solidFill>
                </a:rPr>
                <a:t>데이터 이동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698147" y="4683621"/>
              <a:ext cx="1119842" cy="2293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rgbClr val="FF0000"/>
                  </a:solidFill>
                </a:rPr>
                <a:t>데이터 이동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294877" y="4982250"/>
              <a:ext cx="1942110" cy="5036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 smtClean="0"/>
                <a:t>Collection(List), Map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 smtClean="0"/>
                <a:t>VO , DTO</a:t>
              </a:r>
              <a:endParaRPr lang="ko-KR" altLang="en-US" sz="1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95482" y="5593541"/>
              <a:ext cx="1278005" cy="1717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 dirty="0" smtClean="0"/>
                <a:t>Jsp, Thymeleaf</a:t>
              </a:r>
              <a:endParaRPr lang="ko-KR" altLang="en-US" sz="1050" dirty="0"/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4484" y="5188972"/>
              <a:ext cx="521343" cy="527114"/>
            </a:xfrm>
            <a:prstGeom prst="rect">
              <a:avLst/>
            </a:prstGeom>
          </p:spPr>
        </p:pic>
      </p:grpSp>
      <p:cxnSp>
        <p:nvCxnSpPr>
          <p:cNvPr id="38" name="직선 연결선 37"/>
          <p:cNvCxnSpPr/>
          <p:nvPr/>
        </p:nvCxnSpPr>
        <p:spPr>
          <a:xfrm>
            <a:off x="0" y="61474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39010" y="84830"/>
            <a:ext cx="4052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#5.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DB</a:t>
            </a:r>
            <a:r>
              <a:rPr lang="ko-KR" altLang="en-US" sz="2800" b="1" dirty="0"/>
              <a:t>연결 </a:t>
            </a:r>
            <a:r>
              <a:rPr lang="en-US" altLang="ko-KR" sz="2800" b="1" dirty="0"/>
              <a:t>|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Data </a:t>
            </a:r>
            <a:r>
              <a:rPr lang="ko-KR" altLang="en-US" sz="2800" b="1" dirty="0"/>
              <a:t>처리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14" y="170233"/>
            <a:ext cx="352414" cy="35241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841881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303798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3571" y="716777"/>
            <a:ext cx="342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[List , Map </a:t>
            </a:r>
            <a:r>
              <a:rPr lang="ko-KR" altLang="en-US" b="1" dirty="0" smtClean="0"/>
              <a:t>사용하기  </a:t>
            </a:r>
            <a:r>
              <a:rPr lang="en-US" altLang="ko-KR" b="1" dirty="0" smtClean="0"/>
              <a:t>--- VO ?</a:t>
            </a:r>
            <a:endParaRPr lang="ko-KR" altLang="en-US" b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0" y="61474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39010" y="84830"/>
            <a:ext cx="4052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#5.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DB</a:t>
            </a:r>
            <a:r>
              <a:rPr lang="ko-KR" altLang="en-US" sz="2800" b="1" dirty="0"/>
              <a:t>연결 </a:t>
            </a:r>
            <a:r>
              <a:rPr lang="en-US" altLang="ko-KR" sz="2800" b="1" dirty="0"/>
              <a:t>|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Data </a:t>
            </a:r>
            <a:r>
              <a:rPr lang="ko-KR" altLang="en-US" sz="2800" b="1" dirty="0"/>
              <a:t>처리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14" y="170233"/>
            <a:ext cx="352414" cy="35241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9841881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159" y="1532964"/>
            <a:ext cx="9672021" cy="45401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017059" y="1936352"/>
            <a:ext cx="9762565" cy="708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17359" y="3909338"/>
            <a:ext cx="9208185" cy="3695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coffee_id : 34 </a:t>
            </a:r>
            <a:r>
              <a:rPr lang="en-US" altLang="ko-KR" sz="1400" dirty="0" smtClean="0">
                <a:solidFill>
                  <a:schemeClr val="tx1"/>
                </a:solidFill>
              </a:rPr>
              <a:t>| name : </a:t>
            </a:r>
            <a:r>
              <a:rPr lang="ko-KR" altLang="en-US" sz="1400" dirty="0" smtClean="0">
                <a:solidFill>
                  <a:schemeClr val="tx1"/>
                </a:solidFill>
              </a:rPr>
              <a:t>아메리카노 </a:t>
            </a:r>
            <a:r>
              <a:rPr lang="en-US" altLang="ko-KR" sz="1400" dirty="0" smtClean="0">
                <a:solidFill>
                  <a:schemeClr val="tx1"/>
                </a:solidFill>
              </a:rPr>
              <a:t>| kind : 1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 smtClean="0">
                <a:solidFill>
                  <a:schemeClr val="tx1"/>
                </a:solidFill>
              </a:rPr>
              <a:t>커피 </a:t>
            </a:r>
            <a:r>
              <a:rPr lang="en-US" altLang="ko-KR" sz="1400" dirty="0" smtClean="0">
                <a:solidFill>
                  <a:schemeClr val="tx1"/>
                </a:solidFill>
              </a:rPr>
              <a:t>| price : 4000 | reg_day : 2022.09.10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7359" y="4466260"/>
            <a:ext cx="9208185" cy="3695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coffee_id : 35 | name : </a:t>
            </a:r>
            <a:r>
              <a:rPr lang="ko-KR" altLang="en-US" sz="1400" dirty="0" smtClean="0">
                <a:solidFill>
                  <a:schemeClr val="tx1"/>
                </a:solidFill>
              </a:rPr>
              <a:t>카페라떼    </a:t>
            </a:r>
            <a:r>
              <a:rPr lang="en-US" altLang="ko-KR" sz="1400" dirty="0" smtClean="0">
                <a:solidFill>
                  <a:schemeClr val="tx1"/>
                </a:solidFill>
              </a:rPr>
              <a:t>| kind : 1.</a:t>
            </a:r>
            <a:r>
              <a:rPr lang="ko-KR" altLang="en-US" sz="1400" dirty="0" smtClean="0">
                <a:solidFill>
                  <a:schemeClr val="tx1"/>
                </a:solidFill>
              </a:rPr>
              <a:t>커피 </a:t>
            </a:r>
            <a:r>
              <a:rPr lang="en-US" altLang="ko-KR" sz="1400" dirty="0" smtClean="0">
                <a:solidFill>
                  <a:schemeClr val="tx1"/>
                </a:solidFill>
              </a:rPr>
              <a:t>| price : 4500 | reg_day : 2022.09.10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617359" y="5012324"/>
            <a:ext cx="9208185" cy="3695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coffee_id : 44 | name 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망고스무디</a:t>
            </a:r>
            <a:r>
              <a:rPr lang="ko-KR" altLang="en-US" sz="1400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</a:rPr>
              <a:t>| kind : 3.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스무디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| price : 6000 | reg_day : 2022.11.05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981970"/>
              </p:ext>
            </p:extLst>
          </p:nvPr>
        </p:nvGraphicFramePr>
        <p:xfrm>
          <a:off x="633506" y="3839018"/>
          <a:ext cx="764988" cy="1588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988"/>
              </a:tblGrid>
              <a:tr h="529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9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9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33506" y="3423101"/>
            <a:ext cx="764988" cy="351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List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14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81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85901" y="712573"/>
            <a:ext cx="298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[Web </a:t>
            </a:r>
            <a:r>
              <a:rPr lang="en-US" altLang="ko-KR" b="1" dirty="0"/>
              <a:t>Programming </a:t>
            </a:r>
            <a:r>
              <a:rPr lang="ko-KR" altLang="en-US" b="1" dirty="0" smtClean="0"/>
              <a:t>기초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95085" y="1168710"/>
            <a:ext cx="10797950" cy="12429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#6.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How ? DB 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커넥션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525" y="2706874"/>
            <a:ext cx="2126868" cy="68433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144" y="3525498"/>
            <a:ext cx="1293249" cy="88071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797" y="4611739"/>
            <a:ext cx="1709382" cy="12820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9371" y="3049040"/>
            <a:ext cx="1778581" cy="123536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6901" y="4611739"/>
            <a:ext cx="2518515" cy="1238357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974080" y="2796540"/>
            <a:ext cx="0" cy="2964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913" y="3350564"/>
            <a:ext cx="3194787" cy="14818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오른쪽 화살표 16"/>
          <p:cNvSpPr/>
          <p:nvPr/>
        </p:nvSpPr>
        <p:spPr>
          <a:xfrm>
            <a:off x="4351020" y="3614429"/>
            <a:ext cx="2061834" cy="95413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DB Connection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5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14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81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85901" y="712573"/>
            <a:ext cx="314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[Web </a:t>
            </a:r>
            <a:r>
              <a:rPr lang="en-US" altLang="ko-KR" b="1" dirty="0"/>
              <a:t>Programming </a:t>
            </a:r>
            <a:r>
              <a:rPr lang="ko-KR" altLang="en-US" b="1" dirty="0" smtClean="0"/>
              <a:t>기초</a:t>
            </a:r>
            <a:r>
              <a:rPr lang="en-US" altLang="ko-KR" b="1" dirty="0" smtClean="0"/>
              <a:t>]  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95085" y="1168710"/>
            <a:ext cx="10797950" cy="12429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#7.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DB</a:t>
            </a:r>
            <a:r>
              <a:rPr lang="ko-KR" altLang="en-US" sz="4800" b="1" dirty="0">
                <a:solidFill>
                  <a:schemeClr val="tx1"/>
                </a:solidFill>
              </a:rPr>
              <a:t>연결 </a:t>
            </a:r>
            <a:r>
              <a:rPr lang="en-US" altLang="ko-KR" sz="4800" b="1" dirty="0">
                <a:solidFill>
                  <a:schemeClr val="tx1"/>
                </a:solidFill>
              </a:rPr>
              <a:t>|</a:t>
            </a:r>
            <a:r>
              <a:rPr lang="ko-KR" altLang="en-US" sz="4800" b="1" dirty="0">
                <a:solidFill>
                  <a:schemeClr val="tx1"/>
                </a:solidFill>
              </a:rPr>
              <a:t> 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PostMapping </a:t>
            </a:r>
            <a:r>
              <a:rPr lang="ko-KR" altLang="en-US" sz="4800" b="1" dirty="0">
                <a:solidFill>
                  <a:schemeClr val="tx1"/>
                </a:solidFill>
              </a:rPr>
              <a:t>처리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16002" y="2395061"/>
            <a:ext cx="337483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HTML – Post </a:t>
            </a:r>
            <a:r>
              <a:rPr lang="ko-KR" altLang="en-US" sz="2000" b="1" dirty="0" smtClean="0"/>
              <a:t>방식 처리</a:t>
            </a:r>
            <a:endParaRPr lang="en-US" altLang="ko-KR" sz="2000" b="1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PostMapping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logback-spring.xml</a:t>
            </a:r>
            <a:endParaRPr lang="en-US" altLang="ko-KR" sz="2000" b="1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함수 오버로딩</a:t>
            </a:r>
            <a:endParaRPr lang="en-US" altLang="ko-KR" sz="2000" b="1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/>
              <a:t>Mybatis</a:t>
            </a:r>
            <a:r>
              <a:rPr lang="en-US" altLang="ko-KR" sz="2000" b="1" dirty="0" smtClean="0"/>
              <a:t> – Dynamic SQL</a:t>
            </a:r>
            <a:br>
              <a:rPr lang="en-US" altLang="ko-KR" sz="2000" b="1" dirty="0" smtClean="0"/>
            </a:br>
            <a:r>
              <a:rPr lang="en-US" altLang="ko-KR" sz="2000" b="1" dirty="0" smtClean="0"/>
              <a:t>- If , choose</a:t>
            </a:r>
            <a:endParaRPr lang="ko-KR" altLang="en-US" sz="2000" b="1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952" y="2542971"/>
            <a:ext cx="2182083" cy="10121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3993" y="3748320"/>
            <a:ext cx="2329042" cy="67659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3252" y="4678589"/>
            <a:ext cx="1709382" cy="12820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8810984" y="575932"/>
            <a:ext cx="3348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내가하는공부기록 </a:t>
            </a:r>
            <a:r>
              <a:rPr lang="en-US" altLang="ko-KR" sz="1100" i="1" dirty="0" smtClean="0"/>
              <a:t> #</a:t>
            </a:r>
            <a:r>
              <a:rPr lang="ko-KR" altLang="en-US" sz="1100" i="1" dirty="0" smtClean="0"/>
              <a:t>기초적인 내용 </a:t>
            </a: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전문성낮음</a:t>
            </a:r>
            <a:endParaRPr lang="ko-KR" alt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406953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14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81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85901" y="712573"/>
            <a:ext cx="314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[Web </a:t>
            </a:r>
            <a:r>
              <a:rPr lang="en-US" altLang="ko-KR" b="1" dirty="0"/>
              <a:t>Programming </a:t>
            </a:r>
            <a:r>
              <a:rPr lang="ko-KR" altLang="en-US" b="1" dirty="0" smtClean="0"/>
              <a:t>기초</a:t>
            </a:r>
            <a:r>
              <a:rPr lang="en-US" altLang="ko-KR" b="1" dirty="0" smtClean="0"/>
              <a:t>]  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95085" y="1168710"/>
            <a:ext cx="10797950" cy="12429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#8.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 등록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/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수정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/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삭제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21509" y="2507193"/>
            <a:ext cx="56316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Insert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Update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Delete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노잼작업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재미없어도 주로 이런 일을 하죠</a:t>
            </a:r>
            <a:r>
              <a:rPr lang="en-US" altLang="ko-KR" sz="2000" b="1" dirty="0" smtClean="0"/>
              <a:t>!!)</a:t>
            </a:r>
            <a:endParaRPr lang="ko-KR" altLang="en-US" sz="2000" b="1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952" y="2542971"/>
            <a:ext cx="2182083" cy="10121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3993" y="3748320"/>
            <a:ext cx="2329042" cy="67659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3252" y="4678589"/>
            <a:ext cx="1709382" cy="12820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8810984" y="575932"/>
            <a:ext cx="3348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내가하는공부기록 </a:t>
            </a:r>
            <a:r>
              <a:rPr lang="en-US" altLang="ko-KR" sz="1100" i="1" dirty="0" smtClean="0"/>
              <a:t> #</a:t>
            </a:r>
            <a:r>
              <a:rPr lang="ko-KR" altLang="en-US" sz="1100" i="1" dirty="0" smtClean="0"/>
              <a:t>기초적인 내용 </a:t>
            </a: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전문성낮음</a:t>
            </a:r>
            <a:endParaRPr lang="ko-KR" alt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83493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14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81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85901" y="712573"/>
            <a:ext cx="314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[Web </a:t>
            </a:r>
            <a:r>
              <a:rPr lang="en-US" altLang="ko-KR" b="1" dirty="0"/>
              <a:t>Programming </a:t>
            </a:r>
            <a:r>
              <a:rPr lang="ko-KR" altLang="en-US" b="1" dirty="0" smtClean="0"/>
              <a:t>기초</a:t>
            </a:r>
            <a:r>
              <a:rPr lang="en-US" altLang="ko-KR" b="1" dirty="0" smtClean="0"/>
              <a:t>]  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95085" y="1168710"/>
            <a:ext cx="10797950" cy="12429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#9.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AJAX 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활용 비동기처리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(Front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부분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)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02548" y="2838489"/>
            <a:ext cx="765786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800" b="1" dirty="0"/>
              <a:t>AJAX </a:t>
            </a:r>
            <a:r>
              <a:rPr lang="en-US" altLang="ko-KR" sz="2800" dirty="0"/>
              <a:t>= </a:t>
            </a:r>
            <a:r>
              <a:rPr lang="en-US" altLang="ko-KR" sz="2800" b="1" dirty="0"/>
              <a:t>A</a:t>
            </a:r>
            <a:r>
              <a:rPr lang="en-US" altLang="ko-KR" sz="2800" dirty="0"/>
              <a:t>synchronous </a:t>
            </a:r>
            <a:r>
              <a:rPr lang="en-US" altLang="ko-KR" sz="2800" b="1" dirty="0"/>
              <a:t>J</a:t>
            </a:r>
            <a:r>
              <a:rPr lang="en-US" altLang="ko-KR" sz="2800" dirty="0"/>
              <a:t>avaScript </a:t>
            </a:r>
            <a:r>
              <a:rPr lang="en-US" altLang="ko-KR" sz="2800" b="1" dirty="0"/>
              <a:t>A</a:t>
            </a:r>
            <a:r>
              <a:rPr lang="en-US" altLang="ko-KR" sz="2800" dirty="0"/>
              <a:t>nd </a:t>
            </a:r>
            <a:r>
              <a:rPr lang="en-US" altLang="ko-KR" sz="2800" b="1" dirty="0" smtClean="0"/>
              <a:t>X</a:t>
            </a:r>
            <a:r>
              <a:rPr lang="en-US" altLang="ko-KR" sz="2800" dirty="0" smtClean="0"/>
              <a:t>ML.</a:t>
            </a:r>
            <a:endParaRPr lang="en-US" altLang="ko-KR" sz="2800" b="1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800" b="1" dirty="0" smtClean="0"/>
              <a:t>JSON = J</a:t>
            </a:r>
            <a:r>
              <a:rPr lang="en-US" altLang="ko-KR" sz="2800" dirty="0" smtClean="0"/>
              <a:t>ava</a:t>
            </a:r>
            <a:r>
              <a:rPr lang="en-US" altLang="ko-KR" sz="2800" b="1" dirty="0" smtClean="0"/>
              <a:t>S</a:t>
            </a:r>
            <a:r>
              <a:rPr lang="en-US" altLang="ko-KR" sz="2800" dirty="0" smtClean="0"/>
              <a:t>cript</a:t>
            </a:r>
            <a:r>
              <a:rPr lang="en-US" altLang="ko-KR" sz="2800" dirty="0"/>
              <a:t> </a:t>
            </a:r>
            <a:r>
              <a:rPr lang="en-US" altLang="ko-KR" sz="2800" b="1" dirty="0"/>
              <a:t>O</a:t>
            </a:r>
            <a:r>
              <a:rPr lang="en-US" altLang="ko-KR" sz="2800" dirty="0"/>
              <a:t>bject </a:t>
            </a:r>
            <a:r>
              <a:rPr lang="en-US" altLang="ko-KR" sz="2800" b="1" dirty="0" smtClean="0"/>
              <a:t>N</a:t>
            </a:r>
            <a:r>
              <a:rPr lang="en-US" altLang="ko-KR" sz="2800" dirty="0" smtClean="0"/>
              <a:t>otation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574" y="2762280"/>
            <a:ext cx="1236461" cy="573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574" y="3575034"/>
            <a:ext cx="1239083" cy="35995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2405" y="4189550"/>
            <a:ext cx="1024798" cy="7685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8810984" y="575932"/>
            <a:ext cx="3348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내가하는공부기록 </a:t>
            </a:r>
            <a:r>
              <a:rPr lang="en-US" altLang="ko-KR" sz="1100" i="1" dirty="0" smtClean="0"/>
              <a:t> #</a:t>
            </a:r>
            <a:r>
              <a:rPr lang="ko-KR" altLang="en-US" sz="1100" i="1" dirty="0" smtClean="0"/>
              <a:t>기초적인 내용 </a:t>
            </a: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전문성낮음</a:t>
            </a:r>
            <a:endParaRPr lang="ko-KR" altLang="en-US" sz="1100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0744" y="5151036"/>
            <a:ext cx="808120" cy="65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8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14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81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10984" y="575932"/>
            <a:ext cx="3348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내가하는공부기록 </a:t>
            </a:r>
            <a:r>
              <a:rPr lang="en-US" altLang="ko-KR" sz="1100" i="1" dirty="0" smtClean="0"/>
              <a:t> #</a:t>
            </a:r>
            <a:r>
              <a:rPr lang="ko-KR" altLang="en-US" sz="1100" i="1" dirty="0" smtClean="0"/>
              <a:t>기초적인 내용 </a:t>
            </a: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전문성낮음</a:t>
            </a:r>
            <a:endParaRPr lang="ko-KR" altLang="en-US" sz="1100" i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11" y="1596340"/>
            <a:ext cx="8055268" cy="39263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10171041" y="2022078"/>
            <a:ext cx="1861931" cy="10833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사이트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Page </a:t>
            </a:r>
            <a:r>
              <a:rPr lang="ko-KR" altLang="en-US" dirty="0" smtClean="0"/>
              <a:t>리턴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0150387" y="3538787"/>
            <a:ext cx="1861931" cy="10833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필요한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값</a:t>
            </a:r>
            <a:r>
              <a:rPr lang="en-US" altLang="ko-KR" dirty="0" smtClean="0">
                <a:solidFill>
                  <a:schemeClr val="tx1"/>
                </a:solidFill>
              </a:rPr>
              <a:t>(Data) </a:t>
            </a:r>
            <a:r>
              <a:rPr lang="ko-KR" altLang="en-US" dirty="0" smtClean="0">
                <a:solidFill>
                  <a:schemeClr val="tx1"/>
                </a:solidFill>
              </a:rPr>
              <a:t>리턴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8522057" y="2113722"/>
            <a:ext cx="1509839" cy="38431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요청</a:t>
            </a:r>
            <a:endParaRPr lang="ko-KR" altLang="en-US" sz="1000"/>
          </a:p>
        </p:txBody>
      </p:sp>
      <p:sp>
        <p:nvSpPr>
          <p:cNvPr id="32" name="왼쪽 화살표 31"/>
          <p:cNvSpPr/>
          <p:nvPr/>
        </p:nvSpPr>
        <p:spPr>
          <a:xfrm>
            <a:off x="8590192" y="2641385"/>
            <a:ext cx="1389083" cy="411426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view </a:t>
            </a:r>
            <a:r>
              <a:rPr lang="ko-KR" altLang="en-US" sz="1000" dirty="0" smtClean="0"/>
              <a:t>반환</a:t>
            </a:r>
            <a:endParaRPr lang="ko-KR" altLang="en-US" sz="1000" dirty="0"/>
          </a:p>
        </p:txBody>
      </p:sp>
      <p:sp>
        <p:nvSpPr>
          <p:cNvPr id="34" name="오른쪽 화살표 33"/>
          <p:cNvSpPr/>
          <p:nvPr/>
        </p:nvSpPr>
        <p:spPr>
          <a:xfrm>
            <a:off x="8522057" y="3668678"/>
            <a:ext cx="1509839" cy="38431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요청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왼쪽 화살표 35"/>
          <p:cNvSpPr/>
          <p:nvPr/>
        </p:nvSpPr>
        <p:spPr>
          <a:xfrm>
            <a:off x="8541329" y="4092346"/>
            <a:ext cx="1469914" cy="411426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 </a:t>
            </a:r>
            <a:r>
              <a:rPr lang="ko-KR" altLang="en-US" sz="1000" dirty="0" smtClean="0">
                <a:solidFill>
                  <a:schemeClr val="tx1"/>
                </a:solidFill>
              </a:rPr>
              <a:t>반환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9938" y="3105405"/>
            <a:ext cx="7812157" cy="147984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사각형 설명선 36"/>
          <p:cNvSpPr/>
          <p:nvPr/>
        </p:nvSpPr>
        <p:spPr>
          <a:xfrm>
            <a:off x="5559287" y="5161721"/>
            <a:ext cx="2713892" cy="908115"/>
          </a:xfrm>
          <a:prstGeom prst="wedgeRoundRectCallout">
            <a:avLst>
              <a:gd name="adj1" fmla="val -21076"/>
              <a:gd name="adj2" fmla="val -11567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Web(JS) </a:t>
            </a:r>
            <a:r>
              <a:rPr lang="ko-KR" altLang="en-US" sz="1000" dirty="0" smtClean="0">
                <a:solidFill>
                  <a:schemeClr val="tx1"/>
                </a:solidFill>
              </a:rPr>
              <a:t>과 백엔드</a:t>
            </a:r>
            <a:r>
              <a:rPr lang="en-US" altLang="ko-KR" sz="1000" dirty="0" smtClean="0">
                <a:solidFill>
                  <a:schemeClr val="tx1"/>
                </a:solidFill>
              </a:rPr>
              <a:t>(java, php..)</a:t>
            </a:r>
            <a:r>
              <a:rPr lang="ko-KR" altLang="en-US" sz="1000" dirty="0" smtClean="0">
                <a:solidFill>
                  <a:schemeClr val="tx1"/>
                </a:solidFill>
              </a:rPr>
              <a:t> 언어가 서로 주고받을 수 있는 데이터 표준형태가 필요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(XML ,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JSON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65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14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81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85901" y="712573"/>
            <a:ext cx="314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[Web </a:t>
            </a:r>
            <a:r>
              <a:rPr lang="en-US" altLang="ko-KR" b="1" dirty="0"/>
              <a:t>Programming </a:t>
            </a:r>
            <a:r>
              <a:rPr lang="ko-KR" altLang="en-US" b="1" dirty="0" smtClean="0"/>
              <a:t>기초</a:t>
            </a:r>
            <a:r>
              <a:rPr lang="en-US" altLang="ko-KR" b="1" dirty="0" smtClean="0"/>
              <a:t>]  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95085" y="1168710"/>
            <a:ext cx="10797950" cy="12429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#10.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AJAX 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활용 비동기처리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(Back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부분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)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02548" y="2838489"/>
            <a:ext cx="591815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800" b="1" dirty="0" smtClean="0"/>
              <a:t>@Controller vs @RestController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800" b="1" dirty="0" smtClean="0"/>
              <a:t>JSONObject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800" b="1" dirty="0"/>
              <a:t>JSONArray</a:t>
            </a:r>
            <a:endParaRPr lang="en-US" altLang="ko-KR" sz="2800" b="1" dirty="0" smtClean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574" y="2762280"/>
            <a:ext cx="1236461" cy="573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574" y="3575034"/>
            <a:ext cx="1239083" cy="35995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2405" y="4189550"/>
            <a:ext cx="1024798" cy="768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0744" y="5151036"/>
            <a:ext cx="808120" cy="65846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89895" y="575744"/>
            <a:ext cx="402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내가하는공부기록 </a:t>
            </a:r>
            <a:r>
              <a:rPr lang="en-US" altLang="ko-KR" sz="1100" i="1" dirty="0" smtClean="0"/>
              <a:t> #</a:t>
            </a:r>
            <a:r>
              <a:rPr lang="ko-KR" altLang="en-US" sz="1100" i="1" dirty="0" smtClean="0"/>
              <a:t>기초적인 내용 </a:t>
            </a: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거인들의어깨위에서서</a:t>
            </a:r>
            <a:endParaRPr lang="ko-KR" alt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276268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14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81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-17929" y="60505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71" y="2509091"/>
            <a:ext cx="1910842" cy="12517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3130060" y="1926606"/>
            <a:ext cx="7982466" cy="3809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078071" y="1269379"/>
            <a:ext cx="2144774" cy="468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/ WAS </a:t>
            </a:r>
            <a:r>
              <a:rPr lang="ko-KR" altLang="en-US" b="1" dirty="0" smtClean="0"/>
              <a:t>영역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44486" y="4534785"/>
            <a:ext cx="550319" cy="468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View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089037" y="2171126"/>
            <a:ext cx="1197809" cy="714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00FF"/>
                </a:solidFill>
              </a:rPr>
              <a:t>Controller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70500" y="2180544"/>
            <a:ext cx="1560919" cy="6791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77173" y="2176803"/>
            <a:ext cx="1551555" cy="7027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Dao/Repository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7837" y="5133397"/>
            <a:ext cx="1361717" cy="218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/>
              <a:t>Jsp, Thymeleaf</a:t>
            </a:r>
            <a:endParaRPr lang="ko-KR" altLang="en-US" sz="1050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791" y="4534785"/>
            <a:ext cx="555492" cy="669165"/>
          </a:xfrm>
          <a:prstGeom prst="rect">
            <a:avLst/>
          </a:prstGeom>
        </p:spPr>
      </p:pic>
      <p:cxnSp>
        <p:nvCxnSpPr>
          <p:cNvPr id="3" name="직선 화살표 연결선 2"/>
          <p:cNvCxnSpPr>
            <a:stCxn id="41" idx="3"/>
            <a:endCxn id="42" idx="1"/>
          </p:cNvCxnSpPr>
          <p:nvPr/>
        </p:nvCxnSpPr>
        <p:spPr>
          <a:xfrm flipV="1">
            <a:off x="5286846" y="2520143"/>
            <a:ext cx="1283654" cy="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42" idx="3"/>
            <a:endCxn id="43" idx="1"/>
          </p:cNvCxnSpPr>
          <p:nvPr/>
        </p:nvCxnSpPr>
        <p:spPr>
          <a:xfrm>
            <a:off x="8131419" y="2520143"/>
            <a:ext cx="545754" cy="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839554" y="3136705"/>
            <a:ext cx="1197809" cy="714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00FF"/>
                </a:solidFill>
              </a:rPr>
              <a:t>Rest</a:t>
            </a:r>
          </a:p>
          <a:p>
            <a:pPr algn="ctr"/>
            <a:r>
              <a:rPr lang="en-US" altLang="ko-KR" sz="1400" b="1" dirty="0" smtClean="0">
                <a:solidFill>
                  <a:srgbClr val="0000FF"/>
                </a:solidFill>
              </a:rPr>
              <a:t>Controller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 rot="21118011">
            <a:off x="2354624" y="2758515"/>
            <a:ext cx="1497580" cy="39483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request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89895" y="575744"/>
            <a:ext cx="402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내가하는공부기록 </a:t>
            </a:r>
            <a:r>
              <a:rPr lang="en-US" altLang="ko-KR" sz="1100" i="1" dirty="0" smtClean="0"/>
              <a:t> #</a:t>
            </a:r>
            <a:r>
              <a:rPr lang="ko-KR" altLang="en-US" sz="1100" i="1" dirty="0" smtClean="0"/>
              <a:t>기초적인 내용 </a:t>
            </a: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거인들의어깨위에서서</a:t>
            </a:r>
            <a:endParaRPr lang="ko-KR" altLang="en-US" sz="1100" i="1" dirty="0"/>
          </a:p>
        </p:txBody>
      </p:sp>
      <p:cxnSp>
        <p:nvCxnSpPr>
          <p:cNvPr id="59" name="꺾인 연결선 58"/>
          <p:cNvCxnSpPr>
            <a:endCxn id="26" idx="0"/>
          </p:cNvCxnSpPr>
          <p:nvPr/>
        </p:nvCxnSpPr>
        <p:spPr>
          <a:xfrm rot="5400000">
            <a:off x="3449478" y="3364786"/>
            <a:ext cx="1640168" cy="69983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사각형 설명선 60"/>
          <p:cNvSpPr/>
          <p:nvPr/>
        </p:nvSpPr>
        <p:spPr>
          <a:xfrm>
            <a:off x="6412854" y="3375643"/>
            <a:ext cx="2912698" cy="1079366"/>
          </a:xfrm>
          <a:prstGeom prst="wedgeRoundRectCallout">
            <a:avLst>
              <a:gd name="adj1" fmla="val -60491"/>
              <a:gd name="adj2" fmla="val -2040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넘기지 않고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내가 최종 내용을 보여줄게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 body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내 안에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14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81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85901" y="712573"/>
            <a:ext cx="314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[Web </a:t>
            </a:r>
            <a:r>
              <a:rPr lang="en-US" altLang="ko-KR" b="1" dirty="0"/>
              <a:t>Programming </a:t>
            </a:r>
            <a:r>
              <a:rPr lang="ko-KR" altLang="en-US" b="1" dirty="0" smtClean="0"/>
              <a:t>기초</a:t>
            </a:r>
            <a:r>
              <a:rPr lang="en-US" altLang="ko-KR" b="1" dirty="0" smtClean="0"/>
              <a:t>]  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95085" y="1168710"/>
            <a:ext cx="10797950" cy="12429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#11. V1 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화면 마무리작업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26197" y="2565722"/>
            <a:ext cx="705359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 smtClean="0"/>
              <a:t>처리 모듈 통합하기</a:t>
            </a:r>
            <a:endParaRPr lang="en-US" altLang="ko-KR" sz="2800" b="1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800" b="1" dirty="0" smtClean="0"/>
              <a:t>&lt;body onload=“function()”&gt;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800" b="1" dirty="0" smtClean="0"/>
              <a:t>&lt;form onSubmit=“return function()”&gt;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800" b="1" dirty="0" smtClean="0"/>
              <a:t>Loading </a:t>
            </a:r>
            <a:r>
              <a:rPr lang="ko-KR" altLang="en-US" sz="2800" b="1" dirty="0" smtClean="0"/>
              <a:t>처리</a:t>
            </a:r>
            <a:endParaRPr lang="en-US" altLang="ko-KR" sz="2800" b="1" dirty="0" smtClean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574" y="2762280"/>
            <a:ext cx="1236461" cy="573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574" y="3575034"/>
            <a:ext cx="1239083" cy="35995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2405" y="4189550"/>
            <a:ext cx="1024798" cy="768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0744" y="5151036"/>
            <a:ext cx="808120" cy="65846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89895" y="575744"/>
            <a:ext cx="402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내가하는공부기록 </a:t>
            </a:r>
            <a:r>
              <a:rPr lang="en-US" altLang="ko-KR" sz="1100" i="1" dirty="0" smtClean="0"/>
              <a:t> #</a:t>
            </a:r>
            <a:r>
              <a:rPr lang="ko-KR" altLang="en-US" sz="1100" i="1" dirty="0" smtClean="0"/>
              <a:t>기초적인 내용 </a:t>
            </a: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거인들의어깨위에서서</a:t>
            </a:r>
            <a:endParaRPr lang="ko-KR" alt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25659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08703" y="192751"/>
            <a:ext cx="365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 smtClean="0"/>
              <a:t>Web Programming </a:t>
            </a:r>
            <a:r>
              <a:rPr lang="ko-KR" altLang="en-US" sz="1400" b="1" i="1" dirty="0" smtClean="0"/>
              <a:t>기초</a:t>
            </a:r>
            <a:r>
              <a:rPr lang="en-US" altLang="ko-KR" sz="1400" b="1" i="1" dirty="0" smtClean="0"/>
              <a:t> </a:t>
            </a:r>
            <a:r>
              <a:rPr lang="ko-KR" altLang="en-US" sz="1400" b="1" i="1" dirty="0" smtClean="0"/>
              <a:t>공부기록</a:t>
            </a:r>
            <a:endParaRPr lang="ko-KR" altLang="en-US" sz="1400" b="1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1355572" y="2509539"/>
            <a:ext cx="9583072" cy="3785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 smtClean="0"/>
              <a:t>이 영상이 도움이 되셨다면 </a:t>
            </a:r>
            <a:endParaRPr lang="en-US" altLang="ko-KR" sz="4000" b="1" dirty="0" smtClean="0"/>
          </a:p>
          <a:p>
            <a:pPr algn="ctr">
              <a:lnSpc>
                <a:spcPct val="150000"/>
              </a:lnSpc>
            </a:pPr>
            <a:r>
              <a:rPr lang="ko-KR" altLang="en-US" sz="4000" b="1" dirty="0" smtClean="0"/>
              <a:t>더욱 열공하셔서 </a:t>
            </a:r>
            <a:endParaRPr lang="en-US" altLang="ko-KR" sz="4000" b="1" dirty="0" smtClean="0"/>
          </a:p>
          <a:p>
            <a:pPr algn="ctr">
              <a:lnSpc>
                <a:spcPct val="150000"/>
              </a:lnSpc>
            </a:pPr>
            <a:r>
              <a:rPr lang="ko-KR" altLang="en-US" sz="4000" b="1" dirty="0" smtClean="0"/>
              <a:t>좋은 개발자로 성장하시길 바라겠습니다</a:t>
            </a:r>
            <a:r>
              <a:rPr lang="en-US" altLang="ko-KR" sz="4000" b="1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4000" b="1" dirty="0" smtClean="0"/>
              <a:t>감사합니다</a:t>
            </a:r>
            <a:r>
              <a:rPr lang="en-US" altLang="ko-KR" sz="4000" b="1" dirty="0" smtClean="0"/>
              <a:t>. !!</a:t>
            </a:r>
            <a:endParaRPr lang="ko-KR" altLang="en-US" sz="4000" b="1" dirty="0"/>
          </a:p>
        </p:txBody>
      </p:sp>
      <p:sp>
        <p:nvSpPr>
          <p:cNvPr id="6" name="직사각형 5"/>
          <p:cNvSpPr/>
          <p:nvPr/>
        </p:nvSpPr>
        <p:spPr>
          <a:xfrm>
            <a:off x="3159258" y="1089761"/>
            <a:ext cx="5051101" cy="33485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   김부장의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Web Programming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기초 공부기록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59259" y="1655369"/>
            <a:ext cx="1631730" cy="334851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HTML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53158" y="1655368"/>
            <a:ext cx="1407072" cy="334851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Java Script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00192" y="1655368"/>
            <a:ext cx="3637921" cy="334851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Spring boot </a:t>
            </a:r>
            <a:r>
              <a:rPr lang="en-US" altLang="ko-KR" sz="1200" dirty="0" smtClean="0">
                <a:solidFill>
                  <a:schemeClr val="bg1"/>
                </a:solidFill>
              </a:rPr>
              <a:t>(MariaDB, MyBatis, Thymeleaf)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882073" y="1732792"/>
            <a:ext cx="180000" cy="18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+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651314" y="1732792"/>
            <a:ext cx="180000" cy="18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+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977" y="1075782"/>
            <a:ext cx="914070" cy="91407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197" y="126603"/>
            <a:ext cx="352414" cy="35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3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14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81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85901" y="712573"/>
            <a:ext cx="314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[Web </a:t>
            </a:r>
            <a:r>
              <a:rPr lang="en-US" altLang="ko-KR" b="1" dirty="0"/>
              <a:t>Programming </a:t>
            </a:r>
            <a:r>
              <a:rPr lang="ko-KR" altLang="en-US" b="1" dirty="0" smtClean="0"/>
              <a:t>기초</a:t>
            </a:r>
            <a:r>
              <a:rPr lang="en-US" altLang="ko-KR" b="1" dirty="0" smtClean="0"/>
              <a:t>]  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449317" y="1168710"/>
            <a:ext cx="11343290" cy="12429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#12. AJAX 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사용 의 </a:t>
            </a:r>
            <a:r>
              <a:rPr lang="ko-KR" altLang="en-US" sz="4800" b="1" dirty="0" smtClean="0">
                <a:solidFill>
                  <a:srgbClr val="FF0000"/>
                </a:solidFill>
              </a:rPr>
              <a:t>위험성 경고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26197" y="2565722"/>
            <a:ext cx="643599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800" b="1" dirty="0" smtClean="0"/>
              <a:t>JavaScript – Callback </a:t>
            </a:r>
            <a:r>
              <a:rPr lang="ko-KR" altLang="en-US" sz="2800" b="1" dirty="0" smtClean="0"/>
              <a:t>함수 이해하기</a:t>
            </a:r>
            <a:endParaRPr lang="en-US" altLang="ko-KR" sz="2800" b="1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800" b="1" dirty="0" smtClean="0"/>
              <a:t>Callback </a:t>
            </a:r>
            <a:r>
              <a:rPr lang="ko-KR" altLang="en-US" sz="2800" b="1" dirty="0" smtClean="0"/>
              <a:t>함수는 왜 사용 하는가</a:t>
            </a:r>
            <a:r>
              <a:rPr lang="en-US" altLang="ko-KR" sz="2800" b="1" dirty="0" smtClean="0"/>
              <a:t>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 smtClean="0"/>
              <a:t>동기 </a:t>
            </a:r>
            <a:r>
              <a:rPr lang="en-US" altLang="ko-KR" sz="2800" b="1" dirty="0" smtClean="0"/>
              <a:t>vs </a:t>
            </a:r>
            <a:r>
              <a:rPr lang="ko-KR" altLang="en-US" sz="2800" b="1" dirty="0" smtClean="0"/>
              <a:t>비동기의 처리 순서의 이해</a:t>
            </a:r>
            <a:endParaRPr lang="en-US" altLang="ko-KR" sz="2800" b="1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800" b="1" dirty="0" smtClean="0"/>
              <a:t>AJAX </a:t>
            </a:r>
            <a:r>
              <a:rPr lang="ko-KR" altLang="en-US" sz="2800" b="1" dirty="0" smtClean="0"/>
              <a:t>사용 시 꼭 기억할 것</a:t>
            </a:r>
            <a:endParaRPr lang="en-US" altLang="ko-KR" sz="2800" b="1" dirty="0" smtClean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574" y="2762280"/>
            <a:ext cx="1236461" cy="573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574" y="3575034"/>
            <a:ext cx="1239083" cy="35995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2405" y="4189550"/>
            <a:ext cx="1024798" cy="768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0744" y="5151036"/>
            <a:ext cx="808120" cy="65846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89895" y="575744"/>
            <a:ext cx="402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내가하는공부기록 </a:t>
            </a:r>
            <a:r>
              <a:rPr lang="en-US" altLang="ko-KR" sz="1100" i="1" dirty="0" smtClean="0"/>
              <a:t> #</a:t>
            </a:r>
            <a:r>
              <a:rPr lang="ko-KR" altLang="en-US" sz="1100" i="1" dirty="0" smtClean="0"/>
              <a:t>기초적인 내용 </a:t>
            </a: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거인들의어깨위에서서</a:t>
            </a:r>
            <a:endParaRPr lang="ko-KR" altLang="en-US" sz="1100" i="1" dirty="0"/>
          </a:p>
        </p:txBody>
      </p:sp>
      <p:grpSp>
        <p:nvGrpSpPr>
          <p:cNvPr id="21" name="Group 123"/>
          <p:cNvGrpSpPr>
            <a:grpSpLocks/>
          </p:cNvGrpSpPr>
          <p:nvPr/>
        </p:nvGrpSpPr>
        <p:grpSpPr bwMode="auto">
          <a:xfrm>
            <a:off x="10341017" y="1369866"/>
            <a:ext cx="1107235" cy="1039002"/>
            <a:chOff x="1824" y="1584"/>
            <a:chExt cx="768" cy="672"/>
          </a:xfrm>
          <a:solidFill>
            <a:srgbClr val="7030A0"/>
          </a:solidFill>
        </p:grpSpPr>
        <p:sp>
          <p:nvSpPr>
            <p:cNvPr id="23" name="Oval 124"/>
            <p:cNvSpPr>
              <a:spLocks noChangeArrowheads="1"/>
            </p:cNvSpPr>
            <p:nvPr/>
          </p:nvSpPr>
          <p:spPr bwMode="auto">
            <a:xfrm>
              <a:off x="1824" y="1801"/>
              <a:ext cx="518" cy="455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5" name="Oval 125"/>
            <p:cNvSpPr>
              <a:spLocks noChangeArrowheads="1"/>
            </p:cNvSpPr>
            <p:nvPr/>
          </p:nvSpPr>
          <p:spPr bwMode="auto">
            <a:xfrm>
              <a:off x="1926" y="1877"/>
              <a:ext cx="108" cy="9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6" name="AutoShape 126"/>
            <p:cNvSpPr>
              <a:spLocks noChangeArrowheads="1"/>
            </p:cNvSpPr>
            <p:nvPr/>
          </p:nvSpPr>
          <p:spPr bwMode="auto">
            <a:xfrm rot="-3710629">
              <a:off x="2086" y="1739"/>
              <a:ext cx="107" cy="81"/>
            </a:xfrm>
            <a:prstGeom prst="roundRect">
              <a:avLst>
                <a:gd name="adj" fmla="val 31384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7" name="Freeform 127"/>
            <p:cNvSpPr>
              <a:spLocks/>
            </p:cNvSpPr>
            <p:nvPr/>
          </p:nvSpPr>
          <p:spPr bwMode="auto">
            <a:xfrm>
              <a:off x="2148" y="1584"/>
              <a:ext cx="320" cy="164"/>
            </a:xfrm>
            <a:custGeom>
              <a:avLst/>
              <a:gdLst>
                <a:gd name="T0" fmla="*/ 0 w 744"/>
                <a:gd name="T1" fmla="*/ 147 h 428"/>
                <a:gd name="T2" fmla="*/ 36 w 744"/>
                <a:gd name="T3" fmla="*/ 80 h 428"/>
                <a:gd name="T4" fmla="*/ 101 w 744"/>
                <a:gd name="T5" fmla="*/ 25 h 428"/>
                <a:gd name="T6" fmla="*/ 168 w 744"/>
                <a:gd name="T7" fmla="*/ 0 h 428"/>
                <a:gd name="T8" fmla="*/ 251 w 744"/>
                <a:gd name="T9" fmla="*/ 6 h 428"/>
                <a:gd name="T10" fmla="*/ 306 w 744"/>
                <a:gd name="T11" fmla="*/ 64 h 428"/>
                <a:gd name="T12" fmla="*/ 320 w 744"/>
                <a:gd name="T13" fmla="*/ 98 h 428"/>
                <a:gd name="T14" fmla="*/ 299 w 744"/>
                <a:gd name="T15" fmla="*/ 101 h 428"/>
                <a:gd name="T16" fmla="*/ 279 w 744"/>
                <a:gd name="T17" fmla="*/ 58 h 428"/>
                <a:gd name="T18" fmla="*/ 248 w 744"/>
                <a:gd name="T19" fmla="*/ 24 h 428"/>
                <a:gd name="T20" fmla="*/ 182 w 744"/>
                <a:gd name="T21" fmla="*/ 15 h 428"/>
                <a:gd name="T22" fmla="*/ 127 w 744"/>
                <a:gd name="T23" fmla="*/ 33 h 428"/>
                <a:gd name="T24" fmla="*/ 88 w 744"/>
                <a:gd name="T25" fmla="*/ 55 h 428"/>
                <a:gd name="T26" fmla="*/ 38 w 744"/>
                <a:gd name="T27" fmla="*/ 113 h 428"/>
                <a:gd name="T28" fmla="*/ 0 w 744"/>
                <a:gd name="T29" fmla="*/ 147 h 4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44" h="428">
                  <a:moveTo>
                    <a:pt x="0" y="383"/>
                  </a:moveTo>
                  <a:lnTo>
                    <a:pt x="84" y="210"/>
                  </a:lnTo>
                  <a:lnTo>
                    <a:pt x="234" y="66"/>
                  </a:lnTo>
                  <a:lnTo>
                    <a:pt x="390" y="0"/>
                  </a:lnTo>
                  <a:lnTo>
                    <a:pt x="584" y="15"/>
                  </a:lnTo>
                  <a:lnTo>
                    <a:pt x="712" y="167"/>
                  </a:lnTo>
                  <a:lnTo>
                    <a:pt x="744" y="255"/>
                  </a:lnTo>
                  <a:lnTo>
                    <a:pt x="696" y="263"/>
                  </a:lnTo>
                  <a:lnTo>
                    <a:pt x="648" y="151"/>
                  </a:lnTo>
                  <a:lnTo>
                    <a:pt x="576" y="63"/>
                  </a:lnTo>
                  <a:lnTo>
                    <a:pt x="424" y="39"/>
                  </a:lnTo>
                  <a:lnTo>
                    <a:pt x="296" y="87"/>
                  </a:lnTo>
                  <a:lnTo>
                    <a:pt x="204" y="144"/>
                  </a:lnTo>
                  <a:lnTo>
                    <a:pt x="88" y="295"/>
                  </a:lnTo>
                  <a:cubicBezTo>
                    <a:pt x="34" y="421"/>
                    <a:pt x="75" y="428"/>
                    <a:pt x="0" y="3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AutoShape 128"/>
            <p:cNvSpPr>
              <a:spLocks noChangeArrowheads="1"/>
            </p:cNvSpPr>
            <p:nvPr/>
          </p:nvSpPr>
          <p:spPr bwMode="auto">
            <a:xfrm>
              <a:off x="2323" y="1590"/>
              <a:ext cx="269" cy="223"/>
            </a:xfrm>
            <a:prstGeom prst="star16">
              <a:avLst>
                <a:gd name="adj" fmla="val 2663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-윤고딕130" panose="02030504000101010101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091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14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81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9043" y="881792"/>
            <a:ext cx="1163471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4800" b="1" dirty="0" smtClean="0"/>
              <a:t>JavaScript – Callback </a:t>
            </a:r>
            <a:r>
              <a:rPr lang="ko-KR" altLang="en-US" sz="4800" b="1" dirty="0" smtClean="0"/>
              <a:t>함수 이해하기</a:t>
            </a:r>
            <a:r>
              <a:rPr lang="en-US" altLang="ko-KR" sz="2800" b="1" dirty="0" smtClean="0"/>
              <a:t/>
            </a:r>
            <a:br>
              <a:rPr lang="en-US" altLang="ko-KR" sz="2800" b="1" dirty="0" smtClean="0"/>
            </a:br>
            <a:r>
              <a:rPr lang="en-US" altLang="ko-KR" sz="2800" b="1" dirty="0" smtClean="0"/>
              <a:t>-&gt; </a:t>
            </a:r>
            <a:r>
              <a:rPr lang="ko-KR" altLang="en-US" sz="2800" b="1" dirty="0" smtClean="0"/>
              <a:t>함수의 인자 값으로 함수를 넣을 수 있다</a:t>
            </a:r>
            <a:r>
              <a:rPr lang="en-US" altLang="ko-KR" sz="2800" b="1" dirty="0" smtClean="0"/>
              <a:t>.</a:t>
            </a:r>
            <a:br>
              <a:rPr lang="en-US" altLang="ko-KR" sz="2800" b="1" dirty="0" smtClean="0"/>
            </a:br>
            <a:r>
              <a:rPr lang="en-US" altLang="ko-KR" sz="2800" dirty="0"/>
              <a:t>A callback is a function passed as an argument to another </a:t>
            </a:r>
            <a:r>
              <a:rPr lang="en-US" altLang="ko-KR" sz="2800" dirty="0" smtClean="0"/>
              <a:t>function</a:t>
            </a:r>
            <a:endParaRPr lang="en-US" altLang="ko-KR" sz="28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8089895" y="575744"/>
            <a:ext cx="402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내가하는공부기록 </a:t>
            </a:r>
            <a:r>
              <a:rPr lang="en-US" altLang="ko-KR" sz="1100" i="1" dirty="0" smtClean="0"/>
              <a:t> #</a:t>
            </a:r>
            <a:r>
              <a:rPr lang="ko-KR" altLang="en-US" sz="1100" i="1" dirty="0" smtClean="0"/>
              <a:t>기초적인 내용 </a:t>
            </a: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거인들의어깨위에서서</a:t>
            </a:r>
            <a:endParaRPr lang="ko-KR" alt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226311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14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81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9043" y="881792"/>
            <a:ext cx="1163471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4800" b="1" dirty="0" smtClean="0"/>
              <a:t> Callback </a:t>
            </a:r>
            <a:r>
              <a:rPr lang="ko-KR" altLang="en-US" sz="4800" b="1" dirty="0"/>
              <a:t>함수는 왜 사용 하는가</a:t>
            </a:r>
            <a:r>
              <a:rPr lang="en-US" altLang="ko-KR" sz="4800" b="1" dirty="0"/>
              <a:t>?</a:t>
            </a:r>
          </a:p>
          <a:p>
            <a:pPr>
              <a:lnSpc>
                <a:spcPct val="200000"/>
              </a:lnSpc>
            </a:pPr>
            <a:r>
              <a:rPr lang="en-US" altLang="ko-KR" sz="2800" b="1" dirty="0" smtClean="0"/>
              <a:t>  -&gt; </a:t>
            </a:r>
            <a:r>
              <a:rPr lang="ko-KR" altLang="en-US" sz="2800" b="1" dirty="0" smtClean="0"/>
              <a:t>왜</a:t>
            </a:r>
            <a:r>
              <a:rPr lang="en-US" altLang="ko-KR" sz="2800" b="1" dirty="0" smtClean="0"/>
              <a:t>(Why)</a:t>
            </a:r>
            <a:r>
              <a:rPr lang="ko-KR" altLang="en-US" sz="2800" b="1" dirty="0" smtClean="0"/>
              <a:t> 가 아닌 이런 방식의 사용이 가능하다는 이야기</a:t>
            </a:r>
            <a:endParaRPr lang="en-US" altLang="ko-KR" sz="2800" b="1" dirty="0" smtClean="0"/>
          </a:p>
          <a:p>
            <a:pPr>
              <a:lnSpc>
                <a:spcPct val="200000"/>
              </a:lnSpc>
            </a:pPr>
            <a:r>
              <a:rPr lang="en-US" altLang="ko-KR" sz="2800" b="1" dirty="0" smtClean="0"/>
              <a:t>  -&gt; Callback </a:t>
            </a:r>
            <a:r>
              <a:rPr lang="ko-KR" altLang="en-US" sz="2800" b="1" dirty="0" smtClean="0"/>
              <a:t>함수를 사용해야만 하는 </a:t>
            </a:r>
            <a:r>
              <a:rPr lang="en-US" altLang="ko-KR" sz="2800" b="1" dirty="0" smtClean="0"/>
              <a:t>JS </a:t>
            </a:r>
            <a:r>
              <a:rPr lang="ko-KR" altLang="en-US" sz="2800" b="1" dirty="0" smtClean="0"/>
              <a:t>함수가 있음</a:t>
            </a:r>
            <a:endParaRPr lang="en-US" altLang="ko-KR" sz="28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8089895" y="575744"/>
            <a:ext cx="402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내가하는공부기록 </a:t>
            </a:r>
            <a:r>
              <a:rPr lang="en-US" altLang="ko-KR" sz="1100" i="1" dirty="0" smtClean="0"/>
              <a:t> #</a:t>
            </a:r>
            <a:r>
              <a:rPr lang="ko-KR" altLang="en-US" sz="1100" i="1" dirty="0" smtClean="0"/>
              <a:t>기초적인 내용 </a:t>
            </a: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거인들의어깨위에서서</a:t>
            </a:r>
            <a:endParaRPr lang="ko-KR" alt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64954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14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81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9043" y="881792"/>
            <a:ext cx="1163471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4800" b="1" dirty="0" smtClean="0"/>
              <a:t> </a:t>
            </a:r>
            <a:r>
              <a:rPr lang="ko-KR" altLang="en-US" sz="4800" b="1" dirty="0"/>
              <a:t>동기 </a:t>
            </a:r>
            <a:r>
              <a:rPr lang="en-US" altLang="ko-KR" sz="4800" b="1" dirty="0"/>
              <a:t>vs </a:t>
            </a:r>
            <a:r>
              <a:rPr lang="ko-KR" altLang="en-US" sz="4800" b="1" dirty="0"/>
              <a:t>비동기의 처리 순서의 이해</a:t>
            </a:r>
            <a:endParaRPr lang="en-US" altLang="ko-KR" sz="4800" b="1" dirty="0"/>
          </a:p>
          <a:p>
            <a:pPr>
              <a:lnSpc>
                <a:spcPct val="200000"/>
              </a:lnSpc>
            </a:pPr>
            <a:r>
              <a:rPr lang="en-US" altLang="ko-KR" sz="2800" b="1" dirty="0" smtClean="0"/>
              <a:t>   -&gt; </a:t>
            </a:r>
            <a:r>
              <a:rPr lang="ko-KR" altLang="en-US" sz="2800" b="1" dirty="0" smtClean="0"/>
              <a:t>동기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 우선</a:t>
            </a:r>
            <a:r>
              <a:rPr lang="en-US" altLang="ko-KR" sz="2800" b="1" dirty="0" smtClean="0"/>
              <a:t>)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-&gt; </a:t>
            </a:r>
            <a:r>
              <a:rPr lang="ko-KR" altLang="en-US" sz="2800" b="1" dirty="0" smtClean="0"/>
              <a:t>비동기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후 순위</a:t>
            </a:r>
            <a:r>
              <a:rPr lang="en-US" altLang="ko-KR" sz="2800" b="1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800" b="1" dirty="0" smtClean="0"/>
              <a:t>  -&gt; Callback </a:t>
            </a:r>
            <a:r>
              <a:rPr lang="ko-KR" altLang="en-US" sz="2800" b="1" dirty="0" smtClean="0"/>
              <a:t>함수를 사용해야만 하는 </a:t>
            </a:r>
            <a:r>
              <a:rPr lang="en-US" altLang="ko-KR" sz="2800" b="1" dirty="0" smtClean="0"/>
              <a:t>JS </a:t>
            </a:r>
            <a:r>
              <a:rPr lang="ko-KR" altLang="en-US" sz="2800" b="1" dirty="0" smtClean="0"/>
              <a:t>함수가 있음</a:t>
            </a:r>
            <a:endParaRPr lang="en-US" altLang="ko-KR" sz="28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8089895" y="575744"/>
            <a:ext cx="402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내가하는공부기록 </a:t>
            </a:r>
            <a:r>
              <a:rPr lang="en-US" altLang="ko-KR" sz="1100" i="1" dirty="0" smtClean="0"/>
              <a:t> #</a:t>
            </a:r>
            <a:r>
              <a:rPr lang="ko-KR" altLang="en-US" sz="1100" i="1" dirty="0" smtClean="0"/>
              <a:t>기초적인 내용 </a:t>
            </a: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거인들의어깨위에서서</a:t>
            </a:r>
            <a:endParaRPr lang="ko-KR" alt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88184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14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81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9043" y="881792"/>
            <a:ext cx="1163471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4800" b="1" dirty="0" smtClean="0"/>
              <a:t> </a:t>
            </a:r>
            <a:r>
              <a:rPr lang="en-US" altLang="ko-KR" sz="4800" b="1" dirty="0"/>
              <a:t>AJAX </a:t>
            </a:r>
            <a:r>
              <a:rPr lang="ko-KR" altLang="en-US" sz="4800" b="1" dirty="0"/>
              <a:t>사용 시 꼭 기억할 </a:t>
            </a:r>
            <a:r>
              <a:rPr lang="ko-KR" altLang="en-US" sz="4800" b="1" dirty="0" smtClean="0"/>
              <a:t>것</a:t>
            </a:r>
            <a:endParaRPr lang="en-US" altLang="ko-KR" sz="4800" b="1" dirty="0"/>
          </a:p>
          <a:p>
            <a:pPr>
              <a:lnSpc>
                <a:spcPct val="200000"/>
              </a:lnSpc>
            </a:pPr>
            <a:r>
              <a:rPr lang="en-US" altLang="ko-KR" sz="2800" b="1" dirty="0" smtClean="0"/>
              <a:t>   -&gt; AJAX = </a:t>
            </a:r>
            <a:r>
              <a:rPr lang="en-US" altLang="ko-KR" sz="2800" b="1" dirty="0"/>
              <a:t>asynchronous</a:t>
            </a:r>
            <a:r>
              <a:rPr lang="en-US" altLang="ko-KR" sz="2800" dirty="0"/>
              <a:t> </a:t>
            </a:r>
            <a:endParaRPr lang="en-US" altLang="ko-KR" sz="2800" b="1" dirty="0" smtClean="0"/>
          </a:p>
          <a:p>
            <a:pPr>
              <a:lnSpc>
                <a:spcPct val="200000"/>
              </a:lnSpc>
            </a:pPr>
            <a:r>
              <a:rPr lang="en-US" altLang="ko-KR" sz="2800" b="1" dirty="0" smtClean="0"/>
              <a:t>   -&gt; AJAX </a:t>
            </a:r>
            <a:r>
              <a:rPr lang="ko-KR" altLang="en-US" sz="2800" b="1" dirty="0" smtClean="0"/>
              <a:t>사용 결과값에 대한 처리는 매우 주의해서 처리해야 한다</a:t>
            </a:r>
            <a:r>
              <a:rPr lang="en-US" altLang="ko-KR" sz="2800" b="1" dirty="0" smtClean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89895" y="575744"/>
            <a:ext cx="402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내가하는공부기록 </a:t>
            </a:r>
            <a:r>
              <a:rPr lang="en-US" altLang="ko-KR" sz="1100" i="1" dirty="0" smtClean="0"/>
              <a:t> #</a:t>
            </a:r>
            <a:r>
              <a:rPr lang="ko-KR" altLang="en-US" sz="1100" i="1" dirty="0" smtClean="0"/>
              <a:t>기초적인 내용 </a:t>
            </a: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거인들의어깨위에서서</a:t>
            </a:r>
            <a:endParaRPr lang="ko-KR" alt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226001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14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81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85901" y="712573"/>
            <a:ext cx="294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[Web </a:t>
            </a:r>
            <a:r>
              <a:rPr lang="en-US" altLang="ko-KR" b="1" dirty="0"/>
              <a:t>Programming </a:t>
            </a:r>
            <a:r>
              <a:rPr lang="en-US" altLang="ko-KR" b="1" dirty="0" smtClean="0"/>
              <a:t>v2]  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95085" y="1168710"/>
            <a:ext cx="10797950" cy="12429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#13. V1 -&gt; V2 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환경 만들기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14863" y="2593607"/>
            <a:ext cx="59325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800" b="1" dirty="0" smtClean="0"/>
              <a:t>Version 2 </a:t>
            </a:r>
            <a:r>
              <a:rPr lang="ko-KR" altLang="en-US" sz="2800" b="1" dirty="0" smtClean="0"/>
              <a:t>를 시작하기 위한 작업</a:t>
            </a:r>
            <a:endParaRPr lang="en-US" altLang="ko-KR" sz="2800" b="1" dirty="0" smtClean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574" y="2762280"/>
            <a:ext cx="1236461" cy="573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574" y="3575034"/>
            <a:ext cx="1239083" cy="35995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2405" y="4189550"/>
            <a:ext cx="1024798" cy="768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0744" y="5151036"/>
            <a:ext cx="808120" cy="65846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89895" y="575744"/>
            <a:ext cx="402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내가하는공부기록 </a:t>
            </a:r>
            <a:r>
              <a:rPr lang="en-US" altLang="ko-KR" sz="1100" i="1" dirty="0" smtClean="0"/>
              <a:t> #</a:t>
            </a:r>
            <a:r>
              <a:rPr lang="ko-KR" altLang="en-US" sz="1100" i="1" dirty="0" smtClean="0"/>
              <a:t>기초적인 내용 </a:t>
            </a: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거인들의어깨위에서서</a:t>
            </a:r>
            <a:endParaRPr lang="ko-KR" alt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4094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14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81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85901" y="712573"/>
            <a:ext cx="294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[Web </a:t>
            </a:r>
            <a:r>
              <a:rPr lang="en-US" altLang="ko-KR" b="1" dirty="0"/>
              <a:t>Programming </a:t>
            </a:r>
            <a:r>
              <a:rPr lang="en-US" altLang="ko-KR" b="1" dirty="0" smtClean="0"/>
              <a:t>v2]  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95085" y="1168709"/>
            <a:ext cx="10797950" cy="18976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#14</a:t>
            </a:r>
            <a:r>
              <a:rPr lang="en-US" altLang="ko-KR" sz="4800" b="1" dirty="0">
                <a:solidFill>
                  <a:schemeClr val="tx1"/>
                </a:solidFill>
              </a:rPr>
              <a:t>. 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application.properties</a:t>
            </a:r>
          </a:p>
          <a:p>
            <a:pPr algn="ctr"/>
            <a:r>
              <a:rPr lang="en-US" altLang="ko-KR" sz="4800" b="1" dirty="0">
                <a:solidFill>
                  <a:schemeClr val="tx1"/>
                </a:solidFill>
              </a:rPr>
              <a:t>-&gt; application.yml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574" y="2762280"/>
            <a:ext cx="1236461" cy="573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574" y="3575034"/>
            <a:ext cx="1239083" cy="35995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2405" y="4189550"/>
            <a:ext cx="1024798" cy="768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0744" y="5151036"/>
            <a:ext cx="808120" cy="65846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89895" y="575744"/>
            <a:ext cx="402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내가하는공부기록 </a:t>
            </a:r>
            <a:r>
              <a:rPr lang="en-US" altLang="ko-KR" sz="1100" i="1" dirty="0" smtClean="0"/>
              <a:t> #</a:t>
            </a:r>
            <a:r>
              <a:rPr lang="ko-KR" altLang="en-US" sz="1100" i="1" dirty="0" smtClean="0"/>
              <a:t>기초적인 내용 </a:t>
            </a: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거인들의어깨위에서서</a:t>
            </a:r>
            <a:endParaRPr lang="ko-KR" altLang="en-US" sz="1100" i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9671" y="3681424"/>
            <a:ext cx="37528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6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14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81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85901" y="712573"/>
            <a:ext cx="294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[Web </a:t>
            </a:r>
            <a:r>
              <a:rPr lang="en-US" altLang="ko-KR" b="1" dirty="0"/>
              <a:t>Programming </a:t>
            </a:r>
            <a:r>
              <a:rPr lang="en-US" altLang="ko-KR" b="1" dirty="0" smtClean="0"/>
              <a:t>v2]  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95085" y="1168710"/>
            <a:ext cx="10797950" cy="12257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#15. jQuery 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적용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574" y="2762280"/>
            <a:ext cx="1236461" cy="573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574" y="3575034"/>
            <a:ext cx="1239083" cy="35995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2405" y="4189550"/>
            <a:ext cx="1024798" cy="768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0744" y="5151036"/>
            <a:ext cx="808120" cy="65846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89895" y="575744"/>
            <a:ext cx="402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내가하는공부기록 </a:t>
            </a:r>
            <a:r>
              <a:rPr lang="en-US" altLang="ko-KR" sz="1100" i="1" dirty="0" smtClean="0"/>
              <a:t> #</a:t>
            </a:r>
            <a:r>
              <a:rPr lang="ko-KR" altLang="en-US" sz="1100" i="1" dirty="0" smtClean="0"/>
              <a:t>기초적인 내용 </a:t>
            </a: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거인들의어깨위에서서</a:t>
            </a:r>
            <a:endParaRPr lang="ko-KR" altLang="en-US" sz="11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836729" y="2535600"/>
            <a:ext cx="7520520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jQuery</a:t>
            </a:r>
            <a:r>
              <a:rPr lang="en-US" altLang="ko-KR" sz="2400" dirty="0"/>
              <a:t> is a JavaScript Library.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jQuery</a:t>
            </a:r>
            <a:r>
              <a:rPr lang="en-US" altLang="ko-KR" sz="2400" dirty="0"/>
              <a:t> greatly simplifies JavaScript programming.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jQuery</a:t>
            </a:r>
            <a:r>
              <a:rPr lang="en-US" altLang="ko-KR" sz="2400" dirty="0"/>
              <a:t> is easy to learn</a:t>
            </a:r>
            <a:r>
              <a:rPr lang="en-US" altLang="ko-KR" sz="24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https://www.w3schools.com/jquery/default.asp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221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14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81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85901" y="712573"/>
            <a:ext cx="294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[Web </a:t>
            </a:r>
            <a:r>
              <a:rPr lang="en-US" altLang="ko-KR" b="1" dirty="0"/>
              <a:t>Programming </a:t>
            </a:r>
            <a:r>
              <a:rPr lang="en-US" altLang="ko-KR" b="1" dirty="0" smtClean="0"/>
              <a:t>v2]  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95085" y="1168710"/>
            <a:ext cx="10797950" cy="12257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#16. </a:t>
            </a:r>
            <a:r>
              <a:rPr lang="en-US" altLang="ko-KR" sz="4800" b="1" dirty="0" smtClean="0">
                <a:solidFill>
                  <a:srgbClr val="0000FF"/>
                </a:solidFill>
              </a:rPr>
              <a:t>V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alue </a:t>
            </a:r>
            <a:r>
              <a:rPr lang="en-US" altLang="ko-KR" sz="4800" b="1" dirty="0" smtClean="0">
                <a:solidFill>
                  <a:srgbClr val="0000FF"/>
                </a:solidFill>
              </a:rPr>
              <a:t>O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bject 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적용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574" y="2762280"/>
            <a:ext cx="1236461" cy="573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574" y="3575034"/>
            <a:ext cx="1239083" cy="35995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2405" y="4189550"/>
            <a:ext cx="1024798" cy="768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0744" y="5151036"/>
            <a:ext cx="808120" cy="65846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89895" y="575744"/>
            <a:ext cx="402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내가하는공부기록 </a:t>
            </a:r>
            <a:r>
              <a:rPr lang="en-US" altLang="ko-KR" sz="1100" i="1" dirty="0" smtClean="0"/>
              <a:t> #</a:t>
            </a:r>
            <a:r>
              <a:rPr lang="ko-KR" altLang="en-US" sz="1100" i="1" dirty="0" smtClean="0"/>
              <a:t>기초적인 내용 </a:t>
            </a: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거인들의어깨위에서서</a:t>
            </a:r>
            <a:endParaRPr lang="ko-KR" altLang="en-US" sz="1100" i="1" dirty="0"/>
          </a:p>
        </p:txBody>
      </p:sp>
      <p:sp>
        <p:nvSpPr>
          <p:cNvPr id="6" name="타원 5"/>
          <p:cNvSpPr/>
          <p:nvPr/>
        </p:nvSpPr>
        <p:spPr>
          <a:xfrm>
            <a:off x="4961124" y="3273366"/>
            <a:ext cx="1722814" cy="176314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VO</a:t>
            </a:r>
            <a:endParaRPr lang="ko-KR" altLang="en-US" sz="3200" b="1" dirty="0"/>
          </a:p>
        </p:txBody>
      </p:sp>
      <p:sp>
        <p:nvSpPr>
          <p:cNvPr id="21" name="타원 20"/>
          <p:cNvSpPr/>
          <p:nvPr/>
        </p:nvSpPr>
        <p:spPr>
          <a:xfrm>
            <a:off x="7660650" y="3303163"/>
            <a:ext cx="1722814" cy="176314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MAP</a:t>
            </a:r>
            <a:endParaRPr lang="ko-KR" altLang="en-US" sz="3200" b="1" dirty="0"/>
          </a:p>
        </p:txBody>
      </p:sp>
      <p:sp>
        <p:nvSpPr>
          <p:cNvPr id="23" name="타원 22"/>
          <p:cNvSpPr/>
          <p:nvPr/>
        </p:nvSpPr>
        <p:spPr>
          <a:xfrm>
            <a:off x="2172617" y="3273366"/>
            <a:ext cx="1722814" cy="176314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JSON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4575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14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81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2013114" y="1286314"/>
            <a:ext cx="167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[ Front Web ]</a:t>
            </a:r>
            <a:endParaRPr lang="ko-KR" altLang="en-US" b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89895" y="575744"/>
            <a:ext cx="402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내가하는공부기록 </a:t>
            </a:r>
            <a:r>
              <a:rPr lang="en-US" altLang="ko-KR" sz="1100" i="1" dirty="0" smtClean="0"/>
              <a:t> #</a:t>
            </a:r>
            <a:r>
              <a:rPr lang="ko-KR" altLang="en-US" sz="1100" i="1" dirty="0" smtClean="0"/>
              <a:t>기초적인 내용 </a:t>
            </a: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거인들의어깨위에서서</a:t>
            </a:r>
            <a:endParaRPr lang="ko-KR" alt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8026379" y="1286314"/>
            <a:ext cx="156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[ Back Was ]</a:t>
            </a:r>
            <a:endParaRPr lang="ko-KR" altLang="en-US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498135" y="2069484"/>
            <a:ext cx="2544948" cy="14869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JSP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 smtClean="0"/>
              <a:t>Thymeleaf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98135" y="3888124"/>
            <a:ext cx="2544948" cy="14869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dk1"/>
                </a:solidFill>
              </a:rPr>
              <a:t>HTML 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 smtClean="0"/>
              <a:t>CSS</a:t>
            </a:r>
            <a:endParaRPr lang="en-US" altLang="ko-KR" b="1" dirty="0">
              <a:solidFill>
                <a:schemeClr val="dk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dk1"/>
                </a:solidFill>
              </a:rPr>
              <a:t>JavaScript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775023" y="2069484"/>
            <a:ext cx="4789447" cy="33055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</a:rPr>
              <a:t>MAP</a:t>
            </a:r>
            <a:r>
              <a:rPr lang="en-US" altLang="ko-KR" sz="2000" b="1" dirty="0" smtClean="0"/>
              <a:t> - Key : Value</a:t>
            </a:r>
            <a:br>
              <a:rPr lang="en-US" altLang="ko-KR" sz="2000" b="1" dirty="0" smtClean="0"/>
            </a:br>
            <a:r>
              <a:rPr lang="en-US" altLang="ko-KR" sz="1400" dirty="0" smtClean="0"/>
              <a:t>ex) put(“name”,”</a:t>
            </a:r>
            <a:r>
              <a:rPr lang="ko-KR" altLang="en-US" sz="1400" dirty="0" smtClean="0"/>
              <a:t>홍길동</a:t>
            </a:r>
            <a:r>
              <a:rPr lang="en-US" altLang="ko-KR" sz="1400" dirty="0" smtClean="0"/>
              <a:t>“)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 smtClean="0"/>
          </a:p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</a:rPr>
              <a:t>VO</a:t>
            </a:r>
            <a:r>
              <a:rPr lang="en-US" altLang="ko-KR" sz="2000" b="1" dirty="0" smtClean="0"/>
              <a:t>   - Key : Value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/>
              <a:t> ex)  String name=“</a:t>
            </a:r>
            <a:r>
              <a:rPr lang="ko-KR" altLang="en-US" sz="1400" dirty="0" smtClean="0"/>
              <a:t>홍길동</a:t>
            </a:r>
            <a:r>
              <a:rPr lang="en-US" altLang="ko-KR" sz="1400" dirty="0" smtClean="0"/>
              <a:t>”</a:t>
            </a:r>
            <a:endParaRPr lang="en-US" altLang="ko-KR" sz="1600" dirty="0" smtClean="0"/>
          </a:p>
        </p:txBody>
      </p:sp>
      <p:cxnSp>
        <p:nvCxnSpPr>
          <p:cNvPr id="17" name="직선 화살표 연결선 16"/>
          <p:cNvCxnSpPr>
            <a:stCxn id="27" idx="1"/>
            <a:endCxn id="10" idx="3"/>
          </p:cNvCxnSpPr>
          <p:nvPr/>
        </p:nvCxnSpPr>
        <p:spPr>
          <a:xfrm flipH="1" flipV="1">
            <a:off x="4043083" y="2812958"/>
            <a:ext cx="2731940" cy="9093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35585" y="2734394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00FF"/>
                </a:solidFill>
              </a:rPr>
              <a:t>model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29" name="직선 화살표 연결선 28"/>
          <p:cNvCxnSpPr>
            <a:stCxn id="27" idx="1"/>
            <a:endCxn id="26" idx="3"/>
          </p:cNvCxnSpPr>
          <p:nvPr/>
        </p:nvCxnSpPr>
        <p:spPr>
          <a:xfrm flipH="1">
            <a:off x="4043083" y="3722278"/>
            <a:ext cx="2731940" cy="9093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12241" y="3828380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00FF"/>
                </a:solidFill>
              </a:rPr>
              <a:t>Json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7783" y="4422213"/>
            <a:ext cx="159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{“name”:”</a:t>
            </a:r>
            <a:r>
              <a:rPr lang="ko-KR" altLang="en-US" sz="1400" dirty="0" smtClean="0"/>
              <a:t>홍길동</a:t>
            </a:r>
            <a:r>
              <a:rPr lang="en-US" altLang="ko-KR" sz="1400" dirty="0" smtClean="0"/>
              <a:t>”}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180532" y="150971"/>
            <a:ext cx="576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데이터 저장방식의 기본 </a:t>
            </a:r>
            <a:r>
              <a:rPr lang="en-US" altLang="ko-KR" sz="3600" b="1" dirty="0" smtClean="0">
                <a:solidFill>
                  <a:srgbClr val="C00000"/>
                </a:solidFill>
              </a:rPr>
              <a:t>[Key : Value]</a:t>
            </a:r>
            <a:endParaRPr lang="ko-KR" altLang="en-US" sz="3600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341017" y="5434590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 </a:t>
            </a:r>
            <a:r>
              <a:rPr lang="ko-KR" altLang="en-US" sz="1100" dirty="0" smtClean="0"/>
              <a:t>구조체 </a:t>
            </a:r>
            <a:r>
              <a:rPr lang="en-US" altLang="ko-KR" sz="1100" dirty="0" smtClean="0"/>
              <a:t>?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532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437910" y="2081061"/>
            <a:ext cx="2638579" cy="279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0" y="61474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0007" y="48359"/>
            <a:ext cx="6361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#0.</a:t>
            </a:r>
            <a:r>
              <a:rPr lang="ko-KR" altLang="en-US" sz="2800" b="1" dirty="0" smtClean="0"/>
              <a:t> </a:t>
            </a:r>
            <a:r>
              <a:rPr lang="en-US" altLang="ko-KR" sz="2800" b="1" dirty="0"/>
              <a:t>Web Programming </a:t>
            </a:r>
            <a:r>
              <a:rPr lang="ko-KR" altLang="en-US" sz="2800" b="1" dirty="0"/>
              <a:t>오리엔테이션</a:t>
            </a:r>
          </a:p>
        </p:txBody>
      </p:sp>
      <p:sp>
        <p:nvSpPr>
          <p:cNvPr id="5" name="Google Shape;62;p13"/>
          <p:cNvSpPr/>
          <p:nvPr/>
        </p:nvSpPr>
        <p:spPr>
          <a:xfrm>
            <a:off x="4726549" y="2339877"/>
            <a:ext cx="2061300" cy="78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/>
              <a:t>HTML</a:t>
            </a:r>
            <a:endParaRPr sz="25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(</a:t>
            </a:r>
            <a:r>
              <a:rPr lang="ko" sz="1000" dirty="0">
                <a:solidFill>
                  <a:schemeClr val="dk1"/>
                </a:solidFill>
              </a:rPr>
              <a:t>css - 디자인, 스타일, 컬러풀)</a:t>
            </a:r>
            <a:endParaRPr sz="1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338876" y="2375337"/>
            <a:ext cx="2102288" cy="1884148"/>
            <a:chOff x="569967" y="1498370"/>
            <a:chExt cx="2600282" cy="271815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185" y="2808105"/>
              <a:ext cx="1977650" cy="126827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569967" y="2104207"/>
              <a:ext cx="2600282" cy="2112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9613" y="2302557"/>
              <a:ext cx="1653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Web Browser</a:t>
              </a:r>
              <a:endParaRPr lang="ko-KR" alt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63867" y="1498370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Client</a:t>
              </a:r>
              <a:endParaRPr lang="ko-KR" altLang="en-US" b="1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486281" y="1958678"/>
              <a:ext cx="11235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직선 연결선 10"/>
          <p:cNvCxnSpPr/>
          <p:nvPr/>
        </p:nvCxnSpPr>
        <p:spPr>
          <a:xfrm>
            <a:off x="3225044" y="1467442"/>
            <a:ext cx="0" cy="4737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58;p13"/>
          <p:cNvSpPr/>
          <p:nvPr/>
        </p:nvSpPr>
        <p:spPr>
          <a:xfrm>
            <a:off x="4953844" y="1467442"/>
            <a:ext cx="1710660" cy="392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 smtClean="0"/>
              <a:t>Web</a:t>
            </a:r>
            <a:r>
              <a:rPr lang="en-US" altLang="ko" b="1" dirty="0" smtClean="0"/>
              <a:t> Serer</a:t>
            </a:r>
            <a:endParaRPr b="1" dirty="0"/>
          </a:p>
        </p:txBody>
      </p:sp>
      <p:cxnSp>
        <p:nvCxnSpPr>
          <p:cNvPr id="16" name="Google Shape;66;p13"/>
          <p:cNvCxnSpPr/>
          <p:nvPr/>
        </p:nvCxnSpPr>
        <p:spPr>
          <a:xfrm>
            <a:off x="5222389" y="1845692"/>
            <a:ext cx="115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오른쪽 화살표 13"/>
          <p:cNvSpPr/>
          <p:nvPr/>
        </p:nvSpPr>
        <p:spPr>
          <a:xfrm>
            <a:off x="2566155" y="2965327"/>
            <a:ext cx="1546945" cy="446918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http request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60267" y="3412245"/>
            <a:ext cx="1129553" cy="191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www.~~.com</a:t>
            </a:r>
            <a:endParaRPr lang="ko-KR" altLang="en-US" dirty="0"/>
          </a:p>
        </p:txBody>
      </p:sp>
      <p:sp>
        <p:nvSpPr>
          <p:cNvPr id="18" name="왼쪽 화살표 17"/>
          <p:cNvSpPr/>
          <p:nvPr/>
        </p:nvSpPr>
        <p:spPr>
          <a:xfrm>
            <a:off x="2617256" y="3745462"/>
            <a:ext cx="1495844" cy="424524"/>
          </a:xfrm>
          <a:prstGeom prst="lef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response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7332" y="736360"/>
            <a:ext cx="10884056" cy="403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0000FF"/>
                </a:solidFill>
                <a:latin typeface="+mn-ea"/>
              </a:rPr>
              <a:t>☞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 Web Program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의 시작과 진행과정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(Front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관점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)..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그리고 공부해야 할 것들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.. for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개발 입문자</a:t>
            </a:r>
            <a:endParaRPr lang="ko-KR" altLang="en-US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6" name="Google Shape;65;p13"/>
          <p:cNvSpPr/>
          <p:nvPr/>
        </p:nvSpPr>
        <p:spPr>
          <a:xfrm>
            <a:off x="4720888" y="3552685"/>
            <a:ext cx="2061300" cy="89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/>
              <a:t>Java Script</a:t>
            </a:r>
            <a:endParaRPr sz="2000"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(front 의 언어 -  </a:t>
            </a:r>
            <a:r>
              <a:rPr lang="ko" sz="800" dirty="0">
                <a:solidFill>
                  <a:schemeClr val="dk1"/>
                </a:solidFill>
              </a:rPr>
              <a:t>역동적(Dynamic)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rgbClr val="0000FF"/>
                </a:solidFill>
              </a:rPr>
              <a:t>-학습 : 순수 자바스크립트, jQuery, AJAX</a:t>
            </a:r>
            <a:endParaRPr sz="800" dirty="0">
              <a:solidFill>
                <a:srgbClr val="0000FF"/>
              </a:solidFill>
            </a:endParaRPr>
          </a:p>
        </p:txBody>
      </p:sp>
      <p:sp>
        <p:nvSpPr>
          <p:cNvPr id="27" name="Google Shape;67;p13"/>
          <p:cNvSpPr/>
          <p:nvPr/>
        </p:nvSpPr>
        <p:spPr>
          <a:xfrm>
            <a:off x="5889813" y="3301137"/>
            <a:ext cx="251700" cy="1953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71;p13"/>
          <p:cNvSpPr/>
          <p:nvPr/>
        </p:nvSpPr>
        <p:spPr>
          <a:xfrm>
            <a:off x="5364338" y="3307430"/>
            <a:ext cx="266400" cy="195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59;p13"/>
          <p:cNvSpPr/>
          <p:nvPr/>
        </p:nvSpPr>
        <p:spPr>
          <a:xfrm>
            <a:off x="8375892" y="1361324"/>
            <a:ext cx="1258200" cy="6043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Was (back)</a:t>
            </a:r>
            <a:endParaRPr b="1" dirty="0"/>
          </a:p>
        </p:txBody>
      </p:sp>
      <p:sp>
        <p:nvSpPr>
          <p:cNvPr id="30" name="Google Shape;60;p13"/>
          <p:cNvSpPr/>
          <p:nvPr/>
        </p:nvSpPr>
        <p:spPr>
          <a:xfrm>
            <a:off x="7828692" y="2047477"/>
            <a:ext cx="2892600" cy="282932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31" name="Google Shape;68;p13"/>
          <p:cNvCxnSpPr/>
          <p:nvPr/>
        </p:nvCxnSpPr>
        <p:spPr>
          <a:xfrm>
            <a:off x="8427792" y="1859542"/>
            <a:ext cx="115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62;p13"/>
          <p:cNvSpPr/>
          <p:nvPr/>
        </p:nvSpPr>
        <p:spPr>
          <a:xfrm>
            <a:off x="8289354" y="2483176"/>
            <a:ext cx="2061300" cy="153287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 smtClean="0"/>
              <a:t>JAVA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컨트롤러 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서비스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레파지토리</a:t>
            </a:r>
            <a:endParaRPr lang="en-US" altLang="ko-KR" sz="10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 smtClean="0">
                <a:solidFill>
                  <a:schemeClr val="dk1"/>
                </a:solidFill>
              </a:rPr>
              <a:t>DTO, VO, DAO, ENTITY</a:t>
            </a:r>
            <a:r>
              <a:rPr lang="ko" sz="1000" dirty="0" smtClean="0">
                <a:solidFill>
                  <a:schemeClr val="dk1"/>
                </a:solidFill>
              </a:rPr>
              <a:t>)</a:t>
            </a:r>
            <a:endParaRPr sz="1000" dirty="0"/>
          </a:p>
        </p:txBody>
      </p:sp>
      <p:sp>
        <p:nvSpPr>
          <p:cNvPr id="33" name="오른쪽 화살표 32"/>
          <p:cNvSpPr/>
          <p:nvPr/>
        </p:nvSpPr>
        <p:spPr>
          <a:xfrm>
            <a:off x="7174685" y="3541544"/>
            <a:ext cx="555811" cy="393501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화살표 33"/>
          <p:cNvSpPr/>
          <p:nvPr/>
        </p:nvSpPr>
        <p:spPr>
          <a:xfrm>
            <a:off x="7126352" y="4047223"/>
            <a:ext cx="549894" cy="424524"/>
          </a:xfrm>
          <a:prstGeom prst="lef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Google Shape;54;p13"/>
          <p:cNvSpPr/>
          <p:nvPr/>
        </p:nvSpPr>
        <p:spPr>
          <a:xfrm>
            <a:off x="9072649" y="5004594"/>
            <a:ext cx="1212900" cy="23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2"/>
                </a:solidFill>
              </a:rPr>
              <a:t>data (contents)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36" name="Google Shape;61;p13"/>
          <p:cNvSpPr/>
          <p:nvPr/>
        </p:nvSpPr>
        <p:spPr>
          <a:xfrm>
            <a:off x="4425799" y="5406669"/>
            <a:ext cx="5617200" cy="1299600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rgbClr val="0000FF"/>
                </a:solidFill>
              </a:rPr>
              <a:t>Data</a:t>
            </a:r>
            <a:endParaRPr sz="1600" b="1" dirty="0">
              <a:solidFill>
                <a:srgbClr val="0000FF"/>
              </a:solidFill>
            </a:endParaRPr>
          </a:p>
        </p:txBody>
      </p:sp>
      <p:sp>
        <p:nvSpPr>
          <p:cNvPr id="37" name="Google Shape;63;p13"/>
          <p:cNvSpPr/>
          <p:nvPr/>
        </p:nvSpPr>
        <p:spPr>
          <a:xfrm>
            <a:off x="6387824" y="5605419"/>
            <a:ext cx="1702200" cy="23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/>
              <a:t>DBMS </a:t>
            </a:r>
            <a:endParaRPr sz="2400" b="1"/>
          </a:p>
        </p:txBody>
      </p:sp>
      <p:sp>
        <p:nvSpPr>
          <p:cNvPr id="38" name="Google Shape;64;p13"/>
          <p:cNvSpPr/>
          <p:nvPr/>
        </p:nvSpPr>
        <p:spPr>
          <a:xfrm>
            <a:off x="6208278" y="6312818"/>
            <a:ext cx="2061300" cy="23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2"/>
                </a:solidFill>
              </a:rPr>
              <a:t>(oracle, ms-sql, mysql, maria)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39" name="Google Shape;73;p13"/>
          <p:cNvSpPr/>
          <p:nvPr/>
        </p:nvSpPr>
        <p:spPr>
          <a:xfrm rot="858627">
            <a:off x="8040838" y="4620818"/>
            <a:ext cx="577726" cy="71175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쿼리</a:t>
            </a:r>
            <a:endParaRPr sz="1000" b="1"/>
          </a:p>
        </p:txBody>
      </p:sp>
      <p:sp>
        <p:nvSpPr>
          <p:cNvPr id="40" name="Google Shape;74;p13"/>
          <p:cNvSpPr/>
          <p:nvPr/>
        </p:nvSpPr>
        <p:spPr>
          <a:xfrm rot="839730">
            <a:off x="8707569" y="4614797"/>
            <a:ext cx="614028" cy="71043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결과</a:t>
            </a:r>
            <a:endParaRPr sz="1000" b="1"/>
          </a:p>
        </p:txBody>
      </p:sp>
      <p:sp>
        <p:nvSpPr>
          <p:cNvPr id="41" name="Google Shape;75;p13"/>
          <p:cNvSpPr/>
          <p:nvPr/>
        </p:nvSpPr>
        <p:spPr>
          <a:xfrm>
            <a:off x="10176144" y="5224025"/>
            <a:ext cx="2523554" cy="147545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/>
              <a:t>Infra</a:t>
            </a:r>
            <a:endParaRPr sz="2400" b="1" dirty="0"/>
          </a:p>
          <a:p>
            <a:pPr marL="360000" lvl="0" indent="-243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dirty="0"/>
              <a:t>Server(H/W,Cloud)</a:t>
            </a:r>
            <a:endParaRPr dirty="0"/>
          </a:p>
          <a:p>
            <a:pPr marL="360000" lvl="0" indent="-243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dirty="0"/>
              <a:t>Git</a:t>
            </a:r>
            <a:endParaRPr dirty="0"/>
          </a:p>
          <a:p>
            <a:pPr marL="360000" lvl="0" indent="-243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dirty="0"/>
              <a:t>Jenkins</a:t>
            </a:r>
            <a:endParaRPr dirty="0"/>
          </a:p>
        </p:txBody>
      </p:sp>
      <p:sp>
        <p:nvSpPr>
          <p:cNvPr id="42" name="직사각형 41"/>
          <p:cNvSpPr/>
          <p:nvPr/>
        </p:nvSpPr>
        <p:spPr>
          <a:xfrm>
            <a:off x="4113100" y="1361324"/>
            <a:ext cx="7004399" cy="3643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300681" y="1189982"/>
            <a:ext cx="21479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spring framework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14" y="170233"/>
            <a:ext cx="352414" cy="35241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9841881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17740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14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81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85901" y="712573"/>
            <a:ext cx="294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[Web </a:t>
            </a:r>
            <a:r>
              <a:rPr lang="en-US" altLang="ko-KR" b="1" dirty="0"/>
              <a:t>Programming </a:t>
            </a:r>
            <a:r>
              <a:rPr lang="en-US" altLang="ko-KR" b="1" dirty="0" smtClean="0"/>
              <a:t>v2]  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95085" y="1168710"/>
            <a:ext cx="10797950" cy="12257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#17. 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다중 데이터 처리 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1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(DB)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574" y="2762280"/>
            <a:ext cx="1236461" cy="573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574" y="3575034"/>
            <a:ext cx="1239083" cy="35995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2405" y="4189550"/>
            <a:ext cx="1024798" cy="768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0744" y="5151036"/>
            <a:ext cx="808120" cy="65846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89895" y="575744"/>
            <a:ext cx="402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내가하는공부기록 </a:t>
            </a:r>
            <a:r>
              <a:rPr lang="en-US" altLang="ko-KR" sz="1100" i="1" dirty="0" smtClean="0"/>
              <a:t> #</a:t>
            </a:r>
            <a:r>
              <a:rPr lang="ko-KR" altLang="en-US" sz="1100" i="1" dirty="0" smtClean="0"/>
              <a:t>기초적인 내용 </a:t>
            </a: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거인들의어깨위에서서</a:t>
            </a:r>
            <a:endParaRPr lang="ko-KR" alt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2427936" y="2600850"/>
            <a:ext cx="52758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배열로 파라미터가 넘어올 때 처리</a:t>
            </a:r>
            <a:endParaRPr lang="en-US" altLang="ko-KR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Front Web </a:t>
            </a:r>
            <a:r>
              <a:rPr lang="ko-KR" altLang="en-US" sz="2400" b="1" dirty="0" smtClean="0"/>
              <a:t>처리</a:t>
            </a:r>
            <a:endParaRPr lang="en-US" altLang="ko-KR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BackEnd </a:t>
            </a:r>
            <a:r>
              <a:rPr lang="ko-KR" altLang="en-US" sz="2400" b="1" dirty="0" smtClean="0"/>
              <a:t>처리</a:t>
            </a:r>
            <a:endParaRPr lang="en-US" altLang="ko-KR" sz="2400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2517936" y="5342332"/>
            <a:ext cx="5845243" cy="58722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ea typeface="훈민갈잎굴림체" panose="02030600000101010101" pitchFamily="18" charset="-127"/>
              </a:rPr>
              <a:t>☞ 좀 더 실무처럼</a:t>
            </a:r>
            <a:endParaRPr lang="ko-KR" altLang="en-US" sz="3200" b="1" dirty="0">
              <a:ea typeface="훈민갈잎굴림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82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14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81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85901" y="712573"/>
            <a:ext cx="294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[Web </a:t>
            </a:r>
            <a:r>
              <a:rPr lang="en-US" altLang="ko-KR" b="1" dirty="0"/>
              <a:t>Programming </a:t>
            </a:r>
            <a:r>
              <a:rPr lang="en-US" altLang="ko-KR" b="1" dirty="0" smtClean="0"/>
              <a:t>v2]  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95085" y="1168710"/>
            <a:ext cx="10797950" cy="12257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#17. 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다중 데이터 처리 </a:t>
            </a:r>
            <a:r>
              <a:rPr lang="en-US" altLang="ko-KR" sz="4800" b="1" dirty="0">
                <a:solidFill>
                  <a:schemeClr val="tx1"/>
                </a:solidFill>
              </a:rPr>
              <a:t>2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(DB)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574" y="2762280"/>
            <a:ext cx="1236461" cy="573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574" y="3575034"/>
            <a:ext cx="1239083" cy="35995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2405" y="4189550"/>
            <a:ext cx="1024798" cy="768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0744" y="5151036"/>
            <a:ext cx="808120" cy="65846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89895" y="575744"/>
            <a:ext cx="402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내가하는공부기록 </a:t>
            </a:r>
            <a:r>
              <a:rPr lang="en-US" altLang="ko-KR" sz="1100" i="1" dirty="0" smtClean="0"/>
              <a:t> #</a:t>
            </a:r>
            <a:r>
              <a:rPr lang="ko-KR" altLang="en-US" sz="1100" i="1" dirty="0" smtClean="0"/>
              <a:t>기초적인 내용 </a:t>
            </a: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거인들의어깨위에서서</a:t>
            </a:r>
            <a:endParaRPr lang="ko-KR" alt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2427936" y="2600850"/>
            <a:ext cx="3978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DB </a:t>
            </a:r>
            <a:r>
              <a:rPr lang="ko-KR" altLang="en-US" sz="2400" b="1" dirty="0" smtClean="0"/>
              <a:t>의 효율을 생각하자</a:t>
            </a:r>
            <a:endParaRPr lang="en-US" altLang="ko-KR" sz="2400" b="1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rgbClr val="0000FF"/>
                </a:solidFill>
              </a:rPr>
              <a:t>One Query </a:t>
            </a:r>
            <a:r>
              <a:rPr lang="ko-KR" altLang="en-US" sz="2400" b="1" dirty="0" smtClean="0">
                <a:solidFill>
                  <a:srgbClr val="0000FF"/>
                </a:solidFill>
              </a:rPr>
              <a:t>우선주의</a:t>
            </a:r>
            <a:endParaRPr lang="en-US" altLang="ko-KR" sz="2400" dirty="0">
              <a:solidFill>
                <a:srgbClr val="0000FF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Dynamic SQL (MyBatis)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17936" y="5342332"/>
            <a:ext cx="5845243" cy="58722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ea typeface="훈민갈잎굴림체" panose="02030600000101010101" pitchFamily="18" charset="-127"/>
              </a:rPr>
              <a:t>☞ 좀 더 실무처럼</a:t>
            </a:r>
            <a:endParaRPr lang="ko-KR" altLang="en-US" sz="3200" b="1" dirty="0">
              <a:ea typeface="훈민갈잎굴림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35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767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18234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85901" y="712573"/>
            <a:ext cx="294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[Web </a:t>
            </a:r>
            <a:r>
              <a:rPr lang="en-US" altLang="ko-KR" b="1" dirty="0"/>
              <a:t>Programming </a:t>
            </a:r>
            <a:r>
              <a:rPr lang="en-US" altLang="ko-KR" b="1" dirty="0" smtClean="0"/>
              <a:t>v2]  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95085" y="1168710"/>
            <a:ext cx="10797950" cy="12257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#18.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(DB)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트랜잭션 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(Transaction)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574" y="2762280"/>
            <a:ext cx="1236461" cy="573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574" y="3575034"/>
            <a:ext cx="1239083" cy="35995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2405" y="4189550"/>
            <a:ext cx="1024798" cy="768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0744" y="5151036"/>
            <a:ext cx="808120" cy="65846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89895" y="575744"/>
            <a:ext cx="40238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내가하는공부기록 </a:t>
            </a:r>
            <a:r>
              <a:rPr lang="en-US" altLang="ko-KR" sz="1100" i="1" dirty="0" smtClean="0"/>
              <a:t> #</a:t>
            </a:r>
            <a:r>
              <a:rPr lang="ko-KR" altLang="en-US" sz="1100" i="1" dirty="0" smtClean="0"/>
              <a:t>기초적인 내용 </a:t>
            </a: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거인들의어깨위에서서</a:t>
            </a:r>
            <a:r>
              <a:rPr lang="en-US" altLang="ko-KR" sz="1100" i="1" dirty="0" smtClean="0"/>
              <a:t/>
            </a:r>
            <a:br>
              <a:rPr lang="en-US" altLang="ko-KR" sz="1100" i="1" dirty="0" smtClean="0"/>
            </a:b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말이 느려 답답할 땐 </a:t>
            </a:r>
            <a:r>
              <a:rPr lang="en-US" altLang="ko-KR" sz="1100" i="1" dirty="0" smtClean="0"/>
              <a:t>1.25 or 1.5 </a:t>
            </a:r>
            <a:r>
              <a:rPr lang="ko-KR" altLang="en-US" sz="1100" i="1" dirty="0" smtClean="0"/>
              <a:t>배속 </a:t>
            </a:r>
            <a:r>
              <a:rPr lang="en-US" altLang="ko-KR" sz="1100" i="1" dirty="0" smtClean="0"/>
              <a:t>!!</a:t>
            </a:r>
            <a:endParaRPr lang="ko-KR" alt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1950514" y="2842712"/>
            <a:ext cx="784702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rgbClr val="0000FF"/>
                </a:solidFill>
              </a:rPr>
              <a:t>DB Transaction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개념적 이해</a:t>
            </a:r>
            <a:endParaRPr lang="en-US" altLang="ko-KR" sz="2400" b="1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DB Session – </a:t>
            </a:r>
            <a:r>
              <a:rPr lang="en-US" altLang="ko-KR" sz="3200" b="1" dirty="0" smtClean="0">
                <a:solidFill>
                  <a:srgbClr val="0000FF"/>
                </a:solidFill>
              </a:rPr>
              <a:t>autocommit</a:t>
            </a:r>
            <a:r>
              <a:rPr lang="en-US" altLang="ko-KR" sz="3200" b="1" dirty="0" smtClean="0"/>
              <a:t> </a:t>
            </a:r>
            <a:r>
              <a:rPr lang="ko-KR" altLang="en-US" sz="2400" b="1" dirty="0" smtClean="0"/>
              <a:t>에 대한 이해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그리고 스프링에서의 </a:t>
            </a:r>
            <a:r>
              <a:rPr lang="en-US" altLang="ko-KR" sz="3200" b="1" dirty="0" smtClean="0">
                <a:solidFill>
                  <a:srgbClr val="0000FF"/>
                </a:solidFill>
              </a:rPr>
              <a:t>@transactional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처리를 </a:t>
            </a:r>
            <a:r>
              <a:rPr lang="en-US" altLang="ko-KR" sz="2400" b="1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6687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766" y="677271"/>
            <a:ext cx="4676260" cy="184109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767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18234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89895" y="575744"/>
            <a:ext cx="40238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내가하는공부기록 </a:t>
            </a:r>
            <a:r>
              <a:rPr lang="en-US" altLang="ko-KR" sz="1100" i="1" dirty="0" smtClean="0"/>
              <a:t> #</a:t>
            </a:r>
            <a:r>
              <a:rPr lang="ko-KR" altLang="en-US" sz="1100" i="1" dirty="0" smtClean="0"/>
              <a:t>기초적인 내용 </a:t>
            </a: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거인들의어깨위에서서</a:t>
            </a:r>
            <a:r>
              <a:rPr lang="en-US" altLang="ko-KR" sz="1100" i="1" dirty="0" smtClean="0"/>
              <a:t/>
            </a:r>
            <a:br>
              <a:rPr lang="en-US" altLang="ko-KR" sz="1100" i="1" dirty="0" smtClean="0"/>
            </a:b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말이 느려 답답할 땐 </a:t>
            </a:r>
            <a:r>
              <a:rPr lang="en-US" altLang="ko-KR" sz="1100" i="1" dirty="0" smtClean="0"/>
              <a:t>1.25 or 1.5 </a:t>
            </a:r>
            <a:r>
              <a:rPr lang="ko-KR" altLang="en-US" sz="1100" i="1" dirty="0" smtClean="0"/>
              <a:t>배속 </a:t>
            </a:r>
            <a:r>
              <a:rPr lang="en-US" altLang="ko-KR" sz="1100" i="1" dirty="0" smtClean="0"/>
              <a:t>!!</a:t>
            </a:r>
            <a:endParaRPr lang="ko-KR" altLang="en-US" sz="1100" i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005" y="2987618"/>
            <a:ext cx="1411010" cy="258578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680" y="2846481"/>
            <a:ext cx="1411010" cy="2585786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 flipH="1">
            <a:off x="4135215" y="3507385"/>
            <a:ext cx="4386842" cy="472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249271" y="4814046"/>
            <a:ext cx="4272786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17705" y="23308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</a:rPr>
              <a:t>살사람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890436" y="231692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</a:rPr>
              <a:t>팔사람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020" y="2883735"/>
            <a:ext cx="949752" cy="12718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3460" y="4550739"/>
            <a:ext cx="1314872" cy="1104671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4015667" y="4280377"/>
            <a:ext cx="46259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3783106" y="2689412"/>
            <a:ext cx="5298141" cy="3092823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889251" y="2607822"/>
            <a:ext cx="1413938" cy="2428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transaction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1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767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18234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85901" y="712573"/>
            <a:ext cx="294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[Web </a:t>
            </a:r>
            <a:r>
              <a:rPr lang="en-US" altLang="ko-KR" b="1" dirty="0"/>
              <a:t>Programming </a:t>
            </a:r>
            <a:r>
              <a:rPr lang="en-US" altLang="ko-KR" b="1" dirty="0" smtClean="0"/>
              <a:t>v2]  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95085" y="1168710"/>
            <a:ext cx="10797950" cy="12257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#19. Spring boot 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에서 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DB 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처리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 1.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574" y="2762280"/>
            <a:ext cx="1236461" cy="573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574" y="3575034"/>
            <a:ext cx="1239083" cy="35995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2405" y="4189550"/>
            <a:ext cx="1024798" cy="768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0744" y="5151036"/>
            <a:ext cx="808120" cy="65846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89895" y="575744"/>
            <a:ext cx="40238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내가하는공부기록 </a:t>
            </a:r>
            <a:r>
              <a:rPr lang="en-US" altLang="ko-KR" sz="1100" i="1" dirty="0" smtClean="0"/>
              <a:t> #</a:t>
            </a:r>
            <a:r>
              <a:rPr lang="ko-KR" altLang="en-US" sz="1100" i="1" dirty="0" smtClean="0"/>
              <a:t>기초적인 내용 </a:t>
            </a: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거인들의어깨위에서서</a:t>
            </a:r>
            <a:r>
              <a:rPr lang="en-US" altLang="ko-KR" sz="1100" i="1" dirty="0" smtClean="0"/>
              <a:t/>
            </a:r>
            <a:br>
              <a:rPr lang="en-US" altLang="ko-KR" sz="1100" i="1" dirty="0" smtClean="0"/>
            </a:b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말이 느려 답답할 땐 </a:t>
            </a:r>
            <a:r>
              <a:rPr lang="en-US" altLang="ko-KR" sz="1100" i="1" dirty="0" smtClean="0"/>
              <a:t>1.25 or 1.5 </a:t>
            </a:r>
            <a:r>
              <a:rPr lang="ko-KR" altLang="en-US" sz="1100" i="1" dirty="0" smtClean="0"/>
              <a:t>배속 </a:t>
            </a:r>
            <a:r>
              <a:rPr lang="en-US" altLang="ko-KR" sz="1100" i="1" dirty="0" smtClean="0"/>
              <a:t>!!</a:t>
            </a:r>
            <a:endParaRPr lang="ko-KR" alt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1645575" y="2689139"/>
            <a:ext cx="806739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2800" b="1" dirty="0" smtClean="0"/>
              <a:t>Auto-commit = true or false</a:t>
            </a:r>
            <a:br>
              <a:rPr lang="en-US" altLang="ko-KR" sz="2800" b="1" dirty="0" smtClean="0"/>
            </a:br>
            <a:r>
              <a:rPr lang="en-US" altLang="ko-KR" sz="1400" b="1" dirty="0" smtClean="0">
                <a:solidFill>
                  <a:srgbClr val="0000FF"/>
                </a:solidFill>
              </a:rPr>
              <a:t>(auto-commit 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환경세팅 방법과 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Spring boot 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동작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)</a:t>
            </a:r>
            <a:endParaRPr lang="en-US" altLang="ko-KR" sz="2800" b="1" dirty="0" smtClean="0">
              <a:solidFill>
                <a:srgbClr val="0000FF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2800" b="1" dirty="0" smtClean="0"/>
              <a:t>DB Connection &amp; get </a:t>
            </a:r>
            <a:r>
              <a:rPr lang="en-US" altLang="ko-KR" sz="2800" b="1" dirty="0"/>
              <a:t>Sql Session</a:t>
            </a:r>
            <a:r>
              <a:rPr lang="en-US" altLang="ko-KR" sz="2800" b="1" dirty="0">
                <a:solidFill>
                  <a:srgbClr val="0000FF"/>
                </a:solidFill>
              </a:rPr>
              <a:t/>
            </a:r>
            <a:br>
              <a:rPr lang="en-US" altLang="ko-KR" sz="2800" b="1" dirty="0">
                <a:solidFill>
                  <a:srgbClr val="0000FF"/>
                </a:solidFill>
              </a:rPr>
            </a:br>
            <a:r>
              <a:rPr lang="en-US" altLang="ko-KR" sz="1400" b="1" dirty="0">
                <a:solidFill>
                  <a:srgbClr val="0000FF"/>
                </a:solidFill>
              </a:rPr>
              <a:t>(auto-commit </a:t>
            </a:r>
            <a:r>
              <a:rPr lang="ko-KR" altLang="en-US" sz="1400" b="1" dirty="0">
                <a:solidFill>
                  <a:srgbClr val="0000FF"/>
                </a:solidFill>
              </a:rPr>
              <a:t>환경세팅 방법과 </a:t>
            </a:r>
            <a:r>
              <a:rPr lang="en-US" altLang="ko-KR" sz="1400" b="1" dirty="0">
                <a:solidFill>
                  <a:srgbClr val="0000FF"/>
                </a:solidFill>
              </a:rPr>
              <a:t>Spring boot </a:t>
            </a:r>
            <a:r>
              <a:rPr lang="ko-KR" altLang="en-US" sz="1400" b="1" dirty="0">
                <a:solidFill>
                  <a:srgbClr val="0000FF"/>
                </a:solidFill>
              </a:rPr>
              <a:t>동작</a:t>
            </a:r>
            <a:r>
              <a:rPr lang="en-US" altLang="ko-KR" sz="1400" b="1" dirty="0">
                <a:solidFill>
                  <a:srgbClr val="0000FF"/>
                </a:solidFill>
              </a:rPr>
              <a:t>)</a:t>
            </a:r>
            <a:endParaRPr lang="en-US" altLang="ko-KR" sz="2800" b="1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 smtClean="0"/>
              <a:t>3.   Sql Session </a:t>
            </a:r>
            <a:r>
              <a:rPr lang="en-US" altLang="ko-KR" sz="2800" b="1" dirty="0"/>
              <a:t>Life </a:t>
            </a:r>
            <a:r>
              <a:rPr lang="en-US" altLang="ko-KR" sz="2800" b="1" dirty="0" smtClean="0"/>
              <a:t>cycling</a:t>
            </a:r>
            <a:br>
              <a:rPr lang="en-US" altLang="ko-KR" sz="2800" b="1" dirty="0" smtClean="0"/>
            </a:br>
            <a:r>
              <a:rPr lang="en-US" altLang="ko-KR" sz="1400" b="1" dirty="0" smtClean="0">
                <a:solidFill>
                  <a:srgbClr val="0000FF"/>
                </a:solidFill>
              </a:rPr>
              <a:t>           (Spring boot 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은 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Sql session 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을 어떻게 사용하는가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?)</a:t>
            </a:r>
            <a:endParaRPr lang="en-US" altLang="ko-KR" sz="4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3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767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18234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자기 디스크 9"/>
          <p:cNvSpPr/>
          <p:nvPr/>
        </p:nvSpPr>
        <p:spPr>
          <a:xfrm>
            <a:off x="8453179" y="1976914"/>
            <a:ext cx="3174045" cy="326646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altLang="ko-KR" sz="3200" b="1" dirty="0" smtClean="0"/>
              <a:t>SELECT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altLang="ko-KR" sz="3200" b="1" dirty="0" smtClean="0"/>
              <a:t>INSERT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altLang="ko-KR" sz="3200" b="1" dirty="0" smtClean="0"/>
              <a:t>UPDATE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371637" y="1068856"/>
            <a:ext cx="9316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DBMS</a:t>
            </a:r>
            <a:endParaRPr lang="ko-KR" altLang="en-US" sz="20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88888" y="2489556"/>
            <a:ext cx="2949389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1. Auto-Commit = true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39522" y="1067828"/>
            <a:ext cx="1647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Spring Boot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1473799" y="1536672"/>
            <a:ext cx="169612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047269" y="1572004"/>
            <a:ext cx="154193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788889" y="3757308"/>
            <a:ext cx="2949389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en-US" altLang="ko-KR" b="1" dirty="0" smtClean="0">
                <a:solidFill>
                  <a:schemeClr val="tx1"/>
                </a:solidFill>
              </a:rPr>
              <a:t>. Auto-Commit = false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3944471" y="2607193"/>
            <a:ext cx="0" cy="2224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944471" y="3119718"/>
            <a:ext cx="5102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3952539" y="3917577"/>
            <a:ext cx="5102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952539" y="4671708"/>
            <a:ext cx="51184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664236" y="2917366"/>
            <a:ext cx="3188846" cy="193561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1. </a:t>
            </a:r>
            <a:r>
              <a:rPr lang="ko-KR" altLang="en-US" sz="1400" dirty="0">
                <a:solidFill>
                  <a:srgbClr val="FF0000"/>
                </a:solidFill>
              </a:rPr>
              <a:t>각 </a:t>
            </a:r>
            <a:r>
              <a:rPr lang="en-US" altLang="ko-KR" sz="1400" dirty="0">
                <a:solidFill>
                  <a:srgbClr val="FF0000"/>
                </a:solidFill>
              </a:rPr>
              <a:t>SQL </a:t>
            </a:r>
            <a:r>
              <a:rPr lang="ko-KR" altLang="en-US" sz="1400" dirty="0">
                <a:solidFill>
                  <a:srgbClr val="FF0000"/>
                </a:solidFill>
              </a:rPr>
              <a:t>구문 단위로 세션을 생성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</a:rPr>
              <a:t> 2. </a:t>
            </a:r>
            <a:r>
              <a:rPr lang="ko-KR" altLang="en-US" sz="1400" dirty="0" smtClean="0">
                <a:solidFill>
                  <a:srgbClr val="FF0000"/>
                </a:solidFill>
              </a:rPr>
              <a:t>각 </a:t>
            </a:r>
            <a:r>
              <a:rPr lang="en-US" altLang="ko-KR" sz="1400" dirty="0">
                <a:solidFill>
                  <a:srgbClr val="FF0000"/>
                </a:solidFill>
              </a:rPr>
              <a:t>SQL </a:t>
            </a:r>
            <a:r>
              <a:rPr lang="ko-KR" altLang="en-US" sz="1400" dirty="0">
                <a:solidFill>
                  <a:srgbClr val="FF0000"/>
                </a:solidFill>
              </a:rPr>
              <a:t>구문 단위로 한 건씩 </a:t>
            </a:r>
            <a:r>
              <a:rPr lang="ko-KR" altLang="en-US" sz="1400" dirty="0" smtClean="0">
                <a:solidFill>
                  <a:srgbClr val="FF0000"/>
                </a:solidFill>
              </a:rPr>
              <a:t>  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commit/rollback </a:t>
            </a:r>
            <a:r>
              <a:rPr lang="ko-KR" altLang="en-US" sz="1400" dirty="0" smtClean="0">
                <a:solidFill>
                  <a:srgbClr val="FF0000"/>
                </a:solidFill>
              </a:rPr>
              <a:t>수행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3147241" y="1962027"/>
            <a:ext cx="2408571" cy="362039"/>
          </a:xfrm>
          <a:prstGeom prst="wedgeRoundRectCallout">
            <a:avLst>
              <a:gd name="adj1" fmla="val -34644"/>
              <a:gd name="adj2" fmla="val 881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자동 </a:t>
            </a:r>
            <a:r>
              <a:rPr lang="en-US" altLang="ko-KR" sz="1400" dirty="0" smtClean="0">
                <a:solidFill>
                  <a:schemeClr val="tx1"/>
                </a:solidFill>
              </a:rPr>
              <a:t>commit/rollback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3147241" y="5073028"/>
            <a:ext cx="2408572" cy="387566"/>
          </a:xfrm>
          <a:prstGeom prst="wedgeRoundRectCallout">
            <a:avLst>
              <a:gd name="adj1" fmla="val -36983"/>
              <a:gd name="adj2" fmla="val -14627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별도 </a:t>
            </a:r>
            <a:r>
              <a:rPr lang="en-US" altLang="ko-KR" sz="1400" dirty="0" smtClean="0">
                <a:solidFill>
                  <a:schemeClr val="tx1"/>
                </a:solidFill>
              </a:rPr>
              <a:t>commit/rollback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861806" y="3757308"/>
            <a:ext cx="282991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4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767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18234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자기 디스크 9"/>
          <p:cNvSpPr/>
          <p:nvPr/>
        </p:nvSpPr>
        <p:spPr>
          <a:xfrm>
            <a:off x="8453179" y="1976914"/>
            <a:ext cx="3174045" cy="326646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altLang="ko-KR" sz="3200" b="1" dirty="0" smtClean="0"/>
              <a:t>SELECT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altLang="ko-KR" sz="3200" b="1" dirty="0" smtClean="0"/>
              <a:t>INSERT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altLang="ko-KR" sz="3200" b="1" dirty="0" smtClean="0"/>
              <a:t>UPDATE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371637" y="1068856"/>
            <a:ext cx="9316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DBMS</a:t>
            </a:r>
            <a:endParaRPr lang="ko-KR" altLang="en-US" sz="20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88888" y="2489556"/>
            <a:ext cx="2949389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1. Auto-Commit = true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39522" y="1067828"/>
            <a:ext cx="1647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Spring Boot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1473799" y="1536672"/>
            <a:ext cx="169612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047269" y="1572004"/>
            <a:ext cx="154193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788889" y="3757308"/>
            <a:ext cx="2949389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en-US" altLang="ko-KR" b="1" dirty="0" smtClean="0">
                <a:solidFill>
                  <a:schemeClr val="tx1"/>
                </a:solidFill>
              </a:rPr>
              <a:t>. Auto-Commit = false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3944471" y="2607193"/>
            <a:ext cx="0" cy="2224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사각형 설명선 37"/>
          <p:cNvSpPr/>
          <p:nvPr/>
        </p:nvSpPr>
        <p:spPr>
          <a:xfrm>
            <a:off x="3147241" y="1962027"/>
            <a:ext cx="2408571" cy="362039"/>
          </a:xfrm>
          <a:prstGeom prst="wedgeRoundRectCallout">
            <a:avLst>
              <a:gd name="adj1" fmla="val -34644"/>
              <a:gd name="adj2" fmla="val 881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자동 </a:t>
            </a:r>
            <a:r>
              <a:rPr lang="en-US" altLang="ko-KR" sz="1400" dirty="0" smtClean="0">
                <a:solidFill>
                  <a:schemeClr val="tx1"/>
                </a:solidFill>
              </a:rPr>
              <a:t>commit/rollback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3147241" y="5073028"/>
            <a:ext cx="2408572" cy="387566"/>
          </a:xfrm>
          <a:prstGeom prst="wedgeRoundRectCallout">
            <a:avLst>
              <a:gd name="adj1" fmla="val -36983"/>
              <a:gd name="adj2" fmla="val -14627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별도 </a:t>
            </a:r>
            <a:r>
              <a:rPr lang="en-US" altLang="ko-KR" sz="1400" dirty="0" smtClean="0">
                <a:solidFill>
                  <a:schemeClr val="tx1"/>
                </a:solidFill>
              </a:rPr>
              <a:t>commit/rollback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861806" y="3757308"/>
            <a:ext cx="282991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37186" y="2932657"/>
            <a:ext cx="185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@Transactional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025153" y="2932657"/>
            <a:ext cx="4428026" cy="179276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하나의 </a:t>
            </a:r>
            <a:r>
              <a:rPr lang="en-US" altLang="ko-KR" sz="1100" b="1" dirty="0">
                <a:solidFill>
                  <a:schemeClr val="tx1"/>
                </a:solidFill>
              </a:rPr>
              <a:t>Session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생성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tx1"/>
                </a:solidFill>
              </a:rPr>
              <a:t>2. </a:t>
            </a:r>
            <a:r>
              <a:rPr lang="ko-KR" altLang="en-US" sz="1100" b="1" dirty="0">
                <a:solidFill>
                  <a:schemeClr val="tx1"/>
                </a:solidFill>
              </a:rPr>
              <a:t>한 묶음으로 처리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진행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최종 </a:t>
            </a:r>
            <a:r>
              <a:rPr lang="en-US" altLang="ko-KR" sz="1100" b="1" dirty="0">
                <a:solidFill>
                  <a:schemeClr val="tx1"/>
                </a:solidFill>
              </a:rPr>
              <a:t>(commit/rollback)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수행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</a:rPr>
              <a:t>3. Auto-Commit = false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처리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5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767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18234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85901" y="712573"/>
            <a:ext cx="294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[Web </a:t>
            </a:r>
            <a:r>
              <a:rPr lang="en-US" altLang="ko-KR" b="1" dirty="0"/>
              <a:t>Programming </a:t>
            </a:r>
            <a:r>
              <a:rPr lang="en-US" altLang="ko-KR" b="1" dirty="0" smtClean="0"/>
              <a:t>v2]  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95085" y="1168710"/>
            <a:ext cx="10797950" cy="12257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#20. Spring boot 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에서 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DB 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처리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 2.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574" y="2762280"/>
            <a:ext cx="1236461" cy="573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574" y="3575034"/>
            <a:ext cx="1239083" cy="35995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2405" y="4189550"/>
            <a:ext cx="1024798" cy="768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0744" y="5151036"/>
            <a:ext cx="808120" cy="65846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89895" y="575744"/>
            <a:ext cx="40238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내가하는공부기록 </a:t>
            </a:r>
            <a:r>
              <a:rPr lang="en-US" altLang="ko-KR" sz="1100" i="1" dirty="0" smtClean="0"/>
              <a:t> #</a:t>
            </a:r>
            <a:r>
              <a:rPr lang="ko-KR" altLang="en-US" sz="1100" i="1" dirty="0" smtClean="0"/>
              <a:t>기초적인 내용 </a:t>
            </a: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거인들의어깨위에서서</a:t>
            </a:r>
            <a:r>
              <a:rPr lang="en-US" altLang="ko-KR" sz="1100" i="1" dirty="0" smtClean="0"/>
              <a:t/>
            </a:r>
            <a:br>
              <a:rPr lang="en-US" altLang="ko-KR" sz="1100" i="1" dirty="0" smtClean="0"/>
            </a:b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말이 느려 답답할 땐 </a:t>
            </a:r>
            <a:r>
              <a:rPr lang="en-US" altLang="ko-KR" sz="1100" i="1" dirty="0" smtClean="0"/>
              <a:t>1.25 or 1.5 </a:t>
            </a:r>
            <a:r>
              <a:rPr lang="ko-KR" altLang="en-US" sz="1100" i="1" dirty="0" smtClean="0"/>
              <a:t>배속 </a:t>
            </a:r>
            <a:r>
              <a:rPr lang="en-US" altLang="ko-KR" sz="1100" i="1" dirty="0" smtClean="0"/>
              <a:t>!!</a:t>
            </a:r>
            <a:endParaRPr lang="ko-KR" alt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1172060" y="2732803"/>
            <a:ext cx="86461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200000"/>
              </a:lnSpc>
              <a:buAutoNum type="arabicPeriod"/>
            </a:pPr>
            <a:r>
              <a:rPr lang="en-US" altLang="ko-KR" sz="2800" b="1" dirty="0" smtClean="0">
                <a:solidFill>
                  <a:srgbClr val="0000FF"/>
                </a:solidFill>
              </a:rPr>
              <a:t>@Transactional </a:t>
            </a:r>
            <a:r>
              <a:rPr lang="ko-KR" altLang="en-US" sz="2800" b="1" dirty="0" smtClean="0">
                <a:solidFill>
                  <a:srgbClr val="0000FF"/>
                </a:solidFill>
              </a:rPr>
              <a:t>예외발생 처리</a:t>
            </a:r>
            <a:endParaRPr lang="en-US" altLang="ko-KR" sz="2800" b="1" dirty="0" smtClean="0">
              <a:solidFill>
                <a:srgbClr val="0000FF"/>
              </a:solidFill>
            </a:endParaRP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en-US" altLang="ko-KR" sz="2800" b="1" dirty="0" smtClean="0">
                <a:solidFill>
                  <a:srgbClr val="0000FF"/>
                </a:solidFill>
              </a:rPr>
              <a:t>Checked Exception &amp; Unchecked Exception</a:t>
            </a:r>
            <a:endParaRPr lang="en-US" altLang="ko-KR" sz="4800" b="1" dirty="0" smtClean="0">
              <a:solidFill>
                <a:srgbClr val="0000FF"/>
              </a:solidFill>
            </a:endParaRP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ko-KR" altLang="en-US" sz="2800" b="1" dirty="0" smtClean="0">
                <a:solidFill>
                  <a:srgbClr val="0000FF"/>
                </a:solidFill>
              </a:rPr>
              <a:t>예외를 커스텀으로 </a:t>
            </a:r>
            <a:r>
              <a:rPr lang="en-US" altLang="ko-KR" sz="2800" b="1" dirty="0" smtClean="0">
                <a:solidFill>
                  <a:srgbClr val="0000FF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8210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767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16256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18234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85901" y="712573"/>
            <a:ext cx="294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[Web </a:t>
            </a:r>
            <a:r>
              <a:rPr lang="en-US" altLang="ko-KR" b="1" dirty="0"/>
              <a:t>Programming </a:t>
            </a:r>
            <a:r>
              <a:rPr lang="en-US" altLang="ko-KR" b="1" dirty="0" smtClean="0"/>
              <a:t>v2]  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95085" y="1168710"/>
            <a:ext cx="10797950" cy="12257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#21. Exception 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처리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574" y="2762280"/>
            <a:ext cx="1236461" cy="573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574" y="3575034"/>
            <a:ext cx="1239083" cy="35995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2405" y="4189550"/>
            <a:ext cx="1024798" cy="768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0744" y="5151036"/>
            <a:ext cx="808120" cy="65846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89895" y="575744"/>
            <a:ext cx="40238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내가하는공부기록 </a:t>
            </a:r>
            <a:r>
              <a:rPr lang="en-US" altLang="ko-KR" sz="1100" i="1" dirty="0" smtClean="0"/>
              <a:t> #</a:t>
            </a:r>
            <a:r>
              <a:rPr lang="ko-KR" altLang="en-US" sz="1100" i="1" dirty="0" smtClean="0"/>
              <a:t>기초적인 내용 </a:t>
            </a: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거인들의어깨위에서서</a:t>
            </a:r>
            <a:r>
              <a:rPr lang="en-US" altLang="ko-KR" sz="1100" i="1" dirty="0" smtClean="0"/>
              <a:t/>
            </a:r>
            <a:br>
              <a:rPr lang="en-US" altLang="ko-KR" sz="1100" i="1" dirty="0" smtClean="0"/>
            </a:b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말이 느려 답답할 땐 </a:t>
            </a:r>
            <a:r>
              <a:rPr lang="en-US" altLang="ko-KR" sz="1100" i="1" dirty="0" smtClean="0"/>
              <a:t>1.25 or 1.5 </a:t>
            </a:r>
            <a:r>
              <a:rPr lang="ko-KR" altLang="en-US" sz="1100" i="1" dirty="0" smtClean="0"/>
              <a:t>배속 </a:t>
            </a:r>
            <a:r>
              <a:rPr lang="en-US" altLang="ko-KR" sz="1100" i="1" dirty="0" smtClean="0"/>
              <a:t>!!</a:t>
            </a:r>
            <a:endParaRPr lang="ko-KR" altLang="en-US" sz="1100" i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1154" y="3682251"/>
            <a:ext cx="2048969" cy="121349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3" name="직사각형 22"/>
          <p:cNvSpPr/>
          <p:nvPr/>
        </p:nvSpPr>
        <p:spPr>
          <a:xfrm>
            <a:off x="5204305" y="3076295"/>
            <a:ext cx="4574338" cy="3000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7921" y="4900544"/>
            <a:ext cx="915466" cy="9256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106660" y="3246413"/>
            <a:ext cx="1505540" cy="9233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Controller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Service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Dao (DB </a:t>
            </a:r>
            <a:r>
              <a:rPr lang="ko-KR" altLang="en-US" sz="1200" b="1" dirty="0" smtClean="0"/>
              <a:t>연결</a:t>
            </a:r>
            <a:r>
              <a:rPr lang="en-US" altLang="ko-KR" sz="1200" b="1" dirty="0" smtClean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07250" y="4348099"/>
            <a:ext cx="8595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View</a:t>
            </a:r>
          </a:p>
        </p:txBody>
      </p:sp>
      <p:sp>
        <p:nvSpPr>
          <p:cNvPr id="29" name="왼쪽 화살표 28"/>
          <p:cNvSpPr/>
          <p:nvPr/>
        </p:nvSpPr>
        <p:spPr>
          <a:xfrm>
            <a:off x="6776362" y="4870763"/>
            <a:ext cx="468721" cy="46295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4015095" y="4033504"/>
            <a:ext cx="1562510" cy="5109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request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26623" y="2568710"/>
            <a:ext cx="76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Front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086379" y="259182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Back</a:t>
            </a:r>
            <a:endParaRPr lang="ko-KR" altLang="en-US" b="1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2626623" y="2957920"/>
            <a:ext cx="7217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086379" y="2981030"/>
            <a:ext cx="7217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56212" y="5014492"/>
            <a:ext cx="2214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rgbClr val="FF0000"/>
                </a:solidFill>
              </a:rPr>
              <a:t>화면 단에서 오류 발생 시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rgbClr val="FF0000"/>
                </a:solidFill>
              </a:rPr>
              <a:t>JavaScript </a:t>
            </a:r>
            <a:r>
              <a:rPr lang="ko-KR" altLang="en-US" sz="1000" dirty="0" smtClean="0">
                <a:solidFill>
                  <a:srgbClr val="FF0000"/>
                </a:solidFill>
              </a:rPr>
              <a:t>를 통한 에러 체크 </a:t>
            </a:r>
            <a:r>
              <a:rPr lang="en-US" altLang="ko-KR" sz="1000" dirty="0" smtClean="0">
                <a:solidFill>
                  <a:srgbClr val="FF0000"/>
                </a:solidFill>
              </a:rPr>
              <a:t>(alert)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8058" y="4190897"/>
            <a:ext cx="1247775" cy="14097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623415" y="5550586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error.html </a:t>
            </a:r>
            <a:r>
              <a:rPr lang="ko-KR" altLang="en-US" sz="1200" dirty="0" smtClean="0">
                <a:solidFill>
                  <a:srgbClr val="FF0000"/>
                </a:solidFill>
              </a:rPr>
              <a:t>로 오류 메시지 전달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7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767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16256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18234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85901" y="712573"/>
            <a:ext cx="294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[Web </a:t>
            </a:r>
            <a:r>
              <a:rPr lang="en-US" altLang="ko-KR" b="1" dirty="0"/>
              <a:t>Programming </a:t>
            </a:r>
            <a:r>
              <a:rPr lang="en-US" altLang="ko-KR" b="1" dirty="0" smtClean="0"/>
              <a:t>v2]  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95085" y="1168710"/>
            <a:ext cx="10797950" cy="12257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#22</a:t>
            </a:r>
            <a:r>
              <a:rPr lang="en-US" altLang="ko-KR" sz="4800" b="1" dirty="0">
                <a:solidFill>
                  <a:schemeClr val="tx1"/>
                </a:solidFill>
              </a:rPr>
              <a:t>. @Transactional Propagation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574" y="2762280"/>
            <a:ext cx="1236461" cy="573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574" y="3575034"/>
            <a:ext cx="1239083" cy="35995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2405" y="4189550"/>
            <a:ext cx="1024798" cy="768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0744" y="5151036"/>
            <a:ext cx="808120" cy="65846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89895" y="575744"/>
            <a:ext cx="40238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내가하는공부기록 </a:t>
            </a:r>
            <a:r>
              <a:rPr lang="en-US" altLang="ko-KR" sz="1100" i="1" dirty="0" smtClean="0"/>
              <a:t> #</a:t>
            </a:r>
            <a:r>
              <a:rPr lang="ko-KR" altLang="en-US" sz="1100" i="1" dirty="0" smtClean="0"/>
              <a:t>기초적인 내용 </a:t>
            </a: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거인들의어깨위에서서</a:t>
            </a:r>
            <a:r>
              <a:rPr lang="en-US" altLang="ko-KR" sz="1100" i="1" dirty="0" smtClean="0"/>
              <a:t/>
            </a:r>
            <a:br>
              <a:rPr lang="en-US" altLang="ko-KR" sz="1100" i="1" dirty="0" smtClean="0"/>
            </a:b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말이 느려 답답할 땐 </a:t>
            </a:r>
            <a:r>
              <a:rPr lang="en-US" altLang="ko-KR" sz="1100" i="1" dirty="0" smtClean="0"/>
              <a:t>1.25 or 1.5 </a:t>
            </a:r>
            <a:r>
              <a:rPr lang="ko-KR" altLang="en-US" sz="1100" i="1" dirty="0" smtClean="0"/>
              <a:t>배속 </a:t>
            </a:r>
            <a:r>
              <a:rPr lang="en-US" altLang="ko-KR" sz="1100" i="1" dirty="0" smtClean="0"/>
              <a:t>!!</a:t>
            </a:r>
            <a:endParaRPr lang="ko-KR" altLang="en-US" sz="11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66800" y="3032774"/>
            <a:ext cx="8646174" cy="11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000" b="1" dirty="0" smtClean="0"/>
              <a:t>@Transactional </a:t>
            </a:r>
            <a:r>
              <a:rPr lang="ko-KR" altLang="en-US" sz="4000" b="1" dirty="0" smtClean="0"/>
              <a:t>을 분리하여 처리</a:t>
            </a:r>
            <a:endParaRPr lang="en-US" altLang="ko-K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26610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14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81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85901" y="945656"/>
            <a:ext cx="298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[Web </a:t>
            </a:r>
            <a:r>
              <a:rPr lang="en-US" altLang="ko-KR" b="1" dirty="0"/>
              <a:t>Programming </a:t>
            </a:r>
            <a:r>
              <a:rPr lang="ko-KR" altLang="en-US" b="1" dirty="0" smtClean="0"/>
              <a:t>기초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285901" y="1401792"/>
            <a:ext cx="9816318" cy="13116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/>
                </a:solidFill>
              </a:rPr>
              <a:t>#1.</a:t>
            </a:r>
            <a:r>
              <a:rPr lang="ko-KR" altLang="en-US" sz="4800" b="1" dirty="0">
                <a:solidFill>
                  <a:schemeClr val="tx1"/>
                </a:solidFill>
              </a:rPr>
              <a:t> </a:t>
            </a:r>
            <a:r>
              <a:rPr lang="en-US" altLang="ko-KR" sz="4800" b="1" dirty="0">
                <a:solidFill>
                  <a:schemeClr val="tx1"/>
                </a:solidFill>
              </a:rPr>
              <a:t>HTML (</a:t>
            </a:r>
            <a:r>
              <a:rPr lang="ko-KR" altLang="en-US" sz="4800" b="1" dirty="0">
                <a:solidFill>
                  <a:schemeClr val="tx1"/>
                </a:solidFill>
              </a:rPr>
              <a:t>웹 언어의 중심</a:t>
            </a:r>
            <a:r>
              <a:rPr lang="en-US" altLang="ko-KR" sz="4800" b="1" dirty="0">
                <a:solidFill>
                  <a:schemeClr val="tx1"/>
                </a:solidFill>
              </a:rPr>
              <a:t>)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432" y="3347139"/>
            <a:ext cx="1847591" cy="18680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033" y="3513655"/>
            <a:ext cx="2875676" cy="15574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836" y="3626411"/>
            <a:ext cx="2260717" cy="12430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144656" y="3513655"/>
            <a:ext cx="145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14" name="오른쪽 화살표 13"/>
          <p:cNvSpPr/>
          <p:nvPr/>
        </p:nvSpPr>
        <p:spPr>
          <a:xfrm>
            <a:off x="4139357" y="4009233"/>
            <a:ext cx="603571" cy="51098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45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811867" y="1954107"/>
            <a:ext cx="3395133" cy="446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937933" y="115824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Class A</a:t>
            </a:r>
            <a:endParaRPr lang="ko-KR" altLang="en-US" b="1"/>
          </a:p>
        </p:txBody>
      </p:sp>
      <p:cxnSp>
        <p:nvCxnSpPr>
          <p:cNvPr id="25" name="직선 연결선 24"/>
          <p:cNvCxnSpPr/>
          <p:nvPr/>
        </p:nvCxnSpPr>
        <p:spPr>
          <a:xfrm>
            <a:off x="2789705" y="1615441"/>
            <a:ext cx="1236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908801" y="1954107"/>
            <a:ext cx="3395133" cy="446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034867" y="115824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Class B</a:t>
            </a:r>
            <a:endParaRPr lang="ko-KR" altLang="en-US" b="1"/>
          </a:p>
        </p:txBody>
      </p:sp>
      <p:cxnSp>
        <p:nvCxnSpPr>
          <p:cNvPr id="28" name="직선 연결선 27"/>
          <p:cNvCxnSpPr/>
          <p:nvPr/>
        </p:nvCxnSpPr>
        <p:spPr>
          <a:xfrm>
            <a:off x="7886639" y="1615441"/>
            <a:ext cx="1236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01333" y="2538307"/>
            <a:ext cx="2418932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70C0"/>
                </a:solidFill>
              </a:rPr>
              <a:t>@Transactional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public void method Main{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method A()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method B()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201333" y="5307076"/>
            <a:ext cx="4403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70C0"/>
                </a:solidFill>
              </a:rPr>
              <a:t>@Transactional(propagation = Propagation.REQUIRES_NEW)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public void method B{ }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201333" y="4505890"/>
            <a:ext cx="2139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public void method A{ }</a:t>
            </a:r>
            <a:endParaRPr lang="ko-KR" altLang="en-US" sz="1400" dirty="0"/>
          </a:p>
        </p:txBody>
      </p:sp>
      <p:sp>
        <p:nvSpPr>
          <p:cNvPr id="32" name="자유형 31"/>
          <p:cNvSpPr/>
          <p:nvPr/>
        </p:nvSpPr>
        <p:spPr>
          <a:xfrm>
            <a:off x="3996267" y="3554307"/>
            <a:ext cx="889000" cy="1803400"/>
          </a:xfrm>
          <a:custGeom>
            <a:avLst/>
            <a:gdLst>
              <a:gd name="connsiteX0" fmla="*/ 59266 w 889000"/>
              <a:gd name="connsiteY0" fmla="*/ 0 h 1803400"/>
              <a:gd name="connsiteX1" fmla="*/ 889000 w 889000"/>
              <a:gd name="connsiteY1" fmla="*/ 1066800 h 1803400"/>
              <a:gd name="connsiteX2" fmla="*/ 0 w 889000"/>
              <a:gd name="connsiteY2" fmla="*/ 180340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000" h="1803400">
                <a:moveTo>
                  <a:pt x="59266" y="0"/>
                </a:moveTo>
                <a:lnTo>
                  <a:pt x="889000" y="1066800"/>
                </a:lnTo>
                <a:lnTo>
                  <a:pt x="0" y="18034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2751667" y="3291840"/>
            <a:ext cx="533400" cy="1244600"/>
          </a:xfrm>
          <a:custGeom>
            <a:avLst/>
            <a:gdLst>
              <a:gd name="connsiteX0" fmla="*/ 406400 w 533400"/>
              <a:gd name="connsiteY0" fmla="*/ 0 h 1244600"/>
              <a:gd name="connsiteX1" fmla="*/ 0 w 533400"/>
              <a:gd name="connsiteY1" fmla="*/ 753533 h 1244600"/>
              <a:gd name="connsiteX2" fmla="*/ 533400 w 533400"/>
              <a:gd name="connsiteY2" fmla="*/ 12446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244600">
                <a:moveTo>
                  <a:pt x="406400" y="0"/>
                </a:moveTo>
                <a:lnTo>
                  <a:pt x="0" y="753533"/>
                </a:lnTo>
                <a:lnTo>
                  <a:pt x="533400" y="12446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492669" y="4250348"/>
            <a:ext cx="1441420" cy="52424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rgbClr val="0070C0"/>
                </a:solidFill>
              </a:rPr>
              <a:t>우린 같은 클래스</a:t>
            </a:r>
            <a:r>
              <a:rPr lang="en-US" altLang="ko-KR" sz="1000" dirty="0" smtClean="0">
                <a:solidFill>
                  <a:srgbClr val="0070C0"/>
                </a:solidFill>
              </a:rPr>
              <a:t/>
            </a:r>
            <a:br>
              <a:rPr lang="en-US" altLang="ko-KR" sz="1000" dirty="0" smtClean="0">
                <a:solidFill>
                  <a:srgbClr val="0070C0"/>
                </a:solidFill>
              </a:rPr>
            </a:br>
            <a:r>
              <a:rPr lang="ko-KR" altLang="en-US" sz="1000" smtClean="0">
                <a:solidFill>
                  <a:srgbClr val="0070C0"/>
                </a:solidFill>
              </a:rPr>
              <a:t>시작할때부터 묶였어</a:t>
            </a:r>
            <a:r>
              <a:rPr lang="en-US" altLang="ko-KR" sz="1000" dirty="0" smtClean="0">
                <a:solidFill>
                  <a:srgbClr val="0070C0"/>
                </a:solidFill>
              </a:rPr>
              <a:t>..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69667" y="2907976"/>
            <a:ext cx="5122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70C0"/>
                </a:solidFill>
              </a:rPr>
              <a:t>@Transactional(propagation = Propagation.REQUIRED)</a:t>
            </a:r>
            <a:br>
              <a:rPr lang="en-US" altLang="ko-KR" sz="1200" dirty="0" smtClean="0">
                <a:solidFill>
                  <a:srgbClr val="0070C0"/>
                </a:solidFill>
              </a:rPr>
            </a:br>
            <a:r>
              <a:rPr lang="en-US" altLang="ko-KR" sz="1200" dirty="0" smtClean="0"/>
              <a:t>public void method A{ }</a:t>
            </a:r>
            <a:endParaRPr lang="ko-KR" altLang="en-US" sz="1200" dirty="0"/>
          </a:p>
        </p:txBody>
      </p:sp>
      <p:sp>
        <p:nvSpPr>
          <p:cNvPr id="37" name="자유형 36"/>
          <p:cNvSpPr/>
          <p:nvPr/>
        </p:nvSpPr>
        <p:spPr>
          <a:xfrm>
            <a:off x="4023360" y="2769326"/>
            <a:ext cx="3048000" cy="705394"/>
          </a:xfrm>
          <a:custGeom>
            <a:avLst/>
            <a:gdLst>
              <a:gd name="connsiteX0" fmla="*/ 0 w 3048000"/>
              <a:gd name="connsiteY0" fmla="*/ 705394 h 705394"/>
              <a:gd name="connsiteX1" fmla="*/ 1567543 w 3048000"/>
              <a:gd name="connsiteY1" fmla="*/ 0 h 705394"/>
              <a:gd name="connsiteX2" fmla="*/ 3048000 w 3048000"/>
              <a:gd name="connsiteY2" fmla="*/ 505097 h 70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705394">
                <a:moveTo>
                  <a:pt x="0" y="705394"/>
                </a:moveTo>
                <a:lnTo>
                  <a:pt x="1567543" y="0"/>
                </a:lnTo>
                <a:lnTo>
                  <a:pt x="3048000" y="50509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069666" y="4411695"/>
            <a:ext cx="5122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70C0"/>
                </a:solidFill>
              </a:rPr>
              <a:t>@Transactional(propagation = Propagation.REQUIRES_NEW)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public void method B{ }</a:t>
            </a:r>
            <a:endParaRPr lang="ko-KR" altLang="en-US" sz="1200"/>
          </a:p>
        </p:txBody>
      </p:sp>
      <p:sp>
        <p:nvSpPr>
          <p:cNvPr id="40" name="자유형 39"/>
          <p:cNvSpPr/>
          <p:nvPr/>
        </p:nvSpPr>
        <p:spPr>
          <a:xfrm>
            <a:off x="4075611" y="3500846"/>
            <a:ext cx="3683726" cy="931817"/>
          </a:xfrm>
          <a:custGeom>
            <a:avLst/>
            <a:gdLst>
              <a:gd name="connsiteX0" fmla="*/ 0 w 3683726"/>
              <a:gd name="connsiteY0" fmla="*/ 0 h 931817"/>
              <a:gd name="connsiteX1" fmla="*/ 2029098 w 3683726"/>
              <a:gd name="connsiteY1" fmla="*/ 17417 h 931817"/>
              <a:gd name="connsiteX2" fmla="*/ 3683726 w 3683726"/>
              <a:gd name="connsiteY2" fmla="*/ 931817 h 93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3726" h="931817">
                <a:moveTo>
                  <a:pt x="0" y="0"/>
                </a:moveTo>
                <a:lnTo>
                  <a:pt x="2029098" y="17417"/>
                </a:lnTo>
                <a:lnTo>
                  <a:pt x="3683726" y="93181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23560" y="3495488"/>
            <a:ext cx="1329210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rgbClr val="FF0000"/>
                </a:solidFill>
              </a:rPr>
              <a:t>저 완전 독립했어요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br>
              <a:rPr lang="en-US" altLang="ko-KR" sz="1000" dirty="0" smtClean="0">
                <a:solidFill>
                  <a:srgbClr val="FF0000"/>
                </a:solidFill>
              </a:rPr>
            </a:br>
            <a:r>
              <a:rPr lang="ko-KR" altLang="en-US" sz="1000" smtClean="0">
                <a:solidFill>
                  <a:srgbClr val="FF0000"/>
                </a:solidFill>
              </a:rPr>
              <a:t>알아서 살아갈게요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41406" y="2451731"/>
            <a:ext cx="1441420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rgbClr val="FF0000"/>
                </a:solidFill>
              </a:rPr>
              <a:t>독립은 했지만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rgbClr val="FF0000"/>
                </a:solidFill>
              </a:rPr>
              <a:t>부모님께 의존할게요</a:t>
            </a:r>
            <a:r>
              <a:rPr lang="en-US" altLang="ko-KR" sz="1000" dirty="0" smtClean="0">
                <a:solidFill>
                  <a:srgbClr val="FF0000"/>
                </a:solidFill>
              </a:rPr>
              <a:t>..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5937" y="144974"/>
            <a:ext cx="6181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@Transactional(propagation = Propagation. REQUIRES_NEW)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 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※ REQUIRES_NEW - </a:t>
            </a:r>
            <a:r>
              <a:rPr lang="ko-KR" altLang="en-US" sz="1600" b="1" smtClean="0">
                <a:solidFill>
                  <a:srgbClr val="0070C0"/>
                </a:solidFill>
              </a:rPr>
              <a:t>전파범위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360182" y="167587"/>
            <a:ext cx="1887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smtClean="0"/>
              <a:t>propagation : </a:t>
            </a:r>
            <a:r>
              <a:rPr lang="ko-KR" altLang="en-US" sz="1200" i="1" smtClean="0"/>
              <a:t>번식</a:t>
            </a:r>
            <a:r>
              <a:rPr lang="en-US" altLang="ko-KR" sz="1200" i="1" dirty="0" smtClean="0"/>
              <a:t>, </a:t>
            </a:r>
            <a:r>
              <a:rPr lang="ko-KR" altLang="en-US" sz="1200" i="1" smtClean="0"/>
              <a:t>증식</a:t>
            </a:r>
            <a:endParaRPr lang="ko-KR" altLang="en-US" sz="1200" i="1"/>
          </a:p>
        </p:txBody>
      </p:sp>
    </p:spTree>
    <p:extLst>
      <p:ext uri="{BB962C8B-B14F-4D97-AF65-F5344CB8AC3E}">
        <p14:creationId xmlns:p14="http://schemas.microsoft.com/office/powerpoint/2010/main" val="362107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767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16256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18234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85901" y="712573"/>
            <a:ext cx="294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[Web </a:t>
            </a:r>
            <a:r>
              <a:rPr lang="en-US" altLang="ko-KR" b="1" dirty="0"/>
              <a:t>Programming </a:t>
            </a:r>
            <a:r>
              <a:rPr lang="en-US" altLang="ko-KR" b="1" dirty="0" smtClean="0"/>
              <a:t>v2]  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95085" y="1168710"/>
            <a:ext cx="10797950" cy="12257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#23. Transaction 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수동처리</a:t>
            </a:r>
            <a:endParaRPr lang="en-US" altLang="ko-KR" sz="48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트랜잭션의 범위는 내가 지정한다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574" y="2762280"/>
            <a:ext cx="1236461" cy="573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574" y="3575034"/>
            <a:ext cx="1239083" cy="35995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2405" y="4189550"/>
            <a:ext cx="1024798" cy="768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0744" y="5151036"/>
            <a:ext cx="808120" cy="65846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89895" y="575744"/>
            <a:ext cx="40238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내가하는공부기록 </a:t>
            </a:r>
            <a:r>
              <a:rPr lang="en-US" altLang="ko-KR" sz="1100" i="1" dirty="0" smtClean="0"/>
              <a:t> #</a:t>
            </a:r>
            <a:r>
              <a:rPr lang="ko-KR" altLang="en-US" sz="1100" i="1" dirty="0" smtClean="0"/>
              <a:t>기초적인 내용 </a:t>
            </a: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거인들의어깨위에서서</a:t>
            </a:r>
            <a:r>
              <a:rPr lang="en-US" altLang="ko-KR" sz="1100" i="1" dirty="0" smtClean="0"/>
              <a:t/>
            </a:r>
            <a:br>
              <a:rPr lang="en-US" altLang="ko-KR" sz="1100" i="1" dirty="0" smtClean="0"/>
            </a:b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말이 느려 답답할 땐 </a:t>
            </a:r>
            <a:r>
              <a:rPr lang="en-US" altLang="ko-KR" sz="1100" i="1" dirty="0" smtClean="0"/>
              <a:t>1.25 or 1.5 </a:t>
            </a:r>
            <a:r>
              <a:rPr lang="ko-KR" altLang="en-US" sz="1100" i="1" dirty="0" smtClean="0"/>
              <a:t>배속 </a:t>
            </a:r>
            <a:r>
              <a:rPr lang="en-US" altLang="ko-KR" sz="1100" i="1" dirty="0" smtClean="0"/>
              <a:t>!!</a:t>
            </a:r>
            <a:endParaRPr lang="ko-KR" altLang="en-US" sz="11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148171" y="2762280"/>
            <a:ext cx="725615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 smtClean="0">
                <a:solidFill>
                  <a:srgbClr val="0070C0"/>
                </a:solidFill>
              </a:rPr>
              <a:t>PlatformTransactionManager</a:t>
            </a:r>
            <a:endParaRPr lang="en-US" altLang="ko-KR" sz="40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0070C0"/>
                </a:solidFill>
              </a:rPr>
              <a:t>   </a:t>
            </a:r>
            <a:r>
              <a:rPr lang="en-US" altLang="ko-KR" sz="3600" b="1" dirty="0" smtClean="0"/>
              <a:t>TransactionDefinition</a:t>
            </a:r>
            <a:endParaRPr lang="en-US" altLang="ko-KR" sz="3600" b="1" dirty="0"/>
          </a:p>
          <a:p>
            <a:pPr>
              <a:lnSpc>
                <a:spcPct val="150000"/>
              </a:lnSpc>
            </a:pPr>
            <a:r>
              <a:rPr lang="en-US" altLang="ko-KR" sz="3600" b="1" dirty="0" smtClean="0"/>
              <a:t>   TransactionStatus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799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397925" y="1954107"/>
            <a:ext cx="3395133" cy="446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523991" y="115824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Class A</a:t>
            </a:r>
            <a:endParaRPr lang="ko-KR" altLang="en-US" b="1"/>
          </a:p>
        </p:txBody>
      </p:sp>
      <p:cxnSp>
        <p:nvCxnSpPr>
          <p:cNvPr id="25" name="직선 연결선 24"/>
          <p:cNvCxnSpPr/>
          <p:nvPr/>
        </p:nvCxnSpPr>
        <p:spPr>
          <a:xfrm>
            <a:off x="2375763" y="1615441"/>
            <a:ext cx="1236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7391" y="2538307"/>
            <a:ext cx="2418932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trike="sngStrike" dirty="0" smtClean="0">
                <a:solidFill>
                  <a:srgbClr val="0070C0"/>
                </a:solidFill>
              </a:rPr>
              <a:t>@Transactional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public void method Main{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method A()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method B()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              method C()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780177" y="4721216"/>
            <a:ext cx="22000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public void method A{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public void method B{ }</a:t>
            </a:r>
            <a:endParaRPr lang="ko-KR" altLang="en-US" sz="14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public void method </a:t>
            </a:r>
            <a:r>
              <a:rPr lang="en-US" altLang="ko-KR" sz="1400" dirty="0" smtClean="0"/>
              <a:t>C{ 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25936" y="144974"/>
            <a:ext cx="9134245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트랜잭션 수동처리하기 </a:t>
            </a:r>
            <a:r>
              <a:rPr lang="en-US" altLang="ko-KR" b="1" dirty="0" smtClean="0"/>
              <a:t>PlatformTransactionManager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- commit , rollback </a:t>
            </a:r>
            <a:r>
              <a:rPr lang="ko-KR" altLang="en-US" sz="1600" dirty="0" smtClean="0"/>
              <a:t>은 내가 직접 처리한다</a:t>
            </a:r>
            <a:r>
              <a:rPr lang="en-US" altLang="ko-KR" sz="1600" dirty="0" smtClean="0"/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616129" y="3155576"/>
            <a:ext cx="1084729" cy="5827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41639" y="3513767"/>
            <a:ext cx="1729961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mtClean="0">
                <a:solidFill>
                  <a:srgbClr val="FF0000"/>
                </a:solidFill>
              </a:rPr>
              <a:t>트랜잭션 범위를 직접 지정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616129" y="3781857"/>
            <a:ext cx="1084729" cy="295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오른쪽 중괄호 3"/>
          <p:cNvSpPr/>
          <p:nvPr/>
        </p:nvSpPr>
        <p:spPr>
          <a:xfrm>
            <a:off x="3826364" y="3239907"/>
            <a:ext cx="101713" cy="76731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245296" y="1930205"/>
            <a:ext cx="5336717" cy="429348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사용구문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// </a:t>
            </a:r>
            <a:r>
              <a:rPr lang="ko-KR" altLang="en-US" sz="1200" dirty="0"/>
              <a:t>트랜잭션매니저 객체를 불러온다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@Autowired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PlatformTransactionManager transactionManager;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// </a:t>
            </a:r>
            <a:r>
              <a:rPr lang="ko-KR" altLang="en-US" sz="1200" dirty="0"/>
              <a:t>트랜잭션에 사용할 속성을 불러온다</a:t>
            </a:r>
            <a:r>
              <a:rPr lang="en-US" altLang="ko-KR" sz="1200" dirty="0"/>
              <a:t>.	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@Autowired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TransactionDefinition definition;	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// </a:t>
            </a:r>
            <a:r>
              <a:rPr lang="ko-KR" altLang="en-US" sz="1200" dirty="0"/>
              <a:t>트랜잭션을 얻어와 상태를 보관한다</a:t>
            </a:r>
            <a:r>
              <a:rPr lang="en-US" altLang="ko-KR" sz="1200" dirty="0"/>
              <a:t>. 	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TransactionStatus status = transactionManager.getTransaction(definition);	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// commit or rollback </a:t>
            </a:r>
            <a:r>
              <a:rPr lang="ko-KR" altLang="en-US" sz="1200" dirty="0"/>
              <a:t>처리를 하고 세션을 반환한다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transactionManager.commit(status);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4626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767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16256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18234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85901" y="712573"/>
            <a:ext cx="294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[Web </a:t>
            </a:r>
            <a:r>
              <a:rPr lang="en-US" altLang="ko-KR" b="1" dirty="0"/>
              <a:t>Programming </a:t>
            </a:r>
            <a:r>
              <a:rPr lang="en-US" altLang="ko-KR" b="1" dirty="0" smtClean="0"/>
              <a:t>v2]  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95085" y="1168710"/>
            <a:ext cx="10797950" cy="12257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#24. Transaction 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수동처리</a:t>
            </a:r>
            <a:endParaRPr lang="en-US" altLang="ko-KR" sz="48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트랜잭션의 범위는 내가 지정한다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574" y="2762280"/>
            <a:ext cx="1236461" cy="573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574" y="3575034"/>
            <a:ext cx="1239083" cy="35995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2405" y="4189550"/>
            <a:ext cx="1024798" cy="768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0744" y="5151036"/>
            <a:ext cx="808120" cy="65846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89895" y="575744"/>
            <a:ext cx="40238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내가하는공부기록 </a:t>
            </a:r>
            <a:r>
              <a:rPr lang="en-US" altLang="ko-KR" sz="1100" i="1" dirty="0" smtClean="0"/>
              <a:t> #</a:t>
            </a:r>
            <a:r>
              <a:rPr lang="ko-KR" altLang="en-US" sz="1100" i="1" dirty="0" smtClean="0"/>
              <a:t>기초적인 내용 </a:t>
            </a: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거인들의어깨위에서서</a:t>
            </a:r>
            <a:r>
              <a:rPr lang="en-US" altLang="ko-KR" sz="1100" i="1" dirty="0" smtClean="0"/>
              <a:t/>
            </a:r>
            <a:br>
              <a:rPr lang="en-US" altLang="ko-KR" sz="1100" i="1" dirty="0" smtClean="0"/>
            </a:b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말이 느려 답답할 땐 </a:t>
            </a:r>
            <a:r>
              <a:rPr lang="en-US" altLang="ko-KR" sz="1100" i="1" dirty="0" smtClean="0"/>
              <a:t>1.25 or 1.5 </a:t>
            </a:r>
            <a:r>
              <a:rPr lang="ko-KR" altLang="en-US" sz="1100" i="1" dirty="0" smtClean="0"/>
              <a:t>배속 </a:t>
            </a:r>
            <a:r>
              <a:rPr lang="en-US" altLang="ko-KR" sz="1100" i="1" dirty="0" smtClean="0"/>
              <a:t>!!</a:t>
            </a:r>
            <a:endParaRPr lang="ko-KR" altLang="en-US" sz="11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148171" y="2762280"/>
            <a:ext cx="719280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b="1" dirty="0" smtClean="0">
                <a:solidFill>
                  <a:srgbClr val="0070C0"/>
                </a:solidFill>
              </a:rPr>
              <a:t>TransactionTemplate</a:t>
            </a:r>
            <a:endParaRPr lang="en-US" altLang="ko-KR" sz="40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0070C0"/>
                </a:solidFill>
              </a:rPr>
              <a:t>      (feat.</a:t>
            </a:r>
            <a:r>
              <a:rPr lang="en-US" altLang="ko-KR" sz="3600" b="1" dirty="0"/>
              <a:t> </a:t>
            </a:r>
            <a:r>
              <a:rPr lang="en-US" altLang="ko-KR" sz="2400" b="1" dirty="0">
                <a:solidFill>
                  <a:srgbClr val="0070C0"/>
                </a:solidFill>
              </a:rPr>
              <a:t>PlatformTransactionManager</a:t>
            </a:r>
            <a:r>
              <a:rPr lang="en-US" altLang="ko-KR" sz="3600" b="1" dirty="0" smtClean="0">
                <a:solidFill>
                  <a:srgbClr val="0070C0"/>
                </a:solidFill>
              </a:rPr>
              <a:t>)</a:t>
            </a:r>
            <a:endParaRPr lang="ko-KR" alt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50883" y="5151036"/>
            <a:ext cx="8194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참고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사이트 </a:t>
            </a:r>
            <a:r>
              <a:rPr lang="en-US" altLang="ko-KR" sz="1400" dirty="0" smtClean="0"/>
              <a:t>Baeldung - </a:t>
            </a:r>
            <a:r>
              <a:rPr lang="en-US" altLang="ko-KR" sz="1400" dirty="0"/>
              <a:t>https://www.baeldung.com/spring-programmatic-transaction-management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25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767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16256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18234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85901" y="712573"/>
            <a:ext cx="294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[Web </a:t>
            </a:r>
            <a:r>
              <a:rPr lang="en-US" altLang="ko-KR" b="1" dirty="0"/>
              <a:t>Programming </a:t>
            </a:r>
            <a:r>
              <a:rPr lang="en-US" altLang="ko-KR" b="1" dirty="0" smtClean="0"/>
              <a:t>v2]  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95085" y="1168710"/>
            <a:ext cx="10797950" cy="14100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#25-1. DB 2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개 이상 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|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 다중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(2</a:t>
            </a:r>
            <a:r>
              <a:rPr lang="ko-KR" altLang="en-US" sz="1400" dirty="0" smtClean="0">
                <a:solidFill>
                  <a:schemeClr val="tx1"/>
                </a:solidFill>
              </a:rPr>
              <a:t>개 이상의 </a:t>
            </a:r>
            <a:r>
              <a:rPr lang="en-US" altLang="ko-KR" sz="1400" dirty="0" smtClean="0">
                <a:solidFill>
                  <a:schemeClr val="tx1"/>
                </a:solidFill>
              </a:rPr>
              <a:t>DB</a:t>
            </a:r>
            <a:r>
              <a:rPr lang="ko-KR" altLang="en-US" sz="1400" dirty="0" smtClean="0">
                <a:solidFill>
                  <a:schemeClr val="tx1"/>
                </a:solidFill>
              </a:rPr>
              <a:t>를 사용할 경우 어떻게 처리할 것인가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574" y="2762280"/>
            <a:ext cx="1236461" cy="573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574" y="3575034"/>
            <a:ext cx="1239083" cy="35995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2405" y="4189550"/>
            <a:ext cx="1024798" cy="768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0744" y="5151036"/>
            <a:ext cx="808120" cy="65846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89895" y="575744"/>
            <a:ext cx="40238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내가하는공부기록 </a:t>
            </a:r>
            <a:r>
              <a:rPr lang="en-US" altLang="ko-KR" sz="1100" i="1" dirty="0" smtClean="0"/>
              <a:t> #</a:t>
            </a:r>
            <a:r>
              <a:rPr lang="ko-KR" altLang="en-US" sz="1100" i="1" dirty="0" smtClean="0"/>
              <a:t>기초적인 내용 </a:t>
            </a: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거인들의어깨위에서서</a:t>
            </a:r>
            <a:r>
              <a:rPr lang="en-US" altLang="ko-KR" sz="1100" i="1" dirty="0" smtClean="0"/>
              <a:t/>
            </a:r>
            <a:br>
              <a:rPr lang="en-US" altLang="ko-KR" sz="1100" i="1" dirty="0" smtClean="0"/>
            </a:b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말이 느려 답답할 땐 </a:t>
            </a:r>
            <a:r>
              <a:rPr lang="en-US" altLang="ko-KR" sz="1100" i="1" dirty="0" smtClean="0"/>
              <a:t>1.25 or 1.5 </a:t>
            </a:r>
            <a:r>
              <a:rPr lang="ko-KR" altLang="en-US" sz="1100" i="1" dirty="0" smtClean="0"/>
              <a:t>배속 </a:t>
            </a:r>
            <a:r>
              <a:rPr lang="en-US" altLang="ko-KR" sz="1100" i="1" dirty="0" smtClean="0"/>
              <a:t>!!</a:t>
            </a:r>
            <a:endParaRPr lang="ko-KR" altLang="en-US" sz="11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254841" y="3064806"/>
            <a:ext cx="46842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800" b="1" dirty="0" smtClean="0">
                <a:solidFill>
                  <a:srgbClr val="0070C0"/>
                </a:solidFill>
              </a:rPr>
              <a:t>테스트할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DB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추가 생성</a:t>
            </a:r>
            <a:endParaRPr lang="en-US" altLang="ko-KR" sz="2800" b="1" dirty="0" smtClean="0">
              <a:solidFill>
                <a:srgbClr val="0070C0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2800" b="1" dirty="0" smtClean="0">
                <a:solidFill>
                  <a:srgbClr val="0070C0"/>
                </a:solidFill>
              </a:rPr>
              <a:t>Spring boot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환경 설정</a:t>
            </a:r>
            <a:endParaRPr lang="en-US" altLang="ko-KR" sz="2800" b="1" dirty="0" smtClean="0">
              <a:solidFill>
                <a:srgbClr val="0070C0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800" b="1" dirty="0" smtClean="0">
                <a:solidFill>
                  <a:srgbClr val="0070C0"/>
                </a:solidFill>
              </a:rPr>
              <a:t>다중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DB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세팅하기</a:t>
            </a:r>
            <a:endParaRPr lang="en-US" altLang="ko-KR" sz="2800" b="1" dirty="0" smtClean="0">
              <a:solidFill>
                <a:srgbClr val="0070C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015" y="2262005"/>
            <a:ext cx="1170809" cy="9316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02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767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16256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18234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자기 디스크 1"/>
          <p:cNvSpPr/>
          <p:nvPr/>
        </p:nvSpPr>
        <p:spPr>
          <a:xfrm>
            <a:off x="3566434" y="3072600"/>
            <a:ext cx="1406361" cy="859083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Main DB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lh3.googleusercontent.com/tOnNfF4M3Y5eup12cf4FvMLNSdbQ5EyeLmTYO67AaMfu-Y8zhrmQlpD9gorAKDE7vVTq_4p35-3i_hStzrubVgPiS4gdKvmrSyF45yPGjD_Vw-4W1FY5ymhCTSLGkWvaKI7HlNmGFq-Z3XC-sSTWLR53b9hd643K6cUQej1q5pY9svl5J2oLC1L5wLMKVJq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855864"/>
            <a:ext cx="1811020" cy="127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순서도: 자기 디스크 22"/>
          <p:cNvSpPr/>
          <p:nvPr/>
        </p:nvSpPr>
        <p:spPr>
          <a:xfrm>
            <a:off x="4632275" y="4121971"/>
            <a:ext cx="1185009" cy="744058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Familly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순서도: 자기 디스크 24"/>
          <p:cNvSpPr/>
          <p:nvPr/>
        </p:nvSpPr>
        <p:spPr>
          <a:xfrm>
            <a:off x="2660551" y="4121971"/>
            <a:ext cx="1185009" cy="744058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Familly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순서도: 자기 디스크 25"/>
          <p:cNvSpPr/>
          <p:nvPr/>
        </p:nvSpPr>
        <p:spPr>
          <a:xfrm>
            <a:off x="8273179" y="3502141"/>
            <a:ext cx="1406361" cy="859083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외간</a:t>
            </a:r>
            <a:r>
              <a:rPr lang="en-US" altLang="ko-KR" b="1" dirty="0" smtClean="0">
                <a:solidFill>
                  <a:schemeClr val="tx1"/>
                </a:solidFill>
              </a:rPr>
              <a:t> DB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7284720" y="1303020"/>
            <a:ext cx="0" cy="4183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026" idx="3"/>
            <a:endCxn id="26" idx="2"/>
          </p:cNvCxnSpPr>
          <p:nvPr/>
        </p:nvCxnSpPr>
        <p:spPr>
          <a:xfrm>
            <a:off x="5224780" y="1491906"/>
            <a:ext cx="3048399" cy="2439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026" idx="2"/>
            <a:endCxn id="2" idx="1"/>
          </p:cNvCxnSpPr>
          <p:nvPr/>
        </p:nvCxnSpPr>
        <p:spPr>
          <a:xfrm flipH="1">
            <a:off x="4269615" y="2127948"/>
            <a:ext cx="49655" cy="94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026" idx="2"/>
            <a:endCxn id="25" idx="1"/>
          </p:cNvCxnSpPr>
          <p:nvPr/>
        </p:nvCxnSpPr>
        <p:spPr>
          <a:xfrm flipH="1">
            <a:off x="3253056" y="2127948"/>
            <a:ext cx="1066214" cy="199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0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767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16256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18234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85901" y="712573"/>
            <a:ext cx="294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[Web </a:t>
            </a:r>
            <a:r>
              <a:rPr lang="en-US" altLang="ko-KR" b="1" dirty="0"/>
              <a:t>Programming </a:t>
            </a:r>
            <a:r>
              <a:rPr lang="en-US" altLang="ko-KR" b="1" dirty="0" smtClean="0"/>
              <a:t>v2]  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95085" y="1168710"/>
            <a:ext cx="10797950" cy="14100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#25-2. DB 2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개 이상 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|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 다중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(2</a:t>
            </a:r>
            <a:r>
              <a:rPr lang="ko-KR" altLang="en-US" sz="1400" dirty="0" smtClean="0">
                <a:solidFill>
                  <a:schemeClr val="tx1"/>
                </a:solidFill>
              </a:rPr>
              <a:t>개 이상의 </a:t>
            </a:r>
            <a:r>
              <a:rPr lang="en-US" altLang="ko-KR" sz="1400" dirty="0" smtClean="0">
                <a:solidFill>
                  <a:schemeClr val="tx1"/>
                </a:solidFill>
              </a:rPr>
              <a:t>DB</a:t>
            </a:r>
            <a:r>
              <a:rPr lang="ko-KR" altLang="en-US" sz="1400" dirty="0" smtClean="0">
                <a:solidFill>
                  <a:schemeClr val="tx1"/>
                </a:solidFill>
              </a:rPr>
              <a:t>를 사용할 경우 어떻게 처리할 것인가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574" y="2762280"/>
            <a:ext cx="1236461" cy="573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574" y="3575034"/>
            <a:ext cx="1239083" cy="35995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2405" y="4189550"/>
            <a:ext cx="1024798" cy="768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0744" y="5151036"/>
            <a:ext cx="808120" cy="65846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89895" y="575744"/>
            <a:ext cx="40238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내가하는공부기록 </a:t>
            </a:r>
            <a:r>
              <a:rPr lang="en-US" altLang="ko-KR" sz="1100" i="1" dirty="0" smtClean="0"/>
              <a:t> #</a:t>
            </a:r>
            <a:r>
              <a:rPr lang="ko-KR" altLang="en-US" sz="1100" i="1" dirty="0" smtClean="0"/>
              <a:t>기초적인 내용 </a:t>
            </a: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거인들의어깨위에서서</a:t>
            </a:r>
            <a:r>
              <a:rPr lang="en-US" altLang="ko-KR" sz="1100" i="1" dirty="0" smtClean="0"/>
              <a:t/>
            </a:r>
            <a:br>
              <a:rPr lang="en-US" altLang="ko-KR" sz="1100" i="1" dirty="0" smtClean="0"/>
            </a:b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말이 느려 답답할 땐 </a:t>
            </a:r>
            <a:r>
              <a:rPr lang="en-US" altLang="ko-KR" sz="1100" i="1" dirty="0" smtClean="0"/>
              <a:t>1.25 or 1.5 </a:t>
            </a:r>
            <a:r>
              <a:rPr lang="ko-KR" altLang="en-US" sz="1100" i="1" dirty="0" smtClean="0"/>
              <a:t>배속 </a:t>
            </a:r>
            <a:r>
              <a:rPr lang="en-US" altLang="ko-KR" sz="1100" i="1" dirty="0" smtClean="0"/>
              <a:t>!!</a:t>
            </a:r>
            <a:endParaRPr lang="ko-KR" altLang="en-US" sz="11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254841" y="3064806"/>
            <a:ext cx="46842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800" b="1" dirty="0" smtClean="0">
                <a:solidFill>
                  <a:srgbClr val="0070C0"/>
                </a:solidFill>
              </a:rPr>
              <a:t>테스트할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DB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추가 생성</a:t>
            </a:r>
            <a:endParaRPr lang="en-US" altLang="ko-KR" sz="2800" b="1" dirty="0" smtClean="0">
              <a:solidFill>
                <a:srgbClr val="0070C0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2800" b="1" dirty="0" smtClean="0">
                <a:solidFill>
                  <a:srgbClr val="0070C0"/>
                </a:solidFill>
              </a:rPr>
              <a:t>Spring boot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환경 설정</a:t>
            </a:r>
            <a:endParaRPr lang="en-US" altLang="ko-KR" sz="2800" b="1" dirty="0" smtClean="0">
              <a:solidFill>
                <a:srgbClr val="0070C0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800" b="1" dirty="0" smtClean="0">
                <a:solidFill>
                  <a:srgbClr val="0070C0"/>
                </a:solidFill>
              </a:rPr>
              <a:t>다중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DB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세팅하기</a:t>
            </a:r>
            <a:endParaRPr lang="en-US" altLang="ko-KR" sz="2800" b="1" dirty="0" smtClean="0">
              <a:solidFill>
                <a:srgbClr val="0070C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015" y="2262005"/>
            <a:ext cx="1170809" cy="9316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93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767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16256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18234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85901" y="712573"/>
            <a:ext cx="294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[Web </a:t>
            </a:r>
            <a:r>
              <a:rPr lang="en-US" altLang="ko-KR" b="1" dirty="0"/>
              <a:t>Programming </a:t>
            </a:r>
            <a:r>
              <a:rPr lang="en-US" altLang="ko-KR" b="1" dirty="0" smtClean="0"/>
              <a:t>v2]  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95085" y="1168710"/>
            <a:ext cx="10797950" cy="14100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#25-3. DB 2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개 이상 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|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 다중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(2</a:t>
            </a:r>
            <a:r>
              <a:rPr lang="ko-KR" altLang="en-US" sz="1400" dirty="0" smtClean="0">
                <a:solidFill>
                  <a:schemeClr val="tx1"/>
                </a:solidFill>
              </a:rPr>
              <a:t>개 이상의 </a:t>
            </a:r>
            <a:r>
              <a:rPr lang="en-US" altLang="ko-KR" sz="1400" dirty="0" smtClean="0">
                <a:solidFill>
                  <a:schemeClr val="tx1"/>
                </a:solidFill>
              </a:rPr>
              <a:t>DB</a:t>
            </a:r>
            <a:r>
              <a:rPr lang="ko-KR" altLang="en-US" sz="1400" dirty="0" smtClean="0">
                <a:solidFill>
                  <a:schemeClr val="tx1"/>
                </a:solidFill>
              </a:rPr>
              <a:t>를 사용할 경우 어떻게 처리할 것인가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574" y="2762280"/>
            <a:ext cx="1236461" cy="573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574" y="3575034"/>
            <a:ext cx="1239083" cy="35995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2405" y="4189550"/>
            <a:ext cx="1024798" cy="768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0744" y="5151036"/>
            <a:ext cx="808120" cy="65846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89895" y="575744"/>
            <a:ext cx="40238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내가하는공부기록 </a:t>
            </a:r>
            <a:r>
              <a:rPr lang="en-US" altLang="ko-KR" sz="1100" i="1" dirty="0" smtClean="0"/>
              <a:t> #</a:t>
            </a:r>
            <a:r>
              <a:rPr lang="ko-KR" altLang="en-US" sz="1100" i="1" dirty="0" smtClean="0"/>
              <a:t>기초적인 내용 </a:t>
            </a: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거인들의어깨위에서서</a:t>
            </a:r>
            <a:r>
              <a:rPr lang="en-US" altLang="ko-KR" sz="1100" i="1" dirty="0" smtClean="0"/>
              <a:t/>
            </a:r>
            <a:br>
              <a:rPr lang="en-US" altLang="ko-KR" sz="1100" i="1" dirty="0" smtClean="0"/>
            </a:b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말이 느려 답답할 땐 </a:t>
            </a:r>
            <a:r>
              <a:rPr lang="en-US" altLang="ko-KR" sz="1100" i="1" dirty="0" smtClean="0"/>
              <a:t>1.25 or 1.5 </a:t>
            </a:r>
            <a:r>
              <a:rPr lang="ko-KR" altLang="en-US" sz="1100" i="1" dirty="0" smtClean="0"/>
              <a:t>배속 </a:t>
            </a:r>
            <a:r>
              <a:rPr lang="en-US" altLang="ko-KR" sz="1100" i="1" dirty="0" smtClean="0"/>
              <a:t>!!</a:t>
            </a:r>
            <a:endParaRPr lang="ko-KR" altLang="en-US" sz="11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989496" y="3104803"/>
            <a:ext cx="64091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800" b="1" dirty="0" smtClean="0">
                <a:solidFill>
                  <a:srgbClr val="0070C0"/>
                </a:solidFill>
              </a:rPr>
              <a:t>어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?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이상하다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세션개수가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?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800" b="1" dirty="0" smtClean="0">
                <a:solidFill>
                  <a:srgbClr val="0070C0"/>
                </a:solidFill>
              </a:rPr>
              <a:t>어쩌다 한번 사용하는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DB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인데도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?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015" y="2262005"/>
            <a:ext cx="1170809" cy="9316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692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767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16256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18234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85901" y="712573"/>
            <a:ext cx="294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[Web </a:t>
            </a:r>
            <a:r>
              <a:rPr lang="en-US" altLang="ko-KR" b="1" dirty="0"/>
              <a:t>Programming </a:t>
            </a:r>
            <a:r>
              <a:rPr lang="en-US" altLang="ko-KR" b="1" dirty="0" smtClean="0"/>
              <a:t>v2]  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95085" y="1168710"/>
            <a:ext cx="10797950" cy="14100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#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26. 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개발 환경 분리 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&amp; 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배너 꾸미기</a:t>
            </a:r>
            <a:endParaRPr lang="en-US" altLang="ko-KR" sz="4800" b="1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574" y="2762280"/>
            <a:ext cx="1236461" cy="573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574" y="3575034"/>
            <a:ext cx="1239083" cy="35995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2405" y="4189550"/>
            <a:ext cx="1024798" cy="768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0744" y="5151036"/>
            <a:ext cx="808120" cy="65846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89895" y="575744"/>
            <a:ext cx="40238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내가하는공부기록 </a:t>
            </a:r>
            <a:r>
              <a:rPr lang="en-US" altLang="ko-KR" sz="1100" i="1" dirty="0" smtClean="0"/>
              <a:t> #</a:t>
            </a:r>
            <a:r>
              <a:rPr lang="ko-KR" altLang="en-US" sz="1100" i="1" dirty="0" smtClean="0"/>
              <a:t>기초적인 내용 </a:t>
            </a: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거인들의어깨위에서서</a:t>
            </a:r>
            <a:r>
              <a:rPr lang="en-US" altLang="ko-KR" sz="1100" i="1" dirty="0" smtClean="0"/>
              <a:t/>
            </a:r>
            <a:br>
              <a:rPr lang="en-US" altLang="ko-KR" sz="1100" i="1" dirty="0" smtClean="0"/>
            </a:br>
            <a:r>
              <a:rPr lang="en-US" altLang="ko-KR" sz="1100" i="1" dirty="0" smtClean="0"/>
              <a:t>#</a:t>
            </a:r>
            <a:r>
              <a:rPr lang="ko-KR" altLang="en-US" sz="1100" i="1" dirty="0" smtClean="0"/>
              <a:t>말이 느려 답답할 땐 </a:t>
            </a:r>
            <a:r>
              <a:rPr lang="en-US" altLang="ko-KR" sz="1100" i="1" dirty="0" smtClean="0"/>
              <a:t>1.25 or 1.5 </a:t>
            </a:r>
            <a:r>
              <a:rPr lang="ko-KR" altLang="en-US" sz="1100" i="1" dirty="0" smtClean="0"/>
              <a:t>배속 </a:t>
            </a:r>
            <a:r>
              <a:rPr lang="en-US" altLang="ko-KR" sz="1100" i="1" dirty="0" smtClean="0"/>
              <a:t>!!</a:t>
            </a:r>
            <a:endParaRPr lang="ko-KR" altLang="en-US" sz="11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400769" y="3131848"/>
            <a:ext cx="57813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ko-KR" altLang="en-US" sz="2800" b="1" dirty="0">
                <a:solidFill>
                  <a:srgbClr val="0070C0"/>
                </a:solidFill>
              </a:rPr>
              <a:t>나도 배너를 꾸미고 싶다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800" b="1" dirty="0" smtClean="0">
                <a:solidFill>
                  <a:srgbClr val="0070C0"/>
                </a:solidFill>
              </a:rPr>
              <a:t>개발환경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: home / company</a:t>
            </a:r>
            <a:br>
              <a:rPr lang="en-US" altLang="ko-KR" sz="2800" b="1" dirty="0" smtClean="0">
                <a:solidFill>
                  <a:srgbClr val="0070C0"/>
                </a:solidFill>
              </a:rPr>
            </a:br>
            <a:r>
              <a:rPr lang="en-US" altLang="ko-KR" sz="2800" b="1" dirty="0" smtClean="0">
                <a:solidFill>
                  <a:srgbClr val="0070C0"/>
                </a:solidFill>
              </a:rPr>
              <a:t>(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local, dev, staging, prod)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 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800" b="1" dirty="0" smtClean="0">
                <a:solidFill>
                  <a:srgbClr val="0070C0"/>
                </a:solidFill>
              </a:rPr>
              <a:t>그리고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여기서 우선 쉬어가기</a:t>
            </a:r>
            <a:endParaRPr lang="en-US" altLang="ko-KR" sz="2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60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14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81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85901" y="945656"/>
            <a:ext cx="298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[Web </a:t>
            </a:r>
            <a:r>
              <a:rPr lang="en-US" altLang="ko-KR" b="1" dirty="0"/>
              <a:t>Programming </a:t>
            </a:r>
            <a:r>
              <a:rPr lang="ko-KR" altLang="en-US" b="1" dirty="0" smtClean="0"/>
              <a:t>기초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285901" y="1401792"/>
            <a:ext cx="9816318" cy="13116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/>
                </a:solidFill>
              </a:rPr>
              <a:t>#1.</a:t>
            </a:r>
            <a:r>
              <a:rPr lang="ko-KR" altLang="en-US" sz="4800" b="1" dirty="0">
                <a:solidFill>
                  <a:schemeClr val="tx1"/>
                </a:solidFill>
              </a:rPr>
              <a:t> </a:t>
            </a:r>
            <a:r>
              <a:rPr lang="en-US" altLang="ko-KR" sz="4800" b="1" dirty="0">
                <a:solidFill>
                  <a:schemeClr val="tx1"/>
                </a:solidFill>
              </a:rPr>
              <a:t>HTML (</a:t>
            </a:r>
            <a:r>
              <a:rPr lang="ko-KR" altLang="en-US" sz="4800" b="1" dirty="0">
                <a:solidFill>
                  <a:schemeClr val="tx1"/>
                </a:solidFill>
              </a:rPr>
              <a:t>웹 언어의 중심</a:t>
            </a:r>
            <a:r>
              <a:rPr lang="en-US" altLang="ko-KR" sz="4800" b="1" dirty="0">
                <a:solidFill>
                  <a:schemeClr val="tx1"/>
                </a:solidFill>
              </a:rPr>
              <a:t>)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432" y="3347139"/>
            <a:ext cx="1847591" cy="18680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033" y="3513655"/>
            <a:ext cx="2875676" cy="15574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836" y="3626411"/>
            <a:ext cx="2260717" cy="12430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144656" y="3513655"/>
            <a:ext cx="145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14" name="오른쪽 화살표 13"/>
          <p:cNvSpPr/>
          <p:nvPr/>
        </p:nvSpPr>
        <p:spPr>
          <a:xfrm>
            <a:off x="4139357" y="4009233"/>
            <a:ext cx="603571" cy="51098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0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14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81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85901" y="945656"/>
            <a:ext cx="298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[Web </a:t>
            </a:r>
            <a:r>
              <a:rPr lang="en-US" altLang="ko-KR" b="1" dirty="0"/>
              <a:t>Programming </a:t>
            </a:r>
            <a:r>
              <a:rPr lang="ko-KR" altLang="en-US" b="1" dirty="0" smtClean="0"/>
              <a:t>기초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285901" y="1401793"/>
            <a:ext cx="9816318" cy="12429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#2.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DBMS 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설치 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70" y="3675719"/>
            <a:ext cx="2126868" cy="68433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615" y="3100266"/>
            <a:ext cx="1293249" cy="88071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7607" y="4122107"/>
            <a:ext cx="1709382" cy="12820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6312" y="3400199"/>
            <a:ext cx="1778581" cy="123536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7341" y="3502929"/>
            <a:ext cx="2518515" cy="12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1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023" y="4248002"/>
            <a:ext cx="2329080" cy="130736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14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81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85901" y="945656"/>
            <a:ext cx="298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[Web </a:t>
            </a:r>
            <a:r>
              <a:rPr lang="en-US" altLang="ko-KR" b="1" dirty="0"/>
              <a:t>Programming </a:t>
            </a:r>
            <a:r>
              <a:rPr lang="ko-KR" altLang="en-US" b="1" dirty="0" smtClean="0"/>
              <a:t>기초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285901" y="1401793"/>
            <a:ext cx="9816318" cy="12429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#3.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WAS 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환경 만들기 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676" y="3486911"/>
            <a:ext cx="1367384" cy="138252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395" y="3714873"/>
            <a:ext cx="1805789" cy="9928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오른쪽 화살표 13"/>
          <p:cNvSpPr/>
          <p:nvPr/>
        </p:nvSpPr>
        <p:spPr>
          <a:xfrm>
            <a:off x="4139357" y="4009233"/>
            <a:ext cx="603571" cy="51098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6771" y="3147516"/>
            <a:ext cx="2390382" cy="228822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8460" y="3467709"/>
            <a:ext cx="1588311" cy="663561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774676" y="3229987"/>
            <a:ext cx="4347036" cy="2601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07324" y="2860655"/>
            <a:ext cx="12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WAS </a:t>
            </a:r>
            <a:r>
              <a:rPr lang="ko-KR" altLang="en-US" b="1" dirty="0" smtClean="0"/>
              <a:t>영역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3689" y="5645622"/>
            <a:ext cx="639912" cy="6762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9564" y="5811021"/>
            <a:ext cx="1847317" cy="3694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13519" y="5777913"/>
            <a:ext cx="61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6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639" y="4229304"/>
            <a:ext cx="2329080" cy="130736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14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81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85901" y="945656"/>
            <a:ext cx="298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[Web </a:t>
            </a:r>
            <a:r>
              <a:rPr lang="en-US" altLang="ko-KR" b="1" dirty="0"/>
              <a:t>Programming </a:t>
            </a:r>
            <a:r>
              <a:rPr lang="ko-KR" altLang="en-US" b="1" dirty="0" smtClean="0"/>
              <a:t>기초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285901" y="1401793"/>
            <a:ext cx="9816318" cy="12429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#4.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MVC 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환경 만들기 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385" y="4363500"/>
            <a:ext cx="1367384" cy="138252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341" y="3679644"/>
            <a:ext cx="1805789" cy="9928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오른쪽 화살표 13"/>
          <p:cNvSpPr/>
          <p:nvPr/>
        </p:nvSpPr>
        <p:spPr>
          <a:xfrm>
            <a:off x="2876791" y="3992507"/>
            <a:ext cx="603571" cy="51098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7586" y="3654642"/>
            <a:ext cx="1714194" cy="164093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5780" y="3495295"/>
            <a:ext cx="1588311" cy="663561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909848" y="3229987"/>
            <a:ext cx="7211864" cy="2601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933101" y="2872476"/>
            <a:ext cx="201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/ WAS </a:t>
            </a:r>
            <a:r>
              <a:rPr lang="ko-KR" altLang="en-US" b="1" dirty="0" smtClean="0"/>
              <a:t>영역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533267" y="3631250"/>
            <a:ext cx="15038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Controller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Service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Dao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0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왼쪽 화살표 82"/>
          <p:cNvSpPr/>
          <p:nvPr/>
        </p:nvSpPr>
        <p:spPr>
          <a:xfrm>
            <a:off x="5135880" y="3478304"/>
            <a:ext cx="4204620" cy="227076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81124" y="6473762"/>
            <a:ext cx="1631730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5023" y="6473761"/>
            <a:ext cx="1407072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 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057" y="6473761"/>
            <a:ext cx="3637921" cy="2767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 </a:t>
            </a:r>
            <a:r>
              <a:rPr lang="en-US" altLang="ko-KR" sz="1000" dirty="0" smtClean="0">
                <a:solidFill>
                  <a:schemeClr val="tx1"/>
                </a:solidFill>
              </a:rPr>
              <a:t>(MariaDB, MyBatis, Thymeleaf)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03938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73179" y="6537748"/>
            <a:ext cx="180000" cy="148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14" y="170233"/>
            <a:ext cx="352414" cy="35241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-32022" y="5313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81" y="223330"/>
            <a:ext cx="2271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 smtClean="0"/>
              <a:t>Web Programming </a:t>
            </a:r>
            <a:r>
              <a:rPr lang="ko-KR" altLang="en-US" sz="1000" b="1" i="1" dirty="0" smtClean="0"/>
              <a:t>기초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공부기록</a:t>
            </a:r>
            <a:endParaRPr lang="ko-KR" altLang="en-US" sz="1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85901" y="712573"/>
            <a:ext cx="298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[Web </a:t>
            </a:r>
            <a:r>
              <a:rPr lang="en-US" altLang="ko-KR" b="1" dirty="0"/>
              <a:t>Programming </a:t>
            </a:r>
            <a:r>
              <a:rPr lang="ko-KR" altLang="en-US" b="1" dirty="0" smtClean="0"/>
              <a:t>기초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95085" y="1168710"/>
            <a:ext cx="10797950" cy="12429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#5.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DB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연결 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|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Data 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처리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01" y="3563099"/>
            <a:ext cx="1805789" cy="9928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9" name="직선 연결선 18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01726" y="3113441"/>
            <a:ext cx="5676875" cy="3000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329940" y="2618035"/>
            <a:ext cx="201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/ WAS </a:t>
            </a:r>
            <a:r>
              <a:rPr lang="ko-KR" altLang="en-US" b="1" dirty="0" smtClean="0"/>
              <a:t>영역</a:t>
            </a:r>
            <a:endParaRPr lang="ko-KR" altLang="en-US" b="1" dirty="0"/>
          </a:p>
        </p:txBody>
      </p:sp>
      <p:sp>
        <p:nvSpPr>
          <p:cNvPr id="25" name="Google Shape;61;p13"/>
          <p:cNvSpPr/>
          <p:nvPr/>
        </p:nvSpPr>
        <p:spPr>
          <a:xfrm>
            <a:off x="9495080" y="3250509"/>
            <a:ext cx="2397090" cy="2610952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smtClean="0">
                <a:solidFill>
                  <a:srgbClr val="0000FF"/>
                </a:solidFill>
              </a:rPr>
              <a:t>DBMS</a:t>
            </a:r>
            <a:endParaRPr sz="1600" b="1" dirty="0">
              <a:solidFill>
                <a:srgbClr val="0000FF"/>
              </a:solidFill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724" y="5071069"/>
            <a:ext cx="915466" cy="92560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5016750" y="3639103"/>
            <a:ext cx="1627369" cy="106182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Controller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Service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Dao (DB </a:t>
            </a:r>
            <a:r>
              <a:rPr lang="ko-KR" altLang="en-US" sz="1400" dirty="0" smtClean="0"/>
              <a:t>연결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652724" y="4432642"/>
            <a:ext cx="9685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View</a:t>
            </a:r>
          </a:p>
        </p:txBody>
      </p:sp>
      <p:sp>
        <p:nvSpPr>
          <p:cNvPr id="85" name="왼쪽 화살표 84"/>
          <p:cNvSpPr/>
          <p:nvPr/>
        </p:nvSpPr>
        <p:spPr>
          <a:xfrm rot="19954098">
            <a:off x="4507219" y="4766633"/>
            <a:ext cx="468721" cy="46295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2594851" y="3875962"/>
            <a:ext cx="2321115" cy="5109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request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6475344" y="3462574"/>
            <a:ext cx="1735038" cy="43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/>
              <a:t>Back-End </a:t>
            </a:r>
            <a:r>
              <a:rPr lang="ko-KR" altLang="en-US" sz="1400" b="1" dirty="0" smtClean="0"/>
              <a:t>영역</a:t>
            </a:r>
            <a:endParaRPr lang="ko-KR" altLang="en-US" sz="1400" b="1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2279238" y="5276738"/>
            <a:ext cx="1303559" cy="43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Front </a:t>
            </a:r>
            <a:r>
              <a:rPr lang="ko-KR" altLang="en-US" sz="1400" b="1" dirty="0" smtClean="0"/>
              <a:t>영역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424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23919</TotalTime>
  <Words>2423</Words>
  <Application>Microsoft Office PowerPoint</Application>
  <PresentationFormat>와이드스크린</PresentationFormat>
  <Paragraphs>658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맑은 고딕</vt:lpstr>
      <vt:lpstr>-윤고딕130</vt:lpstr>
      <vt:lpstr>훈민갈잎굴림체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484</cp:revision>
  <dcterms:created xsi:type="dcterms:W3CDTF">2021-07-24T06:33:07Z</dcterms:created>
  <dcterms:modified xsi:type="dcterms:W3CDTF">2022-12-04T07:52:26Z</dcterms:modified>
</cp:coreProperties>
</file>