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772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내가 겪었던 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213" y="4420088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Web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대항해의 시작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8512" y="4420088"/>
            <a:ext cx="1269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Java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을 품다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84113" y="4420088"/>
            <a:ext cx="1211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를 품다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93480" y="4420088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 , Java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각자 위치로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375062" y="4420088"/>
            <a:ext cx="1731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Spring Framework </a:t>
            </a:r>
            <a:br>
              <a:rPr lang="en-US" altLang="ko-KR" sz="1400" dirty="0" smtClean="0"/>
            </a:br>
            <a:r>
              <a:rPr lang="ko-KR" altLang="en-US" sz="1400" smtClean="0"/>
              <a:t>천하통일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現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0" name="타원 29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2" name="타원 31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4" name="타원 33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36" name="타원 35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51395" y="4357821"/>
            <a:ext cx="630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이 시작되다</a:t>
            </a:r>
            <a:r>
              <a:rPr lang="en-US" altLang="ko-KR" sz="1200" dirty="0" smtClean="0"/>
              <a:t>.  (Feat. </a:t>
            </a:r>
            <a:r>
              <a:rPr lang="ko-KR" altLang="en-US" sz="1200" smtClean="0"/>
              <a:t>인터넷</a:t>
            </a:r>
            <a:r>
              <a:rPr lang="en-US" altLang="ko-KR" sz="1200" dirty="0" smtClean="0"/>
              <a:t>)  </a:t>
            </a:r>
            <a:r>
              <a:rPr lang="ko-KR" altLang="en-US" sz="1000" smtClean="0"/>
              <a:t>심마니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네띠앙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야후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넷스케이프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는 예전이나 지금이나 절대적으로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로 구현한다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Web </a:t>
            </a:r>
            <a:r>
              <a:rPr lang="ko-KR" altLang="en-US" sz="1200" b="1" dirty="0" smtClean="0"/>
              <a:t>의 대중화로 </a:t>
            </a:r>
            <a:r>
              <a:rPr lang="en-US" altLang="ko-KR" sz="1200" b="1" dirty="0" smtClean="0"/>
              <a:t>Web </a:t>
            </a:r>
            <a:r>
              <a:rPr lang="ko-KR" altLang="en-US" sz="1200" b="1" dirty="0" smtClean="0"/>
              <a:t>을 통한 데이터 입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출력의 필요성이 생긴다</a:t>
            </a:r>
            <a:r>
              <a:rPr lang="en-US" altLang="ko-KR" sz="1200" b="1" dirty="0" smtClean="0"/>
              <a:t>. (Dynamic Web)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51395" y="1411656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■ 웹 개발 불변의 법칙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smtClean="0">
                <a:solidFill>
                  <a:srgbClr val="0070C0"/>
                </a:solidFill>
              </a:rPr>
              <a:t>웹 개발의 처음과 끝은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이다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7" name="TextBox 6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8" name="TextBox 6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3" name="타원 7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5" name="타원 7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7" name="타원 7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79" name="타원 7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4" name="직사각형 3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2-0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r>
              <a:rPr lang="ko-KR" altLang="en-US" sz="900" b="1">
                <a:solidFill>
                  <a:schemeClr val="tx1"/>
                </a:solidFill>
              </a:rPr>
              <a:t>태초에 </a:t>
            </a:r>
            <a:r>
              <a:rPr lang="en-US" altLang="ko-KR" sz="900" b="1" dirty="0">
                <a:solidFill>
                  <a:schemeClr val="tx1"/>
                </a:solidFill>
              </a:rPr>
              <a:t>Web - Html, JavaScript </a:t>
            </a:r>
            <a:r>
              <a:rPr lang="ko-KR" altLang="en-US" sz="900" b="1">
                <a:solidFill>
                  <a:schemeClr val="tx1"/>
                </a:solidFill>
              </a:rPr>
              <a:t>가 있었다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5785" y="4369595"/>
            <a:ext cx="5134804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Java </a:t>
            </a:r>
            <a:r>
              <a:rPr lang="ko-KR" altLang="en-US" sz="1200" dirty="0" smtClean="0"/>
              <a:t>진영에서 </a:t>
            </a:r>
            <a:r>
              <a:rPr lang="en-US" altLang="ko-KR" sz="1200" dirty="0" smtClean="0"/>
              <a:t>Web Program </a:t>
            </a:r>
            <a:r>
              <a:rPr lang="ko-KR" altLang="en-US" sz="1200" dirty="0" smtClean="0"/>
              <a:t>을 지원하다</a:t>
            </a:r>
            <a:r>
              <a:rPr lang="en-US" altLang="ko-KR" sz="1200" dirty="0" smtClean="0"/>
              <a:t>. (Feat. Servlet)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70C0"/>
                </a:solidFill>
              </a:rPr>
              <a:t>Web 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</a:rPr>
              <a:t>UI </a:t>
            </a:r>
            <a:r>
              <a:rPr lang="ko-KR" altLang="en-US" sz="1200" dirty="0" smtClean="0">
                <a:solidFill>
                  <a:srgbClr val="0070C0"/>
                </a:solidFill>
              </a:rPr>
              <a:t>는 예전이나 지금이나 절대적으로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HTML </a:t>
            </a:r>
            <a:r>
              <a:rPr lang="ko-KR" altLang="en-US" sz="1200" dirty="0" smtClean="0">
                <a:solidFill>
                  <a:srgbClr val="0070C0"/>
                </a:solidFill>
              </a:rPr>
              <a:t>로 구현한다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의 대중화로 </a:t>
            </a:r>
            <a:r>
              <a:rPr lang="en-US" altLang="ko-KR" sz="1200" dirty="0" smtClean="0"/>
              <a:t>Web </a:t>
            </a:r>
            <a:r>
              <a:rPr lang="ko-KR" altLang="en-US" sz="1200" dirty="0" smtClean="0"/>
              <a:t>을 통한 데이터 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출력의 필요성이 생긴다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웹 페이지의 동적 생성 </a:t>
            </a:r>
            <a:r>
              <a:rPr lang="en-US" altLang="ko-KR" sz="1200" dirty="0" smtClean="0"/>
              <a:t>-Dynamic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Servlet 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HTML </a:t>
            </a:r>
            <a:r>
              <a:rPr lang="ko-KR" altLang="en-US" sz="1200" b="1" dirty="0" smtClean="0"/>
              <a:t>을 구현하다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개발자들 죽어나간다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51395" y="1411656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을 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1" name="TextBox 70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5" name="타원 74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7" name="타원 76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9" name="타원 78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81" name="타원 80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84" name="직사각형 83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2-1. </a:t>
            </a:r>
            <a:r>
              <a:rPr lang="ko-KR" altLang="en-US" sz="900" b="1" smtClean="0">
                <a:solidFill>
                  <a:schemeClr val="tx1"/>
                </a:solidFill>
              </a:rPr>
              <a:t>자바 서블릿을 시작하다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4314538" y="3905850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082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92205" y="4468943"/>
            <a:ext cx="764664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진영에서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언어를 넣는 방식을 지원하다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초기에는 </a:t>
            </a:r>
            <a:r>
              <a:rPr lang="en-US" altLang="ko-KR" sz="1400" dirty="0" smtClean="0"/>
              <a:t>Servlet </a:t>
            </a:r>
            <a:r>
              <a:rPr lang="ko-KR" altLang="en-US" sz="1400" dirty="0" smtClean="0"/>
              <a:t>에서 벗어난 개발자들이 환호하다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시간이 지날 수록 </a:t>
            </a:r>
            <a:r>
              <a:rPr lang="en-US" altLang="ko-KR" sz="1400" b="1" dirty="0" smtClean="0"/>
              <a:t>Jsp </a:t>
            </a:r>
            <a:r>
              <a:rPr lang="ko-KR" altLang="en-US" sz="1400" b="1" dirty="0" smtClean="0"/>
              <a:t>내의 자바 코드가 스파게티가 되어 개발자들의 흑 역사가 시작되다</a:t>
            </a:r>
            <a:r>
              <a:rPr lang="en-US" altLang="ko-KR" sz="1400" b="1" dirty="0" smtClean="0"/>
              <a:t>.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8" name="TextBox 67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4" name="타원 73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6" name="타원 75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8" name="타원 77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80" name="타원 79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82" name="TextBox 81"/>
          <p:cNvSpPr txBox="1"/>
          <p:nvPr/>
        </p:nvSpPr>
        <p:spPr>
          <a:xfrm>
            <a:off x="951395" y="1411656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이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를 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2-2. Jsp </a:t>
            </a:r>
            <a:r>
              <a:rPr lang="ko-KR" altLang="en-US" sz="900" b="1" smtClean="0">
                <a:solidFill>
                  <a:schemeClr val="tx1"/>
                </a:solidFill>
              </a:rPr>
              <a:t>의 출현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68" y="3991711"/>
            <a:ext cx="370396" cy="206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21" y="3991711"/>
            <a:ext cx="528418" cy="136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순서도: 자기 디스크 29"/>
          <p:cNvSpPr/>
          <p:nvPr/>
        </p:nvSpPr>
        <p:spPr>
          <a:xfrm>
            <a:off x="4314538" y="3905850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1" name="순서도: 자기 디스크 30"/>
          <p:cNvSpPr/>
          <p:nvPr/>
        </p:nvSpPr>
        <p:spPr>
          <a:xfrm>
            <a:off x="6383698" y="3954692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78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4488" y="4503062"/>
            <a:ext cx="765094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를 분리하자는 움직임이 생겨나다</a:t>
            </a:r>
            <a:r>
              <a:rPr lang="en-US" altLang="ko-KR" sz="1400" dirty="0" smtClean="0"/>
              <a:t>. (Front , Backend </a:t>
            </a:r>
            <a:r>
              <a:rPr lang="ko-KR" altLang="en-US" sz="1400" dirty="0" smtClean="0"/>
              <a:t>분리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내부에서도 받아들이는 입구와 비즈니스 부분을 분리하는 움직임이 생겨나다</a:t>
            </a:r>
            <a:r>
              <a:rPr lang="en-US" altLang="ko-KR" sz="1400" dirty="0" smtClean="0"/>
              <a:t>. (MVC)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표준 없이 개발자마다 </a:t>
            </a:r>
            <a:r>
              <a:rPr lang="en-US" altLang="ko-KR" sz="1400" b="1" dirty="0" smtClean="0"/>
              <a:t>MVC</a:t>
            </a:r>
            <a:r>
              <a:rPr lang="ko-KR" altLang="en-US" sz="1400" b="1" dirty="0" smtClean="0"/>
              <a:t>를 구현하는 상황이 발생하다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51395" y="1411656"/>
            <a:ext cx="451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과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가 한집살림을 정리하다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3" name="타원 5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5" name="타원 5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61" name="직사각형 60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2-3. MVC </a:t>
            </a:r>
            <a:r>
              <a:rPr lang="ko-KR" altLang="en-US" sz="900" b="1" smtClean="0">
                <a:solidFill>
                  <a:schemeClr val="tx1"/>
                </a:solidFill>
              </a:rPr>
              <a:t>패턴으로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8" name="순서도: 자기 디스크 27"/>
          <p:cNvSpPr/>
          <p:nvPr/>
        </p:nvSpPr>
        <p:spPr>
          <a:xfrm>
            <a:off x="4314538" y="3905850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29" name="순서도: 자기 디스크 28"/>
          <p:cNvSpPr/>
          <p:nvPr/>
        </p:nvSpPr>
        <p:spPr>
          <a:xfrm>
            <a:off x="6366646" y="3905849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0" name="순서도: 자기 디스크 29"/>
          <p:cNvSpPr/>
          <p:nvPr/>
        </p:nvSpPr>
        <p:spPr>
          <a:xfrm>
            <a:off x="8474499" y="3905849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240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79207" y="4564477"/>
            <a:ext cx="5782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Spring </a:t>
            </a:r>
            <a:r>
              <a:rPr lang="ko-KR" altLang="en-US" sz="1400"/>
              <a:t>이 개발자들에게 봄을 선사하기 위해 나타나다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Framework </a:t>
            </a:r>
            <a:r>
              <a:rPr lang="ko-KR" altLang="en-US" sz="1400" smtClean="0"/>
              <a:t>이 </a:t>
            </a:r>
            <a:r>
              <a:rPr lang="en-US" altLang="ko-KR" sz="1400" dirty="0" smtClean="0"/>
              <a:t>MVC </a:t>
            </a:r>
            <a:r>
              <a:rPr lang="ko-KR" altLang="en-US" sz="1400" smtClean="0"/>
              <a:t>대표가 되다</a:t>
            </a:r>
            <a:r>
              <a:rPr lang="en-US" altLang="ko-KR" sz="1400" dirty="0" smtClean="0"/>
              <a:t>. (</a:t>
            </a:r>
            <a:r>
              <a:rPr lang="ko-KR" altLang="en-US" sz="1400" smtClean="0"/>
              <a:t>도움</a:t>
            </a:r>
            <a:r>
              <a:rPr lang="en-US" altLang="ko-KR" sz="1400" dirty="0" smtClean="0"/>
              <a:t>.</a:t>
            </a:r>
            <a:r>
              <a:rPr lang="ko-KR" altLang="en-US" sz="1400" smtClean="0"/>
              <a:t>전자정부 프레임웍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</a:t>
            </a:r>
            <a:r>
              <a:rPr lang="ko-KR" altLang="en-US" sz="1400" dirty="0" smtClean="0"/>
              <a:t>이 더욱 간편해진 </a:t>
            </a:r>
            <a:r>
              <a:rPr lang="en-US" altLang="ko-KR" sz="1400" dirty="0" smtClean="0"/>
              <a:t>Springboot </a:t>
            </a:r>
            <a:r>
              <a:rPr lang="ko-KR" altLang="en-US" sz="1400" dirty="0" smtClean="0"/>
              <a:t>를 개발자들에게 선사하다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Spring </a:t>
            </a:r>
            <a:r>
              <a:rPr lang="ko-KR" altLang="en-US" sz="1400" b="1" dirty="0" smtClean="0"/>
              <a:t>이 봄을 선사해줄 </a:t>
            </a:r>
            <a:r>
              <a:rPr lang="ko-KR" altLang="en-US" sz="1400" b="1" smtClean="0"/>
              <a:t>걸로 기대했지만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…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226" y="4345986"/>
            <a:ext cx="3643952" cy="1821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0" name="직선 화살표 연결선 3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3" name="타원 5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5" name="타원 5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61" name="TextBox 60"/>
          <p:cNvSpPr txBox="1"/>
          <p:nvPr/>
        </p:nvSpPr>
        <p:spPr>
          <a:xfrm>
            <a:off x="951395" y="1411656"/>
            <a:ext cx="598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Spring Framework </a:t>
            </a:r>
            <a:r>
              <a:rPr lang="ko-KR" altLang="en-US" b="1" smtClean="0">
                <a:solidFill>
                  <a:srgbClr val="0070C0"/>
                </a:solidFill>
              </a:rPr>
              <a:t>이 대한민국 웹 개발을 평정하다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2-4. Spring Framework </a:t>
            </a:r>
            <a:r>
              <a:rPr lang="ko-KR" altLang="en-US" sz="900" b="1" smtClean="0">
                <a:solidFill>
                  <a:schemeClr val="tx1"/>
                </a:solidFill>
              </a:rPr>
              <a:t>의 천하통일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8474499" y="3905849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0" name="순서도: 자기 디스크 29"/>
          <p:cNvSpPr/>
          <p:nvPr/>
        </p:nvSpPr>
        <p:spPr>
          <a:xfrm>
            <a:off x="10594613" y="3888932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1" name="순서도: 자기 디스크 30"/>
          <p:cNvSpPr/>
          <p:nvPr/>
        </p:nvSpPr>
        <p:spPr>
          <a:xfrm>
            <a:off x="6343713" y="3924316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4223599" y="3939991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08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1689586" y="1620976"/>
            <a:ext cx="8480064" cy="240751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4659" y="1288002"/>
            <a:ext cx="6593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가면 갈수록 복잡해 지는 개발 환경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누구를 위해 이렇게 복잡해 지나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8779905" y="3466995"/>
            <a:ext cx="1771144" cy="168139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sz="1050" b="1" dirty="0" smtClean="0">
                <a:solidFill>
                  <a:schemeClr val="bg1"/>
                </a:solidFill>
              </a:rPr>
              <a:t>(oracle, maria, </a:t>
            </a: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ms-sql, mysql..)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36" y="3287252"/>
            <a:ext cx="1494095" cy="944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860" y="2657253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013" y="4657780"/>
            <a:ext cx="2444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Lang : html, js (ajax, jquery, vue, ..) </a:t>
            </a:r>
            <a:endParaRPr lang="ko-KR" altLang="en-US" sz="11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934465" y="3026585"/>
            <a:ext cx="698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55004" y="3113447"/>
            <a:ext cx="3558208" cy="247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74192" y="2666454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274069" y="3026585"/>
            <a:ext cx="768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223255" y="3243110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23255" y="3608267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1" idx="3"/>
            <a:endCxn id="2" idx="1"/>
          </p:cNvCxnSpPr>
          <p:nvPr/>
        </p:nvCxnSpPr>
        <p:spPr>
          <a:xfrm>
            <a:off x="5521968" y="3382258"/>
            <a:ext cx="4143509" cy="8473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2" idx="1"/>
          </p:cNvCxnSpPr>
          <p:nvPr/>
        </p:nvCxnSpPr>
        <p:spPr>
          <a:xfrm flipV="1">
            <a:off x="5521968" y="3466995"/>
            <a:ext cx="4143509" cy="275186"/>
          </a:xfrm>
          <a:prstGeom prst="bentConnector4">
            <a:avLst>
              <a:gd name="adj1" fmla="val 39314"/>
              <a:gd name="adj2" fmla="val 1830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3"/>
            <a:endCxn id="28" idx="1"/>
          </p:cNvCxnSpPr>
          <p:nvPr/>
        </p:nvCxnSpPr>
        <p:spPr>
          <a:xfrm>
            <a:off x="3073831" y="3759288"/>
            <a:ext cx="881173" cy="58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91408" y="4091053"/>
            <a:ext cx="430697" cy="1302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컨트롤러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86757" y="4187561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86757" y="5038632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5" idx="3"/>
            <a:endCxn id="2" idx="2"/>
          </p:cNvCxnSpPr>
          <p:nvPr/>
        </p:nvCxnSpPr>
        <p:spPr>
          <a:xfrm flipV="1">
            <a:off x="6230959" y="4307691"/>
            <a:ext cx="2548946" cy="8486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40440" y="4452270"/>
            <a:ext cx="1345126" cy="9477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jdbcTemplate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mybatis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jpa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3955004" y="3973424"/>
            <a:ext cx="3558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3" idx="2"/>
            <a:endCxn id="45" idx="0"/>
          </p:cNvCxnSpPr>
          <p:nvPr/>
        </p:nvCxnSpPr>
        <p:spPr>
          <a:xfrm>
            <a:off x="5658858" y="4422934"/>
            <a:ext cx="0" cy="6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자기 디스크 51"/>
          <p:cNvSpPr/>
          <p:nvPr/>
        </p:nvSpPr>
        <p:spPr>
          <a:xfrm>
            <a:off x="10079204" y="3191377"/>
            <a:ext cx="659168" cy="53537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File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86757" y="4606303"/>
            <a:ext cx="1144202" cy="2353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Repository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579736" y="2391657"/>
            <a:ext cx="86997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621658" y="2596992"/>
            <a:ext cx="1377090" cy="13094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938857" y="2566556"/>
            <a:ext cx="1440000" cy="1440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0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559</Words>
  <Application>Microsoft Office PowerPoint</Application>
  <PresentationFormat>와이드스크린</PresentationFormat>
  <Paragraphs>173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54</cp:revision>
  <dcterms:created xsi:type="dcterms:W3CDTF">2022-03-06T08:54:36Z</dcterms:created>
  <dcterms:modified xsi:type="dcterms:W3CDTF">2022-12-24T08:14:54Z</dcterms:modified>
</cp:coreProperties>
</file>