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1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2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7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9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4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1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08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2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7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0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E155E-18D0-4AA6-B5E2-4D2CDFF03099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63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ld-developer.tistory.com/11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5258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섹션</a:t>
            </a:r>
            <a:r>
              <a:rPr lang="en-US" altLang="ko-KR" sz="2400" b="1" dirty="0" smtClean="0">
                <a:latin typeface="+mn-ea"/>
              </a:rPr>
              <a:t>0 </a:t>
            </a:r>
            <a:r>
              <a:rPr lang="ko-KR" altLang="en-US" sz="2400" b="1" dirty="0" err="1" smtClean="0">
                <a:latin typeface="+mn-ea"/>
              </a:rPr>
              <a:t>오라클</a:t>
            </a:r>
            <a:r>
              <a:rPr lang="ko-KR" altLang="en-US" sz="2400" b="1" dirty="0" smtClean="0">
                <a:latin typeface="+mn-ea"/>
              </a:rPr>
              <a:t> </a:t>
            </a:r>
            <a:r>
              <a:rPr lang="en-US" altLang="ko-KR" sz="2400" b="1" dirty="0" smtClean="0">
                <a:latin typeface="+mn-ea"/>
              </a:rPr>
              <a:t>/ </a:t>
            </a:r>
            <a:r>
              <a:rPr lang="en-US" altLang="ko-KR" sz="2400" b="1" dirty="0" smtClean="0"/>
              <a:t>SQL Developer </a:t>
            </a:r>
            <a:r>
              <a:rPr lang="ko-KR" altLang="en-US" sz="2400" b="1" dirty="0" smtClean="0"/>
              <a:t>설치</a:t>
            </a:r>
            <a:endParaRPr lang="en-US" altLang="ko-K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4281" y="6240584"/>
            <a:ext cx="4332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참고 사이트 </a:t>
            </a:r>
            <a:r>
              <a:rPr lang="en-US" altLang="ko-KR" sz="1400" dirty="0" smtClean="0"/>
              <a:t>: </a:t>
            </a:r>
            <a:r>
              <a:rPr lang="en-US" altLang="ko-KR" sz="1400" dirty="0" smtClean="0">
                <a:hlinkClick r:id="rId2"/>
              </a:rPr>
              <a:t>https</a:t>
            </a:r>
            <a:r>
              <a:rPr lang="en-US" altLang="ko-KR" sz="1400" dirty="0">
                <a:hlinkClick r:id="rId2"/>
              </a:rPr>
              <a:t>://old-developer.tistory.com/119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683" y="3144931"/>
            <a:ext cx="3962400" cy="1733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91576" y="1089187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☞ 가장 중요한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가지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83076" y="2310089"/>
            <a:ext cx="20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1. ORACLE DBMS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37782" y="2310089"/>
            <a:ext cx="2474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2</a:t>
            </a:r>
            <a:r>
              <a:rPr lang="en-US" altLang="ko-KR" b="1" dirty="0" smtClean="0">
                <a:solidFill>
                  <a:srgbClr val="0070C0"/>
                </a:solidFill>
              </a:rPr>
              <a:t>. ORACLE IDE TOOL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810" y="2992531"/>
            <a:ext cx="3752850" cy="2038350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6096004" y="2310089"/>
            <a:ext cx="0" cy="37052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583076" y="2788024"/>
            <a:ext cx="20056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600231" y="2788024"/>
            <a:ext cx="2513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05318" y="5429519"/>
            <a:ext cx="2388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&lt;Oracle </a:t>
            </a:r>
            <a:r>
              <a:rPr lang="ko-KR" altLang="en-US" sz="1400" dirty="0" smtClean="0"/>
              <a:t>설치되신 분 </a:t>
            </a:r>
            <a:r>
              <a:rPr lang="en-US" altLang="ko-KR" sz="1400" dirty="0" smtClean="0"/>
              <a:t>Pass&gt;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817224" y="5429518"/>
            <a:ext cx="3029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&lt;Oracle </a:t>
            </a:r>
            <a:r>
              <a:rPr lang="ko-KR" altLang="en-US" sz="1400" dirty="0" smtClean="0"/>
              <a:t>사용 </a:t>
            </a:r>
            <a:r>
              <a:rPr lang="en-US" altLang="ko-KR" sz="1400" dirty="0" smtClean="0"/>
              <a:t>Tool </a:t>
            </a:r>
            <a:r>
              <a:rPr lang="ko-KR" altLang="en-US" sz="1400" dirty="0" smtClean="0"/>
              <a:t>있으신 분 </a:t>
            </a:r>
            <a:r>
              <a:rPr lang="en-US" altLang="ko-KR" sz="1400" dirty="0" smtClean="0"/>
              <a:t>Pass&gt;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9622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4501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섹션</a:t>
            </a:r>
            <a:r>
              <a:rPr lang="en-US" altLang="ko-KR" sz="2400" b="1" dirty="0" smtClean="0">
                <a:latin typeface="+mn-ea"/>
              </a:rPr>
              <a:t>3. </a:t>
            </a:r>
            <a:r>
              <a:rPr lang="ko-KR" altLang="en-US" sz="2400" b="1" dirty="0" smtClean="0">
                <a:latin typeface="+mn-ea"/>
              </a:rPr>
              <a:t>실수하기 쉬운 </a:t>
            </a:r>
            <a:r>
              <a:rPr lang="en-US" altLang="ko-KR" sz="2400" b="1" dirty="0" smtClean="0">
                <a:latin typeface="+mn-ea"/>
              </a:rPr>
              <a:t>null </a:t>
            </a:r>
            <a:r>
              <a:rPr lang="ko-KR" altLang="en-US" sz="2400" b="1" dirty="0" smtClean="0">
                <a:latin typeface="+mn-ea"/>
              </a:rPr>
              <a:t>처리</a:t>
            </a:r>
            <a:endParaRPr lang="en-US" altLang="ko-K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7460" y="1472265"/>
            <a:ext cx="745159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 smtClean="0">
                <a:solidFill>
                  <a:srgbClr val="0070C0"/>
                </a:solidFill>
              </a:rPr>
              <a:t>Is null</a:t>
            </a:r>
          </a:p>
          <a:p>
            <a:pPr>
              <a:lnSpc>
                <a:spcPct val="150000"/>
              </a:lnSpc>
            </a:pPr>
            <a:r>
              <a:rPr lang="en-US" altLang="ko-KR" sz="4000" b="1" dirty="0" smtClean="0">
                <a:solidFill>
                  <a:srgbClr val="0070C0"/>
                </a:solidFill>
              </a:rPr>
              <a:t>Is not null </a:t>
            </a:r>
          </a:p>
          <a:p>
            <a:pPr>
              <a:lnSpc>
                <a:spcPct val="150000"/>
              </a:lnSpc>
            </a:pPr>
            <a:r>
              <a:rPr lang="ko-KR" altLang="en-US" sz="4000" b="1" dirty="0" err="1" smtClean="0">
                <a:solidFill>
                  <a:srgbClr val="0070C0"/>
                </a:solidFill>
              </a:rPr>
              <a:t>컬럼</a:t>
            </a:r>
            <a:r>
              <a:rPr lang="ko-KR" altLang="en-US" sz="40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4000" b="1" dirty="0" smtClean="0">
                <a:solidFill>
                  <a:srgbClr val="0070C0"/>
                </a:solidFill>
              </a:rPr>
              <a:t>= null (?)</a:t>
            </a:r>
          </a:p>
          <a:p>
            <a:pPr>
              <a:lnSpc>
                <a:spcPct val="150000"/>
              </a:lnSpc>
            </a:pPr>
            <a:r>
              <a:rPr lang="en-US" altLang="ko-KR" sz="4000" b="1" dirty="0" err="1" smtClean="0">
                <a:solidFill>
                  <a:srgbClr val="0070C0"/>
                </a:solidFill>
              </a:rPr>
              <a:t>Nvl</a:t>
            </a:r>
            <a:r>
              <a:rPr lang="en-US" altLang="ko-KR" sz="4000" b="1" dirty="0" smtClean="0">
                <a:solidFill>
                  <a:srgbClr val="0070C0"/>
                </a:solidFill>
              </a:rPr>
              <a:t>() </a:t>
            </a:r>
            <a:r>
              <a:rPr lang="ko-KR" altLang="en-US" sz="4000" b="1" dirty="0" smtClean="0">
                <a:solidFill>
                  <a:srgbClr val="0070C0"/>
                </a:solidFill>
              </a:rPr>
              <a:t>함수</a:t>
            </a:r>
            <a:endParaRPr lang="en-US" altLang="ko-KR" sz="40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4000" b="1" dirty="0" smtClean="0">
                <a:solidFill>
                  <a:srgbClr val="0070C0"/>
                </a:solidFill>
              </a:rPr>
              <a:t>Order by </a:t>
            </a:r>
            <a:r>
              <a:rPr lang="ko-KR" altLang="en-US" sz="4000" b="1" dirty="0" err="1" smtClean="0">
                <a:solidFill>
                  <a:srgbClr val="0070C0"/>
                </a:solidFill>
              </a:rPr>
              <a:t>컬럼</a:t>
            </a:r>
            <a:r>
              <a:rPr lang="ko-KR" altLang="en-US" sz="40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4000" b="1" dirty="0" smtClean="0">
                <a:solidFill>
                  <a:srgbClr val="0070C0"/>
                </a:solidFill>
              </a:rPr>
              <a:t>nulls first (last)</a:t>
            </a:r>
            <a:endParaRPr lang="en-US" altLang="ko-KR" sz="4000" dirty="0" smtClean="0"/>
          </a:p>
        </p:txBody>
      </p:sp>
    </p:spTree>
    <p:extLst>
      <p:ext uri="{BB962C8B-B14F-4D97-AF65-F5344CB8AC3E}">
        <p14:creationId xmlns:p14="http://schemas.microsoft.com/office/powerpoint/2010/main" val="7628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5338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섹션</a:t>
            </a:r>
            <a:r>
              <a:rPr lang="en-US" altLang="ko-KR" sz="2400" b="1" dirty="0" smtClean="0">
                <a:latin typeface="+mn-ea"/>
              </a:rPr>
              <a:t>3. </a:t>
            </a:r>
            <a:r>
              <a:rPr lang="ko-KR" altLang="en-US" sz="2400" b="1" dirty="0" smtClean="0">
                <a:latin typeface="+mn-ea"/>
              </a:rPr>
              <a:t>자주 사용하는 함수</a:t>
            </a:r>
            <a:r>
              <a:rPr lang="en-US" altLang="ko-KR" sz="2400" b="1" dirty="0" smtClean="0">
                <a:latin typeface="+mn-ea"/>
              </a:rPr>
              <a:t>(Function)</a:t>
            </a:r>
            <a:endParaRPr lang="en-US" altLang="ko-K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879434" y="1380565"/>
            <a:ext cx="2276143" cy="119230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To_char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869039" y="3068860"/>
            <a:ext cx="2276143" cy="119230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To_number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879434" y="4673542"/>
            <a:ext cx="2276143" cy="119230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To_date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171299" y="1380565"/>
            <a:ext cx="2276143" cy="79492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Nvl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171299" y="3859429"/>
            <a:ext cx="2276143" cy="79492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Trim()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71299" y="4966360"/>
            <a:ext cx="2276143" cy="119230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Length(),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Lengthb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171299" y="2472707"/>
            <a:ext cx="2276143" cy="119230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decode(), case()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638822" y="2961284"/>
            <a:ext cx="2276143" cy="119230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Count()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649217" y="4565966"/>
            <a:ext cx="2276143" cy="119230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max(), min(), </a:t>
            </a:r>
            <a:r>
              <a:rPr lang="en-US" altLang="ko-KR" b="1" dirty="0" err="1" smtClean="0">
                <a:solidFill>
                  <a:schemeClr val="tx1"/>
                </a:solidFill>
              </a:rPr>
              <a:t>avg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638821" y="1356602"/>
            <a:ext cx="2276143" cy="119230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substr</a:t>
            </a:r>
            <a:r>
              <a:rPr lang="en-US" altLang="ko-KR" b="1" dirty="0" smtClean="0">
                <a:solidFill>
                  <a:schemeClr val="tx1"/>
                </a:solidFill>
              </a:rPr>
              <a:t>(),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substrb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96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8220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섹션</a:t>
            </a:r>
            <a:r>
              <a:rPr lang="en-US" altLang="ko-KR" sz="2400" b="1" dirty="0" smtClean="0">
                <a:latin typeface="+mn-ea"/>
              </a:rPr>
              <a:t>3. </a:t>
            </a:r>
            <a:r>
              <a:rPr lang="ko-KR" altLang="en-US" sz="2400" b="1" dirty="0" smtClean="0">
                <a:latin typeface="+mn-ea"/>
              </a:rPr>
              <a:t>이 강의 이후 공부해야 할 것들 </a:t>
            </a:r>
            <a:r>
              <a:rPr lang="en-US" altLang="ko-KR" sz="2400" b="1" dirty="0" smtClean="0">
                <a:latin typeface="+mn-ea"/>
              </a:rPr>
              <a:t>(</a:t>
            </a:r>
            <a:r>
              <a:rPr lang="ko-KR" altLang="en-US" sz="2400" b="1" dirty="0" smtClean="0">
                <a:latin typeface="+mn-ea"/>
              </a:rPr>
              <a:t>지극히 주관적인</a:t>
            </a:r>
            <a:r>
              <a:rPr lang="en-US" altLang="ko-KR" sz="2400" b="1" dirty="0" smtClean="0">
                <a:latin typeface="+mn-ea"/>
              </a:rPr>
              <a:t>~)</a:t>
            </a:r>
            <a:endParaRPr lang="en-US" altLang="ko-K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9411" y="1079690"/>
            <a:ext cx="7480189" cy="5032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200" b="1" dirty="0" smtClean="0">
                <a:latin typeface="+mj-ea"/>
                <a:ea typeface="+mj-ea"/>
              </a:rPr>
              <a:t>오라클 내장 함수 </a:t>
            </a:r>
            <a:r>
              <a:rPr lang="en-US" altLang="ko-KR" sz="3600" dirty="0" smtClean="0">
                <a:latin typeface="+mj-ea"/>
                <a:ea typeface="+mj-ea"/>
              </a:rPr>
              <a:t/>
            </a:r>
            <a:br>
              <a:rPr lang="en-US" altLang="ko-KR" sz="3600" dirty="0" smtClean="0">
                <a:latin typeface="+mj-ea"/>
                <a:ea typeface="+mj-ea"/>
              </a:rPr>
            </a:br>
            <a:r>
              <a:rPr lang="en-US" altLang="ko-KR" sz="2000" dirty="0" smtClean="0">
                <a:latin typeface="+mj-ea"/>
                <a:ea typeface="+mj-ea"/>
              </a:rPr>
              <a:t>ex. </a:t>
            </a:r>
            <a:r>
              <a:rPr lang="en-US" altLang="ko-KR" sz="2000" dirty="0" err="1" smtClean="0">
                <a:latin typeface="+mj-ea"/>
                <a:ea typeface="+mj-ea"/>
              </a:rPr>
              <a:t>To_char</a:t>
            </a:r>
            <a:r>
              <a:rPr lang="en-US" altLang="ko-KR" sz="2000" dirty="0" smtClean="0">
                <a:latin typeface="+mj-ea"/>
                <a:ea typeface="+mj-ea"/>
              </a:rPr>
              <a:t>, </a:t>
            </a:r>
            <a:r>
              <a:rPr lang="en-US" altLang="ko-KR" sz="2000" dirty="0" err="1" smtClean="0">
                <a:latin typeface="+mj-ea"/>
                <a:ea typeface="+mj-ea"/>
              </a:rPr>
              <a:t>to_number</a:t>
            </a:r>
            <a:r>
              <a:rPr lang="en-US" altLang="ko-KR" sz="2000" dirty="0" smtClean="0">
                <a:latin typeface="+mj-ea"/>
                <a:ea typeface="+mj-ea"/>
              </a:rPr>
              <a:t>, </a:t>
            </a:r>
            <a:r>
              <a:rPr lang="en-US" altLang="ko-KR" sz="2000" dirty="0" err="1" smtClean="0">
                <a:latin typeface="+mj-ea"/>
                <a:ea typeface="+mj-ea"/>
              </a:rPr>
              <a:t>nvl</a:t>
            </a:r>
            <a:r>
              <a:rPr lang="en-US" altLang="ko-KR" sz="2000" dirty="0" smtClean="0">
                <a:latin typeface="+mj-ea"/>
                <a:ea typeface="+mj-ea"/>
              </a:rPr>
              <a:t>, decode, case, length, trim ..)</a:t>
            </a:r>
            <a:endParaRPr lang="en-US" altLang="ko-KR" sz="3600" dirty="0" smtClean="0">
              <a:latin typeface="+mj-ea"/>
              <a:ea typeface="+mj-ea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200" b="1" dirty="0" smtClean="0">
                <a:latin typeface="+mj-ea"/>
                <a:ea typeface="+mj-ea"/>
              </a:rPr>
              <a:t>오라클 분석</a:t>
            </a:r>
            <a:r>
              <a:rPr lang="en-US" altLang="ko-KR" sz="3200" b="1" dirty="0" smtClean="0">
                <a:latin typeface="+mj-ea"/>
                <a:ea typeface="+mj-ea"/>
              </a:rPr>
              <a:t>/</a:t>
            </a:r>
            <a:r>
              <a:rPr lang="ko-KR" altLang="en-US" sz="3200" b="1" dirty="0" smtClean="0">
                <a:latin typeface="+mj-ea"/>
                <a:ea typeface="+mj-ea"/>
              </a:rPr>
              <a:t>집계 함수 </a:t>
            </a:r>
            <a:r>
              <a:rPr lang="en-US" altLang="ko-KR" sz="3600" dirty="0" smtClean="0">
                <a:latin typeface="+mj-ea"/>
                <a:ea typeface="+mj-ea"/>
              </a:rPr>
              <a:t/>
            </a:r>
            <a:br>
              <a:rPr lang="en-US" altLang="ko-KR" sz="3600" dirty="0" smtClean="0">
                <a:latin typeface="+mj-ea"/>
                <a:ea typeface="+mj-ea"/>
              </a:rPr>
            </a:br>
            <a:r>
              <a:rPr lang="en-US" altLang="ko-KR" sz="2000" dirty="0" smtClean="0">
                <a:latin typeface="+mj-ea"/>
                <a:ea typeface="+mj-ea"/>
              </a:rPr>
              <a:t>ex. count(), min(), max(), </a:t>
            </a:r>
            <a:r>
              <a:rPr lang="en-US" altLang="ko-KR" sz="2000" dirty="0" err="1" smtClean="0">
                <a:latin typeface="+mj-ea"/>
                <a:ea typeface="+mj-ea"/>
              </a:rPr>
              <a:t>avg</a:t>
            </a:r>
            <a:r>
              <a:rPr lang="en-US" altLang="ko-KR" sz="2000" dirty="0" smtClean="0">
                <a:latin typeface="+mj-ea"/>
                <a:ea typeface="+mj-ea"/>
              </a:rPr>
              <a:t>(), over(), partition by ..)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sz="3200" b="1" dirty="0" smtClean="0">
                <a:latin typeface="+mj-ea"/>
                <a:ea typeface="+mj-ea"/>
              </a:rPr>
              <a:t>Index</a:t>
            </a:r>
            <a:r>
              <a:rPr lang="en-US" altLang="ko-KR" sz="3600" dirty="0" smtClean="0">
                <a:latin typeface="+mj-ea"/>
                <a:ea typeface="+mj-ea"/>
              </a:rPr>
              <a:t> </a:t>
            </a:r>
            <a:br>
              <a:rPr lang="en-US" altLang="ko-KR" sz="3600" dirty="0" smtClean="0">
                <a:latin typeface="+mj-ea"/>
                <a:ea typeface="+mj-ea"/>
              </a:rPr>
            </a:br>
            <a:r>
              <a:rPr lang="en-US" altLang="ko-KR" sz="2000" dirty="0" smtClean="0">
                <a:latin typeface="+mj-ea"/>
                <a:ea typeface="+mj-ea"/>
              </a:rPr>
              <a:t>- </a:t>
            </a:r>
            <a:r>
              <a:rPr lang="ko-KR" altLang="en-US" sz="2000" dirty="0" smtClean="0">
                <a:latin typeface="+mj-ea"/>
                <a:ea typeface="+mj-ea"/>
              </a:rPr>
              <a:t>인덱스 이해</a:t>
            </a:r>
            <a:r>
              <a:rPr lang="en-US" altLang="ko-KR" sz="2000" dirty="0" smtClean="0"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latin typeface="+mj-ea"/>
                <a:ea typeface="+mj-ea"/>
              </a:rPr>
              <a:t>인덱스의 올바른 생성</a:t>
            </a:r>
            <a:r>
              <a:rPr lang="en-US" altLang="ko-KR" sz="2000" dirty="0" smtClean="0"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latin typeface="+mj-ea"/>
                <a:ea typeface="+mj-ea"/>
              </a:rPr>
              <a:t>사용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sz="3200" b="1" dirty="0" smtClean="0">
                <a:latin typeface="+mj-ea"/>
                <a:ea typeface="+mj-ea"/>
              </a:rPr>
              <a:t>PL/SQL (Trigger)</a:t>
            </a:r>
            <a:r>
              <a:rPr lang="en-US" altLang="ko-KR" sz="3600" dirty="0" smtClean="0">
                <a:latin typeface="+mj-ea"/>
                <a:ea typeface="+mj-ea"/>
              </a:rPr>
              <a:t/>
            </a:r>
            <a:br>
              <a:rPr lang="en-US" altLang="ko-KR" sz="3600" dirty="0" smtClean="0">
                <a:latin typeface="+mj-ea"/>
                <a:ea typeface="+mj-ea"/>
              </a:rPr>
            </a:br>
            <a:r>
              <a:rPr lang="en-US" altLang="ko-KR" dirty="0" smtClean="0">
                <a:latin typeface="+mj-ea"/>
                <a:ea typeface="+mj-ea"/>
              </a:rPr>
              <a:t>- DBMS </a:t>
            </a:r>
            <a:r>
              <a:rPr lang="ko-KR" altLang="en-US" dirty="0" smtClean="0">
                <a:latin typeface="+mj-ea"/>
                <a:ea typeface="+mj-ea"/>
              </a:rPr>
              <a:t>자체로 프로그램을</a:t>
            </a:r>
            <a:endParaRPr lang="en-US" altLang="ko-KR" sz="36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5906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2965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섹션</a:t>
            </a:r>
            <a:r>
              <a:rPr lang="en-US" altLang="ko-KR" sz="2400" b="1" dirty="0" smtClean="0">
                <a:latin typeface="+mn-ea"/>
              </a:rPr>
              <a:t>1. USER </a:t>
            </a:r>
            <a:r>
              <a:rPr lang="ko-KR" altLang="en-US" sz="2400" b="1" dirty="0" smtClean="0">
                <a:latin typeface="+mn-ea"/>
              </a:rPr>
              <a:t>만들기</a:t>
            </a:r>
            <a:endParaRPr lang="en-US" altLang="ko-K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5" name="원통 4"/>
          <p:cNvSpPr/>
          <p:nvPr/>
        </p:nvSpPr>
        <p:spPr>
          <a:xfrm>
            <a:off x="2169463" y="1320742"/>
            <a:ext cx="8310278" cy="5160740"/>
          </a:xfrm>
          <a:prstGeom prst="ca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773709" y="1506070"/>
            <a:ext cx="2913529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SID : XE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원통 9"/>
          <p:cNvSpPr/>
          <p:nvPr/>
        </p:nvSpPr>
        <p:spPr>
          <a:xfrm>
            <a:off x="2779059" y="3207813"/>
            <a:ext cx="2160494" cy="2422022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SYSTEM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원통 19"/>
          <p:cNvSpPr/>
          <p:nvPr/>
        </p:nvSpPr>
        <p:spPr>
          <a:xfrm>
            <a:off x="5383306" y="3166696"/>
            <a:ext cx="2160494" cy="2422022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SCOTT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원통 22"/>
          <p:cNvSpPr/>
          <p:nvPr/>
        </p:nvSpPr>
        <p:spPr>
          <a:xfrm>
            <a:off x="7987554" y="3166696"/>
            <a:ext cx="2160494" cy="2422022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OCHOBO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08" y="2420470"/>
            <a:ext cx="2303918" cy="100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8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2656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섹션</a:t>
            </a:r>
            <a:r>
              <a:rPr lang="en-US" altLang="ko-KR" sz="2400" b="1" dirty="0" smtClean="0">
                <a:latin typeface="+mn-ea"/>
              </a:rPr>
              <a:t>1. Table </a:t>
            </a:r>
            <a:r>
              <a:rPr lang="ko-KR" altLang="en-US" sz="2400" b="1" dirty="0" smtClean="0">
                <a:latin typeface="+mn-ea"/>
              </a:rPr>
              <a:t>생성</a:t>
            </a:r>
            <a:endParaRPr lang="en-US" altLang="ko-K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391835" y="2008094"/>
            <a:ext cx="4823012" cy="3639670"/>
            <a:chOff x="2169463" y="1320742"/>
            <a:chExt cx="8310278" cy="5160740"/>
          </a:xfrm>
        </p:grpSpPr>
        <p:sp>
          <p:nvSpPr>
            <p:cNvPr id="5" name="원통 4"/>
            <p:cNvSpPr/>
            <p:nvPr/>
          </p:nvSpPr>
          <p:spPr>
            <a:xfrm>
              <a:off x="2169463" y="1320742"/>
              <a:ext cx="8310278" cy="5160740"/>
            </a:xfrm>
            <a:prstGeom prst="ca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610780" y="3166696"/>
              <a:ext cx="7366554" cy="2463138"/>
              <a:chOff x="2610780" y="3166696"/>
              <a:chExt cx="7366554" cy="2463138"/>
            </a:xfrm>
          </p:grpSpPr>
          <p:sp>
            <p:nvSpPr>
              <p:cNvPr id="10" name="원통 9"/>
              <p:cNvSpPr/>
              <p:nvPr/>
            </p:nvSpPr>
            <p:spPr>
              <a:xfrm>
                <a:off x="5212590" y="3207813"/>
                <a:ext cx="2160493" cy="2422021"/>
              </a:xfrm>
              <a:prstGeom prst="ca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SYSTEM</a:t>
                </a:r>
                <a:endParaRPr lang="ko-KR" altLang="en-US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0" name="원통 19"/>
              <p:cNvSpPr/>
              <p:nvPr/>
            </p:nvSpPr>
            <p:spPr>
              <a:xfrm>
                <a:off x="7816839" y="3166696"/>
                <a:ext cx="2160495" cy="2422022"/>
              </a:xfrm>
              <a:prstGeom prst="ca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>
                        <a:lumMod val="65000"/>
                      </a:schemeClr>
                    </a:solidFill>
                  </a:rPr>
                  <a:t>SCOTT</a:t>
                </a:r>
                <a:endParaRPr lang="ko-KR" altLang="en-US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3" name="원통 22"/>
              <p:cNvSpPr/>
              <p:nvPr/>
            </p:nvSpPr>
            <p:spPr>
              <a:xfrm>
                <a:off x="2610780" y="3207813"/>
                <a:ext cx="2160495" cy="2422021"/>
              </a:xfrm>
              <a:prstGeom prst="ca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OCHOBO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631" y="2077093"/>
            <a:ext cx="1511420" cy="661246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568579" y="3550023"/>
            <a:ext cx="53766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79" y="1872946"/>
            <a:ext cx="1152644" cy="75509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2498803" y="1487888"/>
            <a:ext cx="3065134" cy="1490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549844" y="1572550"/>
            <a:ext cx="219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WEB / WAS </a:t>
            </a:r>
            <a:r>
              <a:rPr lang="ko-KR" altLang="en-US" sz="1200" b="1" dirty="0" smtClean="0"/>
              <a:t>영역</a:t>
            </a:r>
            <a:endParaRPr lang="ko-KR" altLang="en-US" sz="12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298" y="2211211"/>
            <a:ext cx="965004" cy="60452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2151" y="2143403"/>
            <a:ext cx="892052" cy="67233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6235" y="4604829"/>
            <a:ext cx="1628664" cy="8846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7116" y="115654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70C0"/>
                </a:solidFill>
              </a:rPr>
              <a:t>일반사용자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732962" y="1487888"/>
            <a:ext cx="11165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9116" y="374794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70C0"/>
                </a:solidFill>
              </a:rPr>
              <a:t>개발자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04721" y="4081749"/>
            <a:ext cx="11165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117" y="4551592"/>
            <a:ext cx="1470695" cy="646086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117" y="5435166"/>
            <a:ext cx="1331941" cy="54455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629576" y="4193051"/>
            <a:ext cx="4480305" cy="2258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16" idx="3"/>
            <a:endCxn id="17" idx="1"/>
          </p:cNvCxnSpPr>
          <p:nvPr/>
        </p:nvCxnSpPr>
        <p:spPr>
          <a:xfrm flipV="1">
            <a:off x="1721223" y="2233271"/>
            <a:ext cx="777580" cy="17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7" idx="3"/>
            <a:endCxn id="23" idx="2"/>
          </p:cNvCxnSpPr>
          <p:nvPr/>
        </p:nvCxnSpPr>
        <p:spPr>
          <a:xfrm>
            <a:off x="5563937" y="2233271"/>
            <a:ext cx="1084024" cy="1959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1" idx="3"/>
            <a:endCxn id="23" idx="2"/>
          </p:cNvCxnSpPr>
          <p:nvPr/>
        </p:nvCxnSpPr>
        <p:spPr>
          <a:xfrm flipV="1">
            <a:off x="5109881" y="4193051"/>
            <a:ext cx="1538080" cy="1129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07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3120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섹션</a:t>
            </a:r>
            <a:r>
              <a:rPr lang="en-US" altLang="ko-KR" sz="2400" b="1" dirty="0" smtClean="0">
                <a:latin typeface="+mn-ea"/>
              </a:rPr>
              <a:t>2. Query – SQL</a:t>
            </a:r>
            <a:endParaRPr lang="en-US" altLang="ko-K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23" name="원통 22"/>
          <p:cNvSpPr/>
          <p:nvPr/>
        </p:nvSpPr>
        <p:spPr>
          <a:xfrm>
            <a:off x="8888517" y="2412175"/>
            <a:ext cx="2627872" cy="2914636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286" y="1784452"/>
            <a:ext cx="1230334" cy="538271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568579" y="3550023"/>
            <a:ext cx="53766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79" y="1872946"/>
            <a:ext cx="1152644" cy="75509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2498803" y="1487888"/>
            <a:ext cx="3065134" cy="1490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549844" y="1572550"/>
            <a:ext cx="219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WEB / WAS </a:t>
            </a:r>
            <a:r>
              <a:rPr lang="ko-KR" altLang="en-US" sz="1200" b="1" dirty="0" smtClean="0"/>
              <a:t>영역</a:t>
            </a:r>
            <a:endParaRPr lang="ko-KR" altLang="en-US" sz="12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298" y="2211211"/>
            <a:ext cx="965004" cy="60452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2151" y="2143403"/>
            <a:ext cx="892052" cy="67233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6235" y="4604829"/>
            <a:ext cx="1628664" cy="8846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7116" y="115654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70C0"/>
                </a:solidFill>
              </a:rPr>
              <a:t>일반사용자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732962" y="1487888"/>
            <a:ext cx="11165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9116" y="374794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70C0"/>
                </a:solidFill>
              </a:rPr>
              <a:t>개발자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04721" y="4081749"/>
            <a:ext cx="11165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117" y="4551592"/>
            <a:ext cx="1470695" cy="646086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117" y="5435166"/>
            <a:ext cx="1331941" cy="54455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629576" y="4193051"/>
            <a:ext cx="4480305" cy="2258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16" idx="3"/>
            <a:endCxn id="17" idx="1"/>
          </p:cNvCxnSpPr>
          <p:nvPr/>
        </p:nvCxnSpPr>
        <p:spPr>
          <a:xfrm flipV="1">
            <a:off x="1721223" y="2233271"/>
            <a:ext cx="777580" cy="17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7" idx="3"/>
            <a:endCxn id="23" idx="2"/>
          </p:cNvCxnSpPr>
          <p:nvPr/>
        </p:nvCxnSpPr>
        <p:spPr>
          <a:xfrm>
            <a:off x="5563937" y="2233271"/>
            <a:ext cx="3324580" cy="1636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1" idx="3"/>
            <a:endCxn id="23" idx="2"/>
          </p:cNvCxnSpPr>
          <p:nvPr/>
        </p:nvCxnSpPr>
        <p:spPr>
          <a:xfrm flipV="1">
            <a:off x="5109881" y="3869493"/>
            <a:ext cx="3778636" cy="1452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511042" y="2353866"/>
            <a:ext cx="1496327" cy="29684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QUERY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SQL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b="1" dirty="0">
                <a:solidFill>
                  <a:schemeClr val="tx1"/>
                </a:solidFill>
              </a:rPr>
              <a:t>S</a:t>
            </a:r>
            <a:r>
              <a:rPr lang="en-US" altLang="ko-KR" sz="1000" dirty="0">
                <a:solidFill>
                  <a:schemeClr val="tx1"/>
                </a:solidFill>
              </a:rPr>
              <a:t>tructured </a:t>
            </a:r>
            <a:r>
              <a:rPr lang="en-US" altLang="ko-KR" sz="1000" b="1" dirty="0">
                <a:solidFill>
                  <a:schemeClr val="tx1"/>
                </a:solidFill>
              </a:rPr>
              <a:t>Q</a:t>
            </a:r>
            <a:r>
              <a:rPr lang="en-US" altLang="ko-KR" sz="1000" dirty="0">
                <a:solidFill>
                  <a:schemeClr val="tx1"/>
                </a:solidFill>
              </a:rPr>
              <a:t>uery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L</a:t>
            </a:r>
            <a:r>
              <a:rPr lang="en-US" altLang="ko-KR" sz="1000" dirty="0" smtClean="0">
                <a:solidFill>
                  <a:schemeClr val="tx1"/>
                </a:solidFill>
              </a:rPr>
              <a:t>anguage)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C</a:t>
            </a:r>
            <a:r>
              <a:rPr lang="en-US" altLang="ko-KR" sz="1200" dirty="0" smtClean="0">
                <a:solidFill>
                  <a:schemeClr val="tx1"/>
                </a:solidFill>
              </a:rPr>
              <a:t>reate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R</a:t>
            </a:r>
            <a:r>
              <a:rPr lang="en-US" altLang="ko-KR" sz="1200" dirty="0" smtClean="0">
                <a:solidFill>
                  <a:schemeClr val="tx1"/>
                </a:solidFill>
              </a:rPr>
              <a:t>ead   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   -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U</a:t>
            </a:r>
            <a:r>
              <a:rPr lang="en-US" altLang="ko-KR" sz="1200" dirty="0" smtClean="0">
                <a:solidFill>
                  <a:schemeClr val="tx1"/>
                </a:solidFill>
              </a:rPr>
              <a:t>pdate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D</a:t>
            </a:r>
            <a:r>
              <a:rPr lang="en-US" altLang="ko-KR" sz="1200" dirty="0" smtClean="0">
                <a:solidFill>
                  <a:schemeClr val="tx1"/>
                </a:solidFill>
              </a:rPr>
              <a:t>elete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10302" y="2638780"/>
            <a:ext cx="1524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OCHOBO</a:t>
            </a:r>
            <a:endParaRPr lang="ko-KR" altLang="en-US" sz="1200" b="1" dirty="0"/>
          </a:p>
        </p:txBody>
      </p:sp>
      <p:sp>
        <p:nvSpPr>
          <p:cNvPr id="3" name="직사각형 2"/>
          <p:cNvSpPr/>
          <p:nvPr/>
        </p:nvSpPr>
        <p:spPr>
          <a:xfrm>
            <a:off x="9142909" y="3387065"/>
            <a:ext cx="1111921" cy="263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002060"/>
                </a:solidFill>
              </a:rPr>
              <a:t>COFFEE_MENU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2909" y="3812256"/>
            <a:ext cx="1111921" cy="263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002060"/>
                </a:solidFill>
              </a:rPr>
              <a:t>CUST_INFO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142909" y="4237447"/>
            <a:ext cx="1111921" cy="263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002060"/>
                </a:solidFill>
              </a:rPr>
              <a:t>ORDER_LIST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43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3479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섹션</a:t>
            </a:r>
            <a:r>
              <a:rPr lang="en-US" altLang="ko-KR" sz="2400" b="1" dirty="0" smtClean="0">
                <a:latin typeface="+mn-ea"/>
              </a:rPr>
              <a:t>2. Query – SELECT</a:t>
            </a:r>
            <a:endParaRPr lang="en-US" altLang="ko-K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8870" y="1264024"/>
            <a:ext cx="793518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200" b="1" dirty="0" smtClean="0">
                <a:solidFill>
                  <a:srgbClr val="FF0000"/>
                </a:solidFill>
              </a:rPr>
              <a:t>③</a:t>
            </a:r>
            <a:r>
              <a:rPr lang="en-US" altLang="ko-KR" sz="3200" b="1" dirty="0" smtClean="0">
                <a:solidFill>
                  <a:srgbClr val="0070C0"/>
                </a:solidFill>
              </a:rPr>
              <a:t> SELECT</a:t>
            </a:r>
            <a:r>
              <a:rPr lang="en-US" altLang="ko-KR" sz="3200" dirty="0" smtClean="0"/>
              <a:t>  </a:t>
            </a:r>
            <a:r>
              <a:rPr lang="ko-KR" altLang="en-US" sz="3200" dirty="0" smtClean="0"/>
              <a:t>컬럼명</a:t>
            </a:r>
            <a:endParaRPr lang="en-US" altLang="ko-KR" sz="3200" dirty="0" smtClean="0"/>
          </a:p>
          <a:p>
            <a:pPr>
              <a:lnSpc>
                <a:spcPct val="200000"/>
              </a:lnSpc>
            </a:pPr>
            <a:r>
              <a:rPr lang="ko-KR" altLang="en-US" sz="3200" b="1" dirty="0" smtClean="0">
                <a:solidFill>
                  <a:srgbClr val="FF0000"/>
                </a:solidFill>
              </a:rPr>
              <a:t>①</a:t>
            </a:r>
            <a:r>
              <a:rPr lang="en-US" altLang="ko-KR" sz="3200" b="1" dirty="0" smtClean="0">
                <a:solidFill>
                  <a:srgbClr val="0070C0"/>
                </a:solidFill>
              </a:rPr>
              <a:t> FROM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테이블명</a:t>
            </a:r>
            <a:endParaRPr lang="en-US" altLang="ko-KR" sz="3200" dirty="0" smtClean="0"/>
          </a:p>
          <a:p>
            <a:pPr>
              <a:lnSpc>
                <a:spcPct val="200000"/>
              </a:lnSpc>
            </a:pPr>
            <a:r>
              <a:rPr lang="ko-KR" altLang="en-US" sz="3200" b="1" dirty="0" smtClean="0">
                <a:solidFill>
                  <a:srgbClr val="FF0000"/>
                </a:solidFill>
              </a:rPr>
              <a:t>②</a:t>
            </a:r>
            <a:r>
              <a:rPr lang="en-US" altLang="ko-KR" sz="3200" b="1" dirty="0" smtClean="0">
                <a:solidFill>
                  <a:srgbClr val="0070C0"/>
                </a:solidFill>
              </a:rPr>
              <a:t> WHERE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검색조건 </a:t>
            </a:r>
            <a:r>
              <a:rPr lang="en-US" altLang="ko-KR" sz="3200" dirty="0" smtClean="0"/>
              <a:t>(= , IN , LIKE , Exist )</a:t>
            </a:r>
            <a:br>
              <a:rPr lang="en-US" altLang="ko-KR" sz="3200" dirty="0" smtClean="0"/>
            </a:br>
            <a:r>
              <a:rPr lang="ko-KR" altLang="en-US" sz="3200" b="1" dirty="0" smtClean="0">
                <a:solidFill>
                  <a:srgbClr val="FF0000"/>
                </a:solidFill>
              </a:rPr>
              <a:t>④</a:t>
            </a:r>
            <a:r>
              <a:rPr lang="en-US" altLang="ko-KR" sz="3200" dirty="0" smtClean="0"/>
              <a:t> </a:t>
            </a:r>
            <a:r>
              <a:rPr lang="en-US" altLang="ko-KR" sz="3200" b="1" dirty="0" smtClean="0">
                <a:solidFill>
                  <a:srgbClr val="0070C0"/>
                </a:solidFill>
              </a:rPr>
              <a:t>ORDER BY </a:t>
            </a:r>
            <a:r>
              <a:rPr lang="ko-KR" altLang="en-US" sz="3200" dirty="0" smtClean="0"/>
              <a:t>컬럼 정렬 </a:t>
            </a:r>
            <a:r>
              <a:rPr lang="en-US" altLang="ko-KR" sz="3200" dirty="0" smtClean="0"/>
              <a:t>(ASC, DESC)</a:t>
            </a:r>
          </a:p>
        </p:txBody>
      </p:sp>
    </p:spTree>
    <p:extLst>
      <p:ext uri="{BB962C8B-B14F-4D97-AF65-F5344CB8AC3E}">
        <p14:creationId xmlns:p14="http://schemas.microsoft.com/office/powerpoint/2010/main" val="382063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5167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섹션</a:t>
            </a:r>
            <a:r>
              <a:rPr lang="en-US" altLang="ko-KR" sz="2400" b="1" dirty="0" smtClean="0">
                <a:latin typeface="+mn-ea"/>
              </a:rPr>
              <a:t>2. Query – SELECT </a:t>
            </a:r>
            <a:r>
              <a:rPr lang="ko-KR" altLang="en-US" sz="2400" b="1" dirty="0">
                <a:latin typeface="+mn-ea"/>
              </a:rPr>
              <a:t> </a:t>
            </a:r>
            <a:r>
              <a:rPr lang="en-US" altLang="ko-KR" sz="2400" b="1" dirty="0" smtClean="0">
                <a:latin typeface="+mn-ea"/>
              </a:rPr>
              <a:t>Table Join</a:t>
            </a:r>
            <a:endParaRPr lang="en-US" altLang="ko-K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8870" y="1264024"/>
            <a:ext cx="894328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200" b="1" dirty="0" smtClean="0">
                <a:solidFill>
                  <a:srgbClr val="FF0000"/>
                </a:solidFill>
              </a:rPr>
              <a:t>③</a:t>
            </a:r>
            <a:r>
              <a:rPr lang="en-US" altLang="ko-KR" sz="3200" b="1" dirty="0" smtClean="0">
                <a:solidFill>
                  <a:srgbClr val="0070C0"/>
                </a:solidFill>
              </a:rPr>
              <a:t> SELECT</a:t>
            </a:r>
            <a:r>
              <a:rPr lang="en-US" altLang="ko-KR" sz="3200" dirty="0" smtClean="0"/>
              <a:t> </a:t>
            </a:r>
            <a:r>
              <a:rPr lang="ko-KR" altLang="en-US" sz="3200" dirty="0" err="1" smtClean="0"/>
              <a:t>테이블명</a:t>
            </a:r>
            <a:r>
              <a:rPr lang="en-US" altLang="ko-KR" sz="3200" dirty="0" smtClean="0"/>
              <a:t>.</a:t>
            </a:r>
            <a:r>
              <a:rPr lang="ko-KR" altLang="en-US" sz="3200" dirty="0" err="1" smtClean="0"/>
              <a:t>컬럼명</a:t>
            </a:r>
            <a:endParaRPr lang="en-US" altLang="ko-KR" sz="3200" dirty="0" smtClean="0"/>
          </a:p>
          <a:p>
            <a:pPr>
              <a:lnSpc>
                <a:spcPct val="200000"/>
              </a:lnSpc>
            </a:pPr>
            <a:r>
              <a:rPr lang="ko-KR" altLang="en-US" sz="3200" b="1" dirty="0" smtClean="0">
                <a:solidFill>
                  <a:srgbClr val="FF0000"/>
                </a:solidFill>
              </a:rPr>
              <a:t>①</a:t>
            </a:r>
            <a:r>
              <a:rPr lang="en-US" altLang="ko-KR" sz="3200" b="1" dirty="0" smtClean="0">
                <a:solidFill>
                  <a:srgbClr val="0070C0"/>
                </a:solidFill>
              </a:rPr>
              <a:t> FROM</a:t>
            </a:r>
            <a:r>
              <a:rPr lang="en-US" altLang="ko-KR" sz="3200" dirty="0" smtClean="0"/>
              <a:t> </a:t>
            </a:r>
            <a:r>
              <a:rPr lang="ko-KR" altLang="en-US" sz="3200" dirty="0" err="1" smtClean="0"/>
              <a:t>테이블명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, </a:t>
            </a:r>
            <a:r>
              <a:rPr lang="ko-KR" altLang="en-US" sz="3200" dirty="0" err="1"/>
              <a:t>테이블명</a:t>
            </a:r>
            <a:endParaRPr lang="en-US" altLang="ko-KR" sz="3200" dirty="0" smtClean="0"/>
          </a:p>
          <a:p>
            <a:pPr>
              <a:lnSpc>
                <a:spcPct val="200000"/>
              </a:lnSpc>
            </a:pPr>
            <a:r>
              <a:rPr lang="ko-KR" altLang="en-US" sz="3200" b="1" dirty="0" smtClean="0">
                <a:solidFill>
                  <a:srgbClr val="FF0000"/>
                </a:solidFill>
              </a:rPr>
              <a:t>②</a:t>
            </a:r>
            <a:r>
              <a:rPr lang="en-US" altLang="ko-KR" sz="3200" b="1" dirty="0" smtClean="0">
                <a:solidFill>
                  <a:srgbClr val="0070C0"/>
                </a:solidFill>
              </a:rPr>
              <a:t> WHERE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검색조건 </a:t>
            </a:r>
            <a:r>
              <a:rPr lang="en-US" altLang="ko-KR" sz="3200" dirty="0" smtClean="0"/>
              <a:t>(= , IN , LIKE , Exist )</a:t>
            </a:r>
            <a:br>
              <a:rPr lang="en-US" altLang="ko-KR" sz="3200" dirty="0" smtClean="0"/>
            </a:br>
            <a:r>
              <a:rPr lang="ko-KR" altLang="en-US" sz="3200" b="1" dirty="0" smtClean="0">
                <a:solidFill>
                  <a:srgbClr val="FF0000"/>
                </a:solidFill>
              </a:rPr>
              <a:t>④</a:t>
            </a:r>
            <a:r>
              <a:rPr lang="en-US" altLang="ko-KR" sz="3200" dirty="0" smtClean="0"/>
              <a:t> </a:t>
            </a:r>
            <a:r>
              <a:rPr lang="en-US" altLang="ko-KR" sz="3200" b="1" dirty="0" smtClean="0">
                <a:solidFill>
                  <a:srgbClr val="0070C0"/>
                </a:solidFill>
              </a:rPr>
              <a:t>ORDER BY </a:t>
            </a:r>
            <a:r>
              <a:rPr lang="ko-KR" altLang="en-US" sz="3200" smtClean="0"/>
              <a:t>테이블명</a:t>
            </a:r>
            <a:r>
              <a:rPr lang="en-US" altLang="ko-KR" sz="3200" smtClean="0"/>
              <a:t>.</a:t>
            </a:r>
            <a:r>
              <a:rPr lang="ko-KR" altLang="en-US" sz="3200" dirty="0" err="1" smtClean="0"/>
              <a:t>컬럼</a:t>
            </a:r>
            <a:r>
              <a:rPr lang="ko-KR" altLang="en-US" sz="3200" dirty="0" smtClean="0"/>
              <a:t> 정렬 </a:t>
            </a:r>
            <a:r>
              <a:rPr lang="en-US" altLang="ko-KR" sz="3200" dirty="0" smtClean="0"/>
              <a:t>(ASC, DESC)</a:t>
            </a:r>
          </a:p>
        </p:txBody>
      </p:sp>
    </p:spTree>
    <p:extLst>
      <p:ext uri="{BB962C8B-B14F-4D97-AF65-F5344CB8AC3E}">
        <p14:creationId xmlns:p14="http://schemas.microsoft.com/office/powerpoint/2010/main" val="238021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510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섹션</a:t>
            </a:r>
            <a:r>
              <a:rPr lang="en-US" altLang="ko-KR" sz="2400" b="1" dirty="0" smtClean="0">
                <a:latin typeface="+mn-ea"/>
              </a:rPr>
              <a:t>2. Query – SELECT </a:t>
            </a:r>
            <a:r>
              <a:rPr lang="ko-KR" altLang="en-US" sz="2400" b="1" dirty="0">
                <a:latin typeface="+mn-ea"/>
              </a:rPr>
              <a:t> </a:t>
            </a:r>
            <a:r>
              <a:rPr lang="en-US" altLang="ko-KR" sz="2400" b="1" dirty="0" smtClean="0">
                <a:latin typeface="+mn-ea"/>
              </a:rPr>
              <a:t>Subquery</a:t>
            </a:r>
            <a:endParaRPr lang="en-US" altLang="ko-K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8870" y="1264024"/>
            <a:ext cx="713836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 SELECT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테이블명</a:t>
            </a:r>
            <a:r>
              <a:rPr lang="en-US" altLang="ko-KR" sz="2400" dirty="0" smtClean="0"/>
              <a:t>.</a:t>
            </a:r>
            <a:r>
              <a:rPr lang="ko-KR" altLang="en-US" sz="2400" dirty="0" err="1" smtClean="0"/>
              <a:t>컬럼명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dirty="0" smtClean="0">
                <a:solidFill>
                  <a:srgbClr val="FF0000"/>
                </a:solidFill>
              </a:rPr>
              <a:t>               (select </a:t>
            </a:r>
            <a:r>
              <a:rPr lang="ko-KR" altLang="en-US" dirty="0" err="1" smtClean="0">
                <a:solidFill>
                  <a:srgbClr val="FF0000"/>
                </a:solidFill>
              </a:rPr>
              <a:t>컬럼명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from table </a:t>
            </a:r>
            <a:r>
              <a:rPr lang="ko-KR" altLang="en-US" dirty="0" smtClean="0">
                <a:solidFill>
                  <a:srgbClr val="FF0000"/>
                </a:solidFill>
              </a:rPr>
              <a:t>명 </a:t>
            </a:r>
            <a:r>
              <a:rPr lang="en-US" altLang="ko-KR" dirty="0" smtClean="0">
                <a:solidFill>
                  <a:srgbClr val="FF0000"/>
                </a:solidFill>
              </a:rPr>
              <a:t>where </a:t>
            </a:r>
            <a:r>
              <a:rPr lang="ko-KR" altLang="en-US" dirty="0" err="1" smtClean="0">
                <a:solidFill>
                  <a:srgbClr val="FF0000"/>
                </a:solidFill>
              </a:rPr>
              <a:t>조건문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FF0000"/>
                </a:solidFill>
              </a:rPr>
              <a:t>①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 FROM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테이블명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            (</a:t>
            </a:r>
            <a:r>
              <a:rPr lang="en-US" altLang="ko-KR" dirty="0">
                <a:solidFill>
                  <a:srgbClr val="FF0000"/>
                </a:solidFill>
              </a:rPr>
              <a:t>select </a:t>
            </a:r>
            <a:r>
              <a:rPr lang="ko-KR" altLang="en-US" dirty="0" err="1">
                <a:solidFill>
                  <a:srgbClr val="FF0000"/>
                </a:solidFill>
              </a:rPr>
              <a:t>컬럼명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from table </a:t>
            </a:r>
            <a:r>
              <a:rPr lang="ko-KR" altLang="en-US" dirty="0">
                <a:solidFill>
                  <a:srgbClr val="FF0000"/>
                </a:solidFill>
              </a:rPr>
              <a:t>명 </a:t>
            </a:r>
            <a:r>
              <a:rPr lang="en-US" altLang="ko-KR" dirty="0">
                <a:solidFill>
                  <a:srgbClr val="FF0000"/>
                </a:solidFill>
              </a:rPr>
              <a:t>where </a:t>
            </a:r>
            <a:r>
              <a:rPr lang="ko-KR" altLang="en-US" dirty="0" err="1">
                <a:solidFill>
                  <a:srgbClr val="FF0000"/>
                </a:solidFill>
              </a:rPr>
              <a:t>조건문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 WHERE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검색조건 </a:t>
            </a:r>
            <a:r>
              <a:rPr lang="en-US" altLang="ko-KR" sz="2400" dirty="0" smtClean="0"/>
              <a:t>(= , IN , LIKE , Exist )</a:t>
            </a:r>
            <a:br>
              <a:rPr lang="en-US" altLang="ko-KR" sz="2400" dirty="0" smtClean="0"/>
            </a:br>
            <a:r>
              <a:rPr lang="en-US" altLang="ko-KR" dirty="0" smtClean="0">
                <a:solidFill>
                  <a:srgbClr val="FF0000"/>
                </a:solidFill>
              </a:rPr>
              <a:t>               </a:t>
            </a:r>
            <a:r>
              <a:rPr lang="ko-KR" altLang="en-US" dirty="0" smtClean="0">
                <a:solidFill>
                  <a:srgbClr val="FF0000"/>
                </a:solidFill>
              </a:rPr>
              <a:t>검색조건 </a:t>
            </a:r>
            <a:r>
              <a:rPr lang="en-US" altLang="ko-KR" dirty="0" smtClean="0">
                <a:solidFill>
                  <a:srgbClr val="FF0000"/>
                </a:solidFill>
              </a:rPr>
              <a:t>= </a:t>
            </a:r>
            <a:r>
              <a:rPr lang="en-US" altLang="ko-KR" dirty="0">
                <a:solidFill>
                  <a:srgbClr val="FF0000"/>
                </a:solidFill>
              </a:rPr>
              <a:t>(select </a:t>
            </a:r>
            <a:r>
              <a:rPr lang="ko-KR" altLang="en-US" dirty="0" err="1">
                <a:solidFill>
                  <a:srgbClr val="FF0000"/>
                </a:solidFill>
              </a:rPr>
              <a:t>컬럼명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from table </a:t>
            </a:r>
            <a:r>
              <a:rPr lang="ko-KR" altLang="en-US" dirty="0">
                <a:solidFill>
                  <a:srgbClr val="FF0000"/>
                </a:solidFill>
              </a:rPr>
              <a:t>명 </a:t>
            </a:r>
            <a:r>
              <a:rPr lang="en-US" altLang="ko-KR" dirty="0">
                <a:solidFill>
                  <a:srgbClr val="FF0000"/>
                </a:solidFill>
              </a:rPr>
              <a:t>where </a:t>
            </a:r>
            <a:r>
              <a:rPr lang="ko-KR" altLang="en-US" dirty="0" err="1">
                <a:solidFill>
                  <a:srgbClr val="FF0000"/>
                </a:solidFill>
              </a:rPr>
              <a:t>조건문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ko-KR" altLang="en-US" sz="2400" b="1" dirty="0" smtClean="0">
                <a:solidFill>
                  <a:srgbClr val="FF0000"/>
                </a:solidFill>
              </a:rPr>
              <a:t>④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ORDER BY </a:t>
            </a:r>
            <a:r>
              <a:rPr lang="ko-KR" altLang="en-US" sz="2400" dirty="0" err="1" smtClean="0"/>
              <a:t>테이블명</a:t>
            </a:r>
            <a:r>
              <a:rPr lang="en-US" altLang="ko-KR" sz="2400" dirty="0" smtClean="0"/>
              <a:t>.</a:t>
            </a:r>
            <a:r>
              <a:rPr lang="ko-KR" altLang="en-US" sz="2400" dirty="0" err="1" smtClean="0"/>
              <a:t>컬럼</a:t>
            </a:r>
            <a:r>
              <a:rPr lang="ko-KR" altLang="en-US" sz="2400" dirty="0" smtClean="0"/>
              <a:t> 정렬 </a:t>
            </a:r>
            <a:r>
              <a:rPr lang="en-US" altLang="ko-KR" sz="2400" dirty="0" smtClean="0"/>
              <a:t>(ASC, DESC)</a:t>
            </a:r>
          </a:p>
        </p:txBody>
      </p:sp>
    </p:spTree>
    <p:extLst>
      <p:ext uri="{BB962C8B-B14F-4D97-AF65-F5344CB8AC3E}">
        <p14:creationId xmlns:p14="http://schemas.microsoft.com/office/powerpoint/2010/main" val="160265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3616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섹션</a:t>
            </a:r>
            <a:r>
              <a:rPr lang="en-US" altLang="ko-KR" sz="2400" b="1" dirty="0" smtClean="0">
                <a:latin typeface="+mn-ea"/>
              </a:rPr>
              <a:t>2. Query – UPDATE</a:t>
            </a:r>
            <a:endParaRPr lang="en-US" altLang="ko-K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5412" y="1140571"/>
            <a:ext cx="4677884" cy="1417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70C0"/>
                </a:solidFill>
              </a:rPr>
              <a:t>UPDATE </a:t>
            </a:r>
            <a:r>
              <a:rPr lang="ko-KR" altLang="en-US" sz="2000" dirty="0" err="1" smtClean="0"/>
              <a:t>테이블명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b="1" dirty="0" smtClean="0">
                <a:solidFill>
                  <a:srgbClr val="0070C0"/>
                </a:solidFill>
              </a:rPr>
              <a:t>SET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컬럼</a:t>
            </a:r>
            <a:r>
              <a:rPr lang="en-US" altLang="ko-KR" sz="2000" dirty="0" smtClean="0"/>
              <a:t>=</a:t>
            </a:r>
            <a:r>
              <a:rPr lang="ko-KR" altLang="en-US" sz="2000" dirty="0" smtClean="0"/>
              <a:t>값 </a:t>
            </a:r>
            <a:r>
              <a:rPr lang="en-US" altLang="ko-KR" sz="2000" dirty="0" smtClean="0"/>
              <a:t>, </a:t>
            </a:r>
            <a:r>
              <a:rPr lang="ko-KR" altLang="en-US" sz="2000" dirty="0" err="1"/>
              <a:t>컬럼</a:t>
            </a:r>
            <a:r>
              <a:rPr lang="en-US" altLang="ko-KR" sz="2000" dirty="0"/>
              <a:t>=</a:t>
            </a:r>
            <a:r>
              <a:rPr lang="ko-KR" altLang="en-US" sz="2000" dirty="0"/>
              <a:t>값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b="1" dirty="0" smtClean="0">
                <a:solidFill>
                  <a:srgbClr val="0070C0"/>
                </a:solidFill>
              </a:rPr>
              <a:t>WHERE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검색조건 </a:t>
            </a:r>
            <a:r>
              <a:rPr lang="en-US" altLang="ko-KR" sz="2000" dirty="0" smtClean="0"/>
              <a:t>(= , IN , LIKE , Exist 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5412" y="4053447"/>
            <a:ext cx="68995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70C0"/>
                </a:solidFill>
              </a:rPr>
              <a:t>UPDATE </a:t>
            </a:r>
            <a:r>
              <a:rPr lang="ko-KR" altLang="en-US" sz="2000" dirty="0" err="1" smtClean="0"/>
              <a:t>테이블명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b="1" dirty="0" smtClean="0">
                <a:solidFill>
                  <a:srgbClr val="0070C0"/>
                </a:solidFill>
              </a:rPr>
              <a:t>SET</a:t>
            </a:r>
            <a:r>
              <a:rPr lang="en-US" altLang="ko-KR" sz="2000" dirty="0" smtClean="0"/>
              <a:t> (</a:t>
            </a:r>
            <a:r>
              <a:rPr lang="ko-KR" altLang="en-US" sz="2000" dirty="0" err="1" smtClean="0"/>
              <a:t>컬럼</a:t>
            </a:r>
            <a:r>
              <a:rPr lang="en-US" altLang="ko-KR" sz="2000" dirty="0" smtClean="0"/>
              <a:t>,</a:t>
            </a:r>
            <a:r>
              <a:rPr lang="ko-KR" altLang="en-US" sz="2000" dirty="0" err="1" smtClean="0"/>
              <a:t>컬럼</a:t>
            </a:r>
            <a:r>
              <a:rPr lang="en-US" altLang="ko-KR" sz="2000" dirty="0" smtClean="0"/>
              <a:t>) =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>
                <a:solidFill>
                  <a:srgbClr val="FF0000"/>
                </a:solidFill>
              </a:rPr>
              <a:t>select </a:t>
            </a:r>
            <a:r>
              <a:rPr lang="ko-KR" altLang="en-US" dirty="0" err="1">
                <a:solidFill>
                  <a:srgbClr val="FF0000"/>
                </a:solidFill>
              </a:rPr>
              <a:t>컬럼명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from table </a:t>
            </a:r>
            <a:r>
              <a:rPr lang="ko-KR" altLang="en-US" dirty="0">
                <a:solidFill>
                  <a:srgbClr val="FF0000"/>
                </a:solidFill>
              </a:rPr>
              <a:t>명 </a:t>
            </a:r>
            <a:r>
              <a:rPr lang="en-US" altLang="ko-KR" dirty="0">
                <a:solidFill>
                  <a:srgbClr val="FF0000"/>
                </a:solidFill>
              </a:rPr>
              <a:t>where </a:t>
            </a:r>
            <a:r>
              <a:rPr lang="ko-KR" altLang="en-US" dirty="0" err="1">
                <a:solidFill>
                  <a:srgbClr val="FF0000"/>
                </a:solidFill>
              </a:rPr>
              <a:t>조건문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b="1" dirty="0" smtClean="0">
                <a:solidFill>
                  <a:srgbClr val="0070C0"/>
                </a:solidFill>
              </a:rPr>
              <a:t>WHERE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검색조건 </a:t>
            </a:r>
            <a:r>
              <a:rPr lang="en-US" altLang="ko-KR" sz="2000" dirty="0" smtClean="0"/>
              <a:t>(= , IN , LIKE , Exist )</a:t>
            </a:r>
            <a:br>
              <a:rPr lang="en-US" altLang="ko-KR" sz="2000" dirty="0" smtClean="0"/>
            </a:br>
            <a:r>
              <a:rPr lang="en-US" altLang="ko-KR" sz="2000" dirty="0" smtClean="0"/>
              <a:t>           </a:t>
            </a:r>
            <a:r>
              <a:rPr lang="ko-KR" altLang="en-US" dirty="0">
                <a:solidFill>
                  <a:srgbClr val="FF0000"/>
                </a:solidFill>
              </a:rPr>
              <a:t>검색조건 </a:t>
            </a:r>
            <a:r>
              <a:rPr lang="en-US" altLang="ko-KR" dirty="0">
                <a:solidFill>
                  <a:srgbClr val="FF0000"/>
                </a:solidFill>
              </a:rPr>
              <a:t>= (select </a:t>
            </a:r>
            <a:r>
              <a:rPr lang="ko-KR" altLang="en-US" dirty="0" err="1">
                <a:solidFill>
                  <a:srgbClr val="FF0000"/>
                </a:solidFill>
              </a:rPr>
              <a:t>컬럼명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from table </a:t>
            </a:r>
            <a:r>
              <a:rPr lang="ko-KR" altLang="en-US" dirty="0">
                <a:solidFill>
                  <a:srgbClr val="FF0000"/>
                </a:solidFill>
              </a:rPr>
              <a:t>명 </a:t>
            </a:r>
            <a:r>
              <a:rPr lang="en-US" altLang="ko-KR" dirty="0">
                <a:solidFill>
                  <a:srgbClr val="FF0000"/>
                </a:solidFill>
              </a:rPr>
              <a:t>where </a:t>
            </a:r>
            <a:r>
              <a:rPr lang="ko-KR" altLang="en-US" dirty="0" err="1">
                <a:solidFill>
                  <a:srgbClr val="FF0000"/>
                </a:solidFill>
              </a:rPr>
              <a:t>조건문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65412" y="3556807"/>
            <a:ext cx="4062331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■ </a:t>
            </a:r>
            <a:r>
              <a:rPr lang="en-US" altLang="ko-KR" b="1" dirty="0" smtClean="0">
                <a:solidFill>
                  <a:schemeClr val="bg1"/>
                </a:solidFill>
              </a:rPr>
              <a:t>UPDATE </a:t>
            </a:r>
            <a:r>
              <a:rPr lang="ko-KR" altLang="en-US" b="1" dirty="0" smtClean="0">
                <a:solidFill>
                  <a:schemeClr val="bg1"/>
                </a:solidFill>
              </a:rPr>
              <a:t>문에 </a:t>
            </a:r>
            <a:r>
              <a:rPr lang="en-US" altLang="ko-KR" b="1" dirty="0" smtClean="0">
                <a:solidFill>
                  <a:schemeClr val="bg1"/>
                </a:solidFill>
              </a:rPr>
              <a:t>Subquery </a:t>
            </a:r>
            <a:r>
              <a:rPr lang="ko-KR" altLang="en-US" b="1" dirty="0" smtClean="0">
                <a:solidFill>
                  <a:schemeClr val="bg1"/>
                </a:solidFill>
              </a:rPr>
              <a:t>사용하기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8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350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섹션</a:t>
            </a:r>
            <a:r>
              <a:rPr lang="en-US" altLang="ko-KR" sz="2400" b="1" dirty="0" smtClean="0">
                <a:latin typeface="+mn-ea"/>
              </a:rPr>
              <a:t>2. Query –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en-US" altLang="ko-KR" sz="2400" b="1" dirty="0" smtClean="0">
                <a:latin typeface="+mn-ea"/>
              </a:rPr>
              <a:t>DELETE</a:t>
            </a:r>
            <a:endParaRPr lang="en-US" altLang="ko-K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5412" y="1140571"/>
            <a:ext cx="46778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70C0"/>
                </a:solidFill>
              </a:rPr>
              <a:t>DELETE </a:t>
            </a:r>
            <a:r>
              <a:rPr lang="ko-KR" altLang="en-US" sz="2000" dirty="0" err="1" smtClean="0"/>
              <a:t>테이블명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b="1" dirty="0" smtClean="0">
                <a:solidFill>
                  <a:srgbClr val="0070C0"/>
                </a:solidFill>
              </a:rPr>
              <a:t>WHERE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검색조건 </a:t>
            </a:r>
            <a:r>
              <a:rPr lang="en-US" altLang="ko-KR" sz="2000" dirty="0" smtClean="0"/>
              <a:t>(= , IN , LIKE , Exist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65412" y="4053447"/>
            <a:ext cx="6899517" cy="1879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70C0"/>
                </a:solidFill>
              </a:rPr>
              <a:t>UPDATE </a:t>
            </a:r>
            <a:r>
              <a:rPr lang="ko-KR" altLang="en-US" sz="2000" dirty="0" err="1" smtClean="0"/>
              <a:t>테이블명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b="1" dirty="0" smtClean="0">
                <a:solidFill>
                  <a:srgbClr val="0070C0"/>
                </a:solidFill>
              </a:rPr>
              <a:t>SET</a:t>
            </a:r>
            <a:r>
              <a:rPr lang="en-US" altLang="ko-KR" sz="2000" dirty="0" smtClean="0"/>
              <a:t> (</a:t>
            </a:r>
            <a:r>
              <a:rPr lang="ko-KR" altLang="en-US" sz="2000" dirty="0" err="1" smtClean="0"/>
              <a:t>컬럼</a:t>
            </a:r>
            <a:r>
              <a:rPr lang="en-US" altLang="ko-KR" sz="2000" dirty="0" smtClean="0"/>
              <a:t>,</a:t>
            </a:r>
            <a:r>
              <a:rPr lang="ko-KR" altLang="en-US" sz="2000" dirty="0" err="1" smtClean="0"/>
              <a:t>컬럼</a:t>
            </a:r>
            <a:r>
              <a:rPr lang="en-US" altLang="ko-KR" sz="2000" dirty="0" smtClean="0"/>
              <a:t>) =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>
                <a:solidFill>
                  <a:srgbClr val="FF0000"/>
                </a:solidFill>
              </a:rPr>
              <a:t>select </a:t>
            </a:r>
            <a:r>
              <a:rPr lang="ko-KR" altLang="en-US" dirty="0" err="1">
                <a:solidFill>
                  <a:srgbClr val="FF0000"/>
                </a:solidFill>
              </a:rPr>
              <a:t>컬럼명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from table </a:t>
            </a:r>
            <a:r>
              <a:rPr lang="ko-KR" altLang="en-US" dirty="0">
                <a:solidFill>
                  <a:srgbClr val="FF0000"/>
                </a:solidFill>
              </a:rPr>
              <a:t>명 </a:t>
            </a:r>
            <a:r>
              <a:rPr lang="en-US" altLang="ko-KR" dirty="0">
                <a:solidFill>
                  <a:srgbClr val="FF0000"/>
                </a:solidFill>
              </a:rPr>
              <a:t>where </a:t>
            </a:r>
            <a:r>
              <a:rPr lang="ko-KR" altLang="en-US" dirty="0" err="1">
                <a:solidFill>
                  <a:srgbClr val="FF0000"/>
                </a:solidFill>
              </a:rPr>
              <a:t>조건문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b="1" dirty="0" smtClean="0">
                <a:solidFill>
                  <a:srgbClr val="0070C0"/>
                </a:solidFill>
              </a:rPr>
              <a:t>WHERE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검색조건 </a:t>
            </a:r>
            <a:r>
              <a:rPr lang="en-US" altLang="ko-KR" sz="2000" dirty="0" smtClean="0"/>
              <a:t>(= , IN , LIKE , Exist )</a:t>
            </a:r>
            <a:br>
              <a:rPr lang="en-US" altLang="ko-KR" sz="2000" dirty="0" smtClean="0"/>
            </a:br>
            <a:r>
              <a:rPr lang="en-US" altLang="ko-KR" sz="2000" dirty="0" smtClean="0"/>
              <a:t>           </a:t>
            </a:r>
            <a:r>
              <a:rPr lang="ko-KR" altLang="en-US" dirty="0">
                <a:solidFill>
                  <a:srgbClr val="FF0000"/>
                </a:solidFill>
              </a:rPr>
              <a:t>검색조건 </a:t>
            </a:r>
            <a:r>
              <a:rPr lang="en-US" altLang="ko-KR" dirty="0">
                <a:solidFill>
                  <a:srgbClr val="FF0000"/>
                </a:solidFill>
              </a:rPr>
              <a:t>= (select </a:t>
            </a:r>
            <a:r>
              <a:rPr lang="ko-KR" altLang="en-US" dirty="0" err="1">
                <a:solidFill>
                  <a:srgbClr val="FF0000"/>
                </a:solidFill>
              </a:rPr>
              <a:t>컬럼명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from table </a:t>
            </a:r>
            <a:r>
              <a:rPr lang="ko-KR" altLang="en-US" dirty="0">
                <a:solidFill>
                  <a:srgbClr val="FF0000"/>
                </a:solidFill>
              </a:rPr>
              <a:t>명 </a:t>
            </a:r>
            <a:r>
              <a:rPr lang="en-US" altLang="ko-KR" dirty="0">
                <a:solidFill>
                  <a:srgbClr val="FF0000"/>
                </a:solidFill>
              </a:rPr>
              <a:t>where </a:t>
            </a:r>
            <a:r>
              <a:rPr lang="ko-KR" altLang="en-US" dirty="0" err="1">
                <a:solidFill>
                  <a:srgbClr val="FF0000"/>
                </a:solidFill>
              </a:rPr>
              <a:t>조건문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65412" y="3556807"/>
            <a:ext cx="3981090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■ </a:t>
            </a:r>
            <a:r>
              <a:rPr lang="en-US" altLang="ko-KR" b="1" dirty="0" smtClean="0">
                <a:solidFill>
                  <a:schemeClr val="bg1"/>
                </a:solidFill>
              </a:rPr>
              <a:t>DELETE </a:t>
            </a:r>
            <a:r>
              <a:rPr lang="ko-KR" altLang="en-US" b="1" dirty="0" smtClean="0">
                <a:solidFill>
                  <a:schemeClr val="bg1"/>
                </a:solidFill>
              </a:rPr>
              <a:t>문에 </a:t>
            </a:r>
            <a:r>
              <a:rPr lang="en-US" altLang="ko-KR" b="1" dirty="0" smtClean="0">
                <a:solidFill>
                  <a:schemeClr val="bg1"/>
                </a:solidFill>
              </a:rPr>
              <a:t>Subquery </a:t>
            </a:r>
            <a:r>
              <a:rPr lang="ko-KR" altLang="en-US" b="1" dirty="0" smtClean="0">
                <a:solidFill>
                  <a:schemeClr val="bg1"/>
                </a:solidFill>
              </a:rPr>
              <a:t>사용하기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3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312</Words>
  <Application>Microsoft Office PowerPoint</Application>
  <PresentationFormat>와이드스크린</PresentationFormat>
  <Paragraphs>92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HY얕은샘물M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USER</cp:lastModifiedBy>
  <cp:revision>125</cp:revision>
  <dcterms:created xsi:type="dcterms:W3CDTF">2022-03-06T08:54:36Z</dcterms:created>
  <dcterms:modified xsi:type="dcterms:W3CDTF">2023-02-19T06:24:36Z</dcterms:modified>
</cp:coreProperties>
</file>