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74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4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17" autoAdjust="0"/>
    <p:restoredTop sz="94660"/>
  </p:normalViewPr>
  <p:slideViewPr>
    <p:cSldViewPr snapToGrid="0">
      <p:cViewPr varScale="1">
        <p:scale>
          <a:sx n="85" d="100"/>
          <a:sy n="85" d="100"/>
        </p:scale>
        <p:origin x="65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155E-18D0-4AA6-B5E2-4D2CDFF03099}" type="datetimeFigureOut">
              <a:rPr lang="ko-KR" altLang="en-US" smtClean="0"/>
              <a:t>2023-02-19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011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155E-18D0-4AA6-B5E2-4D2CDFF03099}" type="datetimeFigureOut">
              <a:rPr lang="ko-KR" altLang="en-US" smtClean="0"/>
              <a:t>2023-02-19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7029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155E-18D0-4AA6-B5E2-4D2CDFF03099}" type="datetimeFigureOut">
              <a:rPr lang="ko-KR" altLang="en-US" smtClean="0"/>
              <a:t>2023-02-19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070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155E-18D0-4AA6-B5E2-4D2CDFF03099}" type="datetimeFigureOut">
              <a:rPr lang="ko-KR" altLang="en-US" smtClean="0"/>
              <a:t>2023-02-19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2090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155E-18D0-4AA6-B5E2-4D2CDFF03099}" type="datetimeFigureOut">
              <a:rPr lang="ko-KR" altLang="en-US" smtClean="0"/>
              <a:t>2023-02-19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449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155E-18D0-4AA6-B5E2-4D2CDFF03099}" type="datetimeFigureOut">
              <a:rPr lang="ko-KR" altLang="en-US" smtClean="0"/>
              <a:t>2023-02-19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1828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155E-18D0-4AA6-B5E2-4D2CDFF03099}" type="datetimeFigureOut">
              <a:rPr lang="ko-KR" altLang="en-US" smtClean="0"/>
              <a:t>2023-02-19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717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155E-18D0-4AA6-B5E2-4D2CDFF03099}" type="datetimeFigureOut">
              <a:rPr lang="ko-KR" altLang="en-US" smtClean="0"/>
              <a:t>2023-02-19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0081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155E-18D0-4AA6-B5E2-4D2CDFF03099}" type="datetimeFigureOut">
              <a:rPr lang="ko-KR" altLang="en-US" smtClean="0"/>
              <a:t>2023-02-19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8023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155E-18D0-4AA6-B5E2-4D2CDFF03099}" type="datetimeFigureOut">
              <a:rPr lang="ko-KR" altLang="en-US" smtClean="0"/>
              <a:t>2023-02-19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470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155E-18D0-4AA6-B5E2-4D2CDFF03099}" type="datetimeFigureOut">
              <a:rPr lang="ko-KR" altLang="en-US" smtClean="0"/>
              <a:t>2023-02-19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6802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E155E-18D0-4AA6-B5E2-4D2CDFF03099}" type="datetimeFigureOut">
              <a:rPr lang="ko-KR" altLang="en-US" smtClean="0"/>
              <a:t>2023-02-19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0633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old-developer.tistory.com/119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OSglfI54C78&amp;list=PL3036mp45iYxIWncxyM8QCwv-4st7wucz" TargetMode="External"/><Relationship Id="rId2" Type="http://schemas.openxmlformats.org/officeDocument/2006/relationships/hyperlink" Target="https://livesql.oracle.com/apex/f?p=590:49::::RP::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4" y="720109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76022" y="131137"/>
            <a:ext cx="52580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latin typeface="+mn-ea"/>
              </a:rPr>
              <a:t>섹션</a:t>
            </a:r>
            <a:r>
              <a:rPr lang="en-US" altLang="ko-KR" sz="2400" b="1" dirty="0" smtClean="0">
                <a:latin typeface="+mn-ea"/>
              </a:rPr>
              <a:t>0 </a:t>
            </a:r>
            <a:r>
              <a:rPr lang="ko-KR" altLang="en-US" sz="2400" b="1" dirty="0" err="1" smtClean="0">
                <a:latin typeface="+mn-ea"/>
              </a:rPr>
              <a:t>오라클</a:t>
            </a:r>
            <a:r>
              <a:rPr lang="ko-KR" altLang="en-US" sz="2400" b="1" dirty="0" smtClean="0">
                <a:latin typeface="+mn-ea"/>
              </a:rPr>
              <a:t> </a:t>
            </a:r>
            <a:r>
              <a:rPr lang="en-US" altLang="ko-KR" sz="2400" b="1" dirty="0" smtClean="0">
                <a:latin typeface="+mn-ea"/>
              </a:rPr>
              <a:t>/ </a:t>
            </a:r>
            <a:r>
              <a:rPr lang="en-US" altLang="ko-KR" sz="2400" b="1" dirty="0" smtClean="0"/>
              <a:t>SQL Developer </a:t>
            </a:r>
            <a:r>
              <a:rPr lang="ko-KR" altLang="en-US" sz="2400" b="1" dirty="0" smtClean="0"/>
              <a:t>설치</a:t>
            </a:r>
            <a:endParaRPr lang="en-US" altLang="ko-KR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11563453" y="6609916"/>
            <a:ext cx="6286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IT</a:t>
            </a:r>
            <a:r>
              <a:rPr lang="ko-KR" altLang="en-US" sz="10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늦공 김부장</a:t>
            </a:r>
            <a:endParaRPr lang="ko-KR" altLang="en-US" sz="1000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64281" y="6240584"/>
            <a:ext cx="43327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참고 사이트 </a:t>
            </a:r>
            <a:r>
              <a:rPr lang="en-US" altLang="ko-KR" sz="1400" dirty="0" smtClean="0"/>
              <a:t>: </a:t>
            </a:r>
            <a:r>
              <a:rPr lang="en-US" altLang="ko-KR" sz="1400" dirty="0" smtClean="0">
                <a:hlinkClick r:id="rId2"/>
              </a:rPr>
              <a:t>https</a:t>
            </a:r>
            <a:r>
              <a:rPr lang="en-US" altLang="ko-KR" sz="1400" dirty="0">
                <a:hlinkClick r:id="rId2"/>
              </a:rPr>
              <a:t>://old-developer.tistory.com/119</a:t>
            </a:r>
            <a:endParaRPr lang="ko-KR" altLang="en-US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4683" y="3144931"/>
            <a:ext cx="3962400" cy="17335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491576" y="1089187"/>
            <a:ext cx="2484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☞ 가장 중요한 </a:t>
            </a:r>
            <a:r>
              <a:rPr lang="en-US" altLang="ko-KR" b="1" dirty="0" smtClean="0"/>
              <a:t>2</a:t>
            </a:r>
            <a:r>
              <a:rPr lang="ko-KR" altLang="en-US" b="1" dirty="0" smtClean="0"/>
              <a:t>가지 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583076" y="2310089"/>
            <a:ext cx="2093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0070C0"/>
                </a:solidFill>
              </a:rPr>
              <a:t>1. ORACLE DBMS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737782" y="2310089"/>
            <a:ext cx="2474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</a:rPr>
              <a:t>2</a:t>
            </a:r>
            <a:r>
              <a:rPr lang="en-US" altLang="ko-KR" b="1" dirty="0" smtClean="0">
                <a:solidFill>
                  <a:srgbClr val="0070C0"/>
                </a:solidFill>
              </a:rPr>
              <a:t>. ORACLE IDE TOOL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5810" y="2992531"/>
            <a:ext cx="3752850" cy="2038350"/>
          </a:xfrm>
          <a:prstGeom prst="rect">
            <a:avLst/>
          </a:prstGeom>
        </p:spPr>
      </p:pic>
      <p:cxnSp>
        <p:nvCxnSpPr>
          <p:cNvPr id="14" name="직선 연결선 13"/>
          <p:cNvCxnSpPr/>
          <p:nvPr/>
        </p:nvCxnSpPr>
        <p:spPr>
          <a:xfrm>
            <a:off x="6096004" y="2310089"/>
            <a:ext cx="0" cy="370522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2583076" y="2788024"/>
            <a:ext cx="20056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7600231" y="2788024"/>
            <a:ext cx="25135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205318" y="5429519"/>
            <a:ext cx="23889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&lt;Oracle </a:t>
            </a:r>
            <a:r>
              <a:rPr lang="ko-KR" altLang="en-US" sz="1400" dirty="0" smtClean="0"/>
              <a:t>설치되신 분 </a:t>
            </a:r>
            <a:r>
              <a:rPr lang="en-US" altLang="ko-KR" sz="1400" dirty="0" smtClean="0"/>
              <a:t>Pass&gt;</a:t>
            </a:r>
            <a:endParaRPr lang="ko-KR" alt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7817224" y="5429518"/>
            <a:ext cx="30294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&lt;Oracle </a:t>
            </a:r>
            <a:r>
              <a:rPr lang="ko-KR" altLang="en-US" sz="1400" dirty="0" smtClean="0"/>
              <a:t>사용 </a:t>
            </a:r>
            <a:r>
              <a:rPr lang="en-US" altLang="ko-KR" sz="1400" dirty="0" smtClean="0"/>
              <a:t>Tool </a:t>
            </a:r>
            <a:r>
              <a:rPr lang="ko-KR" altLang="en-US" sz="1400" dirty="0" smtClean="0"/>
              <a:t>있으신 분 </a:t>
            </a:r>
            <a:r>
              <a:rPr lang="en-US" altLang="ko-KR" sz="1400" dirty="0" smtClean="0"/>
              <a:t>Pass&gt;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996229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4" y="720109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76022" y="131137"/>
            <a:ext cx="82205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latin typeface="+mn-ea"/>
              </a:rPr>
              <a:t>섹션</a:t>
            </a:r>
            <a:r>
              <a:rPr lang="en-US" altLang="ko-KR" sz="2400" b="1" dirty="0" smtClean="0">
                <a:latin typeface="+mn-ea"/>
              </a:rPr>
              <a:t>3. </a:t>
            </a:r>
            <a:r>
              <a:rPr lang="ko-KR" altLang="en-US" sz="2400" b="1" dirty="0" smtClean="0">
                <a:latin typeface="+mn-ea"/>
              </a:rPr>
              <a:t>이 강의 이후 공부해야 할 것들 </a:t>
            </a:r>
            <a:r>
              <a:rPr lang="en-US" altLang="ko-KR" sz="2400" b="1" dirty="0" smtClean="0">
                <a:latin typeface="+mn-ea"/>
              </a:rPr>
              <a:t>(</a:t>
            </a:r>
            <a:r>
              <a:rPr lang="ko-KR" altLang="en-US" sz="2400" b="1" dirty="0" smtClean="0">
                <a:latin typeface="+mn-ea"/>
              </a:rPr>
              <a:t>지극히 주관적인</a:t>
            </a:r>
            <a:r>
              <a:rPr lang="en-US" altLang="ko-KR" sz="2400" b="1" dirty="0" smtClean="0">
                <a:latin typeface="+mn-ea"/>
              </a:rPr>
              <a:t>~)</a:t>
            </a:r>
            <a:endParaRPr lang="en-US" altLang="ko-KR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11563453" y="6609916"/>
            <a:ext cx="6286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IT</a:t>
            </a:r>
            <a:r>
              <a:rPr lang="ko-KR" altLang="en-US" sz="10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늦공 김부장</a:t>
            </a:r>
            <a:endParaRPr lang="ko-KR" altLang="en-US" sz="1000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0093" y="981079"/>
            <a:ext cx="6180410" cy="38318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indent="-742950">
              <a:lnSpc>
                <a:spcPct val="150000"/>
              </a:lnSpc>
              <a:buAutoNum type="arabicPeriod"/>
            </a:pPr>
            <a:r>
              <a:rPr lang="ko-KR" altLang="en-US" sz="2400" b="1" dirty="0" smtClean="0">
                <a:latin typeface="+mj-ea"/>
                <a:ea typeface="+mj-ea"/>
              </a:rPr>
              <a:t>오라클 내장 함수 </a:t>
            </a:r>
            <a:r>
              <a:rPr lang="en-US" altLang="ko-KR" sz="2800" dirty="0" smtClean="0">
                <a:latin typeface="+mj-ea"/>
                <a:ea typeface="+mj-ea"/>
              </a:rPr>
              <a:t/>
            </a:r>
            <a:br>
              <a:rPr lang="en-US" altLang="ko-KR" sz="2800" dirty="0" smtClean="0">
                <a:latin typeface="+mj-ea"/>
                <a:ea typeface="+mj-ea"/>
              </a:rPr>
            </a:br>
            <a:r>
              <a:rPr lang="en-US" altLang="ko-KR" sz="1600" dirty="0" smtClean="0">
                <a:latin typeface="+mj-ea"/>
                <a:ea typeface="+mj-ea"/>
              </a:rPr>
              <a:t>ex. </a:t>
            </a:r>
            <a:r>
              <a:rPr lang="en-US" altLang="ko-KR" sz="1600" dirty="0" err="1" smtClean="0">
                <a:latin typeface="+mj-ea"/>
                <a:ea typeface="+mj-ea"/>
              </a:rPr>
              <a:t>To_char</a:t>
            </a:r>
            <a:r>
              <a:rPr lang="en-US" altLang="ko-KR" sz="1600" dirty="0" smtClean="0">
                <a:latin typeface="+mj-ea"/>
                <a:ea typeface="+mj-ea"/>
              </a:rPr>
              <a:t>, </a:t>
            </a:r>
            <a:r>
              <a:rPr lang="en-US" altLang="ko-KR" sz="1600" dirty="0" err="1" smtClean="0">
                <a:latin typeface="+mj-ea"/>
                <a:ea typeface="+mj-ea"/>
              </a:rPr>
              <a:t>to_number</a:t>
            </a:r>
            <a:r>
              <a:rPr lang="en-US" altLang="ko-KR" sz="1600" dirty="0" smtClean="0">
                <a:latin typeface="+mj-ea"/>
                <a:ea typeface="+mj-ea"/>
              </a:rPr>
              <a:t>, </a:t>
            </a:r>
            <a:r>
              <a:rPr lang="en-US" altLang="ko-KR" sz="1600" dirty="0" err="1" smtClean="0">
                <a:latin typeface="+mj-ea"/>
                <a:ea typeface="+mj-ea"/>
              </a:rPr>
              <a:t>nvl</a:t>
            </a:r>
            <a:r>
              <a:rPr lang="en-US" altLang="ko-KR" sz="1600" dirty="0" smtClean="0">
                <a:latin typeface="+mj-ea"/>
                <a:ea typeface="+mj-ea"/>
              </a:rPr>
              <a:t>, decode, case, length, trim ..)</a:t>
            </a:r>
            <a:endParaRPr lang="en-US" altLang="ko-KR" sz="2800" dirty="0" smtClean="0">
              <a:latin typeface="+mj-ea"/>
              <a:ea typeface="+mj-ea"/>
            </a:endParaRP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ko-KR" altLang="en-US" sz="2400" b="1" dirty="0" smtClean="0">
                <a:latin typeface="+mj-ea"/>
                <a:ea typeface="+mj-ea"/>
              </a:rPr>
              <a:t>오라클 분석</a:t>
            </a:r>
            <a:r>
              <a:rPr lang="en-US" altLang="ko-KR" sz="2400" b="1" dirty="0" smtClean="0">
                <a:latin typeface="+mj-ea"/>
                <a:ea typeface="+mj-ea"/>
              </a:rPr>
              <a:t>/</a:t>
            </a:r>
            <a:r>
              <a:rPr lang="ko-KR" altLang="en-US" sz="2400" b="1" dirty="0" smtClean="0">
                <a:latin typeface="+mj-ea"/>
                <a:ea typeface="+mj-ea"/>
              </a:rPr>
              <a:t>집계 함수 </a:t>
            </a:r>
            <a:r>
              <a:rPr lang="en-US" altLang="ko-KR" sz="2800" dirty="0" smtClean="0">
                <a:latin typeface="+mj-ea"/>
                <a:ea typeface="+mj-ea"/>
              </a:rPr>
              <a:t/>
            </a:r>
            <a:br>
              <a:rPr lang="en-US" altLang="ko-KR" sz="2800" dirty="0" smtClean="0">
                <a:latin typeface="+mj-ea"/>
                <a:ea typeface="+mj-ea"/>
              </a:rPr>
            </a:br>
            <a:r>
              <a:rPr lang="en-US" altLang="ko-KR" sz="1600" dirty="0" smtClean="0">
                <a:latin typeface="+mj-ea"/>
                <a:ea typeface="+mj-ea"/>
              </a:rPr>
              <a:t>ex. count(), min(), max(), </a:t>
            </a:r>
            <a:r>
              <a:rPr lang="en-US" altLang="ko-KR" sz="1600" dirty="0" err="1" smtClean="0">
                <a:latin typeface="+mj-ea"/>
                <a:ea typeface="+mj-ea"/>
              </a:rPr>
              <a:t>avg</a:t>
            </a:r>
            <a:r>
              <a:rPr lang="en-US" altLang="ko-KR" sz="1600" dirty="0" smtClean="0">
                <a:latin typeface="+mj-ea"/>
                <a:ea typeface="+mj-ea"/>
              </a:rPr>
              <a:t>(), over(), partition by ..)</a:t>
            </a: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en-US" altLang="ko-KR" sz="2400" b="1" dirty="0" smtClean="0">
                <a:latin typeface="+mj-ea"/>
                <a:ea typeface="+mj-ea"/>
              </a:rPr>
              <a:t>Index</a:t>
            </a:r>
            <a:r>
              <a:rPr lang="en-US" altLang="ko-KR" sz="2800" dirty="0" smtClean="0">
                <a:latin typeface="+mj-ea"/>
                <a:ea typeface="+mj-ea"/>
              </a:rPr>
              <a:t> </a:t>
            </a:r>
            <a:br>
              <a:rPr lang="en-US" altLang="ko-KR" sz="2800" dirty="0" smtClean="0">
                <a:latin typeface="+mj-ea"/>
                <a:ea typeface="+mj-ea"/>
              </a:rPr>
            </a:br>
            <a:r>
              <a:rPr lang="en-US" altLang="ko-KR" sz="1600" dirty="0" smtClean="0">
                <a:latin typeface="+mj-ea"/>
                <a:ea typeface="+mj-ea"/>
              </a:rPr>
              <a:t>- </a:t>
            </a:r>
            <a:r>
              <a:rPr lang="ko-KR" altLang="en-US" sz="1600" dirty="0" smtClean="0">
                <a:latin typeface="+mj-ea"/>
                <a:ea typeface="+mj-ea"/>
              </a:rPr>
              <a:t>인덱스 이해</a:t>
            </a:r>
            <a:r>
              <a:rPr lang="en-US" altLang="ko-KR" sz="1600" dirty="0" smtClean="0">
                <a:latin typeface="+mj-ea"/>
                <a:ea typeface="+mj-ea"/>
              </a:rPr>
              <a:t>, </a:t>
            </a:r>
            <a:r>
              <a:rPr lang="ko-KR" altLang="en-US" sz="1600" dirty="0" smtClean="0">
                <a:latin typeface="+mj-ea"/>
                <a:ea typeface="+mj-ea"/>
              </a:rPr>
              <a:t>인덱스의 올바른 생성</a:t>
            </a:r>
            <a:r>
              <a:rPr lang="en-US" altLang="ko-KR" sz="1600" dirty="0" smtClean="0">
                <a:latin typeface="+mj-ea"/>
                <a:ea typeface="+mj-ea"/>
              </a:rPr>
              <a:t>, </a:t>
            </a:r>
            <a:r>
              <a:rPr lang="ko-KR" altLang="en-US" sz="1600" dirty="0" smtClean="0">
                <a:latin typeface="+mj-ea"/>
                <a:ea typeface="+mj-ea"/>
              </a:rPr>
              <a:t>사용</a:t>
            </a:r>
            <a:endParaRPr lang="en-US" altLang="ko-KR" sz="1600" dirty="0" smtClean="0">
              <a:latin typeface="+mj-ea"/>
              <a:ea typeface="+mj-ea"/>
            </a:endParaRP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en-US" altLang="ko-KR" sz="2400" b="1" dirty="0" smtClean="0">
                <a:latin typeface="+mj-ea"/>
                <a:ea typeface="+mj-ea"/>
              </a:rPr>
              <a:t>PL/SQL (Trigger)</a:t>
            </a:r>
            <a:r>
              <a:rPr lang="en-US" altLang="ko-KR" sz="2800" dirty="0" smtClean="0">
                <a:latin typeface="+mj-ea"/>
                <a:ea typeface="+mj-ea"/>
              </a:rPr>
              <a:t/>
            </a:r>
            <a:br>
              <a:rPr lang="en-US" altLang="ko-KR" sz="2800" dirty="0" smtClean="0">
                <a:latin typeface="+mj-ea"/>
                <a:ea typeface="+mj-ea"/>
              </a:rPr>
            </a:br>
            <a:r>
              <a:rPr lang="en-US" altLang="ko-KR" sz="1400" dirty="0" smtClean="0">
                <a:latin typeface="+mj-ea"/>
                <a:ea typeface="+mj-ea"/>
              </a:rPr>
              <a:t>- DBMS </a:t>
            </a:r>
            <a:r>
              <a:rPr lang="ko-KR" altLang="en-US" sz="1400" dirty="0" smtClean="0">
                <a:latin typeface="+mj-ea"/>
                <a:ea typeface="+mj-ea"/>
              </a:rPr>
              <a:t>자체로 프로그램을</a:t>
            </a:r>
            <a:endParaRPr lang="en-US" altLang="ko-KR" sz="2800" dirty="0" smtClean="0">
              <a:latin typeface="+mj-ea"/>
              <a:ea typeface="+mj-ea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710093" y="5109882"/>
            <a:ext cx="101103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806823" y="5222202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참고 사이트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021976" y="5728447"/>
            <a:ext cx="9409627" cy="697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 smtClean="0"/>
              <a:t>Live </a:t>
            </a:r>
            <a:r>
              <a:rPr lang="en-US" altLang="ko-KR" sz="1400" dirty="0"/>
              <a:t>SQL : </a:t>
            </a:r>
            <a:r>
              <a:rPr lang="en-US" altLang="ko-KR" sz="1400" dirty="0">
                <a:hlinkClick r:id="rId2"/>
              </a:rPr>
              <a:t>https://livesql.oracle.com/apex/f?p=590:49::::RP</a:t>
            </a:r>
            <a:r>
              <a:rPr lang="en-US" altLang="ko-KR" sz="1400" dirty="0" smtClean="0">
                <a:hlinkClick r:id="rId2"/>
              </a:rPr>
              <a:t>::</a:t>
            </a:r>
            <a:endParaRPr lang="en-US" altLang="ko-KR" sz="1400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 smtClean="0"/>
              <a:t>IT</a:t>
            </a:r>
            <a:r>
              <a:rPr lang="ko-KR" altLang="en-US" sz="1400" dirty="0" err="1" smtClean="0"/>
              <a:t>늦공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유툽</a:t>
            </a:r>
            <a:r>
              <a:rPr lang="ko-KR" altLang="en-US" sz="1400" dirty="0" smtClean="0"/>
              <a:t> </a:t>
            </a:r>
            <a:r>
              <a:rPr lang="en-US" altLang="ko-KR" sz="1400" dirty="0"/>
              <a:t>: </a:t>
            </a:r>
            <a:r>
              <a:rPr lang="en-US" altLang="ko-KR" sz="1400" dirty="0">
                <a:hlinkClick r:id="rId3"/>
              </a:rPr>
              <a:t>https://www.youtube.com/watch?v=OSglfI54C78&amp;list=PL3036mp45iYxIWncxyM8QCwv-4st7wucz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759068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4" y="720109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76022" y="131137"/>
            <a:ext cx="29658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latin typeface="+mn-ea"/>
              </a:rPr>
              <a:t>섹션</a:t>
            </a:r>
            <a:r>
              <a:rPr lang="en-US" altLang="ko-KR" sz="2400" b="1" dirty="0" smtClean="0">
                <a:latin typeface="+mn-ea"/>
              </a:rPr>
              <a:t>1. USER </a:t>
            </a:r>
            <a:r>
              <a:rPr lang="ko-KR" altLang="en-US" sz="2400" b="1" dirty="0" smtClean="0">
                <a:latin typeface="+mn-ea"/>
              </a:rPr>
              <a:t>만들기</a:t>
            </a:r>
            <a:endParaRPr lang="en-US" altLang="ko-KR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11563453" y="6609916"/>
            <a:ext cx="6286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IT</a:t>
            </a:r>
            <a:r>
              <a:rPr lang="ko-KR" altLang="en-US" sz="10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늦공 김부장</a:t>
            </a:r>
            <a:endParaRPr lang="ko-KR" altLang="en-US" sz="1000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sp>
        <p:nvSpPr>
          <p:cNvPr id="5" name="원통 4"/>
          <p:cNvSpPr/>
          <p:nvPr/>
        </p:nvSpPr>
        <p:spPr>
          <a:xfrm>
            <a:off x="2169463" y="1320742"/>
            <a:ext cx="8310278" cy="5160740"/>
          </a:xfrm>
          <a:prstGeom prst="can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773709" y="1506070"/>
            <a:ext cx="2913529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SID : XE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0" name="원통 9"/>
          <p:cNvSpPr/>
          <p:nvPr/>
        </p:nvSpPr>
        <p:spPr>
          <a:xfrm>
            <a:off x="2779059" y="3207813"/>
            <a:ext cx="2160494" cy="2422022"/>
          </a:xfrm>
          <a:prstGeom prst="ca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SYSTEM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0" name="원통 19"/>
          <p:cNvSpPr/>
          <p:nvPr/>
        </p:nvSpPr>
        <p:spPr>
          <a:xfrm>
            <a:off x="5383306" y="3166696"/>
            <a:ext cx="2160494" cy="2422022"/>
          </a:xfrm>
          <a:prstGeom prst="ca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SCOTT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3" name="원통 22"/>
          <p:cNvSpPr/>
          <p:nvPr/>
        </p:nvSpPr>
        <p:spPr>
          <a:xfrm>
            <a:off x="7987554" y="3166696"/>
            <a:ext cx="2160494" cy="2422022"/>
          </a:xfrm>
          <a:prstGeom prst="ca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OCHOBO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508" y="2420470"/>
            <a:ext cx="2303918" cy="1007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18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4" y="720109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76022" y="131137"/>
            <a:ext cx="26563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latin typeface="+mn-ea"/>
              </a:rPr>
              <a:t>섹션</a:t>
            </a:r>
            <a:r>
              <a:rPr lang="en-US" altLang="ko-KR" sz="2400" b="1" dirty="0" smtClean="0">
                <a:latin typeface="+mn-ea"/>
              </a:rPr>
              <a:t>1. Table </a:t>
            </a:r>
            <a:r>
              <a:rPr lang="ko-KR" altLang="en-US" sz="2400" b="1" dirty="0" smtClean="0">
                <a:latin typeface="+mn-ea"/>
              </a:rPr>
              <a:t>생성</a:t>
            </a:r>
            <a:endParaRPr lang="en-US" altLang="ko-KR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11563453" y="6609916"/>
            <a:ext cx="6286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IT</a:t>
            </a:r>
            <a:r>
              <a:rPr lang="ko-KR" altLang="en-US" sz="10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늦공 김부장</a:t>
            </a:r>
            <a:endParaRPr lang="ko-KR" altLang="en-US" sz="1000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6391835" y="2008094"/>
            <a:ext cx="4823012" cy="3639670"/>
            <a:chOff x="2169463" y="1320742"/>
            <a:chExt cx="8310278" cy="5160740"/>
          </a:xfrm>
        </p:grpSpPr>
        <p:sp>
          <p:nvSpPr>
            <p:cNvPr id="5" name="원통 4"/>
            <p:cNvSpPr/>
            <p:nvPr/>
          </p:nvSpPr>
          <p:spPr>
            <a:xfrm>
              <a:off x="2169463" y="1320742"/>
              <a:ext cx="8310278" cy="5160740"/>
            </a:xfrm>
            <a:prstGeom prst="can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2610780" y="3166696"/>
              <a:ext cx="7366554" cy="2463138"/>
              <a:chOff x="2610780" y="3166696"/>
              <a:chExt cx="7366554" cy="2463138"/>
            </a:xfrm>
          </p:grpSpPr>
          <p:sp>
            <p:nvSpPr>
              <p:cNvPr id="10" name="원통 9"/>
              <p:cNvSpPr/>
              <p:nvPr/>
            </p:nvSpPr>
            <p:spPr>
              <a:xfrm>
                <a:off x="5212590" y="3207813"/>
                <a:ext cx="2160493" cy="2422021"/>
              </a:xfrm>
              <a:prstGeom prst="can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smtClean="0">
                    <a:solidFill>
                      <a:schemeClr val="bg1">
                        <a:lumMod val="65000"/>
                      </a:schemeClr>
                    </a:solidFill>
                  </a:rPr>
                  <a:t>SYSTEM</a:t>
                </a:r>
                <a:endParaRPr lang="ko-KR" altLang="en-US" b="1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20" name="원통 19"/>
              <p:cNvSpPr/>
              <p:nvPr/>
            </p:nvSpPr>
            <p:spPr>
              <a:xfrm>
                <a:off x="7816839" y="3166696"/>
                <a:ext cx="2160495" cy="2422022"/>
              </a:xfrm>
              <a:prstGeom prst="can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bg1">
                        <a:lumMod val="65000"/>
                      </a:schemeClr>
                    </a:solidFill>
                  </a:rPr>
                  <a:t>SCOTT</a:t>
                </a:r>
                <a:endParaRPr lang="ko-KR" altLang="en-US" b="1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23" name="원통 22"/>
              <p:cNvSpPr/>
              <p:nvPr/>
            </p:nvSpPr>
            <p:spPr>
              <a:xfrm>
                <a:off x="2610780" y="3207813"/>
                <a:ext cx="2160495" cy="2422021"/>
              </a:xfrm>
              <a:prstGeom prst="can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smtClean="0">
                    <a:solidFill>
                      <a:schemeClr val="tx1"/>
                    </a:solidFill>
                  </a:rPr>
                  <a:t>OCHOBO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</p:grpSp>
      </p:grp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7631" y="2077093"/>
            <a:ext cx="1511420" cy="661246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568579" y="3550023"/>
            <a:ext cx="537669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579" y="1872946"/>
            <a:ext cx="1152644" cy="75509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17" name="직사각형 16"/>
          <p:cNvSpPr/>
          <p:nvPr/>
        </p:nvSpPr>
        <p:spPr>
          <a:xfrm>
            <a:off x="2498803" y="1487888"/>
            <a:ext cx="3065134" cy="14907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2549844" y="1572550"/>
            <a:ext cx="2196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WEB / WAS </a:t>
            </a:r>
            <a:r>
              <a:rPr lang="ko-KR" altLang="en-US" sz="1200" b="1" dirty="0" smtClean="0"/>
              <a:t>영역</a:t>
            </a:r>
            <a:endParaRPr lang="ko-KR" altLang="en-US" sz="1200" b="1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0298" y="2211211"/>
            <a:ext cx="965004" cy="604527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02151" y="2143403"/>
            <a:ext cx="892052" cy="672335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16235" y="4604829"/>
            <a:ext cx="1628664" cy="88460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67116" y="1156547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70C0"/>
                </a:solidFill>
              </a:rPr>
              <a:t>일반사용자</a:t>
            </a:r>
            <a:endParaRPr lang="ko-KR" altLang="en-US" sz="1400" b="1" dirty="0">
              <a:solidFill>
                <a:srgbClr val="0070C0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732962" y="1487888"/>
            <a:ext cx="11165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69116" y="3747949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70C0"/>
                </a:solidFill>
              </a:rPr>
              <a:t>개발자</a:t>
            </a:r>
            <a:endParaRPr lang="ko-KR" altLang="en-US" sz="1400" b="1" dirty="0">
              <a:solidFill>
                <a:srgbClr val="0070C0"/>
              </a:solidFill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604721" y="4081749"/>
            <a:ext cx="11165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그림 2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7117" y="4551592"/>
            <a:ext cx="1470695" cy="646086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7117" y="5435166"/>
            <a:ext cx="1331941" cy="544550"/>
          </a:xfrm>
          <a:prstGeom prst="rect">
            <a:avLst/>
          </a:prstGeom>
        </p:spPr>
      </p:pic>
      <p:sp>
        <p:nvSpPr>
          <p:cNvPr id="31" name="직사각형 30"/>
          <p:cNvSpPr/>
          <p:nvPr/>
        </p:nvSpPr>
        <p:spPr>
          <a:xfrm>
            <a:off x="629576" y="4193051"/>
            <a:ext cx="4480305" cy="22586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화살표 연결선 32"/>
          <p:cNvCxnSpPr>
            <a:stCxn id="16" idx="3"/>
            <a:endCxn id="17" idx="1"/>
          </p:cNvCxnSpPr>
          <p:nvPr/>
        </p:nvCxnSpPr>
        <p:spPr>
          <a:xfrm flipV="1">
            <a:off x="1721223" y="2233271"/>
            <a:ext cx="777580" cy="172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17" idx="3"/>
            <a:endCxn id="23" idx="2"/>
          </p:cNvCxnSpPr>
          <p:nvPr/>
        </p:nvCxnSpPr>
        <p:spPr>
          <a:xfrm>
            <a:off x="5563937" y="2233271"/>
            <a:ext cx="1084024" cy="19597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31" idx="3"/>
            <a:endCxn id="23" idx="2"/>
          </p:cNvCxnSpPr>
          <p:nvPr/>
        </p:nvCxnSpPr>
        <p:spPr>
          <a:xfrm flipV="1">
            <a:off x="5109881" y="4193051"/>
            <a:ext cx="1538080" cy="11293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8074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4" y="720109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76022" y="131137"/>
            <a:ext cx="31201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latin typeface="+mn-ea"/>
              </a:rPr>
              <a:t>섹션</a:t>
            </a:r>
            <a:r>
              <a:rPr lang="en-US" altLang="ko-KR" sz="2400" b="1" dirty="0" smtClean="0">
                <a:latin typeface="+mn-ea"/>
              </a:rPr>
              <a:t>2. Query – SQL</a:t>
            </a:r>
            <a:endParaRPr lang="en-US" altLang="ko-KR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11563453" y="6609916"/>
            <a:ext cx="6286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IT</a:t>
            </a:r>
            <a:r>
              <a:rPr lang="ko-KR" altLang="en-US" sz="10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늦공 김부장</a:t>
            </a:r>
            <a:endParaRPr lang="ko-KR" altLang="en-US" sz="1000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sp>
        <p:nvSpPr>
          <p:cNvPr id="23" name="원통 22"/>
          <p:cNvSpPr/>
          <p:nvPr/>
        </p:nvSpPr>
        <p:spPr>
          <a:xfrm>
            <a:off x="8888517" y="2412175"/>
            <a:ext cx="2627872" cy="2914636"/>
          </a:xfrm>
          <a:prstGeom prst="ca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7286" y="1784452"/>
            <a:ext cx="1230334" cy="538271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568579" y="3550023"/>
            <a:ext cx="537669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579" y="1872946"/>
            <a:ext cx="1152644" cy="75509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17" name="직사각형 16"/>
          <p:cNvSpPr/>
          <p:nvPr/>
        </p:nvSpPr>
        <p:spPr>
          <a:xfrm>
            <a:off x="2498803" y="1487888"/>
            <a:ext cx="3065134" cy="14907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2549844" y="1572550"/>
            <a:ext cx="2196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WEB / WAS </a:t>
            </a:r>
            <a:r>
              <a:rPr lang="ko-KR" altLang="en-US" sz="1200" b="1" dirty="0" smtClean="0"/>
              <a:t>영역</a:t>
            </a:r>
            <a:endParaRPr lang="ko-KR" altLang="en-US" sz="1200" b="1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0298" y="2211211"/>
            <a:ext cx="965004" cy="604527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02151" y="2143403"/>
            <a:ext cx="892052" cy="672335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16235" y="4604829"/>
            <a:ext cx="1628664" cy="88460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67116" y="1156547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70C0"/>
                </a:solidFill>
              </a:rPr>
              <a:t>일반사용자</a:t>
            </a:r>
            <a:endParaRPr lang="ko-KR" altLang="en-US" sz="1400" b="1" dirty="0">
              <a:solidFill>
                <a:srgbClr val="0070C0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732962" y="1487888"/>
            <a:ext cx="11165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69116" y="3747949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70C0"/>
                </a:solidFill>
              </a:rPr>
              <a:t>개발자</a:t>
            </a:r>
            <a:endParaRPr lang="ko-KR" altLang="en-US" sz="1400" b="1" dirty="0">
              <a:solidFill>
                <a:srgbClr val="0070C0"/>
              </a:solidFill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604721" y="4081749"/>
            <a:ext cx="11165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그림 2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7117" y="4551592"/>
            <a:ext cx="1470695" cy="646086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7117" y="5435166"/>
            <a:ext cx="1331941" cy="544550"/>
          </a:xfrm>
          <a:prstGeom prst="rect">
            <a:avLst/>
          </a:prstGeom>
        </p:spPr>
      </p:pic>
      <p:sp>
        <p:nvSpPr>
          <p:cNvPr id="31" name="직사각형 30"/>
          <p:cNvSpPr/>
          <p:nvPr/>
        </p:nvSpPr>
        <p:spPr>
          <a:xfrm>
            <a:off x="629576" y="4193051"/>
            <a:ext cx="4480305" cy="22586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화살표 연결선 32"/>
          <p:cNvCxnSpPr>
            <a:stCxn id="16" idx="3"/>
            <a:endCxn id="17" idx="1"/>
          </p:cNvCxnSpPr>
          <p:nvPr/>
        </p:nvCxnSpPr>
        <p:spPr>
          <a:xfrm flipV="1">
            <a:off x="1721223" y="2233271"/>
            <a:ext cx="777580" cy="172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17" idx="3"/>
            <a:endCxn id="23" idx="2"/>
          </p:cNvCxnSpPr>
          <p:nvPr/>
        </p:nvCxnSpPr>
        <p:spPr>
          <a:xfrm>
            <a:off x="5563937" y="2233271"/>
            <a:ext cx="3324580" cy="16362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31" idx="3"/>
            <a:endCxn id="23" idx="2"/>
          </p:cNvCxnSpPr>
          <p:nvPr/>
        </p:nvCxnSpPr>
        <p:spPr>
          <a:xfrm flipV="1">
            <a:off x="5109881" y="3869493"/>
            <a:ext cx="3778636" cy="14528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6511042" y="2353866"/>
            <a:ext cx="1496327" cy="296848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QUERY</a:t>
            </a: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SQL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(</a:t>
            </a:r>
            <a:r>
              <a:rPr lang="en-US" altLang="ko-KR" sz="1000" b="1" dirty="0">
                <a:solidFill>
                  <a:schemeClr val="tx1"/>
                </a:solidFill>
              </a:rPr>
              <a:t>S</a:t>
            </a:r>
            <a:r>
              <a:rPr lang="en-US" altLang="ko-KR" sz="1000" dirty="0">
                <a:solidFill>
                  <a:schemeClr val="tx1"/>
                </a:solidFill>
              </a:rPr>
              <a:t>tructured </a:t>
            </a:r>
            <a:r>
              <a:rPr lang="en-US" altLang="ko-KR" sz="1000" b="1" dirty="0">
                <a:solidFill>
                  <a:schemeClr val="tx1"/>
                </a:solidFill>
              </a:rPr>
              <a:t>Q</a:t>
            </a:r>
            <a:r>
              <a:rPr lang="en-US" altLang="ko-KR" sz="1000" dirty="0">
                <a:solidFill>
                  <a:schemeClr val="tx1"/>
                </a:solidFill>
              </a:rPr>
              <a:t>uery 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L</a:t>
            </a:r>
            <a:r>
              <a:rPr lang="en-US" altLang="ko-KR" sz="1000" dirty="0" smtClean="0">
                <a:solidFill>
                  <a:schemeClr val="tx1"/>
                </a:solidFill>
              </a:rPr>
              <a:t>anguage)</a:t>
            </a: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  -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C</a:t>
            </a:r>
            <a:r>
              <a:rPr lang="en-US" altLang="ko-KR" sz="1200" dirty="0" smtClean="0">
                <a:solidFill>
                  <a:schemeClr val="tx1"/>
                </a:solidFill>
              </a:rPr>
              <a:t>reate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R</a:t>
            </a:r>
            <a:r>
              <a:rPr lang="en-US" altLang="ko-KR" sz="1200" dirty="0" smtClean="0">
                <a:solidFill>
                  <a:schemeClr val="tx1"/>
                </a:solidFill>
              </a:rPr>
              <a:t>ead   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   -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U</a:t>
            </a:r>
            <a:r>
              <a:rPr lang="en-US" altLang="ko-KR" sz="1200" dirty="0" smtClean="0">
                <a:solidFill>
                  <a:schemeClr val="tx1"/>
                </a:solidFill>
              </a:rPr>
              <a:t>pdate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  -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D</a:t>
            </a:r>
            <a:r>
              <a:rPr lang="en-US" altLang="ko-KR" sz="1200" dirty="0" smtClean="0">
                <a:solidFill>
                  <a:schemeClr val="tx1"/>
                </a:solidFill>
              </a:rPr>
              <a:t>elete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410302" y="2638780"/>
            <a:ext cx="15247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/>
              <a:t>OCHOBO</a:t>
            </a:r>
            <a:endParaRPr lang="ko-KR" altLang="en-US" sz="1200" b="1" dirty="0"/>
          </a:p>
        </p:txBody>
      </p:sp>
      <p:sp>
        <p:nvSpPr>
          <p:cNvPr id="3" name="직사각형 2"/>
          <p:cNvSpPr/>
          <p:nvPr/>
        </p:nvSpPr>
        <p:spPr>
          <a:xfrm>
            <a:off x="9142909" y="3387065"/>
            <a:ext cx="1111921" cy="2639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rgbClr val="002060"/>
                </a:solidFill>
              </a:rPr>
              <a:t>COFFEE_MENU</a:t>
            </a:r>
            <a:endParaRPr lang="ko-KR" altLang="en-US" sz="1000" dirty="0">
              <a:solidFill>
                <a:srgbClr val="002060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9142909" y="3812256"/>
            <a:ext cx="1111921" cy="2639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rgbClr val="002060"/>
                </a:solidFill>
              </a:rPr>
              <a:t>CUST_INFO</a:t>
            </a:r>
            <a:endParaRPr lang="ko-KR" altLang="en-US" sz="1000" dirty="0">
              <a:solidFill>
                <a:srgbClr val="002060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9142909" y="4237447"/>
            <a:ext cx="1111921" cy="2639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rgbClr val="002060"/>
                </a:solidFill>
              </a:rPr>
              <a:t>ORDER_LIST</a:t>
            </a:r>
            <a:endParaRPr lang="ko-KR" altLang="en-US" sz="10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0432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4" y="720109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76022" y="131137"/>
            <a:ext cx="34792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latin typeface="+mn-ea"/>
              </a:rPr>
              <a:t>섹션</a:t>
            </a:r>
            <a:r>
              <a:rPr lang="en-US" altLang="ko-KR" sz="2400" b="1" dirty="0" smtClean="0">
                <a:latin typeface="+mn-ea"/>
              </a:rPr>
              <a:t>2. Query – SELECT</a:t>
            </a:r>
            <a:endParaRPr lang="en-US" altLang="ko-KR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11563453" y="6609916"/>
            <a:ext cx="6286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IT</a:t>
            </a:r>
            <a:r>
              <a:rPr lang="ko-KR" altLang="en-US" sz="10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늦공 김부장</a:t>
            </a:r>
            <a:endParaRPr lang="ko-KR" altLang="en-US" sz="1000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8870" y="1264024"/>
            <a:ext cx="7935186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3200" b="1" dirty="0" smtClean="0">
                <a:solidFill>
                  <a:srgbClr val="FF0000"/>
                </a:solidFill>
              </a:rPr>
              <a:t>③</a:t>
            </a:r>
            <a:r>
              <a:rPr lang="en-US" altLang="ko-KR" sz="3200" b="1" dirty="0" smtClean="0">
                <a:solidFill>
                  <a:srgbClr val="0070C0"/>
                </a:solidFill>
              </a:rPr>
              <a:t> SELECT</a:t>
            </a:r>
            <a:r>
              <a:rPr lang="en-US" altLang="ko-KR" sz="3200" dirty="0" smtClean="0"/>
              <a:t>  </a:t>
            </a:r>
            <a:r>
              <a:rPr lang="ko-KR" altLang="en-US" sz="3200" dirty="0" smtClean="0"/>
              <a:t>컬럼명</a:t>
            </a:r>
            <a:endParaRPr lang="en-US" altLang="ko-KR" sz="3200" dirty="0" smtClean="0"/>
          </a:p>
          <a:p>
            <a:pPr>
              <a:lnSpc>
                <a:spcPct val="200000"/>
              </a:lnSpc>
            </a:pPr>
            <a:r>
              <a:rPr lang="ko-KR" altLang="en-US" sz="3200" b="1" dirty="0" smtClean="0">
                <a:solidFill>
                  <a:srgbClr val="FF0000"/>
                </a:solidFill>
              </a:rPr>
              <a:t>①</a:t>
            </a:r>
            <a:r>
              <a:rPr lang="en-US" altLang="ko-KR" sz="3200" b="1" dirty="0" smtClean="0">
                <a:solidFill>
                  <a:srgbClr val="0070C0"/>
                </a:solidFill>
              </a:rPr>
              <a:t> FROM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테이블명</a:t>
            </a:r>
            <a:endParaRPr lang="en-US" altLang="ko-KR" sz="3200" dirty="0" smtClean="0"/>
          </a:p>
          <a:p>
            <a:pPr>
              <a:lnSpc>
                <a:spcPct val="200000"/>
              </a:lnSpc>
            </a:pPr>
            <a:r>
              <a:rPr lang="ko-KR" altLang="en-US" sz="3200" b="1" dirty="0" smtClean="0">
                <a:solidFill>
                  <a:srgbClr val="FF0000"/>
                </a:solidFill>
              </a:rPr>
              <a:t>②</a:t>
            </a:r>
            <a:r>
              <a:rPr lang="en-US" altLang="ko-KR" sz="3200" b="1" dirty="0" smtClean="0">
                <a:solidFill>
                  <a:srgbClr val="0070C0"/>
                </a:solidFill>
              </a:rPr>
              <a:t> WHERE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검색조건 </a:t>
            </a:r>
            <a:r>
              <a:rPr lang="en-US" altLang="ko-KR" sz="3200" dirty="0" smtClean="0"/>
              <a:t>(= , IN , LIKE , Exist )</a:t>
            </a:r>
            <a:br>
              <a:rPr lang="en-US" altLang="ko-KR" sz="3200" dirty="0" smtClean="0"/>
            </a:br>
            <a:r>
              <a:rPr lang="ko-KR" altLang="en-US" sz="3200" b="1" dirty="0" smtClean="0">
                <a:solidFill>
                  <a:srgbClr val="FF0000"/>
                </a:solidFill>
              </a:rPr>
              <a:t>④</a:t>
            </a:r>
            <a:r>
              <a:rPr lang="en-US" altLang="ko-KR" sz="3200" dirty="0" smtClean="0"/>
              <a:t> </a:t>
            </a:r>
            <a:r>
              <a:rPr lang="en-US" altLang="ko-KR" sz="3200" b="1" dirty="0" smtClean="0">
                <a:solidFill>
                  <a:srgbClr val="0070C0"/>
                </a:solidFill>
              </a:rPr>
              <a:t>ORDER BY </a:t>
            </a:r>
            <a:r>
              <a:rPr lang="ko-KR" altLang="en-US" sz="3200" dirty="0" smtClean="0"/>
              <a:t>컬럼 정렬 </a:t>
            </a:r>
            <a:r>
              <a:rPr lang="en-US" altLang="ko-KR" sz="3200" dirty="0" smtClean="0"/>
              <a:t>(ASC, DESC)</a:t>
            </a:r>
          </a:p>
        </p:txBody>
      </p:sp>
    </p:spTree>
    <p:extLst>
      <p:ext uri="{BB962C8B-B14F-4D97-AF65-F5344CB8AC3E}">
        <p14:creationId xmlns:p14="http://schemas.microsoft.com/office/powerpoint/2010/main" val="3820631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4" y="720109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76022" y="131137"/>
            <a:ext cx="51670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latin typeface="+mn-ea"/>
              </a:rPr>
              <a:t>섹션</a:t>
            </a:r>
            <a:r>
              <a:rPr lang="en-US" altLang="ko-KR" sz="2400" b="1" dirty="0" smtClean="0">
                <a:latin typeface="+mn-ea"/>
              </a:rPr>
              <a:t>2. Query – SELECT </a:t>
            </a:r>
            <a:r>
              <a:rPr lang="ko-KR" altLang="en-US" sz="2400" b="1" dirty="0">
                <a:latin typeface="+mn-ea"/>
              </a:rPr>
              <a:t> </a:t>
            </a:r>
            <a:r>
              <a:rPr lang="en-US" altLang="ko-KR" sz="2400" b="1" dirty="0" smtClean="0">
                <a:latin typeface="+mn-ea"/>
              </a:rPr>
              <a:t>Table Join</a:t>
            </a:r>
            <a:endParaRPr lang="en-US" altLang="ko-KR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11563453" y="6609916"/>
            <a:ext cx="6286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IT</a:t>
            </a:r>
            <a:r>
              <a:rPr lang="ko-KR" altLang="en-US" sz="10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늦공 김부장</a:t>
            </a:r>
            <a:endParaRPr lang="ko-KR" altLang="en-US" sz="1000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8870" y="1264024"/>
            <a:ext cx="8943282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3200" b="1" dirty="0" smtClean="0">
                <a:solidFill>
                  <a:srgbClr val="FF0000"/>
                </a:solidFill>
              </a:rPr>
              <a:t>③</a:t>
            </a:r>
            <a:r>
              <a:rPr lang="en-US" altLang="ko-KR" sz="3200" b="1" dirty="0" smtClean="0">
                <a:solidFill>
                  <a:srgbClr val="0070C0"/>
                </a:solidFill>
              </a:rPr>
              <a:t> SELECT</a:t>
            </a:r>
            <a:r>
              <a:rPr lang="en-US" altLang="ko-KR" sz="3200" dirty="0" smtClean="0"/>
              <a:t> </a:t>
            </a:r>
            <a:r>
              <a:rPr lang="ko-KR" altLang="en-US" sz="3200" dirty="0" err="1" smtClean="0"/>
              <a:t>테이블명</a:t>
            </a:r>
            <a:r>
              <a:rPr lang="en-US" altLang="ko-KR" sz="3200" dirty="0" smtClean="0"/>
              <a:t>.</a:t>
            </a:r>
            <a:r>
              <a:rPr lang="ko-KR" altLang="en-US" sz="3200" dirty="0" err="1" smtClean="0"/>
              <a:t>컬럼명</a:t>
            </a:r>
            <a:endParaRPr lang="en-US" altLang="ko-KR" sz="3200" dirty="0" smtClean="0"/>
          </a:p>
          <a:p>
            <a:pPr>
              <a:lnSpc>
                <a:spcPct val="200000"/>
              </a:lnSpc>
            </a:pPr>
            <a:r>
              <a:rPr lang="ko-KR" altLang="en-US" sz="3200" b="1" dirty="0" smtClean="0">
                <a:solidFill>
                  <a:srgbClr val="FF0000"/>
                </a:solidFill>
              </a:rPr>
              <a:t>①</a:t>
            </a:r>
            <a:r>
              <a:rPr lang="en-US" altLang="ko-KR" sz="3200" b="1" dirty="0" smtClean="0">
                <a:solidFill>
                  <a:srgbClr val="0070C0"/>
                </a:solidFill>
              </a:rPr>
              <a:t> FROM</a:t>
            </a:r>
            <a:r>
              <a:rPr lang="en-US" altLang="ko-KR" sz="3200" dirty="0" smtClean="0"/>
              <a:t> </a:t>
            </a:r>
            <a:r>
              <a:rPr lang="ko-KR" altLang="en-US" sz="3200" dirty="0" err="1" smtClean="0"/>
              <a:t>테이블명</a:t>
            </a:r>
            <a:r>
              <a:rPr lang="ko-KR" altLang="en-US" sz="3200" dirty="0" smtClean="0"/>
              <a:t> </a:t>
            </a:r>
            <a:r>
              <a:rPr lang="en-US" altLang="ko-KR" sz="3200" dirty="0" smtClean="0"/>
              <a:t>, </a:t>
            </a:r>
            <a:r>
              <a:rPr lang="ko-KR" altLang="en-US" sz="3200" dirty="0" err="1"/>
              <a:t>테이블명</a:t>
            </a:r>
            <a:endParaRPr lang="en-US" altLang="ko-KR" sz="3200" dirty="0" smtClean="0"/>
          </a:p>
          <a:p>
            <a:pPr>
              <a:lnSpc>
                <a:spcPct val="200000"/>
              </a:lnSpc>
            </a:pPr>
            <a:r>
              <a:rPr lang="ko-KR" altLang="en-US" sz="3200" b="1" dirty="0" smtClean="0">
                <a:solidFill>
                  <a:srgbClr val="FF0000"/>
                </a:solidFill>
              </a:rPr>
              <a:t>②</a:t>
            </a:r>
            <a:r>
              <a:rPr lang="en-US" altLang="ko-KR" sz="3200" b="1" dirty="0" smtClean="0">
                <a:solidFill>
                  <a:srgbClr val="0070C0"/>
                </a:solidFill>
              </a:rPr>
              <a:t> WHERE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검색조건 </a:t>
            </a:r>
            <a:r>
              <a:rPr lang="en-US" altLang="ko-KR" sz="3200" dirty="0" smtClean="0"/>
              <a:t>(= , IN , LIKE , Exist )</a:t>
            </a:r>
            <a:br>
              <a:rPr lang="en-US" altLang="ko-KR" sz="3200" dirty="0" smtClean="0"/>
            </a:br>
            <a:r>
              <a:rPr lang="ko-KR" altLang="en-US" sz="3200" b="1" dirty="0" smtClean="0">
                <a:solidFill>
                  <a:srgbClr val="FF0000"/>
                </a:solidFill>
              </a:rPr>
              <a:t>④</a:t>
            </a:r>
            <a:r>
              <a:rPr lang="en-US" altLang="ko-KR" sz="3200" dirty="0" smtClean="0"/>
              <a:t> </a:t>
            </a:r>
            <a:r>
              <a:rPr lang="en-US" altLang="ko-KR" sz="3200" b="1" dirty="0" smtClean="0">
                <a:solidFill>
                  <a:srgbClr val="0070C0"/>
                </a:solidFill>
              </a:rPr>
              <a:t>ORDER BY </a:t>
            </a:r>
            <a:r>
              <a:rPr lang="ko-KR" altLang="en-US" sz="3200" smtClean="0"/>
              <a:t>테이블명</a:t>
            </a:r>
            <a:r>
              <a:rPr lang="en-US" altLang="ko-KR" sz="3200" smtClean="0"/>
              <a:t>.</a:t>
            </a:r>
            <a:r>
              <a:rPr lang="ko-KR" altLang="en-US" sz="3200" dirty="0" err="1" smtClean="0"/>
              <a:t>컬럼</a:t>
            </a:r>
            <a:r>
              <a:rPr lang="ko-KR" altLang="en-US" sz="3200" dirty="0" smtClean="0"/>
              <a:t> 정렬 </a:t>
            </a:r>
            <a:r>
              <a:rPr lang="en-US" altLang="ko-KR" sz="3200" dirty="0" smtClean="0"/>
              <a:t>(ASC, DESC)</a:t>
            </a:r>
          </a:p>
        </p:txBody>
      </p:sp>
    </p:spTree>
    <p:extLst>
      <p:ext uri="{BB962C8B-B14F-4D97-AF65-F5344CB8AC3E}">
        <p14:creationId xmlns:p14="http://schemas.microsoft.com/office/powerpoint/2010/main" val="2380215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4" y="720109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76022" y="131137"/>
            <a:ext cx="51018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latin typeface="+mn-ea"/>
              </a:rPr>
              <a:t>섹션</a:t>
            </a:r>
            <a:r>
              <a:rPr lang="en-US" altLang="ko-KR" sz="2400" b="1" dirty="0" smtClean="0">
                <a:latin typeface="+mn-ea"/>
              </a:rPr>
              <a:t>2. Query – SELECT </a:t>
            </a:r>
            <a:r>
              <a:rPr lang="ko-KR" altLang="en-US" sz="2400" b="1" dirty="0">
                <a:latin typeface="+mn-ea"/>
              </a:rPr>
              <a:t> </a:t>
            </a:r>
            <a:r>
              <a:rPr lang="en-US" altLang="ko-KR" sz="2400" b="1" dirty="0" smtClean="0">
                <a:latin typeface="+mn-ea"/>
              </a:rPr>
              <a:t>Subquery</a:t>
            </a:r>
            <a:endParaRPr lang="en-US" altLang="ko-KR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11563453" y="6609916"/>
            <a:ext cx="6286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IT</a:t>
            </a:r>
            <a:r>
              <a:rPr lang="ko-KR" altLang="en-US" sz="10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늦공 김부장</a:t>
            </a:r>
            <a:endParaRPr lang="ko-KR" altLang="en-US" sz="1000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8870" y="1264024"/>
            <a:ext cx="7138364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400" b="1" dirty="0" smtClean="0">
                <a:solidFill>
                  <a:srgbClr val="FF0000"/>
                </a:solidFill>
              </a:rPr>
              <a:t>③</a:t>
            </a:r>
            <a:r>
              <a:rPr lang="en-US" altLang="ko-KR" sz="2400" b="1" dirty="0" smtClean="0">
                <a:solidFill>
                  <a:srgbClr val="0070C0"/>
                </a:solidFill>
              </a:rPr>
              <a:t> SELECT</a:t>
            </a:r>
            <a:r>
              <a:rPr lang="en-US" altLang="ko-KR" sz="2400" dirty="0" smtClean="0"/>
              <a:t> </a:t>
            </a:r>
            <a:r>
              <a:rPr lang="ko-KR" altLang="en-US" sz="2400" dirty="0" err="1" smtClean="0"/>
              <a:t>테이블명</a:t>
            </a:r>
            <a:r>
              <a:rPr lang="en-US" altLang="ko-KR" sz="2400" dirty="0" smtClean="0"/>
              <a:t>.</a:t>
            </a:r>
            <a:r>
              <a:rPr lang="ko-KR" altLang="en-US" sz="2400" dirty="0" err="1" smtClean="0"/>
              <a:t>컬럼명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dirty="0" smtClean="0">
                <a:solidFill>
                  <a:srgbClr val="FF0000"/>
                </a:solidFill>
              </a:rPr>
              <a:t>               (select </a:t>
            </a:r>
            <a:r>
              <a:rPr lang="ko-KR" altLang="en-US" dirty="0" err="1" smtClean="0">
                <a:solidFill>
                  <a:srgbClr val="FF0000"/>
                </a:solidFill>
              </a:rPr>
              <a:t>컬럼명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from table </a:t>
            </a:r>
            <a:r>
              <a:rPr lang="ko-KR" altLang="en-US" dirty="0" smtClean="0">
                <a:solidFill>
                  <a:srgbClr val="FF0000"/>
                </a:solidFill>
              </a:rPr>
              <a:t>명 </a:t>
            </a:r>
            <a:r>
              <a:rPr lang="en-US" altLang="ko-KR" dirty="0" smtClean="0">
                <a:solidFill>
                  <a:srgbClr val="FF0000"/>
                </a:solidFill>
              </a:rPr>
              <a:t>where </a:t>
            </a:r>
            <a:r>
              <a:rPr lang="ko-KR" altLang="en-US" dirty="0" err="1" smtClean="0">
                <a:solidFill>
                  <a:srgbClr val="FF0000"/>
                </a:solidFill>
              </a:rPr>
              <a:t>조건문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ko-KR" altLang="en-US" sz="2400" b="1" dirty="0" smtClean="0">
                <a:solidFill>
                  <a:srgbClr val="FF0000"/>
                </a:solidFill>
              </a:rPr>
              <a:t>①</a:t>
            </a:r>
            <a:r>
              <a:rPr lang="en-US" altLang="ko-KR" sz="2400" b="1" dirty="0" smtClean="0">
                <a:solidFill>
                  <a:srgbClr val="0070C0"/>
                </a:solidFill>
              </a:rPr>
              <a:t> FROM</a:t>
            </a:r>
            <a:r>
              <a:rPr lang="en-US" altLang="ko-KR" sz="2400" dirty="0" smtClean="0"/>
              <a:t> </a:t>
            </a:r>
            <a:r>
              <a:rPr lang="ko-KR" altLang="en-US" sz="2400" dirty="0" err="1" smtClean="0"/>
              <a:t>테이블명</a:t>
            </a:r>
            <a:r>
              <a:rPr lang="ko-KR" altLang="en-US" sz="2400" dirty="0" smtClean="0"/>
              <a:t> </a:t>
            </a:r>
            <a:r>
              <a:rPr lang="en-US" altLang="ko-KR" sz="2400" dirty="0"/>
              <a:t/>
            </a:r>
            <a:br>
              <a:rPr lang="en-US" altLang="ko-KR" sz="2400" dirty="0"/>
            </a:b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              (</a:t>
            </a:r>
            <a:r>
              <a:rPr lang="en-US" altLang="ko-KR" dirty="0">
                <a:solidFill>
                  <a:srgbClr val="FF0000"/>
                </a:solidFill>
              </a:rPr>
              <a:t>select </a:t>
            </a:r>
            <a:r>
              <a:rPr lang="ko-KR" altLang="en-US" dirty="0" err="1">
                <a:solidFill>
                  <a:srgbClr val="FF0000"/>
                </a:solidFill>
              </a:rPr>
              <a:t>컬럼명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from table </a:t>
            </a:r>
            <a:r>
              <a:rPr lang="ko-KR" altLang="en-US" dirty="0">
                <a:solidFill>
                  <a:srgbClr val="FF0000"/>
                </a:solidFill>
              </a:rPr>
              <a:t>명 </a:t>
            </a:r>
            <a:r>
              <a:rPr lang="en-US" altLang="ko-KR" dirty="0">
                <a:solidFill>
                  <a:srgbClr val="FF0000"/>
                </a:solidFill>
              </a:rPr>
              <a:t>where </a:t>
            </a:r>
            <a:r>
              <a:rPr lang="ko-KR" altLang="en-US" dirty="0" err="1">
                <a:solidFill>
                  <a:srgbClr val="FF0000"/>
                </a:solidFill>
              </a:rPr>
              <a:t>조건문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ko-KR" altLang="en-US" sz="2400" b="1" dirty="0" smtClean="0">
                <a:solidFill>
                  <a:srgbClr val="FF0000"/>
                </a:solidFill>
              </a:rPr>
              <a:t>②</a:t>
            </a:r>
            <a:r>
              <a:rPr lang="en-US" altLang="ko-KR" sz="2400" b="1" dirty="0" smtClean="0">
                <a:solidFill>
                  <a:srgbClr val="0070C0"/>
                </a:solidFill>
              </a:rPr>
              <a:t> WHERE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검색조건 </a:t>
            </a:r>
            <a:r>
              <a:rPr lang="en-US" altLang="ko-KR" sz="2400" dirty="0" smtClean="0"/>
              <a:t>(= , IN , LIKE , Exist )</a:t>
            </a:r>
            <a:br>
              <a:rPr lang="en-US" altLang="ko-KR" sz="2400" dirty="0" smtClean="0"/>
            </a:br>
            <a:r>
              <a:rPr lang="en-US" altLang="ko-KR" dirty="0" smtClean="0">
                <a:solidFill>
                  <a:srgbClr val="FF0000"/>
                </a:solidFill>
              </a:rPr>
              <a:t>               </a:t>
            </a:r>
            <a:r>
              <a:rPr lang="ko-KR" altLang="en-US" dirty="0" smtClean="0">
                <a:solidFill>
                  <a:srgbClr val="FF0000"/>
                </a:solidFill>
              </a:rPr>
              <a:t>검색조건 </a:t>
            </a:r>
            <a:r>
              <a:rPr lang="en-US" altLang="ko-KR" dirty="0" smtClean="0">
                <a:solidFill>
                  <a:srgbClr val="FF0000"/>
                </a:solidFill>
              </a:rPr>
              <a:t>= </a:t>
            </a:r>
            <a:r>
              <a:rPr lang="en-US" altLang="ko-KR" dirty="0">
                <a:solidFill>
                  <a:srgbClr val="FF0000"/>
                </a:solidFill>
              </a:rPr>
              <a:t>(select </a:t>
            </a:r>
            <a:r>
              <a:rPr lang="ko-KR" altLang="en-US" dirty="0" err="1">
                <a:solidFill>
                  <a:srgbClr val="FF0000"/>
                </a:solidFill>
              </a:rPr>
              <a:t>컬럼명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from table </a:t>
            </a:r>
            <a:r>
              <a:rPr lang="ko-KR" altLang="en-US" dirty="0">
                <a:solidFill>
                  <a:srgbClr val="FF0000"/>
                </a:solidFill>
              </a:rPr>
              <a:t>명 </a:t>
            </a:r>
            <a:r>
              <a:rPr lang="en-US" altLang="ko-KR" dirty="0">
                <a:solidFill>
                  <a:srgbClr val="FF0000"/>
                </a:solidFill>
              </a:rPr>
              <a:t>where </a:t>
            </a:r>
            <a:r>
              <a:rPr lang="ko-KR" altLang="en-US" dirty="0" err="1">
                <a:solidFill>
                  <a:srgbClr val="FF0000"/>
                </a:solidFill>
              </a:rPr>
              <a:t>조건문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r>
              <a:rPr lang="en-US" altLang="ko-KR" dirty="0" smtClean="0">
                <a:solidFill>
                  <a:srgbClr val="FF0000"/>
                </a:solidFill>
              </a:rPr>
              <a:t/>
            </a:r>
            <a:br>
              <a:rPr lang="en-US" altLang="ko-KR" dirty="0" smtClean="0">
                <a:solidFill>
                  <a:srgbClr val="FF0000"/>
                </a:solidFill>
              </a:rPr>
            </a:br>
            <a:r>
              <a:rPr lang="ko-KR" altLang="en-US" sz="2400" b="1" dirty="0" smtClean="0">
                <a:solidFill>
                  <a:srgbClr val="FF0000"/>
                </a:solidFill>
              </a:rPr>
              <a:t>④</a:t>
            </a:r>
            <a:r>
              <a:rPr lang="en-US" altLang="ko-KR" sz="2400" dirty="0" smtClean="0"/>
              <a:t> </a:t>
            </a:r>
            <a:r>
              <a:rPr lang="en-US" altLang="ko-KR" sz="2400" b="1" dirty="0" smtClean="0">
                <a:solidFill>
                  <a:srgbClr val="0070C0"/>
                </a:solidFill>
              </a:rPr>
              <a:t>ORDER BY </a:t>
            </a:r>
            <a:r>
              <a:rPr lang="ko-KR" altLang="en-US" sz="2400" dirty="0" err="1" smtClean="0"/>
              <a:t>테이블명</a:t>
            </a:r>
            <a:r>
              <a:rPr lang="en-US" altLang="ko-KR" sz="2400" dirty="0" smtClean="0"/>
              <a:t>.</a:t>
            </a:r>
            <a:r>
              <a:rPr lang="ko-KR" altLang="en-US" sz="2400" dirty="0" err="1" smtClean="0"/>
              <a:t>컬럼</a:t>
            </a:r>
            <a:r>
              <a:rPr lang="ko-KR" altLang="en-US" sz="2400" dirty="0" smtClean="0"/>
              <a:t> 정렬 </a:t>
            </a:r>
            <a:r>
              <a:rPr lang="en-US" altLang="ko-KR" sz="2400" dirty="0" smtClean="0"/>
              <a:t>(ASC, DESC)</a:t>
            </a:r>
          </a:p>
        </p:txBody>
      </p:sp>
    </p:spTree>
    <p:extLst>
      <p:ext uri="{BB962C8B-B14F-4D97-AF65-F5344CB8AC3E}">
        <p14:creationId xmlns:p14="http://schemas.microsoft.com/office/powerpoint/2010/main" val="1602654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4" y="720109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76022" y="131137"/>
            <a:ext cx="36161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latin typeface="+mn-ea"/>
              </a:rPr>
              <a:t>섹션</a:t>
            </a:r>
            <a:r>
              <a:rPr lang="en-US" altLang="ko-KR" sz="2400" b="1" dirty="0" smtClean="0">
                <a:latin typeface="+mn-ea"/>
              </a:rPr>
              <a:t>2. Query – UPDATE</a:t>
            </a:r>
            <a:endParaRPr lang="en-US" altLang="ko-KR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11563453" y="6609916"/>
            <a:ext cx="6286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IT</a:t>
            </a:r>
            <a:r>
              <a:rPr lang="ko-KR" altLang="en-US" sz="10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늦공 김부장</a:t>
            </a:r>
            <a:endParaRPr lang="ko-KR" altLang="en-US" sz="1000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65412" y="1140571"/>
            <a:ext cx="4677884" cy="14178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0070C0"/>
                </a:solidFill>
              </a:rPr>
              <a:t>UPDATE </a:t>
            </a:r>
            <a:r>
              <a:rPr lang="ko-KR" altLang="en-US" sz="2000" dirty="0" err="1" smtClean="0"/>
              <a:t>테이블명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b="1" dirty="0" smtClean="0">
                <a:solidFill>
                  <a:srgbClr val="0070C0"/>
                </a:solidFill>
              </a:rPr>
              <a:t>SET</a:t>
            </a:r>
            <a:r>
              <a:rPr lang="en-US" altLang="ko-KR" sz="2000" dirty="0" smtClean="0"/>
              <a:t> </a:t>
            </a:r>
            <a:r>
              <a:rPr lang="ko-KR" altLang="en-US" sz="2000" dirty="0" err="1" smtClean="0"/>
              <a:t>컬럼</a:t>
            </a:r>
            <a:r>
              <a:rPr lang="en-US" altLang="ko-KR" sz="2000" dirty="0" smtClean="0"/>
              <a:t>=</a:t>
            </a:r>
            <a:r>
              <a:rPr lang="ko-KR" altLang="en-US" sz="2000" dirty="0" smtClean="0"/>
              <a:t>값 </a:t>
            </a:r>
            <a:r>
              <a:rPr lang="en-US" altLang="ko-KR" sz="2000" dirty="0" smtClean="0"/>
              <a:t>, </a:t>
            </a:r>
            <a:r>
              <a:rPr lang="ko-KR" altLang="en-US" sz="2000" dirty="0" err="1"/>
              <a:t>컬럼</a:t>
            </a:r>
            <a:r>
              <a:rPr lang="en-US" altLang="ko-KR" sz="2000" dirty="0"/>
              <a:t>=</a:t>
            </a:r>
            <a:r>
              <a:rPr lang="ko-KR" altLang="en-US" sz="2000" dirty="0"/>
              <a:t>값</a:t>
            </a:r>
            <a:r>
              <a:rPr lang="en-US" altLang="ko-KR" sz="2000" dirty="0" smtClean="0"/>
              <a:t> </a:t>
            </a: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en-US" altLang="ko-KR" sz="2000" b="1" dirty="0" smtClean="0">
                <a:solidFill>
                  <a:srgbClr val="0070C0"/>
                </a:solidFill>
              </a:rPr>
              <a:t>WHERE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검색조건 </a:t>
            </a:r>
            <a:r>
              <a:rPr lang="en-US" altLang="ko-KR" sz="2000" dirty="0" smtClean="0"/>
              <a:t>(= , IN , LIKE , Exist 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65412" y="4053447"/>
            <a:ext cx="689951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0070C0"/>
                </a:solidFill>
              </a:rPr>
              <a:t>UPDATE </a:t>
            </a:r>
            <a:r>
              <a:rPr lang="ko-KR" altLang="en-US" sz="2000" dirty="0" err="1" smtClean="0"/>
              <a:t>테이블명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b="1" dirty="0" smtClean="0">
                <a:solidFill>
                  <a:srgbClr val="0070C0"/>
                </a:solidFill>
              </a:rPr>
              <a:t>SET</a:t>
            </a:r>
            <a:r>
              <a:rPr lang="en-US" altLang="ko-KR" sz="2000" dirty="0" smtClean="0"/>
              <a:t> (</a:t>
            </a:r>
            <a:r>
              <a:rPr lang="ko-KR" altLang="en-US" sz="2000" dirty="0" err="1" smtClean="0"/>
              <a:t>컬럼</a:t>
            </a:r>
            <a:r>
              <a:rPr lang="en-US" altLang="ko-KR" sz="2000" dirty="0" smtClean="0"/>
              <a:t>,</a:t>
            </a:r>
            <a:r>
              <a:rPr lang="ko-KR" altLang="en-US" sz="2000" dirty="0" err="1" smtClean="0"/>
              <a:t>컬럼</a:t>
            </a:r>
            <a:r>
              <a:rPr lang="en-US" altLang="ko-KR" sz="2000" dirty="0" smtClean="0"/>
              <a:t>) = </a:t>
            </a:r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en-US" altLang="ko-KR" dirty="0">
                <a:solidFill>
                  <a:srgbClr val="FF0000"/>
                </a:solidFill>
              </a:rPr>
              <a:t>select </a:t>
            </a:r>
            <a:r>
              <a:rPr lang="ko-KR" altLang="en-US" dirty="0" err="1">
                <a:solidFill>
                  <a:srgbClr val="FF0000"/>
                </a:solidFill>
              </a:rPr>
              <a:t>컬럼명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from table </a:t>
            </a:r>
            <a:r>
              <a:rPr lang="ko-KR" altLang="en-US" dirty="0">
                <a:solidFill>
                  <a:srgbClr val="FF0000"/>
                </a:solidFill>
              </a:rPr>
              <a:t>명 </a:t>
            </a:r>
            <a:r>
              <a:rPr lang="en-US" altLang="ko-KR" dirty="0">
                <a:solidFill>
                  <a:srgbClr val="FF0000"/>
                </a:solidFill>
              </a:rPr>
              <a:t>where </a:t>
            </a:r>
            <a:r>
              <a:rPr lang="ko-KR" altLang="en-US" dirty="0" err="1">
                <a:solidFill>
                  <a:srgbClr val="FF0000"/>
                </a:solidFill>
              </a:rPr>
              <a:t>조건문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000" b="1" dirty="0" smtClean="0">
                <a:solidFill>
                  <a:srgbClr val="0070C0"/>
                </a:solidFill>
              </a:rPr>
              <a:t>WHERE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검색조건 </a:t>
            </a:r>
            <a:r>
              <a:rPr lang="en-US" altLang="ko-KR" sz="2000" dirty="0" smtClean="0"/>
              <a:t>(= , IN , LIKE , Exist )</a:t>
            </a:r>
            <a:br>
              <a:rPr lang="en-US" altLang="ko-KR" sz="2000" dirty="0" smtClean="0"/>
            </a:br>
            <a:r>
              <a:rPr lang="en-US" altLang="ko-KR" sz="2000" dirty="0" smtClean="0"/>
              <a:t>           </a:t>
            </a:r>
            <a:r>
              <a:rPr lang="ko-KR" altLang="en-US" dirty="0">
                <a:solidFill>
                  <a:srgbClr val="FF0000"/>
                </a:solidFill>
              </a:rPr>
              <a:t>검색조건 </a:t>
            </a:r>
            <a:r>
              <a:rPr lang="en-US" altLang="ko-KR" dirty="0">
                <a:solidFill>
                  <a:srgbClr val="FF0000"/>
                </a:solidFill>
              </a:rPr>
              <a:t>= (select </a:t>
            </a:r>
            <a:r>
              <a:rPr lang="ko-KR" altLang="en-US" dirty="0" err="1">
                <a:solidFill>
                  <a:srgbClr val="FF0000"/>
                </a:solidFill>
              </a:rPr>
              <a:t>컬럼명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from table </a:t>
            </a:r>
            <a:r>
              <a:rPr lang="ko-KR" altLang="en-US" dirty="0">
                <a:solidFill>
                  <a:srgbClr val="FF0000"/>
                </a:solidFill>
              </a:rPr>
              <a:t>명 </a:t>
            </a:r>
            <a:r>
              <a:rPr lang="en-US" altLang="ko-KR" dirty="0">
                <a:solidFill>
                  <a:srgbClr val="FF0000"/>
                </a:solidFill>
              </a:rPr>
              <a:t>where </a:t>
            </a:r>
            <a:r>
              <a:rPr lang="ko-KR" altLang="en-US" dirty="0" err="1">
                <a:solidFill>
                  <a:srgbClr val="FF0000"/>
                </a:solidFill>
              </a:rPr>
              <a:t>조건문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endParaRPr lang="en-US" altLang="ko-KR" sz="24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165412" y="3556807"/>
            <a:ext cx="4062331" cy="369332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■ </a:t>
            </a:r>
            <a:r>
              <a:rPr lang="en-US" altLang="ko-KR" b="1" dirty="0" smtClean="0">
                <a:solidFill>
                  <a:schemeClr val="bg1"/>
                </a:solidFill>
              </a:rPr>
              <a:t>UPDATE </a:t>
            </a:r>
            <a:r>
              <a:rPr lang="ko-KR" altLang="en-US" b="1" dirty="0" smtClean="0">
                <a:solidFill>
                  <a:schemeClr val="bg1"/>
                </a:solidFill>
              </a:rPr>
              <a:t>문에 </a:t>
            </a:r>
            <a:r>
              <a:rPr lang="en-US" altLang="ko-KR" b="1" dirty="0" smtClean="0">
                <a:solidFill>
                  <a:schemeClr val="bg1"/>
                </a:solidFill>
              </a:rPr>
              <a:t>Subquery </a:t>
            </a:r>
            <a:r>
              <a:rPr lang="ko-KR" altLang="en-US" b="1" dirty="0" smtClean="0">
                <a:solidFill>
                  <a:schemeClr val="bg1"/>
                </a:solidFill>
              </a:rPr>
              <a:t>사용하기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386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4" y="720109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76022" y="131137"/>
            <a:ext cx="35041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latin typeface="+mn-ea"/>
              </a:rPr>
              <a:t>섹션</a:t>
            </a:r>
            <a:r>
              <a:rPr lang="en-US" altLang="ko-KR" sz="2400" b="1" dirty="0" smtClean="0">
                <a:latin typeface="+mn-ea"/>
              </a:rPr>
              <a:t>2. Query –</a:t>
            </a:r>
            <a:r>
              <a:rPr lang="en-US" altLang="ko-KR" sz="2400" b="1" dirty="0">
                <a:latin typeface="+mn-ea"/>
              </a:rPr>
              <a:t> </a:t>
            </a:r>
            <a:r>
              <a:rPr lang="en-US" altLang="ko-KR" sz="2400" b="1" dirty="0" smtClean="0">
                <a:latin typeface="+mn-ea"/>
              </a:rPr>
              <a:t>DELETE</a:t>
            </a:r>
            <a:endParaRPr lang="en-US" altLang="ko-KR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11563453" y="6609916"/>
            <a:ext cx="6286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IT</a:t>
            </a:r>
            <a:r>
              <a:rPr lang="ko-KR" altLang="en-US" sz="10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늦공 김부장</a:t>
            </a:r>
            <a:endParaRPr lang="ko-KR" altLang="en-US" sz="1000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65412" y="1140571"/>
            <a:ext cx="46778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0070C0"/>
                </a:solidFill>
              </a:rPr>
              <a:t>DELETE </a:t>
            </a:r>
            <a:r>
              <a:rPr lang="ko-KR" altLang="en-US" sz="2000" dirty="0" err="1" smtClean="0"/>
              <a:t>테이블명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b="1" dirty="0" smtClean="0">
                <a:solidFill>
                  <a:srgbClr val="0070C0"/>
                </a:solidFill>
              </a:rPr>
              <a:t>WHERE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검색조건 </a:t>
            </a:r>
            <a:r>
              <a:rPr lang="en-US" altLang="ko-KR" sz="2000" dirty="0" smtClean="0"/>
              <a:t>(= , IN , LIKE , Exist 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65412" y="4053447"/>
            <a:ext cx="6899517" cy="18794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0070C0"/>
                </a:solidFill>
              </a:rPr>
              <a:t>UPDATE </a:t>
            </a:r>
            <a:r>
              <a:rPr lang="ko-KR" altLang="en-US" sz="2000" dirty="0" err="1" smtClean="0"/>
              <a:t>테이블명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b="1" dirty="0" smtClean="0">
                <a:solidFill>
                  <a:srgbClr val="0070C0"/>
                </a:solidFill>
              </a:rPr>
              <a:t>SET</a:t>
            </a:r>
            <a:r>
              <a:rPr lang="en-US" altLang="ko-KR" sz="2000" dirty="0" smtClean="0"/>
              <a:t> (</a:t>
            </a:r>
            <a:r>
              <a:rPr lang="ko-KR" altLang="en-US" sz="2000" dirty="0" err="1" smtClean="0"/>
              <a:t>컬럼</a:t>
            </a:r>
            <a:r>
              <a:rPr lang="en-US" altLang="ko-KR" sz="2000" dirty="0" smtClean="0"/>
              <a:t>,</a:t>
            </a:r>
            <a:r>
              <a:rPr lang="ko-KR" altLang="en-US" sz="2000" dirty="0" err="1" smtClean="0"/>
              <a:t>컬럼</a:t>
            </a:r>
            <a:r>
              <a:rPr lang="en-US" altLang="ko-KR" sz="2000" dirty="0" smtClean="0"/>
              <a:t>) = </a:t>
            </a:r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en-US" altLang="ko-KR" dirty="0">
                <a:solidFill>
                  <a:srgbClr val="FF0000"/>
                </a:solidFill>
              </a:rPr>
              <a:t>select </a:t>
            </a:r>
            <a:r>
              <a:rPr lang="ko-KR" altLang="en-US" dirty="0" err="1">
                <a:solidFill>
                  <a:srgbClr val="FF0000"/>
                </a:solidFill>
              </a:rPr>
              <a:t>컬럼명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from table </a:t>
            </a:r>
            <a:r>
              <a:rPr lang="ko-KR" altLang="en-US" dirty="0">
                <a:solidFill>
                  <a:srgbClr val="FF0000"/>
                </a:solidFill>
              </a:rPr>
              <a:t>명 </a:t>
            </a:r>
            <a:r>
              <a:rPr lang="en-US" altLang="ko-KR" dirty="0">
                <a:solidFill>
                  <a:srgbClr val="FF0000"/>
                </a:solidFill>
              </a:rPr>
              <a:t>where </a:t>
            </a:r>
            <a:r>
              <a:rPr lang="ko-KR" altLang="en-US" dirty="0" err="1">
                <a:solidFill>
                  <a:srgbClr val="FF0000"/>
                </a:solidFill>
              </a:rPr>
              <a:t>조건문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en-US" altLang="ko-KR" sz="2000" b="1" dirty="0" smtClean="0">
                <a:solidFill>
                  <a:srgbClr val="0070C0"/>
                </a:solidFill>
              </a:rPr>
              <a:t>WHERE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검색조건 </a:t>
            </a:r>
            <a:r>
              <a:rPr lang="en-US" altLang="ko-KR" sz="2000" dirty="0" smtClean="0"/>
              <a:t>(= , IN , LIKE , Exist )</a:t>
            </a:r>
            <a:br>
              <a:rPr lang="en-US" altLang="ko-KR" sz="2000" dirty="0" smtClean="0"/>
            </a:br>
            <a:r>
              <a:rPr lang="en-US" altLang="ko-KR" sz="2000" dirty="0" smtClean="0"/>
              <a:t>           </a:t>
            </a:r>
            <a:r>
              <a:rPr lang="ko-KR" altLang="en-US" dirty="0">
                <a:solidFill>
                  <a:srgbClr val="FF0000"/>
                </a:solidFill>
              </a:rPr>
              <a:t>검색조건 </a:t>
            </a:r>
            <a:r>
              <a:rPr lang="en-US" altLang="ko-KR" dirty="0">
                <a:solidFill>
                  <a:srgbClr val="FF0000"/>
                </a:solidFill>
              </a:rPr>
              <a:t>= (select </a:t>
            </a:r>
            <a:r>
              <a:rPr lang="ko-KR" altLang="en-US" dirty="0" err="1">
                <a:solidFill>
                  <a:srgbClr val="FF0000"/>
                </a:solidFill>
              </a:rPr>
              <a:t>컬럼명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from table </a:t>
            </a:r>
            <a:r>
              <a:rPr lang="ko-KR" altLang="en-US" dirty="0">
                <a:solidFill>
                  <a:srgbClr val="FF0000"/>
                </a:solidFill>
              </a:rPr>
              <a:t>명 </a:t>
            </a:r>
            <a:r>
              <a:rPr lang="en-US" altLang="ko-KR" dirty="0">
                <a:solidFill>
                  <a:srgbClr val="FF0000"/>
                </a:solidFill>
              </a:rPr>
              <a:t>where </a:t>
            </a:r>
            <a:r>
              <a:rPr lang="ko-KR" altLang="en-US" dirty="0" err="1">
                <a:solidFill>
                  <a:srgbClr val="FF0000"/>
                </a:solidFill>
              </a:rPr>
              <a:t>조건문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endParaRPr lang="en-US" altLang="ko-KR" sz="20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1165412" y="3556807"/>
            <a:ext cx="3981090" cy="369332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■ </a:t>
            </a:r>
            <a:r>
              <a:rPr lang="en-US" altLang="ko-KR" b="1" dirty="0" smtClean="0">
                <a:solidFill>
                  <a:schemeClr val="bg1"/>
                </a:solidFill>
              </a:rPr>
              <a:t>DELETE </a:t>
            </a:r>
            <a:r>
              <a:rPr lang="ko-KR" altLang="en-US" b="1" dirty="0" smtClean="0">
                <a:solidFill>
                  <a:schemeClr val="bg1"/>
                </a:solidFill>
              </a:rPr>
              <a:t>문에 </a:t>
            </a:r>
            <a:r>
              <a:rPr lang="en-US" altLang="ko-KR" b="1" dirty="0" smtClean="0">
                <a:solidFill>
                  <a:schemeClr val="bg1"/>
                </a:solidFill>
              </a:rPr>
              <a:t>Subquery </a:t>
            </a:r>
            <a:r>
              <a:rPr lang="ko-KR" altLang="en-US" b="1" dirty="0" smtClean="0">
                <a:solidFill>
                  <a:schemeClr val="bg1"/>
                </a:solidFill>
              </a:rPr>
              <a:t>사용하기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230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1444</TotalTime>
  <Words>258</Words>
  <Application>Microsoft Office PowerPoint</Application>
  <PresentationFormat>와이드스크린</PresentationFormat>
  <Paragraphs>74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HY얕은샘물M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PC</dc:creator>
  <cp:lastModifiedBy>USER</cp:lastModifiedBy>
  <cp:revision>126</cp:revision>
  <dcterms:created xsi:type="dcterms:W3CDTF">2022-03-06T08:54:36Z</dcterms:created>
  <dcterms:modified xsi:type="dcterms:W3CDTF">2023-02-19T06:31:56Z</dcterms:modified>
</cp:coreProperties>
</file>