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database/oracle/oracle-database/12.2/arpls/DBMS_SCHEDULER.html#GUID-73622B78-EFF4-4D06-92F5-E358AB2D58F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84284" y="1811561"/>
            <a:ext cx="5341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#Section10 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/>
              <a:t> </a:t>
            </a:r>
            <a:r>
              <a:rPr lang="en-US" altLang="ko-KR" sz="4400" b="1" dirty="0" smtClean="0"/>
              <a:t>[Tips] PL/SQL </a:t>
            </a:r>
            <a:r>
              <a:rPr lang="ko-KR" altLang="en-US" sz="4400" b="1" dirty="0" smtClean="0"/>
              <a:t>활용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ko-KR" altLang="en-US" sz="2000" b="1" dirty="0" smtClean="0">
                <a:latin typeface="+mj-ea"/>
                <a:ea typeface="+mj-ea"/>
              </a:rPr>
              <a:t>데이터 생성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792" y="776881"/>
            <a:ext cx="401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테스트에 사용할 데이터를 생성해 봅니다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906" y="1488141"/>
            <a:ext cx="1441420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j-ea"/>
                <a:ea typeface="+mj-ea"/>
              </a:rPr>
              <a:t>사용 </a:t>
            </a:r>
            <a:r>
              <a:rPr lang="en-US" altLang="ko-KR" sz="1600" b="1" dirty="0" smtClean="0">
                <a:latin typeface="+mj-ea"/>
                <a:ea typeface="+mj-ea"/>
              </a:rPr>
              <a:t>PL/SQL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093" y="1972235"/>
            <a:ext cx="2602444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j-ea"/>
              </a:rPr>
              <a:t>커서 </a:t>
            </a:r>
            <a:r>
              <a:rPr lang="en-US" altLang="ko-KR" sz="1400" dirty="0">
                <a:latin typeface="+mj-ea"/>
              </a:rPr>
              <a:t>For </a:t>
            </a:r>
            <a:r>
              <a:rPr lang="en-US" altLang="ko-KR" sz="1400" dirty="0" smtClean="0">
                <a:latin typeface="+mj-ea"/>
              </a:rPr>
              <a:t>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j-ea"/>
              </a:rPr>
              <a:t>Collection - Nested Table </a:t>
            </a:r>
            <a:endParaRPr lang="en-US" altLang="ko-KR" sz="14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j-ea"/>
              </a:rPr>
              <a:t>BULK </a:t>
            </a:r>
            <a:r>
              <a:rPr lang="en-US" altLang="ko-KR" sz="1400" dirty="0">
                <a:latin typeface="+mj-ea"/>
              </a:rPr>
              <a:t>COLLECT INTO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0620" y="1256135"/>
            <a:ext cx="3751348" cy="53860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-- </a:t>
            </a:r>
            <a:r>
              <a:rPr lang="ko-KR" altLang="en-US" sz="800" dirty="0"/>
              <a:t>주문서생성</a:t>
            </a:r>
          </a:p>
          <a:p>
            <a:r>
              <a:rPr lang="en-US" altLang="ko-KR" sz="800" dirty="0"/>
              <a:t>declare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r_cst_info</a:t>
            </a:r>
            <a:r>
              <a:rPr lang="en-US" altLang="ko-KR" sz="800" dirty="0"/>
              <a:t> </a:t>
            </a:r>
            <a:r>
              <a:rPr lang="en-US" altLang="ko-KR" sz="800" dirty="0" err="1"/>
              <a:t>cst_info%rowtype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r_menu</a:t>
            </a:r>
            <a:r>
              <a:rPr lang="en-US" altLang="ko-KR" sz="800" dirty="0"/>
              <a:t> </a:t>
            </a:r>
            <a:r>
              <a:rPr lang="en-US" altLang="ko-KR" sz="800" dirty="0" err="1"/>
              <a:t>menu%rowtype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v_num</a:t>
            </a:r>
            <a:r>
              <a:rPr lang="en-US" altLang="ko-KR" sz="800" dirty="0"/>
              <a:t> number(10); -- </a:t>
            </a:r>
            <a:r>
              <a:rPr lang="ko-KR" altLang="en-US" sz="800" dirty="0"/>
              <a:t>주문수량 </a:t>
            </a:r>
          </a:p>
          <a:p>
            <a:r>
              <a:rPr lang="en-US" altLang="ko-KR" sz="800" dirty="0"/>
              <a:t>begin</a:t>
            </a:r>
          </a:p>
          <a:p>
            <a:r>
              <a:rPr lang="en-US" altLang="ko-KR" sz="800" dirty="0"/>
              <a:t> </a:t>
            </a:r>
          </a:p>
          <a:p>
            <a:r>
              <a:rPr lang="en-US" altLang="ko-KR" sz="800" dirty="0"/>
              <a:t>  -- for </a:t>
            </a:r>
            <a:r>
              <a:rPr lang="ko-KR" altLang="en-US" sz="800" dirty="0"/>
              <a:t>구문  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FOR </a:t>
            </a:r>
            <a:r>
              <a:rPr lang="en-US" altLang="ko-KR" sz="800" dirty="0" err="1"/>
              <a:t>indx</a:t>
            </a:r>
            <a:r>
              <a:rPr lang="en-US" altLang="ko-KR" sz="800" dirty="0"/>
              <a:t> IN 1 .. 100000</a:t>
            </a:r>
          </a:p>
          <a:p>
            <a:r>
              <a:rPr lang="en-US" altLang="ko-KR" sz="800" dirty="0"/>
              <a:t>  Loop</a:t>
            </a:r>
          </a:p>
          <a:p>
            <a:r>
              <a:rPr lang="en-US" altLang="ko-KR" sz="800" dirty="0"/>
              <a:t>    -- </a:t>
            </a:r>
            <a:r>
              <a:rPr lang="ko-KR" altLang="en-US" sz="800" dirty="0"/>
              <a:t>고객정보  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select *</a:t>
            </a:r>
          </a:p>
          <a:p>
            <a:r>
              <a:rPr lang="en-US" altLang="ko-KR" sz="800" dirty="0"/>
              <a:t>    into </a:t>
            </a:r>
            <a:r>
              <a:rPr lang="en-US" altLang="ko-KR" sz="800" dirty="0" err="1"/>
              <a:t>r_cst_info</a:t>
            </a:r>
            <a:endParaRPr lang="en-US" altLang="ko-KR" sz="800" dirty="0"/>
          </a:p>
          <a:p>
            <a:r>
              <a:rPr lang="en-US" altLang="ko-KR" sz="800" dirty="0"/>
              <a:t>    from (</a:t>
            </a:r>
          </a:p>
          <a:p>
            <a:r>
              <a:rPr lang="en-US" altLang="ko-KR" sz="800" dirty="0"/>
              <a:t>        select * </a:t>
            </a:r>
          </a:p>
          <a:p>
            <a:r>
              <a:rPr lang="en-US" altLang="ko-KR" sz="800" dirty="0"/>
              <a:t>        from </a:t>
            </a:r>
            <a:r>
              <a:rPr lang="en-US" altLang="ko-KR" sz="800" dirty="0" err="1"/>
              <a:t>cst_info</a:t>
            </a:r>
            <a:endParaRPr lang="en-US" altLang="ko-KR" sz="800" dirty="0"/>
          </a:p>
          <a:p>
            <a:r>
              <a:rPr lang="en-US" altLang="ko-KR" sz="800" dirty="0"/>
              <a:t>        order by DBMS_RANDOM.RANDOM</a:t>
            </a:r>
          </a:p>
          <a:p>
            <a:r>
              <a:rPr lang="en-US" altLang="ko-KR" sz="800" dirty="0"/>
              <a:t>       ) </a:t>
            </a:r>
          </a:p>
          <a:p>
            <a:r>
              <a:rPr lang="en-US" altLang="ko-KR" sz="800" dirty="0"/>
              <a:t>    where </a:t>
            </a:r>
            <a:r>
              <a:rPr lang="en-US" altLang="ko-KR" sz="800" dirty="0" err="1"/>
              <a:t>rownum</a:t>
            </a:r>
            <a:r>
              <a:rPr lang="en-US" altLang="ko-KR" sz="800" dirty="0"/>
              <a:t>=1</a:t>
            </a:r>
          </a:p>
          <a:p>
            <a:r>
              <a:rPr lang="en-US" altLang="ko-KR" sz="800" dirty="0"/>
              <a:t>    ;</a:t>
            </a:r>
          </a:p>
          <a:p>
            <a:r>
              <a:rPr lang="en-US" altLang="ko-KR" sz="800" dirty="0"/>
              <a:t>       </a:t>
            </a:r>
          </a:p>
          <a:p>
            <a:r>
              <a:rPr lang="en-US" altLang="ko-KR" sz="800" dirty="0"/>
              <a:t>    -- </a:t>
            </a:r>
            <a:r>
              <a:rPr lang="ko-KR" altLang="en-US" sz="800" dirty="0"/>
              <a:t>메뉴정보  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select *</a:t>
            </a:r>
          </a:p>
          <a:p>
            <a:r>
              <a:rPr lang="en-US" altLang="ko-KR" sz="800" dirty="0"/>
              <a:t>    into </a:t>
            </a:r>
            <a:r>
              <a:rPr lang="en-US" altLang="ko-KR" sz="800" dirty="0" err="1"/>
              <a:t>r_menu</a:t>
            </a:r>
            <a:endParaRPr lang="en-US" altLang="ko-KR" sz="800" dirty="0"/>
          </a:p>
          <a:p>
            <a:r>
              <a:rPr lang="en-US" altLang="ko-KR" sz="800" dirty="0"/>
              <a:t>    from (</a:t>
            </a:r>
          </a:p>
          <a:p>
            <a:r>
              <a:rPr lang="en-US" altLang="ko-KR" sz="800" dirty="0"/>
              <a:t>        select * </a:t>
            </a:r>
          </a:p>
          <a:p>
            <a:r>
              <a:rPr lang="en-US" altLang="ko-KR" sz="800" dirty="0"/>
              <a:t>        from menu</a:t>
            </a:r>
          </a:p>
          <a:p>
            <a:r>
              <a:rPr lang="en-US" altLang="ko-KR" sz="800" dirty="0"/>
              <a:t>        order by DBMS_RANDOM.RANDOM</a:t>
            </a:r>
          </a:p>
          <a:p>
            <a:r>
              <a:rPr lang="en-US" altLang="ko-KR" sz="800" dirty="0"/>
              <a:t>       ) </a:t>
            </a:r>
          </a:p>
          <a:p>
            <a:r>
              <a:rPr lang="en-US" altLang="ko-KR" sz="800" dirty="0"/>
              <a:t>    where </a:t>
            </a:r>
            <a:r>
              <a:rPr lang="en-US" altLang="ko-KR" sz="800" dirty="0" err="1"/>
              <a:t>rownum</a:t>
            </a:r>
            <a:r>
              <a:rPr lang="en-US" altLang="ko-KR" sz="800" dirty="0"/>
              <a:t>=1</a:t>
            </a:r>
          </a:p>
          <a:p>
            <a:r>
              <a:rPr lang="en-US" altLang="ko-KR" sz="800" dirty="0"/>
              <a:t>    ;</a:t>
            </a:r>
          </a:p>
          <a:p>
            <a:r>
              <a:rPr lang="en-US" altLang="ko-KR" sz="800" dirty="0"/>
              <a:t>  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v_num</a:t>
            </a:r>
            <a:r>
              <a:rPr lang="en-US" altLang="ko-KR" sz="800" dirty="0"/>
              <a:t> := ROUND(DBMS_RANDOM.VALUE(1, 10));</a:t>
            </a:r>
          </a:p>
          <a:p>
            <a:r>
              <a:rPr lang="en-US" altLang="ko-KR" sz="800" dirty="0"/>
              <a:t>        --   </a:t>
            </a:r>
            <a:r>
              <a:rPr lang="ko-KR" altLang="en-US" sz="800" dirty="0" err="1"/>
              <a:t>주문서를생성한다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        insert into </a:t>
            </a:r>
            <a:r>
              <a:rPr lang="en-US" altLang="ko-KR" sz="800" dirty="0" err="1"/>
              <a:t>real_ord</a:t>
            </a:r>
            <a:r>
              <a:rPr lang="en-US" altLang="ko-KR" sz="800" dirty="0"/>
              <a:t>( </a:t>
            </a:r>
            <a:r>
              <a:rPr lang="en-US" altLang="ko-KR" sz="800" dirty="0" err="1"/>
              <a:t>ord_seq</a:t>
            </a:r>
            <a:r>
              <a:rPr lang="en-US" altLang="ko-KR" sz="800" dirty="0"/>
              <a:t>, </a:t>
            </a:r>
            <a:r>
              <a:rPr lang="en-US" altLang="ko-KR" sz="800" dirty="0" err="1"/>
              <a:t>cst_id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mnu_id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mnu_size</a:t>
            </a:r>
            <a:r>
              <a:rPr lang="en-US" altLang="ko-KR" sz="800" dirty="0"/>
              <a:t>, </a:t>
            </a:r>
            <a:r>
              <a:rPr lang="en-US" altLang="ko-KR" sz="800" dirty="0" err="1"/>
              <a:t>mnu_ice</a:t>
            </a:r>
            <a:r>
              <a:rPr lang="en-US" altLang="ko-KR" sz="800" dirty="0"/>
              <a:t>, </a:t>
            </a:r>
          </a:p>
          <a:p>
            <a:r>
              <a:rPr lang="en-US" altLang="ko-KR" sz="800" dirty="0"/>
              <a:t>                     </a:t>
            </a:r>
            <a:r>
              <a:rPr lang="en-US" altLang="ko-KR" sz="800" dirty="0" err="1"/>
              <a:t>qty</a:t>
            </a:r>
            <a:r>
              <a:rPr lang="en-US" altLang="ko-KR" sz="800" dirty="0"/>
              <a:t>, price, </a:t>
            </a:r>
            <a:r>
              <a:rPr lang="en-US" altLang="ko-KR" sz="800" dirty="0" err="1"/>
              <a:t>total_price</a:t>
            </a:r>
            <a:r>
              <a:rPr lang="en-US" altLang="ko-KR" sz="800" dirty="0"/>
              <a:t>, </a:t>
            </a:r>
            <a:r>
              <a:rPr lang="en-US" altLang="ko-KR" sz="800" dirty="0" err="1"/>
              <a:t>point_use</a:t>
            </a:r>
            <a:r>
              <a:rPr lang="en-US" altLang="ko-KR" sz="800" dirty="0"/>
              <a:t>, </a:t>
            </a:r>
            <a:r>
              <a:rPr lang="en-US" altLang="ko-KR" sz="800" dirty="0" err="1"/>
              <a:t>point_add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values( 1, </a:t>
            </a:r>
            <a:r>
              <a:rPr lang="en-US" altLang="ko-KR" sz="800" dirty="0" err="1"/>
              <a:t>r_cst_info.cst_id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r_menu.mnu_id</a:t>
            </a:r>
            <a:r>
              <a:rPr lang="en-US" altLang="ko-KR" sz="800" dirty="0"/>
              <a:t>, 'N', 'N', </a:t>
            </a:r>
          </a:p>
          <a:p>
            <a:r>
              <a:rPr lang="en-US" altLang="ko-KR" sz="800" dirty="0"/>
              <a:t>                    </a:t>
            </a:r>
            <a:r>
              <a:rPr lang="en-US" altLang="ko-KR" sz="800" dirty="0" err="1"/>
              <a:t>v_num</a:t>
            </a:r>
            <a:r>
              <a:rPr lang="en-US" altLang="ko-KR" sz="800" dirty="0"/>
              <a:t> , </a:t>
            </a:r>
            <a:r>
              <a:rPr lang="en-US" altLang="ko-KR" sz="800" dirty="0" err="1"/>
              <a:t>r_menu.mnu_price</a:t>
            </a:r>
            <a:r>
              <a:rPr lang="en-US" altLang="ko-KR" sz="800" dirty="0"/>
              <a:t>, </a:t>
            </a:r>
            <a:r>
              <a:rPr lang="en-US" altLang="ko-KR" sz="800" dirty="0" err="1"/>
              <a:t>v_num</a:t>
            </a:r>
            <a:r>
              <a:rPr lang="en-US" altLang="ko-KR" sz="800" dirty="0"/>
              <a:t> * </a:t>
            </a:r>
            <a:r>
              <a:rPr lang="en-US" altLang="ko-KR" sz="800" dirty="0" err="1"/>
              <a:t>r_menu.mnu_price</a:t>
            </a:r>
            <a:r>
              <a:rPr lang="en-US" altLang="ko-KR" sz="800" dirty="0"/>
              <a:t> , 0, 0</a:t>
            </a:r>
          </a:p>
          <a:p>
            <a:r>
              <a:rPr lang="en-US" altLang="ko-KR" sz="800" dirty="0"/>
              <a:t>              );  </a:t>
            </a:r>
          </a:p>
          <a:p>
            <a:r>
              <a:rPr lang="en-US" altLang="ko-KR" sz="800" dirty="0"/>
              <a:t>  End Loop;</a:t>
            </a:r>
          </a:p>
          <a:p>
            <a:r>
              <a:rPr lang="en-US" altLang="ko-KR" sz="800" dirty="0"/>
              <a:t>  </a:t>
            </a:r>
          </a:p>
          <a:p>
            <a:r>
              <a:rPr lang="en-US" altLang="ko-KR" sz="800" dirty="0"/>
              <a:t>  commit;</a:t>
            </a:r>
          </a:p>
          <a:p>
            <a:r>
              <a:rPr lang="en-US" altLang="ko-KR" sz="800" dirty="0"/>
              <a:t>end;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8989" y="1256135"/>
            <a:ext cx="5028941" cy="5262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-- </a:t>
            </a:r>
            <a:r>
              <a:rPr lang="ko-KR" altLang="en-US" sz="800" dirty="0"/>
              <a:t>주문서생성</a:t>
            </a:r>
          </a:p>
          <a:p>
            <a:r>
              <a:rPr lang="en-US" altLang="ko-KR" sz="800" dirty="0"/>
              <a:t>declare</a:t>
            </a:r>
          </a:p>
          <a:p>
            <a:r>
              <a:rPr lang="en-US" altLang="ko-KR" sz="800" dirty="0"/>
              <a:t>  -- </a:t>
            </a:r>
            <a:r>
              <a:rPr lang="ko-KR" altLang="en-US" sz="800" dirty="0"/>
              <a:t>고객정보 </a:t>
            </a:r>
            <a:r>
              <a:rPr lang="en-US" altLang="ko-KR" sz="800" dirty="0"/>
              <a:t>Nested Table - Collection</a:t>
            </a:r>
          </a:p>
          <a:p>
            <a:r>
              <a:rPr lang="en-US" altLang="ko-KR" sz="800" dirty="0"/>
              <a:t>  Type </a:t>
            </a:r>
            <a:r>
              <a:rPr lang="en-US" altLang="ko-KR" sz="800" dirty="0" err="1"/>
              <a:t>NT_cst_info</a:t>
            </a:r>
            <a:r>
              <a:rPr lang="en-US" altLang="ko-KR" sz="800" dirty="0"/>
              <a:t> is table of </a:t>
            </a:r>
            <a:r>
              <a:rPr lang="en-US" altLang="ko-KR" sz="800" dirty="0" err="1"/>
              <a:t>cst_info%rowtype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       </a:t>
            </a:r>
            <a:r>
              <a:rPr lang="en-US" altLang="ko-KR" sz="800" dirty="0" err="1"/>
              <a:t>r_cst_info</a:t>
            </a:r>
            <a:r>
              <a:rPr lang="en-US" altLang="ko-KR" sz="800" dirty="0"/>
              <a:t> </a:t>
            </a:r>
            <a:r>
              <a:rPr lang="en-US" altLang="ko-KR" sz="800" dirty="0" err="1"/>
              <a:t>NT_cst_info</a:t>
            </a:r>
            <a:r>
              <a:rPr lang="en-US" altLang="ko-KR" sz="800" dirty="0"/>
              <a:t> := </a:t>
            </a:r>
            <a:r>
              <a:rPr lang="en-US" altLang="ko-KR" sz="800" dirty="0" err="1"/>
              <a:t>NT_cst_info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</a:t>
            </a:r>
          </a:p>
          <a:p>
            <a:r>
              <a:rPr lang="en-US" altLang="ko-KR" sz="800" dirty="0"/>
              <a:t>  -- </a:t>
            </a:r>
            <a:r>
              <a:rPr lang="ko-KR" altLang="en-US" sz="800" dirty="0"/>
              <a:t>메뉴정보 </a:t>
            </a:r>
            <a:r>
              <a:rPr lang="en-US" altLang="ko-KR" sz="800" dirty="0"/>
              <a:t>Nested Table - Collection     </a:t>
            </a:r>
          </a:p>
          <a:p>
            <a:r>
              <a:rPr lang="en-US" altLang="ko-KR" sz="800" dirty="0"/>
              <a:t>  Type </a:t>
            </a:r>
            <a:r>
              <a:rPr lang="en-US" altLang="ko-KR" sz="800" dirty="0" err="1"/>
              <a:t>NT_menu</a:t>
            </a:r>
            <a:r>
              <a:rPr lang="en-US" altLang="ko-KR" sz="800" dirty="0"/>
              <a:t> is table of </a:t>
            </a:r>
            <a:r>
              <a:rPr lang="en-US" altLang="ko-KR" sz="800" dirty="0" err="1"/>
              <a:t>menu%rowtype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       </a:t>
            </a:r>
            <a:r>
              <a:rPr lang="en-US" altLang="ko-KR" sz="800" dirty="0" err="1"/>
              <a:t>r_menu</a:t>
            </a:r>
            <a:r>
              <a:rPr lang="en-US" altLang="ko-KR" sz="800" dirty="0"/>
              <a:t> </a:t>
            </a:r>
            <a:r>
              <a:rPr lang="en-US" altLang="ko-KR" sz="800" dirty="0" err="1"/>
              <a:t>NT_menu</a:t>
            </a:r>
            <a:r>
              <a:rPr lang="en-US" altLang="ko-KR" sz="800" dirty="0"/>
              <a:t> := </a:t>
            </a:r>
            <a:r>
              <a:rPr lang="en-US" altLang="ko-KR" sz="800" dirty="0" err="1"/>
              <a:t>NT_menu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</a:t>
            </a:r>
          </a:p>
          <a:p>
            <a:r>
              <a:rPr lang="en-US" altLang="ko-KR" sz="800" dirty="0"/>
              <a:t>  -- </a:t>
            </a:r>
            <a:r>
              <a:rPr lang="ko-KR" altLang="en-US" sz="800" dirty="0"/>
              <a:t>랜덤숫자       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 err="1"/>
              <a:t>cst_num</a:t>
            </a:r>
            <a:r>
              <a:rPr lang="en-US" altLang="ko-KR" sz="800" dirty="0"/>
              <a:t> number(10);     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menu_num</a:t>
            </a:r>
            <a:r>
              <a:rPr lang="en-US" altLang="ko-KR" sz="800" dirty="0"/>
              <a:t> number(10);</a:t>
            </a:r>
          </a:p>
          <a:p>
            <a:r>
              <a:rPr lang="en-US" altLang="ko-KR" sz="800" dirty="0"/>
              <a:t>begin</a:t>
            </a:r>
          </a:p>
          <a:p>
            <a:r>
              <a:rPr lang="en-US" altLang="ko-KR" sz="800" dirty="0"/>
              <a:t>  </a:t>
            </a:r>
          </a:p>
          <a:p>
            <a:r>
              <a:rPr lang="en-US" altLang="ko-KR" sz="800" dirty="0"/>
              <a:t>  -- </a:t>
            </a:r>
            <a:r>
              <a:rPr lang="ko-KR" altLang="en-US" sz="800" dirty="0"/>
              <a:t>고객정보 입력 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select * </a:t>
            </a:r>
          </a:p>
          <a:p>
            <a:r>
              <a:rPr lang="en-US" altLang="ko-KR" sz="800" dirty="0"/>
              <a:t>  BULK COLLECT INTO </a:t>
            </a:r>
            <a:r>
              <a:rPr lang="en-US" altLang="ko-KR" sz="800" dirty="0" err="1"/>
              <a:t>r_cst_info</a:t>
            </a:r>
            <a:endParaRPr lang="en-US" altLang="ko-KR" sz="800" dirty="0"/>
          </a:p>
          <a:p>
            <a:r>
              <a:rPr lang="en-US" altLang="ko-KR" sz="800" dirty="0"/>
              <a:t>  from </a:t>
            </a:r>
            <a:r>
              <a:rPr lang="en-US" altLang="ko-KR" sz="800" dirty="0" err="1"/>
              <a:t>cst_info</a:t>
            </a:r>
            <a:r>
              <a:rPr lang="en-US" altLang="ko-KR" sz="800" dirty="0"/>
              <a:t> order by </a:t>
            </a:r>
            <a:r>
              <a:rPr lang="en-US" altLang="ko-KR" sz="800" dirty="0" err="1"/>
              <a:t>cst_id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  </a:t>
            </a:r>
          </a:p>
          <a:p>
            <a:r>
              <a:rPr lang="en-US" altLang="ko-KR" sz="800" dirty="0"/>
              <a:t>  -- </a:t>
            </a:r>
            <a:r>
              <a:rPr lang="ko-KR" altLang="en-US" sz="800" dirty="0"/>
              <a:t>메뉴정보 입력 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select * </a:t>
            </a:r>
          </a:p>
          <a:p>
            <a:r>
              <a:rPr lang="en-US" altLang="ko-KR" sz="800" dirty="0"/>
              <a:t>  BULK COLLECT INTO </a:t>
            </a:r>
            <a:r>
              <a:rPr lang="en-US" altLang="ko-KR" sz="800" dirty="0" err="1"/>
              <a:t>r_menu</a:t>
            </a:r>
            <a:endParaRPr lang="en-US" altLang="ko-KR" sz="800" dirty="0"/>
          </a:p>
          <a:p>
            <a:r>
              <a:rPr lang="en-US" altLang="ko-KR" sz="800" dirty="0"/>
              <a:t>  from menu order by </a:t>
            </a:r>
            <a:r>
              <a:rPr lang="en-US" altLang="ko-KR" sz="800" dirty="0" err="1"/>
              <a:t>mnu_id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  </a:t>
            </a:r>
          </a:p>
          <a:p>
            <a:r>
              <a:rPr lang="en-US" altLang="ko-KR" sz="800" dirty="0"/>
              <a:t>  -- </a:t>
            </a:r>
            <a:r>
              <a:rPr lang="ko-KR" altLang="en-US" sz="800" dirty="0"/>
              <a:t>주문서 생성  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FOR </a:t>
            </a:r>
            <a:r>
              <a:rPr lang="en-US" altLang="ko-KR" sz="800" dirty="0" err="1"/>
              <a:t>indx</a:t>
            </a:r>
            <a:r>
              <a:rPr lang="en-US" altLang="ko-KR" sz="800" dirty="0"/>
              <a:t> IN 1 .. 100000</a:t>
            </a:r>
          </a:p>
          <a:p>
            <a:r>
              <a:rPr lang="en-US" altLang="ko-KR" sz="800" dirty="0"/>
              <a:t>  Loop</a:t>
            </a:r>
          </a:p>
          <a:p>
            <a:r>
              <a:rPr lang="en-US" altLang="ko-KR" sz="800" dirty="0"/>
              <a:t>       -- </a:t>
            </a:r>
            <a:r>
              <a:rPr lang="ko-KR" altLang="en-US" sz="800" dirty="0"/>
              <a:t>랜덤 함수 실행 </a:t>
            </a:r>
          </a:p>
          <a:p>
            <a:r>
              <a:rPr lang="ko-KR" altLang="en-US" sz="800" dirty="0"/>
              <a:t>       </a:t>
            </a:r>
            <a:r>
              <a:rPr lang="en-US" altLang="ko-KR" sz="800" dirty="0" err="1"/>
              <a:t>cst_num</a:t>
            </a:r>
            <a:r>
              <a:rPr lang="en-US" altLang="ko-KR" sz="800" dirty="0"/>
              <a:t> := ROUND(DBMS_RANDOM.VALUE(1, 5));</a:t>
            </a:r>
          </a:p>
          <a:p>
            <a:r>
              <a:rPr lang="en-US" altLang="ko-KR" sz="800" dirty="0"/>
              <a:t>       </a:t>
            </a:r>
            <a:r>
              <a:rPr lang="en-US" altLang="ko-KR" sz="800" dirty="0" err="1"/>
              <a:t>menu_num</a:t>
            </a:r>
            <a:r>
              <a:rPr lang="en-US" altLang="ko-KR" sz="800" dirty="0"/>
              <a:t> := ROUND(DBMS_RANDOM.VALUE(1, 5));</a:t>
            </a:r>
          </a:p>
          <a:p>
            <a:r>
              <a:rPr lang="en-US" altLang="ko-KR" sz="800" dirty="0"/>
              <a:t>       </a:t>
            </a:r>
          </a:p>
          <a:p>
            <a:r>
              <a:rPr lang="en-US" altLang="ko-KR" sz="800" dirty="0"/>
              <a:t>        --   </a:t>
            </a:r>
            <a:r>
              <a:rPr lang="ko-KR" altLang="en-US" sz="800" dirty="0" err="1"/>
              <a:t>주문서를생성한다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        insert into </a:t>
            </a:r>
            <a:r>
              <a:rPr lang="en-US" altLang="ko-KR" sz="800" dirty="0" err="1"/>
              <a:t>real_ord</a:t>
            </a:r>
            <a:r>
              <a:rPr lang="en-US" altLang="ko-KR" sz="800" dirty="0"/>
              <a:t>( </a:t>
            </a:r>
            <a:r>
              <a:rPr lang="en-US" altLang="ko-KR" sz="800" dirty="0" err="1"/>
              <a:t>ord_seq</a:t>
            </a:r>
            <a:r>
              <a:rPr lang="en-US" altLang="ko-KR" sz="800" dirty="0"/>
              <a:t>, </a:t>
            </a:r>
            <a:r>
              <a:rPr lang="en-US" altLang="ko-KR" sz="800" dirty="0" err="1"/>
              <a:t>cst_id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mnu_id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mnu_size</a:t>
            </a:r>
            <a:r>
              <a:rPr lang="en-US" altLang="ko-KR" sz="800" dirty="0"/>
              <a:t>, </a:t>
            </a:r>
            <a:r>
              <a:rPr lang="en-US" altLang="ko-KR" sz="800" dirty="0" err="1"/>
              <a:t>mnu_ice</a:t>
            </a:r>
            <a:r>
              <a:rPr lang="en-US" altLang="ko-KR" sz="800" dirty="0"/>
              <a:t>, </a:t>
            </a:r>
          </a:p>
          <a:p>
            <a:r>
              <a:rPr lang="en-US" altLang="ko-KR" sz="800" dirty="0"/>
              <a:t>                     </a:t>
            </a:r>
            <a:r>
              <a:rPr lang="en-US" altLang="ko-KR" sz="800" dirty="0" err="1"/>
              <a:t>qty</a:t>
            </a:r>
            <a:r>
              <a:rPr lang="en-US" altLang="ko-KR" sz="800" dirty="0"/>
              <a:t>, price, </a:t>
            </a:r>
            <a:r>
              <a:rPr lang="en-US" altLang="ko-KR" sz="800" dirty="0" err="1"/>
              <a:t>total_price</a:t>
            </a:r>
            <a:r>
              <a:rPr lang="en-US" altLang="ko-KR" sz="800" dirty="0"/>
              <a:t>, </a:t>
            </a:r>
            <a:r>
              <a:rPr lang="en-US" altLang="ko-KR" sz="800" dirty="0" err="1"/>
              <a:t>point_use</a:t>
            </a:r>
            <a:r>
              <a:rPr lang="en-US" altLang="ko-KR" sz="800" dirty="0"/>
              <a:t>, </a:t>
            </a:r>
            <a:r>
              <a:rPr lang="en-US" altLang="ko-KR" sz="800" dirty="0" err="1"/>
              <a:t>point_add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values( 1, </a:t>
            </a:r>
            <a:r>
              <a:rPr lang="en-US" altLang="ko-KR" sz="800" dirty="0" err="1"/>
              <a:t>r_cst_info</a:t>
            </a:r>
            <a:r>
              <a:rPr lang="en-US" altLang="ko-KR" sz="800" dirty="0"/>
              <a:t>(</a:t>
            </a:r>
            <a:r>
              <a:rPr lang="en-US" altLang="ko-KR" sz="800" dirty="0" err="1"/>
              <a:t>cst_num</a:t>
            </a:r>
            <a:r>
              <a:rPr lang="en-US" altLang="ko-KR" sz="800" dirty="0"/>
              <a:t>).</a:t>
            </a:r>
            <a:r>
              <a:rPr lang="en-US" altLang="ko-KR" sz="800" dirty="0" err="1"/>
              <a:t>cst_id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r_menu</a:t>
            </a:r>
            <a:r>
              <a:rPr lang="en-US" altLang="ko-KR" sz="800" dirty="0"/>
              <a:t>(</a:t>
            </a:r>
            <a:r>
              <a:rPr lang="en-US" altLang="ko-KR" sz="800" dirty="0" err="1"/>
              <a:t>menu_num</a:t>
            </a:r>
            <a:r>
              <a:rPr lang="en-US" altLang="ko-KR" sz="800" dirty="0"/>
              <a:t>).</a:t>
            </a:r>
            <a:r>
              <a:rPr lang="en-US" altLang="ko-KR" sz="800" dirty="0" err="1"/>
              <a:t>mnu_id</a:t>
            </a:r>
            <a:r>
              <a:rPr lang="en-US" altLang="ko-KR" sz="800" dirty="0"/>
              <a:t>, 'N', 'N', </a:t>
            </a:r>
          </a:p>
          <a:p>
            <a:r>
              <a:rPr lang="en-US" altLang="ko-KR" sz="800" dirty="0"/>
              <a:t>                     </a:t>
            </a:r>
            <a:r>
              <a:rPr lang="en-US" altLang="ko-KR" sz="800" dirty="0" err="1"/>
              <a:t>cst_num</a:t>
            </a:r>
            <a:r>
              <a:rPr lang="en-US" altLang="ko-KR" sz="800" dirty="0"/>
              <a:t>, </a:t>
            </a:r>
            <a:r>
              <a:rPr lang="en-US" altLang="ko-KR" sz="800" dirty="0" err="1"/>
              <a:t>r_menu</a:t>
            </a:r>
            <a:r>
              <a:rPr lang="en-US" altLang="ko-KR" sz="800" dirty="0"/>
              <a:t>(</a:t>
            </a:r>
            <a:r>
              <a:rPr lang="en-US" altLang="ko-KR" sz="800" dirty="0" err="1"/>
              <a:t>menu_num</a:t>
            </a:r>
            <a:r>
              <a:rPr lang="en-US" altLang="ko-KR" sz="800" dirty="0"/>
              <a:t>).</a:t>
            </a:r>
            <a:r>
              <a:rPr lang="en-US" altLang="ko-KR" sz="800" dirty="0" err="1"/>
              <a:t>mnu_price</a:t>
            </a:r>
            <a:r>
              <a:rPr lang="en-US" altLang="ko-KR" sz="800" dirty="0"/>
              <a:t>, </a:t>
            </a:r>
            <a:r>
              <a:rPr lang="en-US" altLang="ko-KR" sz="800" dirty="0" err="1"/>
              <a:t>cst_num</a:t>
            </a:r>
            <a:r>
              <a:rPr lang="en-US" altLang="ko-KR" sz="800" dirty="0"/>
              <a:t> *</a:t>
            </a:r>
            <a:r>
              <a:rPr lang="en-US" altLang="ko-KR" sz="800" dirty="0" err="1"/>
              <a:t>r_menu</a:t>
            </a:r>
            <a:r>
              <a:rPr lang="en-US" altLang="ko-KR" sz="800" dirty="0"/>
              <a:t>(</a:t>
            </a:r>
            <a:r>
              <a:rPr lang="en-US" altLang="ko-KR" sz="800" dirty="0" err="1"/>
              <a:t>menu_num</a:t>
            </a:r>
            <a:r>
              <a:rPr lang="en-US" altLang="ko-KR" sz="800" dirty="0"/>
              <a:t>).</a:t>
            </a:r>
            <a:r>
              <a:rPr lang="en-US" altLang="ko-KR" sz="800" dirty="0" err="1"/>
              <a:t>mnu_price</a:t>
            </a:r>
            <a:r>
              <a:rPr lang="en-US" altLang="ko-KR" sz="800" dirty="0"/>
              <a:t> , 0, 0</a:t>
            </a:r>
          </a:p>
          <a:p>
            <a:r>
              <a:rPr lang="en-US" altLang="ko-KR" sz="800" dirty="0"/>
              <a:t>       );  </a:t>
            </a:r>
          </a:p>
          <a:p>
            <a:r>
              <a:rPr lang="en-US" altLang="ko-KR" sz="800" dirty="0"/>
              <a:t>  End Loop</a:t>
            </a:r>
            <a:r>
              <a:rPr lang="en-US" altLang="ko-KR" sz="800" dirty="0" smtClean="0"/>
              <a:t>;  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</a:p>
          <a:p>
            <a:r>
              <a:rPr lang="en-US" altLang="ko-KR" sz="800" dirty="0"/>
              <a:t>end;</a:t>
            </a:r>
            <a:endParaRPr lang="ko-KR" altLang="en-US" sz="800" dirty="0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5806440" y="3566160"/>
            <a:ext cx="2194560" cy="384048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ko-KR" altLang="en-US" sz="2000" b="1" dirty="0" smtClean="0">
                <a:latin typeface="+mj-ea"/>
                <a:ea typeface="+mj-ea"/>
              </a:rPr>
              <a:t>데이터 이관 </a:t>
            </a:r>
            <a:r>
              <a:rPr lang="en-US" altLang="ko-KR" sz="2000" b="1" dirty="0">
                <a:latin typeface="+mj-ea"/>
                <a:ea typeface="+mj-ea"/>
              </a:rPr>
              <a:t>(Migration)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792" y="776881"/>
            <a:ext cx="6380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데이터 이관</a:t>
            </a:r>
            <a:r>
              <a:rPr lang="en-US" altLang="ko-KR" sz="1600" b="1" dirty="0" smtClean="0">
                <a:latin typeface="+mj-ea"/>
                <a:ea typeface="+mj-ea"/>
              </a:rPr>
              <a:t>(Migration)</a:t>
            </a:r>
            <a:r>
              <a:rPr lang="ko-KR" altLang="en-US" sz="1600" b="1" dirty="0" smtClean="0">
                <a:latin typeface="+mj-ea"/>
                <a:ea typeface="+mj-ea"/>
              </a:rPr>
              <a:t>에서도 </a:t>
            </a:r>
            <a:r>
              <a:rPr lang="en-US" altLang="ko-KR" sz="1600" b="1" dirty="0" smtClean="0">
                <a:latin typeface="+mj-ea"/>
                <a:ea typeface="+mj-ea"/>
              </a:rPr>
              <a:t>PL/SQL </a:t>
            </a:r>
            <a:r>
              <a:rPr lang="ko-KR" altLang="en-US" sz="1600" b="1" dirty="0" smtClean="0">
                <a:latin typeface="+mj-ea"/>
                <a:ea typeface="+mj-ea"/>
              </a:rPr>
              <a:t>은 강력한 힘을 발휘합니다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165" y="1237130"/>
            <a:ext cx="699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시나리오 </a:t>
            </a:r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매일 새벽 어제까지의 주문서 데이터를 기준으로 분석 데이터를 생성한다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1317" y="1927412"/>
            <a:ext cx="4478727" cy="4653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-- </a:t>
            </a:r>
            <a:r>
              <a:rPr lang="ko-KR" altLang="en-US" sz="1200" dirty="0" err="1"/>
              <a:t>분석데이타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테이블 생성</a:t>
            </a:r>
            <a:endParaRPr lang="ko-KR" altLang="en-US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create table DA_ORDER(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ord_no</a:t>
            </a:r>
            <a:r>
              <a:rPr lang="en-US" altLang="ko-KR" sz="1200" dirty="0"/>
              <a:t> number(10),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ord_seq</a:t>
            </a:r>
            <a:r>
              <a:rPr lang="en-US" altLang="ko-KR" sz="1200" dirty="0"/>
              <a:t> number(5),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cst_id</a:t>
            </a:r>
            <a:r>
              <a:rPr lang="en-US" altLang="ko-KR" sz="1200" dirty="0"/>
              <a:t> varchar2(20),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name varchar2(20),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mobile varchar2(20),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mnu_id</a:t>
            </a:r>
            <a:r>
              <a:rPr lang="en-US" altLang="ko-KR" sz="1200" dirty="0"/>
              <a:t> varchar2(20),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mnu_type</a:t>
            </a:r>
            <a:r>
              <a:rPr lang="en-US" altLang="ko-KR" sz="1200" dirty="0"/>
              <a:t> varchar2(20),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mnu_nm</a:t>
            </a:r>
            <a:r>
              <a:rPr lang="en-US" altLang="ko-KR" sz="1200" dirty="0"/>
              <a:t>   varchar2(20),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mnu_price</a:t>
            </a:r>
            <a:r>
              <a:rPr lang="en-US" altLang="ko-KR" sz="1200" dirty="0"/>
              <a:t> number(10),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qty</a:t>
            </a:r>
            <a:r>
              <a:rPr lang="en-US" altLang="ko-KR" sz="1200" dirty="0"/>
              <a:t> number(10),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price number(10),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total_price</a:t>
            </a:r>
            <a:r>
              <a:rPr lang="en-US" altLang="ko-KR" sz="1200" dirty="0"/>
              <a:t> number(10),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point_use</a:t>
            </a:r>
            <a:r>
              <a:rPr lang="en-US" altLang="ko-KR" sz="1200" dirty="0"/>
              <a:t> number(10),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minor_yn</a:t>
            </a:r>
            <a:r>
              <a:rPr lang="en-US" altLang="ko-KR" sz="1200" dirty="0"/>
              <a:t> varchar2(10), -- </a:t>
            </a:r>
            <a:r>
              <a:rPr lang="ko-KR" altLang="en-US" sz="1200" dirty="0"/>
              <a:t>미성년자여부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  </a:t>
            </a:r>
            <a:r>
              <a:rPr lang="en-US" altLang="ko-KR" sz="1200" dirty="0" err="1"/>
              <a:t>minor_alcohol_yn</a:t>
            </a:r>
            <a:r>
              <a:rPr lang="en-US" altLang="ko-KR" sz="1200" dirty="0"/>
              <a:t> varchar2(10), -- </a:t>
            </a:r>
            <a:r>
              <a:rPr lang="ko-KR" altLang="en-US" sz="1200" dirty="0"/>
              <a:t>미성년자에게 </a:t>
            </a:r>
            <a:r>
              <a:rPr lang="ko-KR" altLang="en-US" sz="1200" dirty="0" err="1"/>
              <a:t>술판매여부</a:t>
            </a:r>
            <a:r>
              <a:rPr lang="ko-KR" altLang="en-US" sz="1200" dirty="0"/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  </a:t>
            </a:r>
            <a:r>
              <a:rPr lang="en-US" altLang="ko-KR" sz="1200" dirty="0" err="1"/>
              <a:t>reg_day</a:t>
            </a:r>
            <a:r>
              <a:rPr lang="en-US" altLang="ko-KR" sz="1200" dirty="0"/>
              <a:t> date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642847" y="1927412"/>
            <a:ext cx="3702745" cy="1986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-- </a:t>
            </a:r>
            <a:r>
              <a:rPr lang="ko-KR" altLang="en-US" sz="1200" dirty="0" smtClean="0"/>
              <a:t>기본쿼리</a:t>
            </a:r>
            <a:endParaRPr lang="en-US" altLang="ko-KR" sz="1200" dirty="0" smtClean="0"/>
          </a:p>
          <a:p>
            <a:pPr>
              <a:lnSpc>
                <a:spcPct val="130000"/>
              </a:lnSpc>
            </a:pPr>
            <a:r>
              <a:rPr lang="en-US" altLang="ko-KR" sz="1200" dirty="0" smtClean="0"/>
              <a:t>select </a:t>
            </a:r>
            <a:r>
              <a:rPr lang="en-US" altLang="ko-KR" sz="1200" dirty="0" err="1"/>
              <a:t>a.ord_no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a.ord_seq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a.cst_id</a:t>
            </a:r>
            <a:r>
              <a:rPr lang="en-US" altLang="ko-KR" sz="1200" dirty="0"/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b.name, </a:t>
            </a:r>
            <a:r>
              <a:rPr lang="en-US" altLang="ko-KR" sz="1200" dirty="0" err="1"/>
              <a:t>b.mobile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a.mnu_id</a:t>
            </a:r>
            <a:r>
              <a:rPr lang="en-US" altLang="ko-KR" sz="1200" dirty="0"/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</a:t>
            </a:r>
            <a:r>
              <a:rPr lang="en-US" altLang="ko-KR" sz="1200" dirty="0" err="1"/>
              <a:t>c.mnu_type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c.mnu_nm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c.mnu_price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</a:t>
            </a:r>
            <a:r>
              <a:rPr lang="en-US" altLang="ko-KR" sz="1200" dirty="0" err="1"/>
              <a:t>a.qty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a.price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a.total_price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a.point_use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a.reg_day</a:t>
            </a:r>
            <a:r>
              <a:rPr lang="en-US" altLang="ko-KR" sz="12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real_ord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cst_info</a:t>
            </a:r>
            <a:r>
              <a:rPr lang="en-US" altLang="ko-KR" sz="1200" dirty="0"/>
              <a:t> b, menu c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where </a:t>
            </a:r>
            <a:r>
              <a:rPr lang="en-US" altLang="ko-KR" sz="1200" dirty="0" err="1"/>
              <a:t>a.cst_id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b.cst_id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a.mnu_id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c.mnu_id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066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646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Java - Call PL/SQL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8857129" y="2321859"/>
            <a:ext cx="2635624" cy="254597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p_orders.PSP_MAKE_ORDER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5130" y="2043953"/>
            <a:ext cx="3325906" cy="1335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15788" y="2671481"/>
            <a:ext cx="1873624" cy="1712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859741" y="3227294"/>
            <a:ext cx="1192306" cy="5827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65811" y="2106706"/>
            <a:ext cx="1918447" cy="349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was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5130" y="3612776"/>
            <a:ext cx="3325906" cy="1335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792" y="776881"/>
            <a:ext cx="2941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외부에서</a:t>
            </a:r>
            <a:r>
              <a:rPr lang="en-US" altLang="ko-KR" sz="1600" b="1" dirty="0" smtClean="0">
                <a:latin typeface="+mj-ea"/>
                <a:ea typeface="+mj-ea"/>
              </a:rPr>
              <a:t> DB </a:t>
            </a:r>
            <a:r>
              <a:rPr lang="ko-KR" altLang="en-US" sz="1600" b="1" dirty="0" smtClean="0">
                <a:latin typeface="+mj-ea"/>
                <a:ea typeface="+mj-ea"/>
              </a:rPr>
              <a:t>패키지 사용하기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165" y="1237130"/>
            <a:ext cx="4918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시나리오 </a:t>
            </a:r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Java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웹 개발에서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PL/SQL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을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호출하여 사용한다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772400" y="2886636"/>
            <a:ext cx="1030941" cy="13357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Call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PL/SQL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5388" y="2770093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88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646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Java - Call PL/SQL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894" y="102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544" y="722376"/>
            <a:ext cx="817243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import </a:t>
            </a:r>
            <a:r>
              <a:rPr lang="en-US" altLang="ko-KR" sz="800" dirty="0" err="1"/>
              <a:t>java.sql</a:t>
            </a:r>
            <a:r>
              <a:rPr lang="en-US" altLang="ko-KR" sz="800" dirty="0"/>
              <a:t>.*;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/**</a:t>
            </a:r>
            <a:br>
              <a:rPr lang="en-US" altLang="ko-KR" sz="800" i="1" dirty="0"/>
            </a:br>
            <a:r>
              <a:rPr lang="en-US" altLang="ko-KR" sz="800" i="1" dirty="0"/>
              <a:t> * JDBC </a:t>
            </a:r>
            <a:r>
              <a:rPr lang="ko-KR" altLang="en-US" sz="800" i="1" dirty="0"/>
              <a:t>이용 </a:t>
            </a:r>
            <a:r>
              <a:rPr lang="en-US" altLang="ko-KR" sz="800" i="1" dirty="0"/>
              <a:t>PL/SQL </a:t>
            </a:r>
            <a:r>
              <a:rPr lang="ko-KR" altLang="en-US" sz="800" i="1" dirty="0"/>
              <a:t>사용하기</a:t>
            </a:r>
            <a:br>
              <a:rPr lang="ko-KR" altLang="en-US" sz="800" i="1" dirty="0"/>
            </a:br>
            <a:r>
              <a:rPr lang="ko-KR" altLang="en-US" sz="800" i="1" dirty="0"/>
              <a:t> * </a:t>
            </a:r>
            <a:r>
              <a:rPr lang="en-US" altLang="ko-KR" sz="800" i="1" dirty="0"/>
              <a:t>by IT</a:t>
            </a:r>
            <a:r>
              <a:rPr lang="ko-KR" altLang="en-US" sz="800" i="1" dirty="0" err="1"/>
              <a:t>늦공</a:t>
            </a:r>
            <a:r>
              <a:rPr lang="ko-KR" altLang="en-US" sz="800" i="1" dirty="0"/>
              <a:t> 김부장</a:t>
            </a:r>
            <a:br>
              <a:rPr lang="ko-KR" altLang="en-US" sz="800" i="1" dirty="0"/>
            </a:br>
            <a:r>
              <a:rPr lang="ko-KR" altLang="en-US" sz="800" i="1" dirty="0"/>
              <a:t> *</a:t>
            </a:r>
            <a:br>
              <a:rPr lang="ko-KR" altLang="en-US" sz="800" i="1" dirty="0"/>
            </a:br>
            <a:r>
              <a:rPr lang="ko-KR" altLang="en-US" sz="800" i="1" dirty="0"/>
              <a:t> </a:t>
            </a:r>
            <a:r>
              <a:rPr lang="en-US" altLang="ko-KR" sz="800" i="1" dirty="0"/>
              <a:t>declare </a:t>
            </a:r>
            <a:r>
              <a:rPr lang="en-US" altLang="ko-KR" sz="800" i="1" dirty="0" err="1"/>
              <a:t>v_rtn</a:t>
            </a:r>
            <a:r>
              <a:rPr lang="en-US" altLang="ko-KR" sz="800" i="1" dirty="0"/>
              <a:t> varchar2(20); </a:t>
            </a:r>
            <a:r>
              <a:rPr lang="en-US" altLang="ko-KR" sz="800" i="1" dirty="0" err="1"/>
              <a:t>v_msg</a:t>
            </a:r>
            <a:r>
              <a:rPr lang="en-US" altLang="ko-KR" sz="800" i="1" dirty="0"/>
              <a:t> varchar2(200); begin P_ORDERS.PSP_MAKE_ORDER('C001', </a:t>
            </a:r>
            <a:r>
              <a:rPr lang="en-US" altLang="ko-KR" sz="800" i="1" dirty="0" err="1"/>
              <a:t>v_rtn</a:t>
            </a:r>
            <a:r>
              <a:rPr lang="en-US" altLang="ko-KR" sz="800" i="1" dirty="0"/>
              <a:t>, </a:t>
            </a:r>
            <a:r>
              <a:rPr lang="en-US" altLang="ko-KR" sz="800" i="1" dirty="0" err="1"/>
              <a:t>v_msg</a:t>
            </a:r>
            <a:r>
              <a:rPr lang="en-US" altLang="ko-KR" sz="800" i="1" dirty="0"/>
              <a:t>); </a:t>
            </a:r>
            <a:r>
              <a:rPr lang="en-US" altLang="ko-KR" sz="800" i="1" dirty="0" err="1"/>
              <a:t>dbms_output.put_line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v_rtn</a:t>
            </a:r>
            <a:r>
              <a:rPr lang="en-US" altLang="ko-KR" sz="800" i="1" dirty="0"/>
              <a:t>); </a:t>
            </a:r>
            <a:r>
              <a:rPr lang="en-US" altLang="ko-KR" sz="800" i="1" dirty="0" err="1"/>
              <a:t>dbms_output.put_line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v_msg</a:t>
            </a:r>
            <a:r>
              <a:rPr lang="en-US" altLang="ko-KR" sz="800" i="1" dirty="0"/>
              <a:t>); end;</a:t>
            </a:r>
            <a:br>
              <a:rPr lang="en-US" altLang="ko-KR" sz="800" i="1" dirty="0"/>
            </a:br>
            <a:r>
              <a:rPr lang="en-US" altLang="ko-KR" sz="800" i="1" dirty="0"/>
              <a:t> *</a:t>
            </a:r>
            <a:br>
              <a:rPr lang="en-US" altLang="ko-KR" sz="800" i="1" dirty="0"/>
            </a:br>
            <a:r>
              <a:rPr lang="en-US" altLang="ko-KR" sz="800" i="1" dirty="0"/>
              <a:t> */</a:t>
            </a:r>
            <a:br>
              <a:rPr lang="en-US" altLang="ko-KR" sz="800" i="1" dirty="0"/>
            </a:br>
            <a:r>
              <a:rPr lang="en-US" altLang="ko-KR" sz="800" i="1" dirty="0"/>
              <a:t/>
            </a:r>
            <a:br>
              <a:rPr lang="en-US" altLang="ko-KR" sz="800" i="1" dirty="0"/>
            </a:br>
            <a:r>
              <a:rPr lang="en-US" altLang="ko-KR" sz="800" dirty="0"/>
              <a:t>public class </a:t>
            </a:r>
            <a:r>
              <a:rPr lang="en-US" altLang="ko-KR" sz="800" dirty="0" err="1"/>
              <a:t>JdbcOraclePLSQL</a:t>
            </a:r>
            <a:r>
              <a:rPr lang="en-US" altLang="ko-KR" sz="800" dirty="0"/>
              <a:t> {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public static void main(String[] </a:t>
            </a:r>
            <a:r>
              <a:rPr lang="en-US" altLang="ko-KR" sz="800" dirty="0" err="1"/>
              <a:t>args</a:t>
            </a:r>
            <a:r>
              <a:rPr lang="en-US" altLang="ko-KR" sz="800" dirty="0"/>
              <a:t>) throws </a:t>
            </a:r>
            <a:r>
              <a:rPr lang="en-US" altLang="ko-KR" sz="800" dirty="0" err="1"/>
              <a:t>SQLException</a:t>
            </a:r>
            <a:r>
              <a:rPr lang="en-US" altLang="ko-KR" sz="800" dirty="0"/>
              <a:t> {</a:t>
            </a:r>
            <a:br>
              <a:rPr lang="en-US" altLang="ko-KR" sz="800" dirty="0"/>
            </a:br>
            <a:r>
              <a:rPr lang="en-US" altLang="ko-KR" sz="800" dirty="0"/>
              <a:t>// </a:t>
            </a:r>
            <a:r>
              <a:rPr lang="en-US" altLang="ko-KR" sz="800" i="1" dirty="0"/>
              <a:t>TODO Auto-generated method stub</a:t>
            </a:r>
            <a:br>
              <a:rPr lang="en-US" altLang="ko-KR" sz="800" i="1" dirty="0"/>
            </a:br>
            <a:r>
              <a:rPr lang="en-US" altLang="ko-KR" sz="800" i="1" dirty="0"/>
              <a:t/>
            </a:r>
            <a:br>
              <a:rPr lang="en-US" altLang="ko-KR" sz="800" i="1" dirty="0"/>
            </a:br>
            <a:r>
              <a:rPr lang="en-US" altLang="ko-KR" sz="800" i="1" dirty="0"/>
              <a:t>        </a:t>
            </a:r>
            <a:r>
              <a:rPr lang="en-US" altLang="ko-KR" sz="800" dirty="0"/>
              <a:t>String driver = "</a:t>
            </a:r>
            <a:r>
              <a:rPr lang="en-US" altLang="ko-KR" sz="800" dirty="0" err="1"/>
              <a:t>oracle.jdbc.driver.OracleDriver</a:t>
            </a:r>
            <a:r>
              <a:rPr lang="en-US" altLang="ko-KR" sz="800" dirty="0"/>
              <a:t>";</a:t>
            </a:r>
            <a:br>
              <a:rPr lang="en-US" altLang="ko-KR" sz="800" dirty="0"/>
            </a:br>
            <a:r>
              <a:rPr lang="en-US" altLang="ko-KR" sz="800" dirty="0"/>
              <a:t>        String </a:t>
            </a:r>
            <a:r>
              <a:rPr lang="en-US" altLang="ko-KR" sz="800" dirty="0" err="1"/>
              <a:t>dbURL</a:t>
            </a:r>
            <a:r>
              <a:rPr lang="en-US" altLang="ko-KR" sz="800" dirty="0"/>
              <a:t>="</a:t>
            </a:r>
            <a:r>
              <a:rPr lang="en-US" altLang="ko-KR" sz="800" dirty="0" err="1"/>
              <a:t>jdbc:oracle:thin</a:t>
            </a:r>
            <a:r>
              <a:rPr lang="en-US" altLang="ko-KR" sz="800" dirty="0"/>
              <a:t>:@localhost:1521:xe";</a:t>
            </a:r>
            <a:br>
              <a:rPr lang="en-US" altLang="ko-KR" sz="800" dirty="0"/>
            </a:br>
            <a:r>
              <a:rPr lang="en-US" altLang="ko-KR" sz="800" dirty="0"/>
              <a:t>        String </a:t>
            </a:r>
            <a:r>
              <a:rPr lang="en-US" altLang="ko-KR" sz="800" dirty="0" err="1"/>
              <a:t>user_id</a:t>
            </a:r>
            <a:r>
              <a:rPr lang="en-US" altLang="ko-KR" sz="800" dirty="0"/>
              <a:t>="</a:t>
            </a:r>
            <a:r>
              <a:rPr lang="en-US" altLang="ko-KR" sz="800" dirty="0" err="1"/>
              <a:t>User_PlSql</a:t>
            </a:r>
            <a:r>
              <a:rPr lang="en-US" altLang="ko-KR" sz="800" dirty="0"/>
              <a:t>";</a:t>
            </a:r>
            <a:br>
              <a:rPr lang="en-US" altLang="ko-KR" sz="800" dirty="0"/>
            </a:br>
            <a:r>
              <a:rPr lang="en-US" altLang="ko-KR" sz="800" dirty="0"/>
              <a:t>        String </a:t>
            </a:r>
            <a:r>
              <a:rPr lang="en-US" altLang="ko-KR" sz="800" dirty="0" err="1"/>
              <a:t>user_pw</a:t>
            </a:r>
            <a:r>
              <a:rPr lang="en-US" altLang="ko-KR" sz="800" dirty="0"/>
              <a:t>="</a:t>
            </a:r>
            <a:r>
              <a:rPr lang="en-US" altLang="ko-KR" sz="800" dirty="0" err="1"/>
              <a:t>User_PlSql</a:t>
            </a:r>
            <a:r>
              <a:rPr lang="en-US" altLang="ko-KR" sz="800" dirty="0"/>
              <a:t>";</a:t>
            </a:r>
            <a:br>
              <a:rPr lang="en-US" altLang="ko-KR" sz="800" dirty="0"/>
            </a:br>
            <a:r>
              <a:rPr lang="en-US" altLang="ko-KR" sz="800" dirty="0"/>
              <a:t>        String </a:t>
            </a:r>
            <a:r>
              <a:rPr lang="en-US" altLang="ko-KR" sz="800" dirty="0" err="1"/>
              <a:t>qry</a:t>
            </a:r>
            <a:r>
              <a:rPr lang="en-US" altLang="ko-KR" sz="800" dirty="0"/>
              <a:t>="";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result =0;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Connection conn = null; // DB </a:t>
            </a:r>
            <a:r>
              <a:rPr lang="ko-KR" altLang="en-US" sz="800" dirty="0"/>
              <a:t>에 </a:t>
            </a:r>
            <a:r>
              <a:rPr lang="en-US" altLang="ko-KR" sz="800" dirty="0"/>
              <a:t>connection </a:t>
            </a:r>
            <a:r>
              <a:rPr lang="ko-KR" altLang="en-US" sz="800" dirty="0"/>
              <a:t>된 객체를 저장</a:t>
            </a:r>
            <a:br>
              <a:rPr lang="ko-KR" altLang="en-US" sz="800" dirty="0"/>
            </a:br>
            <a:r>
              <a:rPr lang="ko-KR" altLang="en-US" sz="800" dirty="0"/>
              <a:t>        </a:t>
            </a:r>
            <a:r>
              <a:rPr lang="en-US" altLang="ko-KR" sz="800" dirty="0"/>
              <a:t>Statement </a:t>
            </a:r>
            <a:r>
              <a:rPr lang="en-US" altLang="ko-KR" sz="800" dirty="0" err="1"/>
              <a:t>stmt</a:t>
            </a:r>
            <a:r>
              <a:rPr lang="en-US" altLang="ko-KR" sz="800" dirty="0"/>
              <a:t> = null; // connection </a:t>
            </a:r>
            <a:r>
              <a:rPr lang="ko-KR" altLang="en-US" sz="800" dirty="0"/>
              <a:t>객체에 </a:t>
            </a:r>
            <a:r>
              <a:rPr lang="ko-KR" altLang="en-US" sz="800" dirty="0" err="1"/>
              <a:t>실행문을</a:t>
            </a:r>
            <a:r>
              <a:rPr lang="ko-KR" altLang="en-US" sz="800" dirty="0"/>
              <a:t> 던지는 역할</a:t>
            </a:r>
            <a:r>
              <a:rPr lang="en-US" altLang="ko-KR" sz="800" dirty="0"/>
              <a:t>(</a:t>
            </a:r>
            <a:r>
              <a:rPr lang="ko-KR" altLang="en-US" sz="800" dirty="0"/>
              <a:t>창구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-US" altLang="ko-KR" sz="800" dirty="0" err="1"/>
              <a:t>ResultSet</a:t>
            </a:r>
            <a:r>
              <a:rPr lang="en-US" altLang="ko-KR" sz="800" dirty="0"/>
              <a:t> </a:t>
            </a:r>
            <a:r>
              <a:rPr lang="en-US" altLang="ko-KR" sz="800" dirty="0" err="1"/>
              <a:t>rs</a:t>
            </a:r>
            <a:r>
              <a:rPr lang="en-US" altLang="ko-KR" sz="800" dirty="0"/>
              <a:t> = null; // select </a:t>
            </a:r>
            <a:r>
              <a:rPr lang="ko-KR" altLang="en-US" sz="800" dirty="0"/>
              <a:t>결과값을 </a:t>
            </a:r>
            <a:r>
              <a:rPr lang="ko-KR" altLang="en-US" sz="800" dirty="0" err="1"/>
              <a:t>받아옮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        </a:t>
            </a:r>
            <a:r>
              <a:rPr lang="en-US" altLang="ko-KR" sz="800" dirty="0" err="1"/>
              <a:t>CallableStatement</a:t>
            </a:r>
            <a:r>
              <a:rPr lang="en-US" altLang="ko-KR" sz="800" dirty="0"/>
              <a:t> </a:t>
            </a:r>
            <a:r>
              <a:rPr lang="en-US" altLang="ko-KR" sz="800" dirty="0" err="1"/>
              <a:t>callableStatement</a:t>
            </a:r>
            <a:r>
              <a:rPr lang="en-US" altLang="ko-KR" sz="800" dirty="0"/>
              <a:t> = null; // PL/SQL </a:t>
            </a:r>
            <a:r>
              <a:rPr lang="ko-KR" altLang="en-US" sz="800" dirty="0"/>
              <a:t>실행을 위한 인터페이스 </a:t>
            </a:r>
            <a:r>
              <a:rPr lang="en-US" altLang="ko-KR" sz="800" dirty="0" err="1"/>
              <a:t>CallableStatement</a:t>
            </a:r>
            <a:r>
              <a:rPr lang="en-US" altLang="ko-KR" sz="800" dirty="0"/>
              <a:t> </a:t>
            </a:r>
            <a:r>
              <a:rPr lang="ko-KR" altLang="en-US" sz="800" dirty="0"/>
              <a:t>사용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        </a:t>
            </a:r>
            <a:r>
              <a:rPr lang="en-US" altLang="ko-KR" sz="800" dirty="0"/>
              <a:t>try {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/* Driver Loading */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Class.</a:t>
            </a:r>
            <a:r>
              <a:rPr lang="en-US" altLang="ko-KR" sz="800" i="1" dirty="0" err="1"/>
              <a:t>forName</a:t>
            </a:r>
            <a:r>
              <a:rPr lang="en-US" altLang="ko-KR" sz="800" dirty="0"/>
              <a:t>(driver);</a:t>
            </a:r>
            <a:br>
              <a:rPr lang="en-US" altLang="ko-KR" sz="800" dirty="0"/>
            </a:br>
            <a:r>
              <a:rPr lang="en-US" altLang="ko-KR" sz="800" dirty="0"/>
              <a:t>            /* Oracle Connection</a:t>
            </a:r>
            <a:br>
              <a:rPr lang="en-US" altLang="ko-KR" sz="800" dirty="0"/>
            </a:br>
            <a:r>
              <a:rPr lang="en-US" altLang="ko-KR" sz="800" dirty="0"/>
              <a:t>             * </a:t>
            </a:r>
            <a:r>
              <a:rPr lang="ko-KR" altLang="en-US" sz="800" dirty="0"/>
              <a:t>여기까지만</a:t>
            </a:r>
            <a:r>
              <a:rPr lang="en-US" altLang="ko-KR" sz="800" dirty="0"/>
              <a:t>, </a:t>
            </a:r>
            <a:r>
              <a:rPr lang="ko-KR" altLang="en-US" sz="800" dirty="0"/>
              <a:t>실행해보고</a:t>
            </a:r>
            <a:r>
              <a:rPr lang="en-US" altLang="ko-KR" sz="800" dirty="0"/>
              <a:t>, </a:t>
            </a:r>
            <a:r>
              <a:rPr lang="ko-KR" altLang="en-US" sz="800" dirty="0"/>
              <a:t>실제 </a:t>
            </a:r>
            <a:r>
              <a:rPr lang="ko-KR" altLang="en-US" sz="800" dirty="0" err="1"/>
              <a:t>오라클</a:t>
            </a:r>
            <a:r>
              <a:rPr lang="ko-KR" altLang="en-US" sz="800" dirty="0"/>
              <a:t> 접속이 되었는지 체크</a:t>
            </a:r>
            <a:br>
              <a:rPr lang="ko-KR" altLang="en-US" sz="800" dirty="0"/>
            </a:br>
            <a:r>
              <a:rPr lang="ko-KR" altLang="en-US" sz="800" dirty="0"/>
              <a:t>             * *</a:t>
            </a:r>
            <a:r>
              <a:rPr lang="en-US" altLang="ko-KR" sz="800" dirty="0"/>
              <a:t>/</a:t>
            </a:r>
            <a:br>
              <a:rPr lang="en-US" altLang="ko-KR" sz="800" dirty="0"/>
            </a:br>
            <a:r>
              <a:rPr lang="en-US" altLang="ko-KR" sz="800" dirty="0"/>
              <a:t>            conn = </a:t>
            </a:r>
            <a:r>
              <a:rPr lang="en-US" altLang="ko-KR" sz="800" dirty="0" err="1"/>
              <a:t>DriverManager.</a:t>
            </a:r>
            <a:r>
              <a:rPr lang="en-US" altLang="ko-KR" sz="800" i="1" dirty="0" err="1"/>
              <a:t>getConnection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dbURL</a:t>
            </a:r>
            <a:r>
              <a:rPr lang="en-US" altLang="ko-KR" sz="800" dirty="0"/>
              <a:t>, </a:t>
            </a:r>
            <a:r>
              <a:rPr lang="en-US" altLang="ko-KR" sz="800" dirty="0" err="1"/>
              <a:t>user_id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user_pw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    /* </a:t>
            </a:r>
            <a:r>
              <a:rPr lang="en-US" altLang="ko-KR" sz="800" dirty="0" err="1"/>
              <a:t>jdbc</a:t>
            </a:r>
            <a:r>
              <a:rPr lang="en-US" altLang="ko-KR" sz="800" dirty="0"/>
              <a:t> </a:t>
            </a:r>
            <a:r>
              <a:rPr lang="ko-KR" altLang="en-US" sz="800" dirty="0"/>
              <a:t>는 기본적으로 </a:t>
            </a:r>
            <a:r>
              <a:rPr lang="ko-KR" altLang="en-US" sz="800" dirty="0" err="1"/>
              <a:t>자동커밋을</a:t>
            </a:r>
            <a:r>
              <a:rPr lang="ko-KR" altLang="en-US" sz="800" dirty="0"/>
              <a:t> 한다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자동커밋</a:t>
            </a:r>
            <a:r>
              <a:rPr lang="ko-KR" altLang="en-US" sz="800" dirty="0"/>
              <a:t> 해제 *</a:t>
            </a:r>
            <a:r>
              <a:rPr lang="en-US" altLang="ko-KR" sz="800" dirty="0"/>
              <a:t>/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conn.setAutoCommit</a:t>
            </a:r>
            <a:r>
              <a:rPr lang="en-US" altLang="ko-KR" sz="800" dirty="0"/>
              <a:t>(false); // </a:t>
            </a:r>
            <a:r>
              <a:rPr lang="ko-KR" altLang="en-US" sz="800" dirty="0"/>
              <a:t>자동 </a:t>
            </a:r>
            <a:r>
              <a:rPr lang="ko-KR" altLang="en-US" sz="800" dirty="0" err="1"/>
              <a:t>커밋</a:t>
            </a:r>
            <a:r>
              <a:rPr lang="ko-KR" altLang="en-US" sz="800" dirty="0"/>
              <a:t> 해제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            </a:t>
            </a:r>
            <a:r>
              <a:rPr lang="en-US" altLang="ko-KR" sz="800" dirty="0" err="1"/>
              <a:t>stmt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conn.createStatement</a:t>
            </a:r>
            <a:r>
              <a:rPr lang="en-US" altLang="ko-KR" sz="800" dirty="0"/>
              <a:t>();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System.</a:t>
            </a:r>
            <a:r>
              <a:rPr lang="en-US" altLang="ko-KR" sz="800" i="1" dirty="0" err="1"/>
              <a:t>out</a:t>
            </a:r>
            <a:r>
              <a:rPr lang="en-US" altLang="ko-KR" sz="800" dirty="0" err="1"/>
              <a:t>.println</a:t>
            </a:r>
            <a:r>
              <a:rPr lang="en-US" altLang="ko-KR" sz="800" dirty="0"/>
              <a:t>("Connection Success");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/* Statement - select, insert, update, delete */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649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646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Java - Call PL/SQL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894" y="102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544" y="722376"/>
            <a:ext cx="433003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           </a:t>
            </a:r>
            <a:r>
              <a:rPr lang="en-US" altLang="ko-KR" sz="800" dirty="0"/>
              <a:t>/* Result Set , Print */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qry</a:t>
            </a:r>
            <a:r>
              <a:rPr lang="en-US" altLang="ko-KR" sz="800" dirty="0"/>
              <a:t> = "select * from menu";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rs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stmt.executeQuery</a:t>
            </a:r>
            <a:r>
              <a:rPr lang="en-US" altLang="ko-KR" sz="800" dirty="0"/>
              <a:t>(</a:t>
            </a:r>
            <a:r>
              <a:rPr lang="en-US" altLang="ko-KR" sz="800" dirty="0" err="1"/>
              <a:t>qry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while(</a:t>
            </a:r>
            <a:r>
              <a:rPr lang="en-US" altLang="ko-KR" sz="800" dirty="0" err="1"/>
              <a:t>rs.next</a:t>
            </a:r>
            <a:r>
              <a:rPr lang="en-US" altLang="ko-KR" sz="800" dirty="0"/>
              <a:t>()) {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-US" altLang="ko-KR" sz="800" dirty="0" err="1"/>
              <a:t>System.</a:t>
            </a:r>
            <a:r>
              <a:rPr lang="en-US" altLang="ko-KR" sz="800" i="1" dirty="0" err="1"/>
              <a:t>out</a:t>
            </a:r>
            <a:r>
              <a:rPr lang="en-US" altLang="ko-KR" sz="800" dirty="0" err="1"/>
              <a:t>.printf</a:t>
            </a:r>
            <a:r>
              <a:rPr lang="en-US" altLang="ko-KR" sz="800" dirty="0"/>
              <a:t>("MNU_ID : %s, MNU_TYPE : %s, MNU_NM : %s \n",</a:t>
            </a:r>
            <a:br>
              <a:rPr lang="en-US" altLang="ko-KR" sz="800" dirty="0"/>
            </a:br>
            <a:r>
              <a:rPr lang="en-US" altLang="ko-KR" sz="800" dirty="0"/>
              <a:t>                       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</a:t>
            </a:r>
            <a:r>
              <a:rPr lang="en-US" altLang="ko-KR" sz="800" dirty="0" err="1"/>
              <a:t>mnu_id</a:t>
            </a:r>
            <a:r>
              <a:rPr lang="en-US" altLang="ko-KR" sz="800" dirty="0"/>
              <a:t>"),</a:t>
            </a:r>
            <a:br>
              <a:rPr lang="en-US" altLang="ko-KR" sz="800" dirty="0"/>
            </a:br>
            <a:r>
              <a:rPr lang="en-US" altLang="ko-KR" sz="800" dirty="0"/>
              <a:t>                       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</a:t>
            </a:r>
            <a:r>
              <a:rPr lang="en-US" altLang="ko-KR" sz="800" dirty="0" err="1"/>
              <a:t>mnu_type</a:t>
            </a:r>
            <a:r>
              <a:rPr lang="en-US" altLang="ko-KR" sz="800" dirty="0"/>
              <a:t>"),</a:t>
            </a:r>
            <a:br>
              <a:rPr lang="en-US" altLang="ko-KR" sz="800" dirty="0"/>
            </a:br>
            <a:r>
              <a:rPr lang="en-US" altLang="ko-KR" sz="800" dirty="0"/>
              <a:t>                       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</a:t>
            </a:r>
            <a:r>
              <a:rPr lang="en-US" altLang="ko-KR" sz="800" dirty="0" err="1"/>
              <a:t>mnu_nm</a:t>
            </a:r>
            <a:r>
              <a:rPr lang="en-US" altLang="ko-KR" sz="800" dirty="0"/>
              <a:t>"));</a:t>
            </a:r>
            <a:br>
              <a:rPr lang="en-US" altLang="ko-KR" sz="800" dirty="0"/>
            </a:br>
            <a:r>
              <a:rPr lang="en-US" altLang="ko-KR" sz="800" dirty="0"/>
              <a:t>            }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callableStatement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conn.prepareCall</a:t>
            </a:r>
            <a:r>
              <a:rPr lang="en-US" altLang="ko-KR" sz="800" dirty="0"/>
              <a:t>("{call </a:t>
            </a:r>
            <a:r>
              <a:rPr lang="en-US" altLang="ko-KR" sz="800" dirty="0" err="1"/>
              <a:t>p_orders.PSP_MAKE_ORDER</a:t>
            </a:r>
            <a:r>
              <a:rPr lang="en-US" altLang="ko-KR" sz="800" dirty="0"/>
              <a:t>(?,?,?)}");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callableStatement.registerOutParameter</a:t>
            </a:r>
            <a:r>
              <a:rPr lang="en-US" altLang="ko-KR" sz="800" dirty="0"/>
              <a:t>(1, </a:t>
            </a:r>
            <a:r>
              <a:rPr lang="en-US" altLang="ko-KR" sz="800" dirty="0" err="1"/>
              <a:t>Types.</a:t>
            </a:r>
            <a:r>
              <a:rPr lang="en-US" altLang="ko-KR" sz="800" i="1" dirty="0" err="1"/>
              <a:t>VARCHAR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callableStatement.registerOutParameter</a:t>
            </a:r>
            <a:r>
              <a:rPr lang="en-US" altLang="ko-KR" sz="800" dirty="0"/>
              <a:t>(2, </a:t>
            </a:r>
            <a:r>
              <a:rPr lang="en-US" altLang="ko-KR" sz="800" dirty="0" err="1"/>
              <a:t>Types.</a:t>
            </a:r>
            <a:r>
              <a:rPr lang="en-US" altLang="ko-KR" sz="800" i="1" dirty="0" err="1"/>
              <a:t>VARCHAR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callableStatement.setString</a:t>
            </a:r>
            <a:r>
              <a:rPr lang="en-US" altLang="ko-KR" sz="800" dirty="0"/>
              <a:t>(3, "C002");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callableStatement.execute</a:t>
            </a:r>
            <a:r>
              <a:rPr lang="en-US" altLang="ko-KR" sz="800" dirty="0"/>
              <a:t>();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String </a:t>
            </a:r>
            <a:r>
              <a:rPr lang="en-US" altLang="ko-KR" sz="800" dirty="0" err="1"/>
              <a:t>strRtnCode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callableStatement.getString</a:t>
            </a:r>
            <a:r>
              <a:rPr lang="en-US" altLang="ko-KR" sz="800" dirty="0"/>
              <a:t>(1);</a:t>
            </a:r>
            <a:br>
              <a:rPr lang="en-US" altLang="ko-KR" sz="800" dirty="0"/>
            </a:br>
            <a:r>
              <a:rPr lang="en-US" altLang="ko-KR" sz="800" dirty="0"/>
              <a:t>            String </a:t>
            </a:r>
            <a:r>
              <a:rPr lang="en-US" altLang="ko-KR" sz="800" dirty="0" err="1"/>
              <a:t>strRtnMsg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callableStatement.getString</a:t>
            </a:r>
            <a:r>
              <a:rPr lang="en-US" altLang="ko-KR" sz="800" dirty="0"/>
              <a:t>(2);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System.</a:t>
            </a:r>
            <a:r>
              <a:rPr lang="en-US" altLang="ko-KR" sz="800" i="1" dirty="0" err="1"/>
              <a:t>out</a:t>
            </a:r>
            <a:r>
              <a:rPr lang="en-US" altLang="ko-KR" sz="800" dirty="0" err="1"/>
              <a:t>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strRtnCode</a:t>
            </a:r>
            <a:r>
              <a:rPr lang="en-US" altLang="ko-KR" sz="800" dirty="0"/>
              <a:t> &gt; "+</a:t>
            </a:r>
            <a:r>
              <a:rPr lang="en-US" altLang="ko-KR" sz="800" dirty="0" err="1"/>
              <a:t>strRtnCode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System.</a:t>
            </a:r>
            <a:r>
              <a:rPr lang="en-US" altLang="ko-KR" sz="800" i="1" dirty="0" err="1"/>
              <a:t>out</a:t>
            </a:r>
            <a:r>
              <a:rPr lang="en-US" altLang="ko-KR" sz="800" dirty="0" err="1"/>
              <a:t>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strRtnMsg</a:t>
            </a:r>
            <a:r>
              <a:rPr lang="en-US" altLang="ko-KR" sz="800" dirty="0"/>
              <a:t> &gt; "+</a:t>
            </a:r>
            <a:r>
              <a:rPr lang="en-US" altLang="ko-KR" sz="800" dirty="0" err="1"/>
              <a:t>strRtnMsg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// Transaction </a:t>
            </a:r>
            <a:r>
              <a:rPr lang="ko-KR" altLang="en-US" sz="800" dirty="0"/>
              <a:t>처리는 </a:t>
            </a:r>
            <a:r>
              <a:rPr lang="en-US" altLang="ko-KR" sz="800" dirty="0"/>
              <a:t>Application </a:t>
            </a:r>
            <a:r>
              <a:rPr lang="ko-KR" altLang="en-US" sz="800" dirty="0"/>
              <a:t>에서 </a:t>
            </a:r>
            <a:br>
              <a:rPr lang="ko-KR" altLang="en-US" sz="800" dirty="0"/>
            </a:br>
            <a:r>
              <a:rPr lang="ko-KR" altLang="en-US" sz="800" dirty="0"/>
              <a:t>            </a:t>
            </a:r>
            <a:r>
              <a:rPr lang="en-US" altLang="ko-KR" sz="800" dirty="0"/>
              <a:t>if("0".equals(</a:t>
            </a:r>
            <a:r>
              <a:rPr lang="en-US" altLang="ko-KR" sz="800" dirty="0" err="1"/>
              <a:t>strRtnCode</a:t>
            </a:r>
            <a:r>
              <a:rPr lang="en-US" altLang="ko-KR" sz="800" dirty="0"/>
              <a:t>)){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-US" altLang="ko-KR" sz="800" dirty="0" err="1"/>
              <a:t>conn.commit</a:t>
            </a:r>
            <a:r>
              <a:rPr lang="en-US" altLang="ko-KR" sz="800" dirty="0"/>
              <a:t>(); // </a:t>
            </a:r>
            <a:r>
              <a:rPr lang="ko-KR" altLang="en-US" sz="800" dirty="0" err="1"/>
              <a:t>자동커밋</a:t>
            </a:r>
            <a:r>
              <a:rPr lang="ko-KR" altLang="en-US" sz="800" dirty="0"/>
              <a:t> 사용</a:t>
            </a:r>
            <a:br>
              <a:rPr lang="ko-KR" altLang="en-US" sz="800" dirty="0"/>
            </a:br>
            <a:r>
              <a:rPr lang="ko-KR" altLang="en-US" sz="800" dirty="0"/>
              <a:t>            </a:t>
            </a:r>
            <a:r>
              <a:rPr lang="en-US" altLang="ko-KR" sz="800" dirty="0"/>
              <a:t>}else{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-US" altLang="ko-KR" sz="800" dirty="0" err="1"/>
              <a:t>conn.rollback</a:t>
            </a:r>
            <a:r>
              <a:rPr lang="en-US" altLang="ko-KR" sz="800" dirty="0"/>
              <a:t>(); // </a:t>
            </a:r>
            <a:r>
              <a:rPr lang="ko-KR" altLang="en-US" sz="800" dirty="0" err="1"/>
              <a:t>자동커밋</a:t>
            </a:r>
            <a:r>
              <a:rPr lang="ko-KR" altLang="en-US" sz="800" dirty="0"/>
              <a:t> 사용</a:t>
            </a:r>
            <a:br>
              <a:rPr lang="ko-KR" altLang="en-US" sz="800" dirty="0"/>
            </a:br>
            <a:r>
              <a:rPr lang="ko-KR" altLang="en-US" sz="800" dirty="0"/>
              <a:t>            </a:t>
            </a:r>
            <a:r>
              <a:rPr lang="en-US" altLang="ko-KR" sz="800" dirty="0"/>
              <a:t>}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}catch (Exception e) {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System.</a:t>
            </a:r>
            <a:r>
              <a:rPr lang="en-US" altLang="ko-KR" sz="800" i="1" dirty="0" err="1"/>
              <a:t>out</a:t>
            </a:r>
            <a:r>
              <a:rPr lang="en-US" altLang="ko-KR" sz="800" dirty="0" err="1"/>
              <a:t>.println</a:t>
            </a:r>
            <a:r>
              <a:rPr lang="en-US" altLang="ko-KR" sz="800" dirty="0"/>
              <a:t>("Error =&gt;"+e);</a:t>
            </a:r>
            <a:br>
              <a:rPr lang="en-US" altLang="ko-KR" sz="800" dirty="0"/>
            </a:br>
            <a:r>
              <a:rPr lang="en-US" altLang="ko-KR" sz="800" dirty="0"/>
              <a:t>            </a:t>
            </a:r>
            <a:r>
              <a:rPr lang="en-US" altLang="ko-KR" sz="800" dirty="0" err="1"/>
              <a:t>conn.rollback</a:t>
            </a:r>
            <a:r>
              <a:rPr lang="en-US" altLang="ko-KR" sz="800" dirty="0"/>
              <a:t>();</a:t>
            </a:r>
            <a:br>
              <a:rPr lang="en-US" altLang="ko-KR" sz="800" dirty="0"/>
            </a:br>
            <a:r>
              <a:rPr lang="en-US" altLang="ko-KR" sz="800" dirty="0"/>
              <a:t>        }finally {</a:t>
            </a:r>
            <a:br>
              <a:rPr lang="en-US" altLang="ko-KR" sz="800" dirty="0"/>
            </a:br>
            <a:r>
              <a:rPr lang="en-US" altLang="ko-KR" sz="800" dirty="0"/>
              <a:t>            /* Close */</a:t>
            </a:r>
            <a:br>
              <a:rPr lang="en-US" altLang="ko-KR" sz="800" dirty="0"/>
            </a:br>
            <a:r>
              <a:rPr lang="en-US" altLang="ko-KR" sz="800" dirty="0"/>
              <a:t>            try {</a:t>
            </a:r>
            <a:br>
              <a:rPr lang="en-US" altLang="ko-KR" sz="800" dirty="0"/>
            </a:br>
            <a:r>
              <a:rPr lang="en-US" altLang="ko-KR" sz="800" dirty="0"/>
              <a:t>                if(</a:t>
            </a:r>
            <a:r>
              <a:rPr lang="en-US" altLang="ko-KR" sz="800" dirty="0" err="1"/>
              <a:t>rs</a:t>
            </a:r>
            <a:r>
              <a:rPr lang="en-US" altLang="ko-KR" sz="800" dirty="0"/>
              <a:t> != null) </a:t>
            </a:r>
            <a:r>
              <a:rPr lang="en-US" altLang="ko-KR" sz="800" dirty="0" err="1"/>
              <a:t>rs.close</a:t>
            </a:r>
            <a:r>
              <a:rPr lang="en-US" altLang="ko-KR" sz="800" dirty="0"/>
              <a:t>();</a:t>
            </a:r>
            <a:br>
              <a:rPr lang="en-US" altLang="ko-KR" sz="800" dirty="0"/>
            </a:br>
            <a:r>
              <a:rPr lang="en-US" altLang="ko-KR" sz="800" dirty="0"/>
              <a:t>                if(</a:t>
            </a:r>
            <a:r>
              <a:rPr lang="en-US" altLang="ko-KR" sz="800" dirty="0" err="1"/>
              <a:t>stmt</a:t>
            </a:r>
            <a:r>
              <a:rPr lang="en-US" altLang="ko-KR" sz="800" dirty="0"/>
              <a:t> != null) </a:t>
            </a:r>
            <a:r>
              <a:rPr lang="en-US" altLang="ko-KR" sz="800" dirty="0" err="1"/>
              <a:t>stmt.close</a:t>
            </a:r>
            <a:r>
              <a:rPr lang="en-US" altLang="ko-KR" sz="800" dirty="0"/>
              <a:t>();</a:t>
            </a:r>
            <a:br>
              <a:rPr lang="en-US" altLang="ko-KR" sz="800" dirty="0"/>
            </a:br>
            <a:r>
              <a:rPr lang="en-US" altLang="ko-KR" sz="800" dirty="0"/>
              <a:t>                if(</a:t>
            </a:r>
            <a:r>
              <a:rPr lang="en-US" altLang="ko-KR" sz="800" dirty="0" err="1"/>
              <a:t>callableStatement</a:t>
            </a:r>
            <a:r>
              <a:rPr lang="en-US" altLang="ko-KR" sz="800" dirty="0"/>
              <a:t> != null) </a:t>
            </a:r>
            <a:r>
              <a:rPr lang="en-US" altLang="ko-KR" sz="800" dirty="0" err="1"/>
              <a:t>callableStatement.close</a:t>
            </a:r>
            <a:r>
              <a:rPr lang="en-US" altLang="ko-KR" sz="800" dirty="0"/>
              <a:t>();</a:t>
            </a:r>
            <a:br>
              <a:rPr lang="en-US" altLang="ko-KR" sz="800" dirty="0"/>
            </a:br>
            <a:r>
              <a:rPr lang="en-US" altLang="ko-KR" sz="800" dirty="0"/>
              <a:t>                if(conn != null) </a:t>
            </a:r>
            <a:r>
              <a:rPr lang="en-US" altLang="ko-KR" sz="800" dirty="0" err="1"/>
              <a:t>conn.close</a:t>
            </a:r>
            <a:r>
              <a:rPr lang="en-US" altLang="ko-KR" sz="800" dirty="0"/>
              <a:t>();</a:t>
            </a:r>
            <a:br>
              <a:rPr lang="en-US" altLang="ko-KR" sz="800" dirty="0"/>
            </a:br>
            <a:r>
              <a:rPr lang="en-US" altLang="ko-KR" sz="800" dirty="0"/>
              <a:t>            }catch (Exception e2) {</a:t>
            </a:r>
            <a:br>
              <a:rPr lang="en-US" altLang="ko-KR" sz="800" dirty="0"/>
            </a:br>
            <a:r>
              <a:rPr lang="en-US" altLang="ko-KR" sz="800" dirty="0"/>
              <a:t>            }</a:t>
            </a:r>
            <a:br>
              <a:rPr lang="en-US" altLang="ko-KR" sz="800" dirty="0"/>
            </a:br>
            <a:r>
              <a:rPr lang="en-US" altLang="ko-KR" sz="800" dirty="0"/>
              <a:t>        }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}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 smtClean="0"/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11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93060" y="1667436"/>
            <a:ext cx="5011270" cy="4733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557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ko-KR" altLang="en-US" sz="2000" b="1" dirty="0" smtClean="0">
                <a:latin typeface="+mj-ea"/>
                <a:ea typeface="+mj-ea"/>
              </a:rPr>
              <a:t>스케줄러 </a:t>
            </a:r>
            <a:r>
              <a:rPr lang="en-US" altLang="ko-KR" b="1" dirty="0" smtClean="0">
                <a:latin typeface="+mj-ea"/>
                <a:ea typeface="+mj-ea"/>
              </a:rPr>
              <a:t>(</a:t>
            </a:r>
            <a:r>
              <a:rPr lang="en-US" altLang="ko-KR" sz="1600" b="1" dirty="0" smtClean="0">
                <a:latin typeface="+mj-ea"/>
                <a:ea typeface="+mj-ea"/>
              </a:rPr>
              <a:t>DBMS_SCHEDULER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" y="767737"/>
            <a:ext cx="113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참고 </a:t>
            </a:r>
            <a:r>
              <a:rPr lang="en-US" altLang="ko-KR" sz="1200" b="1" dirty="0" smtClean="0">
                <a:latin typeface="+mj-ea"/>
                <a:ea typeface="+mj-ea"/>
                <a:hlinkClick r:id="rId2"/>
              </a:rPr>
              <a:t>https</a:t>
            </a:r>
            <a:r>
              <a:rPr lang="en-US" altLang="ko-KR" sz="1200" b="1" dirty="0">
                <a:latin typeface="+mj-ea"/>
                <a:ea typeface="+mj-ea"/>
                <a:hlinkClick r:id="rId2"/>
              </a:rPr>
              <a:t>://</a:t>
            </a:r>
            <a:r>
              <a:rPr lang="en-US" altLang="ko-KR" sz="1200" b="1" dirty="0" smtClean="0">
                <a:latin typeface="+mj-ea"/>
                <a:ea typeface="+mj-ea"/>
                <a:hlinkClick r:id="rId2"/>
              </a:rPr>
              <a:t>docs.oracle.com/en/database/oracle/oracle-database/12.2/arpls/DBMS_SCHEDULER.html#GUID-73622B78-EFF4-4D06-92F5-E358AB2D58F3</a:t>
            </a:r>
            <a:r>
              <a:rPr lang="en-US" altLang="ko-KR" sz="1200" b="1" dirty="0">
                <a:latin typeface="+mj-ea"/>
                <a:ea typeface="+mj-ea"/>
              </a:rPr>
              <a:t/>
            </a:r>
            <a:br>
              <a:rPr lang="en-US" altLang="ko-KR" sz="1200" b="1" dirty="0">
                <a:latin typeface="+mj-ea"/>
                <a:ea typeface="+mj-ea"/>
              </a:rPr>
            </a:br>
            <a:r>
              <a:rPr lang="en-US" altLang="ko-KR" sz="1200" b="1" dirty="0">
                <a:latin typeface="+mj-ea"/>
                <a:ea typeface="+mj-ea"/>
              </a:rPr>
              <a:t/>
            </a:r>
            <a:br>
              <a:rPr lang="en-US" altLang="ko-KR" sz="1200" b="1" dirty="0">
                <a:latin typeface="+mj-ea"/>
                <a:ea typeface="+mj-ea"/>
              </a:rPr>
            </a:br>
            <a:r>
              <a:rPr lang="en-US" altLang="ko-KR" sz="1200" b="1" dirty="0" smtClean="0">
                <a:latin typeface="+mj-ea"/>
                <a:ea typeface="+mj-ea"/>
              </a:rPr>
              <a:t>      https</a:t>
            </a:r>
            <a:r>
              <a:rPr lang="en-US" altLang="ko-KR" sz="1200" b="1" dirty="0">
                <a:latin typeface="+mj-ea"/>
                <a:ea typeface="+mj-ea"/>
              </a:rPr>
              <a:t>://oracle-base.com/articles/10g/scheduler-10g</a:t>
            </a:r>
            <a:endParaRPr lang="en-US" altLang="ko-KR" sz="1200" b="1" dirty="0" smtClean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7265" y="1592771"/>
            <a:ext cx="6096000" cy="50321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DBMS_JOB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- Job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하나를 통해 스케줄링 작업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특정시간이 아닌 실행주기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(interval)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만 가능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DBMS_SCHEDULER </a:t>
            </a:r>
            <a:r>
              <a:rPr lang="en-US" altLang="ko-KR" b="1" dirty="0" smtClean="0"/>
              <a:t>(10g new feature)</a:t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작업 </a:t>
            </a:r>
            <a:r>
              <a:rPr lang="en-US" altLang="ko-KR" sz="1600" dirty="0"/>
              <a:t>(</a:t>
            </a:r>
            <a:r>
              <a:rPr lang="en-US" altLang="ko-KR" sz="1600" dirty="0" err="1" smtClean="0"/>
              <a:t>DBMS_SCHEDULER.create_job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400" dirty="0" smtClean="0"/>
              <a:t>    - </a:t>
            </a:r>
            <a:r>
              <a:rPr lang="ko-KR" altLang="en-US" sz="1400" dirty="0" smtClean="0"/>
              <a:t>단독으로 실행 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-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일정을 이용하여 작업 </a:t>
            </a:r>
            <a:r>
              <a:rPr lang="ko-KR" altLang="en-US" sz="1400" dirty="0" smtClean="0"/>
              <a:t>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- </a:t>
            </a:r>
            <a:r>
              <a:rPr lang="en-US" altLang="ko-KR" sz="1400" dirty="0"/>
              <a:t> </a:t>
            </a:r>
            <a:r>
              <a:rPr lang="en-US" altLang="ko-KR" sz="1400" dirty="0">
                <a:solidFill>
                  <a:srgbClr val="0000CC"/>
                </a:solidFill>
              </a:rPr>
              <a:t>select * from </a:t>
            </a:r>
            <a:r>
              <a:rPr lang="en-US" altLang="ko-KR" sz="1400" dirty="0" err="1">
                <a:solidFill>
                  <a:srgbClr val="0000CC"/>
                </a:solidFill>
              </a:rPr>
              <a:t>user_scheduler_jobs</a:t>
            </a:r>
            <a:r>
              <a:rPr lang="en-US" altLang="ko-KR" sz="1400" dirty="0">
                <a:solidFill>
                  <a:srgbClr val="0000CC"/>
                </a:solidFill>
              </a:rPr>
              <a:t> ;</a:t>
            </a:r>
            <a:r>
              <a:rPr lang="en-US" altLang="ko-KR" sz="1400" dirty="0" smtClean="0">
                <a:solidFill>
                  <a:srgbClr val="0000CC"/>
                </a:solidFill>
              </a:rPr>
              <a:t/>
            </a:r>
            <a:br>
              <a:rPr lang="en-US" altLang="ko-KR" sz="1400" dirty="0" smtClean="0">
                <a:solidFill>
                  <a:srgbClr val="0000CC"/>
                </a:solidFill>
              </a:rPr>
            </a:br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프로그램 </a:t>
            </a:r>
            <a:r>
              <a:rPr lang="en-US" altLang="ko-KR" sz="1600" dirty="0"/>
              <a:t>(</a:t>
            </a:r>
            <a:r>
              <a:rPr lang="en-US" altLang="ko-KR" sz="1600" dirty="0" err="1" smtClean="0"/>
              <a:t>DBMS_SCHEDULER.create_program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400" dirty="0"/>
              <a:t>   - </a:t>
            </a:r>
            <a:r>
              <a:rPr lang="en-US" altLang="ko-KR" sz="1400" dirty="0">
                <a:solidFill>
                  <a:srgbClr val="0000CC"/>
                </a:solidFill>
              </a:rPr>
              <a:t>select * from </a:t>
            </a:r>
            <a:r>
              <a:rPr lang="en-US" altLang="ko-KR" sz="1400" dirty="0" err="1">
                <a:solidFill>
                  <a:srgbClr val="0000CC"/>
                </a:solidFill>
              </a:rPr>
              <a:t>user_scheduler_programs</a:t>
            </a:r>
            <a:r>
              <a:rPr lang="en-US" altLang="ko-KR" sz="1400" dirty="0">
                <a:solidFill>
                  <a:srgbClr val="0000CC"/>
                </a:solidFill>
              </a:rPr>
              <a:t> ;</a:t>
            </a:r>
            <a:r>
              <a:rPr lang="en-US" altLang="ko-KR" sz="1400" dirty="0" smtClean="0">
                <a:solidFill>
                  <a:srgbClr val="0000CC"/>
                </a:solidFill>
              </a:rPr>
              <a:t/>
            </a:r>
            <a:br>
              <a:rPr lang="en-US" altLang="ko-KR" sz="1400" dirty="0" smtClean="0">
                <a:solidFill>
                  <a:srgbClr val="0000CC"/>
                </a:solidFill>
              </a:rPr>
            </a:br>
            <a:r>
              <a:rPr lang="en-US" altLang="ko-KR" sz="1600" dirty="0" smtClean="0"/>
              <a:t> - </a:t>
            </a:r>
            <a:r>
              <a:rPr lang="ko-KR" altLang="en-US" sz="1600" dirty="0" smtClean="0"/>
              <a:t>일정 </a:t>
            </a:r>
            <a:r>
              <a:rPr lang="en-US" altLang="ko-KR" sz="1600" dirty="0"/>
              <a:t>(</a:t>
            </a:r>
            <a:r>
              <a:rPr lang="en-US" altLang="ko-KR" sz="1600" dirty="0" err="1" smtClean="0"/>
              <a:t>DBMS_SCHEDULER.create_schedule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400" dirty="0" smtClean="0"/>
              <a:t>   - </a:t>
            </a:r>
            <a:r>
              <a:rPr lang="en-US" altLang="ko-KR" sz="1400" dirty="0">
                <a:solidFill>
                  <a:srgbClr val="0000CC"/>
                </a:solidFill>
              </a:rPr>
              <a:t>select * from </a:t>
            </a:r>
            <a:r>
              <a:rPr lang="en-US" altLang="ko-KR" sz="1400" dirty="0" err="1">
                <a:solidFill>
                  <a:srgbClr val="0000CC"/>
                </a:solidFill>
              </a:rPr>
              <a:t>user_scheduler_schedules</a:t>
            </a:r>
            <a:r>
              <a:rPr lang="en-US" altLang="ko-KR" sz="1400" dirty="0">
                <a:solidFill>
                  <a:srgbClr val="0000CC"/>
                </a:solidFill>
              </a:rPr>
              <a:t> ;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9507" y="2895601"/>
            <a:ext cx="29497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SCHEDULER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Application (java,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..)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Crontab</a:t>
            </a:r>
            <a:r>
              <a:rPr lang="en-US" altLang="ko-KR" dirty="0" smtClean="0"/>
              <a:t> (Linux , </a:t>
            </a:r>
            <a:r>
              <a:rPr lang="en-US" altLang="ko-KR" dirty="0" err="1" smtClean="0"/>
              <a:t>unix</a:t>
            </a:r>
            <a:r>
              <a:rPr lang="en-US" altLang="ko-KR" dirty="0"/>
              <a:t> </a:t>
            </a:r>
            <a:r>
              <a:rPr lang="en-US" altLang="ko-KR" dirty="0" smtClean="0"/>
              <a:t>..)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Oracle Scheduler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1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9074</TotalTime>
  <Words>643</Words>
  <Application>Microsoft Office PowerPoint</Application>
  <PresentationFormat>와이드스크린</PresentationFormat>
  <Paragraphs>156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HY얕은샘물M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217</cp:revision>
  <dcterms:created xsi:type="dcterms:W3CDTF">2022-03-06T08:54:36Z</dcterms:created>
  <dcterms:modified xsi:type="dcterms:W3CDTF">2023-09-21T01:40:40Z</dcterms:modified>
</cp:coreProperties>
</file>