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4" r:id="rId4"/>
    <p:sldId id="265" r:id="rId5"/>
    <p:sldId id="266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1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2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7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9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4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1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08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2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7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0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E155E-18D0-4AA6-B5E2-4D2CDFF0309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63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254497" y="1793632"/>
            <a:ext cx="84401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#Section2 </a:t>
            </a:r>
            <a:r>
              <a:rPr lang="en-US" altLang="ko-KR" sz="4400" b="1" dirty="0" smtClean="0"/>
              <a:t/>
            </a:r>
            <a:br>
              <a:rPr lang="en-US" altLang="ko-KR" sz="4400" b="1" dirty="0" smtClean="0"/>
            </a:br>
            <a:r>
              <a:rPr lang="en-US" altLang="ko-KR" sz="4400" b="1" dirty="0" smtClean="0"/>
              <a:t>[</a:t>
            </a:r>
            <a:r>
              <a:rPr lang="ko-KR" altLang="en-US" sz="4400" b="1" dirty="0"/>
              <a:t>실습진행</a:t>
            </a:r>
            <a:r>
              <a:rPr lang="en-US" altLang="ko-KR" sz="4400" b="1" dirty="0"/>
              <a:t>] </a:t>
            </a:r>
            <a:r>
              <a:rPr lang="ko-KR" altLang="en-US" sz="4400" b="1" dirty="0"/>
              <a:t>시나리오 </a:t>
            </a:r>
            <a:r>
              <a:rPr lang="en-US" altLang="ko-KR" sz="4400" b="1" dirty="0"/>
              <a:t>&amp; </a:t>
            </a:r>
            <a:r>
              <a:rPr lang="ko-KR" altLang="en-US" sz="4400" b="1" dirty="0" smtClean="0"/>
              <a:t>준비작업</a:t>
            </a:r>
            <a:endParaRPr lang="ko-KR" altLang="en-US" sz="40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430669"/>
            <a:ext cx="121921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63119" y="3820610"/>
            <a:ext cx="4265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시나리오 설명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테이블 생성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데이터 입력 </a:t>
            </a:r>
            <a:r>
              <a:rPr lang="en-US" altLang="ko-KR" sz="1600" b="1" dirty="0" smtClean="0"/>
              <a:t>..)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2392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2315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시나리오 머리말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2844" y="887505"/>
            <a:ext cx="107725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PL/SQL </a:t>
            </a:r>
            <a:r>
              <a:rPr lang="ko-KR" altLang="en-US" b="1" dirty="0" smtClean="0"/>
              <a:t>의 어떤 기능들을 설명하는 문서나 자료는 검색을 해보면 대부분 찾을 수 있습니다</a:t>
            </a:r>
            <a:r>
              <a:rPr lang="en-US" altLang="ko-KR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우리는 기능들을 아는 것에 그치지 않고 그 기능들을 어떤 상황에 사용할 것인가를 공부하고자 합니다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475125" y="2357717"/>
            <a:ext cx="5576051" cy="4114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068697" y="2605135"/>
            <a:ext cx="1113777" cy="55385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Delare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780956" y="2605134"/>
            <a:ext cx="1113777" cy="55385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IF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14764" y="3453624"/>
            <a:ext cx="1113777" cy="55385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Case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386168" y="3379609"/>
            <a:ext cx="1113777" cy="55385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커서 </a:t>
            </a:r>
            <a:r>
              <a:rPr lang="en-US" altLang="ko-KR" sz="1200" dirty="0" smtClean="0">
                <a:solidFill>
                  <a:schemeClr val="tx1"/>
                </a:solidFill>
              </a:rPr>
              <a:t>For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421345" y="4366206"/>
            <a:ext cx="1113777" cy="55385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return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891347" y="4554361"/>
            <a:ext cx="1113777" cy="55385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Function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683427" y="5091893"/>
            <a:ext cx="1392456" cy="55385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Procedure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086210" y="5711810"/>
            <a:ext cx="1392456" cy="55385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Package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352361" y="2597069"/>
            <a:ext cx="1392456" cy="55385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Record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012923" y="3572005"/>
            <a:ext cx="1392456" cy="55385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Exception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077987" y="4377781"/>
            <a:ext cx="1392456" cy="55385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Raise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488392" y="5183557"/>
            <a:ext cx="1392456" cy="55385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SQL </a:t>
            </a:r>
            <a:r>
              <a:rPr lang="ko-KR" altLang="en-US" sz="1200" dirty="0" smtClean="0">
                <a:solidFill>
                  <a:schemeClr val="tx1"/>
                </a:solidFill>
              </a:rPr>
              <a:t>커서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903878" y="5817580"/>
            <a:ext cx="959688" cy="55385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….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569603" y="5866684"/>
            <a:ext cx="1109045" cy="50475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….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5726796" y="3825850"/>
            <a:ext cx="2857520" cy="914400"/>
          </a:xfrm>
          <a:prstGeom prst="triangl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i="1" dirty="0" smtClean="0"/>
              <a:t>But</a:t>
            </a:r>
            <a:endParaRPr lang="ko-KR" altLang="en-US" b="1" i="1" dirty="0"/>
          </a:p>
        </p:txBody>
      </p:sp>
      <p:sp>
        <p:nvSpPr>
          <p:cNvPr id="9" name="직사각형 8"/>
          <p:cNvSpPr/>
          <p:nvPr/>
        </p:nvSpPr>
        <p:spPr>
          <a:xfrm>
            <a:off x="8060902" y="2803387"/>
            <a:ext cx="2277035" cy="11334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When</a:t>
            </a:r>
            <a:endParaRPr lang="ko-KR" altLang="en-US" sz="2800" b="1" dirty="0"/>
          </a:p>
        </p:txBody>
      </p:sp>
      <p:sp>
        <p:nvSpPr>
          <p:cNvPr id="34" name="직사각형 33"/>
          <p:cNvSpPr/>
          <p:nvPr/>
        </p:nvSpPr>
        <p:spPr>
          <a:xfrm>
            <a:off x="8060902" y="4415116"/>
            <a:ext cx="2277035" cy="11334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How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2104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2058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시나리오 설명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8769" y="1384427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0CC"/>
                </a:solidFill>
              </a:rPr>
              <a:t> 커피</a:t>
            </a:r>
            <a:r>
              <a:rPr lang="en-US" altLang="ko-KR" b="1" dirty="0" smtClean="0">
                <a:solidFill>
                  <a:srgbClr val="0000CC"/>
                </a:solidFill>
              </a:rPr>
              <a:t>/</a:t>
            </a:r>
            <a:r>
              <a:rPr lang="ko-KR" altLang="en-US" b="1" dirty="0" smtClean="0">
                <a:solidFill>
                  <a:srgbClr val="0000CC"/>
                </a:solidFill>
              </a:rPr>
              <a:t>맥주 주문 시스템 </a:t>
            </a:r>
            <a:endParaRPr lang="ko-KR" altLang="en-US" b="1" dirty="0">
              <a:solidFill>
                <a:srgbClr val="0000CC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676520"/>
              </p:ext>
            </p:extLst>
          </p:nvPr>
        </p:nvGraphicFramePr>
        <p:xfrm>
          <a:off x="3378094" y="1140340"/>
          <a:ext cx="3022172" cy="22733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1183"/>
                <a:gridCol w="402747"/>
                <a:gridCol w="842682"/>
                <a:gridCol w="664240"/>
                <a:gridCol w="581320"/>
              </a:tblGrid>
              <a:tr h="26584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메뉴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25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메뉴</a:t>
                      </a:r>
                      <a:r>
                        <a:rPr lang="en-US" sz="1100" b="1" u="none" strike="noStrike">
                          <a:effectLst/>
                        </a:rPr>
                        <a:t>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타입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메뉴명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smtClean="0">
                          <a:effectLst/>
                        </a:rPr>
                        <a:t>가격</a:t>
                      </a:r>
                      <a:r>
                        <a:rPr lang="en-US" altLang="ko-KR" sz="1100" b="1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1100" b="1" u="none" strike="noStrike" dirty="0" smtClean="0">
                          <a:effectLst/>
                        </a:rPr>
                      </a:br>
                      <a:r>
                        <a:rPr lang="en-US" altLang="ko-KR" sz="1100" b="1" u="none" strike="noStrike" dirty="0" smtClean="0">
                          <a:effectLst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기준금액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)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smtClean="0">
                          <a:effectLst/>
                        </a:rPr>
                        <a:t>미성</a:t>
                      </a:r>
                      <a:r>
                        <a:rPr lang="en-US" altLang="ko-KR" sz="1100" b="1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1100" b="1" u="none" strike="noStrike" dirty="0" smtClean="0">
                          <a:effectLst/>
                        </a:rPr>
                      </a:br>
                      <a:r>
                        <a:rPr lang="ko-KR" altLang="en-US" sz="1100" b="1" u="none" strike="noStrike" dirty="0" smtClean="0">
                          <a:effectLst/>
                        </a:rPr>
                        <a:t>년자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5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커피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아메리카노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5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커피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카페라떼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5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커피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카푸치노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5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커피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헤이즐넛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5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맥주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생맥주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5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맥주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흑맥주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8000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92920"/>
              </p:ext>
            </p:extLst>
          </p:nvPr>
        </p:nvGraphicFramePr>
        <p:xfrm>
          <a:off x="3503889" y="3668413"/>
          <a:ext cx="2978523" cy="1767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2841"/>
                <a:gridCol w="992841"/>
                <a:gridCol w="992841"/>
              </a:tblGrid>
              <a:tr h="2209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메뉴옵션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타입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옵션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금액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커피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커피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커피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맥주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맥주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3000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맥주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30000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8534400" y="1819836"/>
            <a:ext cx="2617694" cy="914400"/>
          </a:xfrm>
          <a:prstGeom prst="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Cart (</a:t>
            </a:r>
            <a:r>
              <a:rPr lang="ko-KR" altLang="en-US" dirty="0" smtClean="0"/>
              <a:t>장바구니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534400" y="4602591"/>
            <a:ext cx="2617694" cy="914400"/>
          </a:xfrm>
          <a:prstGeom prst="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dk1"/>
                </a:solidFill>
              </a:rPr>
              <a:t>Order (</a:t>
            </a:r>
            <a:r>
              <a:rPr lang="ko-KR" altLang="en-US" dirty="0">
                <a:solidFill>
                  <a:schemeClr val="dk1"/>
                </a:solidFill>
              </a:rPr>
              <a:t>주문</a:t>
            </a:r>
            <a:r>
              <a:rPr lang="en-US" altLang="ko-KR" dirty="0">
                <a:solidFill>
                  <a:schemeClr val="dk1"/>
                </a:solidFill>
              </a:rPr>
              <a:t>)</a:t>
            </a:r>
            <a:endParaRPr lang="ko-KR" altLang="en-US" dirty="0">
              <a:solidFill>
                <a:schemeClr val="dk1"/>
              </a:solidFill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9547412" y="3152943"/>
            <a:ext cx="833717" cy="103094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836313" y="3362316"/>
            <a:ext cx="1544012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옵션가 추가 계산</a:t>
            </a:r>
            <a:endParaRPr lang="en-US" altLang="ko-KR" sz="1200" dirty="0" smtClean="0"/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포인트 적립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0715304" y="3253016"/>
            <a:ext cx="1162498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FF0000"/>
                </a:solidFill>
              </a:rPr>
              <a:t>미성년자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FF0000"/>
                </a:solidFill>
              </a:rPr>
              <a:t>맥주판매 금지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4435"/>
              </p:ext>
            </p:extLst>
          </p:nvPr>
        </p:nvGraphicFramePr>
        <p:xfrm>
          <a:off x="280899" y="2411522"/>
          <a:ext cx="2546620" cy="19184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6655"/>
                <a:gridCol w="636655"/>
                <a:gridCol w="505091"/>
                <a:gridCol w="768219"/>
              </a:tblGrid>
              <a:tr h="27406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고객정보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40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고객</a:t>
                      </a:r>
                      <a:r>
                        <a:rPr lang="en-US" sz="1100" b="1" u="none" strike="noStrike">
                          <a:effectLst/>
                        </a:rPr>
                        <a:t>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이름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나이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포인트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40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홍길동</a:t>
                      </a:r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0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홍길동</a:t>
                      </a:r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0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홍길동</a:t>
                      </a:r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0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홍길동</a:t>
                      </a:r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0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홍길동</a:t>
                      </a:r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오른쪽 화살표 19"/>
          <p:cNvSpPr/>
          <p:nvPr/>
        </p:nvSpPr>
        <p:spPr>
          <a:xfrm rot="21106359">
            <a:off x="6816313" y="2294577"/>
            <a:ext cx="1452624" cy="598191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59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2040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테이블 생성 </a:t>
            </a:r>
            <a:r>
              <a:rPr lang="en-US" altLang="ko-KR" sz="2000" b="1" dirty="0" smtClean="0"/>
              <a:t>1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822" y="2334378"/>
            <a:ext cx="4120039" cy="270843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CREATE TABLE CST_INFO </a:t>
            </a:r>
          </a:p>
          <a:p>
            <a:r>
              <a:rPr lang="en-US" altLang="ko-KR" sz="1000" dirty="0"/>
              <a:t>   (CST_ID VARCHAR2(20) not null, </a:t>
            </a:r>
          </a:p>
          <a:p>
            <a:r>
              <a:rPr lang="en-US" altLang="ko-KR" sz="1000" dirty="0"/>
              <a:t>	NAME VARCHAR2(20) not null, </a:t>
            </a:r>
          </a:p>
          <a:p>
            <a:r>
              <a:rPr lang="en-US" altLang="ko-KR" sz="1000" dirty="0"/>
              <a:t>	BIRTH NUMBER(8) not null, </a:t>
            </a:r>
          </a:p>
          <a:p>
            <a:r>
              <a:rPr lang="en-US" altLang="ko-KR" sz="1000" dirty="0"/>
              <a:t>	MOBILE VARCHAR2(20) not null, </a:t>
            </a:r>
          </a:p>
          <a:p>
            <a:r>
              <a:rPr lang="en-US" altLang="ko-KR" sz="1000" dirty="0"/>
              <a:t>	POINT NUMBER(10) default 0 not null, </a:t>
            </a:r>
          </a:p>
          <a:p>
            <a:r>
              <a:rPr lang="en-US" altLang="ko-KR" sz="1000" dirty="0"/>
              <a:t>	REG_DAY DATE default </a:t>
            </a:r>
            <a:r>
              <a:rPr lang="en-US" altLang="ko-KR" sz="1000" dirty="0" err="1"/>
              <a:t>sysdate</a:t>
            </a:r>
            <a:r>
              <a:rPr lang="en-US" altLang="ko-KR" sz="1000" dirty="0"/>
              <a:t>, </a:t>
            </a:r>
          </a:p>
          <a:p>
            <a:r>
              <a:rPr lang="en-US" altLang="ko-KR" sz="1000" dirty="0"/>
              <a:t>	 CONSTRAINT PK_CST_INFO PRIMARY KEY (CST_ID)</a:t>
            </a:r>
          </a:p>
          <a:p>
            <a:r>
              <a:rPr lang="en-US" altLang="ko-KR" sz="1000" dirty="0"/>
              <a:t>  ) 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COMMENT ON COLUMN CST_INFO.CST_ID IS '</a:t>
            </a:r>
            <a:r>
              <a:rPr lang="ko-KR" altLang="en-US" sz="1000" dirty="0"/>
              <a:t>고객</a:t>
            </a:r>
            <a:r>
              <a:rPr lang="en-US" altLang="ko-KR" sz="1000" dirty="0"/>
              <a:t>ID';</a:t>
            </a:r>
          </a:p>
          <a:p>
            <a:r>
              <a:rPr lang="en-US" altLang="ko-KR" sz="1000" dirty="0"/>
              <a:t>   COMMENT ON COLUMN CST_INFO.NAME IS '</a:t>
            </a:r>
            <a:r>
              <a:rPr lang="ko-KR" altLang="en-US" sz="1000" dirty="0"/>
              <a:t>고객명</a:t>
            </a:r>
            <a:r>
              <a:rPr lang="en-US" altLang="ko-KR" sz="1000" dirty="0"/>
              <a:t>';</a:t>
            </a:r>
          </a:p>
          <a:p>
            <a:r>
              <a:rPr lang="en-US" altLang="ko-KR" sz="1000" dirty="0"/>
              <a:t>   COMMENT ON COLUMN CST_INFO.BIRTH IS '</a:t>
            </a:r>
            <a:r>
              <a:rPr lang="ko-KR" altLang="en-US" sz="1000" dirty="0" err="1"/>
              <a:t>출생년도</a:t>
            </a:r>
            <a:r>
              <a:rPr lang="en-US" altLang="ko-KR" sz="1000" dirty="0"/>
              <a:t>';</a:t>
            </a:r>
          </a:p>
          <a:p>
            <a:r>
              <a:rPr lang="en-US" altLang="ko-KR" sz="1000" dirty="0"/>
              <a:t>   COMMENT ON COLUMN CST_INFO.MOBILE IS '</a:t>
            </a:r>
            <a:r>
              <a:rPr lang="ko-KR" altLang="en-US" sz="1000" dirty="0"/>
              <a:t>핸드폰번호</a:t>
            </a:r>
            <a:r>
              <a:rPr lang="en-US" altLang="ko-KR" sz="1000" dirty="0"/>
              <a:t>';</a:t>
            </a:r>
          </a:p>
          <a:p>
            <a:r>
              <a:rPr lang="en-US" altLang="ko-KR" sz="1000" dirty="0"/>
              <a:t>   COMMENT ON COLUMN CST_INFO.POINT IS '</a:t>
            </a:r>
            <a:r>
              <a:rPr lang="ko-KR" altLang="en-US" sz="1000" dirty="0"/>
              <a:t>포인트적립</a:t>
            </a:r>
            <a:r>
              <a:rPr lang="en-US" altLang="ko-KR" sz="1000" dirty="0"/>
              <a:t>';</a:t>
            </a:r>
          </a:p>
          <a:p>
            <a:r>
              <a:rPr lang="en-US" altLang="ko-KR" sz="1000" dirty="0"/>
              <a:t>   COMMENT ON COLUMN CST_INFO.REG_DAY IS '</a:t>
            </a:r>
            <a:r>
              <a:rPr lang="ko-KR" altLang="en-US" sz="1000" dirty="0"/>
              <a:t>등록일자</a:t>
            </a:r>
            <a:r>
              <a:rPr lang="en-US" altLang="ko-KR" sz="1000" dirty="0"/>
              <a:t>';</a:t>
            </a:r>
          </a:p>
          <a:p>
            <a:r>
              <a:rPr lang="en-US" altLang="ko-KR" sz="1000" dirty="0"/>
              <a:t>   COMMENT ON TABLE CST_INFO  IS '</a:t>
            </a:r>
            <a:r>
              <a:rPr lang="ko-KR" altLang="en-US" sz="1000" dirty="0"/>
              <a:t>고객정보 테이블</a:t>
            </a:r>
            <a:r>
              <a:rPr lang="en-US" altLang="ko-KR" sz="1000" dirty="0"/>
              <a:t>';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1991170" y="1561435"/>
            <a:ext cx="1461248" cy="3496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고객정보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24163" y="727715"/>
            <a:ext cx="1461248" cy="3496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메뉴 테이블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70232" y="1226317"/>
            <a:ext cx="4363695" cy="270843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CREATE TABLE MENU </a:t>
            </a:r>
          </a:p>
          <a:p>
            <a:r>
              <a:rPr lang="en-US" altLang="ko-KR" sz="1000" dirty="0"/>
              <a:t>  (MNU_ID VARCHAR2(20) not null, </a:t>
            </a:r>
          </a:p>
          <a:p>
            <a:r>
              <a:rPr lang="en-US" altLang="ko-KR" sz="1000" dirty="0"/>
              <a:t>	MNU_TYPE VARCHAR2(20) not null, </a:t>
            </a:r>
          </a:p>
          <a:p>
            <a:r>
              <a:rPr lang="en-US" altLang="ko-KR" sz="1000" dirty="0"/>
              <a:t>	MNU_NM VARCHAR2(20) not null, </a:t>
            </a:r>
          </a:p>
          <a:p>
            <a:r>
              <a:rPr lang="en-US" altLang="ko-KR" sz="1000" dirty="0"/>
              <a:t>	MNU_PRICE NUMBER(10)  default 0 not null, </a:t>
            </a:r>
          </a:p>
          <a:p>
            <a:r>
              <a:rPr lang="en-US" altLang="ko-KR" sz="1000" dirty="0"/>
              <a:t>	USE_YN CHAR(1) DEFAULT 'Y' not null, </a:t>
            </a:r>
          </a:p>
          <a:p>
            <a:r>
              <a:rPr lang="en-US" altLang="ko-KR" sz="1000" dirty="0"/>
              <a:t>	REG_DAY DATE DEFAULT </a:t>
            </a:r>
            <a:r>
              <a:rPr lang="en-US" altLang="ko-KR" sz="1000" dirty="0" err="1"/>
              <a:t>sysdate</a:t>
            </a:r>
            <a:r>
              <a:rPr lang="en-US" altLang="ko-KR" sz="1000" dirty="0"/>
              <a:t> not null, </a:t>
            </a:r>
          </a:p>
          <a:p>
            <a:r>
              <a:rPr lang="en-US" altLang="ko-KR" sz="1000" dirty="0"/>
              <a:t>	 CONSTRAINT PK_MENU PRIMARY KEY (MNU_ID)</a:t>
            </a:r>
          </a:p>
          <a:p>
            <a:r>
              <a:rPr lang="en-US" altLang="ko-KR" sz="1000" dirty="0"/>
              <a:t>    ) 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COMMENT ON COLUMN MENU.MNU_ID IS '</a:t>
            </a:r>
            <a:r>
              <a:rPr lang="ko-KR" altLang="en-US" sz="1000" dirty="0"/>
              <a:t>메뉴</a:t>
            </a:r>
            <a:r>
              <a:rPr lang="en-US" altLang="ko-KR" sz="1000" dirty="0"/>
              <a:t>ID';</a:t>
            </a:r>
          </a:p>
          <a:p>
            <a:r>
              <a:rPr lang="en-US" altLang="ko-KR" sz="1000" dirty="0"/>
              <a:t>   COMMENT ON COLUMN MENU.MNU_TYPE IS ' </a:t>
            </a:r>
            <a:r>
              <a:rPr lang="ko-KR" altLang="en-US" sz="1000" dirty="0"/>
              <a:t>메뉴 타입</a:t>
            </a:r>
            <a:r>
              <a:rPr lang="en-US" altLang="ko-KR" sz="1000" dirty="0"/>
              <a:t>:</a:t>
            </a:r>
            <a:r>
              <a:rPr lang="ko-KR" altLang="en-US" sz="1000" dirty="0"/>
              <a:t>커피</a:t>
            </a:r>
            <a:r>
              <a:rPr lang="en-US" altLang="ko-KR" sz="1000" dirty="0"/>
              <a:t>/</a:t>
            </a:r>
            <a:r>
              <a:rPr lang="ko-KR" altLang="en-US" sz="1000" dirty="0"/>
              <a:t>맥주</a:t>
            </a:r>
            <a:r>
              <a:rPr lang="en-US" altLang="ko-KR" sz="1000" dirty="0"/>
              <a:t>';</a:t>
            </a:r>
          </a:p>
          <a:p>
            <a:r>
              <a:rPr lang="en-US" altLang="ko-KR" sz="1000" dirty="0"/>
              <a:t>   COMMENT ON COLUMN MENU.MNU_NM IS '</a:t>
            </a:r>
            <a:r>
              <a:rPr lang="ko-KR" altLang="en-US" sz="1000" dirty="0"/>
              <a:t>메뉴 명칭</a:t>
            </a:r>
            <a:r>
              <a:rPr lang="en-US" altLang="ko-KR" sz="1000" dirty="0"/>
              <a:t>';</a:t>
            </a:r>
          </a:p>
          <a:p>
            <a:r>
              <a:rPr lang="en-US" altLang="ko-KR" sz="1000" dirty="0"/>
              <a:t>   COMMENT ON COLUMN MENU.MNU_PRICE IS '</a:t>
            </a:r>
            <a:r>
              <a:rPr lang="ko-KR" altLang="en-US" sz="1000" dirty="0"/>
              <a:t>메뉴 가격</a:t>
            </a:r>
            <a:r>
              <a:rPr lang="en-US" altLang="ko-KR" sz="1000" dirty="0"/>
              <a:t>';</a:t>
            </a:r>
          </a:p>
          <a:p>
            <a:r>
              <a:rPr lang="en-US" altLang="ko-KR" sz="1000" dirty="0"/>
              <a:t>   COMMENT ON COLUMN MENU.USE_YN IS '</a:t>
            </a:r>
            <a:r>
              <a:rPr lang="ko-KR" altLang="en-US" sz="1000" dirty="0"/>
              <a:t>사용유무</a:t>
            </a:r>
            <a:r>
              <a:rPr lang="en-US" altLang="ko-KR" sz="1000" dirty="0"/>
              <a:t>';</a:t>
            </a:r>
          </a:p>
          <a:p>
            <a:r>
              <a:rPr lang="en-US" altLang="ko-KR" sz="1000" dirty="0"/>
              <a:t>   COMMENT ON COLUMN MENU.REG_DAY IS '</a:t>
            </a:r>
            <a:r>
              <a:rPr lang="ko-KR" altLang="en-US" sz="1000" dirty="0"/>
              <a:t>등록일자</a:t>
            </a:r>
            <a:r>
              <a:rPr lang="en-US" altLang="ko-KR" sz="1000" dirty="0"/>
              <a:t>';</a:t>
            </a:r>
          </a:p>
          <a:p>
            <a:r>
              <a:rPr lang="en-US" altLang="ko-KR" sz="1000" dirty="0"/>
              <a:t>   COMMENT ON TABLE MENU  IS '</a:t>
            </a:r>
            <a:r>
              <a:rPr lang="ko-KR" altLang="en-US" sz="1000" dirty="0"/>
              <a:t>메뉴 테이블</a:t>
            </a:r>
            <a:r>
              <a:rPr lang="en-US" altLang="ko-KR" sz="1000" dirty="0"/>
              <a:t>';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7324163" y="4038632"/>
            <a:ext cx="1461248" cy="3496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메뉴 옵션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70232" y="4486257"/>
            <a:ext cx="5557932" cy="224676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-- </a:t>
            </a:r>
            <a:r>
              <a:rPr lang="ko-KR" altLang="en-US" sz="1000" dirty="0">
                <a:latin typeface="+mn-ea"/>
              </a:rPr>
              <a:t>메뉴 옵션 정보</a:t>
            </a:r>
          </a:p>
          <a:p>
            <a:r>
              <a:rPr lang="en-US" altLang="ko-KR" sz="1000" dirty="0">
                <a:latin typeface="+mn-ea"/>
              </a:rPr>
              <a:t>CREATE TABLE MENU_OPT </a:t>
            </a:r>
          </a:p>
          <a:p>
            <a:r>
              <a:rPr lang="en-US" altLang="ko-KR" sz="1000" dirty="0">
                <a:latin typeface="+mn-ea"/>
              </a:rPr>
              <a:t>   (MNU_TYPE VARCHAR2(20) NOT NULL, </a:t>
            </a:r>
          </a:p>
          <a:p>
            <a:r>
              <a:rPr lang="en-US" altLang="ko-KR" sz="1000" dirty="0">
                <a:latin typeface="+mn-ea"/>
              </a:rPr>
              <a:t>	MNU_OPT VARCHAR2(20) NOT NULL, </a:t>
            </a:r>
          </a:p>
          <a:p>
            <a:r>
              <a:rPr lang="en-US" altLang="ko-KR" sz="1000" dirty="0">
                <a:latin typeface="+mn-ea"/>
              </a:rPr>
              <a:t>	OPT_PRICE NUMBER(10) NOT NULL, </a:t>
            </a:r>
          </a:p>
          <a:p>
            <a:r>
              <a:rPr lang="en-US" altLang="ko-KR" sz="1000" dirty="0">
                <a:latin typeface="+mn-ea"/>
              </a:rPr>
              <a:t>	REG_DAY DATE DEFAULT </a:t>
            </a:r>
            <a:r>
              <a:rPr lang="en-US" altLang="ko-KR" sz="1000" dirty="0" err="1">
                <a:latin typeface="+mn-ea"/>
              </a:rPr>
              <a:t>sysdate</a:t>
            </a:r>
            <a:r>
              <a:rPr lang="en-US" altLang="ko-KR" sz="1000" dirty="0">
                <a:latin typeface="+mn-ea"/>
              </a:rPr>
              <a:t>, </a:t>
            </a:r>
          </a:p>
          <a:p>
            <a:r>
              <a:rPr lang="en-US" altLang="ko-KR" sz="1000" dirty="0">
                <a:latin typeface="+mn-ea"/>
              </a:rPr>
              <a:t>	 CONSTRAINT PK_MENU_OPT PRIMARY KEY (MNU_TYPE, MNU_OPT)</a:t>
            </a:r>
          </a:p>
          <a:p>
            <a:r>
              <a:rPr lang="en-US" altLang="ko-KR" sz="1000" dirty="0">
                <a:latin typeface="+mn-ea"/>
              </a:rPr>
              <a:t>    );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  COMMENT ON COLUMN MENU_OPT.MNU_TYPE IS '</a:t>
            </a:r>
            <a:r>
              <a:rPr lang="ko-KR" altLang="en-US" sz="1000" dirty="0">
                <a:latin typeface="+mn-ea"/>
              </a:rPr>
              <a:t>메뉴 타입</a:t>
            </a:r>
            <a:r>
              <a:rPr lang="en-US" altLang="ko-KR" sz="1000" dirty="0">
                <a:latin typeface="+mn-ea"/>
              </a:rPr>
              <a:t>:</a:t>
            </a:r>
            <a:r>
              <a:rPr lang="ko-KR" altLang="en-US" sz="1000" dirty="0">
                <a:latin typeface="+mn-ea"/>
              </a:rPr>
              <a:t>커피</a:t>
            </a:r>
            <a:r>
              <a:rPr lang="en-US" altLang="ko-KR" sz="1000" dirty="0">
                <a:latin typeface="+mn-ea"/>
              </a:rPr>
              <a:t>/</a:t>
            </a:r>
            <a:r>
              <a:rPr lang="ko-KR" altLang="en-US" sz="1000" dirty="0">
                <a:latin typeface="+mn-ea"/>
              </a:rPr>
              <a:t>맥주</a:t>
            </a:r>
            <a:r>
              <a:rPr lang="en-US" altLang="ko-KR" sz="1000" dirty="0">
                <a:latin typeface="+mn-ea"/>
              </a:rPr>
              <a:t>';</a:t>
            </a:r>
          </a:p>
          <a:p>
            <a:r>
              <a:rPr lang="en-US" altLang="ko-KR" sz="1000" dirty="0">
                <a:latin typeface="+mn-ea"/>
              </a:rPr>
              <a:t>   COMMENT ON COLUMN MENU_OPT.MNU_OPT IS '</a:t>
            </a:r>
            <a:r>
              <a:rPr lang="ko-KR" altLang="en-US" sz="1000" dirty="0">
                <a:latin typeface="+mn-ea"/>
              </a:rPr>
              <a:t>옵션정보</a:t>
            </a:r>
            <a:r>
              <a:rPr lang="en-US" altLang="ko-KR" sz="1000" dirty="0">
                <a:latin typeface="+mn-ea"/>
              </a:rPr>
              <a:t>:Size(CC) , Ice';</a:t>
            </a:r>
          </a:p>
          <a:p>
            <a:r>
              <a:rPr lang="en-US" altLang="ko-KR" sz="1000" dirty="0">
                <a:latin typeface="+mn-ea"/>
              </a:rPr>
              <a:t>   COMMENT ON COLUMN MENU_OPT.OPT_PRICE IS '</a:t>
            </a:r>
            <a:r>
              <a:rPr lang="ko-KR" altLang="en-US" sz="1000" dirty="0">
                <a:latin typeface="+mn-ea"/>
              </a:rPr>
              <a:t>옵션가격</a:t>
            </a:r>
            <a:r>
              <a:rPr lang="en-US" altLang="ko-KR" sz="1000" dirty="0">
                <a:latin typeface="+mn-ea"/>
              </a:rPr>
              <a:t>';</a:t>
            </a:r>
          </a:p>
          <a:p>
            <a:r>
              <a:rPr lang="en-US" altLang="ko-KR" sz="1000" dirty="0">
                <a:latin typeface="+mn-ea"/>
              </a:rPr>
              <a:t>   COMMENT ON COLUMN MENU_OPT.REG_DAY IS '</a:t>
            </a:r>
            <a:r>
              <a:rPr lang="ko-KR" altLang="en-US" sz="1000" dirty="0">
                <a:latin typeface="+mn-ea"/>
              </a:rPr>
              <a:t>등록일자</a:t>
            </a:r>
            <a:r>
              <a:rPr lang="en-US" altLang="ko-KR" sz="1000" dirty="0">
                <a:latin typeface="+mn-ea"/>
              </a:rPr>
              <a:t>';</a:t>
            </a:r>
          </a:p>
          <a:p>
            <a:r>
              <a:rPr lang="en-US" altLang="ko-KR" sz="1000" dirty="0">
                <a:latin typeface="+mn-ea"/>
              </a:rPr>
              <a:t>   COMMENT ON TABLE MENU_OPT  IS '</a:t>
            </a:r>
            <a:r>
              <a:rPr lang="ko-KR" altLang="en-US" sz="1000" dirty="0">
                <a:latin typeface="+mn-ea"/>
              </a:rPr>
              <a:t>메뉴 옵션 테이블 </a:t>
            </a:r>
            <a:r>
              <a:rPr lang="en-US" altLang="ko-KR" sz="1000" dirty="0">
                <a:latin typeface="+mn-ea"/>
              </a:rPr>
              <a:t>: </a:t>
            </a:r>
            <a:r>
              <a:rPr lang="ko-KR" altLang="en-US" sz="1000" dirty="0">
                <a:latin typeface="+mn-ea"/>
              </a:rPr>
              <a:t>기본 메뉴금액에 </a:t>
            </a:r>
            <a:r>
              <a:rPr lang="ko-KR" altLang="en-US" sz="1000" dirty="0" err="1">
                <a:latin typeface="+mn-ea"/>
              </a:rPr>
              <a:t>옵션가를</a:t>
            </a:r>
            <a:r>
              <a:rPr lang="ko-KR" altLang="en-US" sz="1000" dirty="0">
                <a:latin typeface="+mn-ea"/>
              </a:rPr>
              <a:t> 추가</a:t>
            </a:r>
            <a:r>
              <a:rPr lang="en-US" altLang="ko-KR" sz="1000" dirty="0">
                <a:latin typeface="+mn-ea"/>
              </a:rPr>
              <a:t>';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6924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2040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테이블 생성 </a:t>
            </a:r>
            <a:r>
              <a:rPr lang="en-US" altLang="ko-KR" sz="2000" b="1" dirty="0" smtClean="0"/>
              <a:t>2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369" y="1939928"/>
            <a:ext cx="5150769" cy="31700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-- Cart (</a:t>
            </a:r>
            <a:r>
              <a:rPr lang="ko-KR" altLang="en-US" sz="1000" dirty="0"/>
              <a:t>장바구니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CREATE TABLE TMP_ORD </a:t>
            </a:r>
          </a:p>
          <a:p>
            <a:r>
              <a:rPr lang="en-US" altLang="ko-KR" sz="1000" dirty="0"/>
              <a:t>   (CST_ID VARCHAR2(20) NOT NULL, </a:t>
            </a:r>
          </a:p>
          <a:p>
            <a:r>
              <a:rPr lang="en-US" altLang="ko-KR" sz="1000" dirty="0"/>
              <a:t>	MNU_ID VARCHAR2(20) NOT NULL, </a:t>
            </a:r>
          </a:p>
          <a:p>
            <a:r>
              <a:rPr lang="en-US" altLang="ko-KR" sz="1000" dirty="0"/>
              <a:t>	MNU_SIZE VARCHAR2(20) default 'N' NOT NULL, </a:t>
            </a:r>
          </a:p>
          <a:p>
            <a:r>
              <a:rPr lang="en-US" altLang="ko-KR" sz="1000" dirty="0"/>
              <a:t>	MNU_ICE VARCHAR2(20) default 'N'  NOT NULL, </a:t>
            </a:r>
          </a:p>
          <a:p>
            <a:r>
              <a:rPr lang="en-US" altLang="ko-KR" sz="1000" dirty="0"/>
              <a:t>	QTY NUMBER(10) NOT NULL </a:t>
            </a:r>
          </a:p>
          <a:p>
            <a:r>
              <a:rPr lang="en-US" altLang="ko-KR" sz="1000" dirty="0"/>
              <a:t>        CONSTRAINT </a:t>
            </a:r>
            <a:r>
              <a:rPr lang="en-US" altLang="ko-KR" sz="1000" dirty="0" err="1"/>
              <a:t>qty_nozero</a:t>
            </a:r>
            <a:r>
              <a:rPr lang="en-US" altLang="ko-KR" sz="1000" dirty="0"/>
              <a:t> CHECK(</a:t>
            </a:r>
            <a:r>
              <a:rPr lang="en-US" altLang="ko-KR" sz="1000" dirty="0" err="1"/>
              <a:t>qty</a:t>
            </a:r>
            <a:r>
              <a:rPr lang="en-US" altLang="ko-KR" sz="1000" dirty="0"/>
              <a:t>&gt;0), </a:t>
            </a:r>
          </a:p>
          <a:p>
            <a:r>
              <a:rPr lang="en-US" altLang="ko-KR" sz="1000" dirty="0"/>
              <a:t>  POINT_USE NUMBER(10) default 0 not null, </a:t>
            </a:r>
          </a:p>
          <a:p>
            <a:r>
              <a:rPr lang="en-US" altLang="ko-KR" sz="1000" dirty="0"/>
              <a:t>	REG_DAY DATE DEFAULT </a:t>
            </a:r>
            <a:r>
              <a:rPr lang="en-US" altLang="ko-KR" sz="1000" dirty="0" err="1"/>
              <a:t>sysdate</a:t>
            </a:r>
            <a:r>
              <a:rPr lang="en-US" altLang="ko-KR" sz="1000" dirty="0"/>
              <a:t>, </a:t>
            </a:r>
          </a:p>
          <a:p>
            <a:r>
              <a:rPr lang="en-US" altLang="ko-KR" sz="1000" dirty="0"/>
              <a:t>	 CONSTRAINT PK_TMP_ORD PRIMARY KEY (CST_ID, MNU_ID)  </a:t>
            </a:r>
          </a:p>
          <a:p>
            <a:r>
              <a:rPr lang="en-US" altLang="ko-KR" sz="1000" dirty="0"/>
              <a:t>   ) 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COMMENT ON COLUMN TMP_ORD.CST_ID IS '</a:t>
            </a:r>
            <a:r>
              <a:rPr lang="ko-KR" altLang="en-US" sz="1000" dirty="0"/>
              <a:t>고객</a:t>
            </a:r>
            <a:r>
              <a:rPr lang="en-US" altLang="ko-KR" sz="1000" dirty="0"/>
              <a:t>ID : </a:t>
            </a:r>
            <a:r>
              <a:rPr lang="en-US" altLang="ko-KR" sz="1000" dirty="0" err="1"/>
              <a:t>cst_info.cst_id</a:t>
            </a:r>
            <a:r>
              <a:rPr lang="en-US" altLang="ko-KR" sz="1000" dirty="0"/>
              <a:t>';</a:t>
            </a:r>
          </a:p>
          <a:p>
            <a:r>
              <a:rPr lang="en-US" altLang="ko-KR" sz="1000" dirty="0"/>
              <a:t>   COMMENT ON COLUMN TMP_ORD.MNU_ID IS '</a:t>
            </a:r>
            <a:r>
              <a:rPr lang="ko-KR" altLang="en-US" sz="1000" dirty="0"/>
              <a:t>메뉴</a:t>
            </a:r>
            <a:r>
              <a:rPr lang="en-US" altLang="ko-KR" sz="1000" dirty="0"/>
              <a:t>ID : </a:t>
            </a:r>
            <a:r>
              <a:rPr lang="en-US" altLang="ko-KR" sz="1000" dirty="0" err="1"/>
              <a:t>menu.mnu_id</a:t>
            </a:r>
            <a:r>
              <a:rPr lang="en-US" altLang="ko-KR" sz="1000" dirty="0"/>
              <a:t>';</a:t>
            </a:r>
          </a:p>
          <a:p>
            <a:r>
              <a:rPr lang="en-US" altLang="ko-KR" sz="1000" dirty="0"/>
              <a:t>   COMMENT ON COLUMN TMP_ORD.MNU_SIZE IS '</a:t>
            </a:r>
            <a:r>
              <a:rPr lang="ko-KR" altLang="en-US" sz="1000" dirty="0"/>
              <a:t>메뉴 </a:t>
            </a:r>
            <a:r>
              <a:rPr lang="en-US" altLang="ko-KR" sz="1000" dirty="0"/>
              <a:t>size :  </a:t>
            </a:r>
            <a:r>
              <a:rPr lang="en-US" altLang="ko-KR" sz="1000" dirty="0" err="1"/>
              <a:t>menu_opt.mnu_opt</a:t>
            </a:r>
            <a:r>
              <a:rPr lang="en-US" altLang="ko-KR" sz="1000" dirty="0"/>
              <a:t>';</a:t>
            </a:r>
          </a:p>
          <a:p>
            <a:r>
              <a:rPr lang="en-US" altLang="ko-KR" sz="1000" dirty="0"/>
              <a:t>   COMMENT ON COLUMN TMP_ORD.MNU_ICE IS '</a:t>
            </a:r>
            <a:r>
              <a:rPr lang="ko-KR" altLang="en-US" sz="1000" dirty="0"/>
              <a:t>메뉴 </a:t>
            </a:r>
            <a:r>
              <a:rPr lang="en-US" altLang="ko-KR" sz="1000" dirty="0"/>
              <a:t>Ice : </a:t>
            </a:r>
            <a:r>
              <a:rPr lang="en-US" altLang="ko-KR" sz="1000" dirty="0" err="1"/>
              <a:t>menu_opt.mnu_opt</a:t>
            </a:r>
            <a:r>
              <a:rPr lang="en-US" altLang="ko-KR" sz="1000" dirty="0"/>
              <a:t>';</a:t>
            </a:r>
          </a:p>
          <a:p>
            <a:r>
              <a:rPr lang="en-US" altLang="ko-KR" sz="1000" dirty="0"/>
              <a:t>   COMMENT ON COLUMN TMP_ORD.QTY IS '</a:t>
            </a:r>
            <a:r>
              <a:rPr lang="ko-KR" altLang="en-US" sz="1000" dirty="0"/>
              <a:t>주문수량 </a:t>
            </a:r>
            <a:r>
              <a:rPr lang="en-US" altLang="ko-KR" sz="1000" dirty="0"/>
              <a:t>, 0 </a:t>
            </a:r>
            <a:r>
              <a:rPr lang="ko-KR" altLang="en-US" sz="1000" dirty="0"/>
              <a:t>보다 커야 함</a:t>
            </a:r>
            <a:r>
              <a:rPr lang="en-US" altLang="ko-KR" sz="1000" dirty="0"/>
              <a:t>';</a:t>
            </a:r>
          </a:p>
          <a:p>
            <a:r>
              <a:rPr lang="en-US" altLang="ko-KR" sz="1000" dirty="0"/>
              <a:t>   COMMENT ON COLUMN TMP_ORD.REG_DAY IS '</a:t>
            </a:r>
            <a:r>
              <a:rPr lang="ko-KR" altLang="en-US" sz="1000" dirty="0"/>
              <a:t>등록일자</a:t>
            </a:r>
            <a:r>
              <a:rPr lang="en-US" altLang="ko-KR" sz="1000" dirty="0"/>
              <a:t>';</a:t>
            </a:r>
          </a:p>
          <a:p>
            <a:r>
              <a:rPr lang="en-US" altLang="ko-KR" sz="1000" dirty="0"/>
              <a:t>   COMMENT ON TABLE TMP_ORD  IS 'Cart (</a:t>
            </a:r>
            <a:r>
              <a:rPr lang="ko-KR" altLang="en-US" sz="1000" dirty="0"/>
              <a:t>장바구니</a:t>
            </a:r>
            <a:r>
              <a:rPr lang="en-US" altLang="ko-KR" sz="1000" dirty="0"/>
              <a:t>) </a:t>
            </a:r>
            <a:r>
              <a:rPr lang="ko-KR" altLang="en-US" sz="1000" dirty="0"/>
              <a:t>테이블</a:t>
            </a:r>
            <a:r>
              <a:rPr lang="en-US" altLang="ko-KR" sz="1000" dirty="0"/>
              <a:t>';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2435129" y="1256633"/>
            <a:ext cx="1461248" cy="3496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Cart 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장바구니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65029" y="2485709"/>
            <a:ext cx="5181227" cy="424731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CREATE TABLE REAL_ORD </a:t>
            </a:r>
          </a:p>
          <a:p>
            <a:r>
              <a:rPr lang="en-US" altLang="ko-KR" sz="1000" dirty="0"/>
              <a:t>   (	ORD_NO NUMBER(10) DEFAULT SQ_REAL_ORD.NEXTVAL NOT NULL, </a:t>
            </a:r>
          </a:p>
          <a:p>
            <a:r>
              <a:rPr lang="en-US" altLang="ko-KR" sz="1000" dirty="0"/>
              <a:t>	ORD_SEQ NUMBER(5) NOT NULL, </a:t>
            </a:r>
          </a:p>
          <a:p>
            <a:r>
              <a:rPr lang="en-US" altLang="ko-KR" sz="1000" dirty="0"/>
              <a:t>	CST_ID VARCHAR2(20), </a:t>
            </a:r>
          </a:p>
          <a:p>
            <a:r>
              <a:rPr lang="en-US" altLang="ko-KR" sz="1000" dirty="0"/>
              <a:t>	MNU_ID VARCHAR2(20), </a:t>
            </a:r>
          </a:p>
          <a:p>
            <a:r>
              <a:rPr lang="en-US" altLang="ko-KR" sz="1000" dirty="0"/>
              <a:t>	MNU_SIZE VARCHAR2(20) DEFAULT 'N' NOT NULL , </a:t>
            </a:r>
          </a:p>
          <a:p>
            <a:r>
              <a:rPr lang="en-US" altLang="ko-KR" sz="1000" dirty="0"/>
              <a:t>	MNU_ICE VARCHAR2(20) DEFAULT 'N' NOT NULL , </a:t>
            </a:r>
          </a:p>
          <a:p>
            <a:r>
              <a:rPr lang="en-US" altLang="ko-KR" sz="1000" dirty="0"/>
              <a:t>	QTY NUMBER(10) NOT NULL ENABLE, </a:t>
            </a:r>
          </a:p>
          <a:p>
            <a:r>
              <a:rPr lang="en-US" altLang="ko-KR" sz="1000" dirty="0"/>
              <a:t>	PRICE NUMBER(10), </a:t>
            </a:r>
          </a:p>
          <a:p>
            <a:r>
              <a:rPr lang="en-US" altLang="ko-KR" sz="1000" dirty="0"/>
              <a:t>	TOTAL_PRICE NUMBER(10), 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smtClean="0"/>
              <a:t>                   POINT_USE </a:t>
            </a:r>
            <a:r>
              <a:rPr lang="en-US" altLang="ko-KR" sz="1000" dirty="0"/>
              <a:t>NUMBER(10,0) DEFAULT 0 NOT NULL , 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smtClean="0"/>
              <a:t>                   POINT_ADD </a:t>
            </a:r>
            <a:r>
              <a:rPr lang="en-US" altLang="ko-KR" sz="1000" dirty="0"/>
              <a:t>NUMBER(10,0) DEFAULT 0 NOT NULL ,</a:t>
            </a:r>
          </a:p>
          <a:p>
            <a:r>
              <a:rPr lang="en-US" altLang="ko-KR" sz="1000" dirty="0"/>
              <a:t>	REG_DAY DATE DEFAULT </a:t>
            </a:r>
            <a:r>
              <a:rPr lang="en-US" altLang="ko-KR" sz="1000" dirty="0" err="1"/>
              <a:t>sysdate</a:t>
            </a:r>
            <a:r>
              <a:rPr lang="en-US" altLang="ko-KR" sz="1000" dirty="0"/>
              <a:t>, </a:t>
            </a:r>
          </a:p>
          <a:p>
            <a:r>
              <a:rPr lang="en-US" altLang="ko-KR" sz="1000" dirty="0"/>
              <a:t>	 CONSTRAINT PK_REAL_ORD PRIMARY KEY (ORD_NO, ORD_SEQ)</a:t>
            </a:r>
          </a:p>
          <a:p>
            <a:r>
              <a:rPr lang="en-US" altLang="ko-KR" sz="1000" dirty="0"/>
              <a:t>   ) 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COMMENT ON COLUMN REAL_ORD.ORD_SEQ IS '</a:t>
            </a:r>
            <a:r>
              <a:rPr lang="ko-KR" altLang="en-US" sz="1000" dirty="0"/>
              <a:t>주문순차</a:t>
            </a:r>
            <a:r>
              <a:rPr lang="en-US" altLang="ko-KR" sz="1000" dirty="0"/>
              <a:t>';</a:t>
            </a:r>
          </a:p>
          <a:p>
            <a:r>
              <a:rPr lang="en-US" altLang="ko-KR" sz="1000" dirty="0"/>
              <a:t>   COMMENT ON COLUMN REAL_ORD.CST_ID IS '</a:t>
            </a:r>
            <a:r>
              <a:rPr lang="ko-KR" altLang="en-US" sz="1000" dirty="0"/>
              <a:t>고객</a:t>
            </a:r>
            <a:r>
              <a:rPr lang="en-US" altLang="ko-KR" sz="1000" dirty="0"/>
              <a:t>ID';</a:t>
            </a:r>
          </a:p>
          <a:p>
            <a:r>
              <a:rPr lang="en-US" altLang="ko-KR" sz="1000" dirty="0"/>
              <a:t>   COMMENT ON COLUMN REAL_ORD.MNU_ID IS '</a:t>
            </a:r>
            <a:r>
              <a:rPr lang="ko-KR" altLang="en-US" sz="1000" dirty="0"/>
              <a:t>메뉴</a:t>
            </a:r>
            <a:r>
              <a:rPr lang="en-US" altLang="ko-KR" sz="1000" dirty="0"/>
              <a:t>ID';</a:t>
            </a:r>
          </a:p>
          <a:p>
            <a:r>
              <a:rPr lang="en-US" altLang="ko-KR" sz="1000" dirty="0"/>
              <a:t>   COMMENT ON COLUMN REAL_ORD.MNU_SIZE IS '</a:t>
            </a:r>
            <a:r>
              <a:rPr lang="ko-KR" altLang="en-US" sz="1000" dirty="0"/>
              <a:t>메뉴 </a:t>
            </a:r>
            <a:r>
              <a:rPr lang="en-US" altLang="ko-KR" sz="1000" dirty="0"/>
              <a:t>size :  </a:t>
            </a:r>
            <a:r>
              <a:rPr lang="en-US" altLang="ko-KR" sz="1000" dirty="0" err="1"/>
              <a:t>menu_opt.mnu_opt</a:t>
            </a:r>
            <a:r>
              <a:rPr lang="en-US" altLang="ko-KR" sz="1000" dirty="0"/>
              <a:t>';</a:t>
            </a:r>
          </a:p>
          <a:p>
            <a:r>
              <a:rPr lang="en-US" altLang="ko-KR" sz="1000" dirty="0"/>
              <a:t>   COMMENT ON COLUMN REAL_ORD.MNU_ICE IS '</a:t>
            </a:r>
            <a:r>
              <a:rPr lang="ko-KR" altLang="en-US" sz="1000" dirty="0"/>
              <a:t>메뉴 </a:t>
            </a:r>
            <a:r>
              <a:rPr lang="en-US" altLang="ko-KR" sz="1000" dirty="0"/>
              <a:t>Ice : </a:t>
            </a:r>
            <a:r>
              <a:rPr lang="en-US" altLang="ko-KR" sz="1000" dirty="0" err="1"/>
              <a:t>menu_opt.mnu_opt</a:t>
            </a:r>
            <a:r>
              <a:rPr lang="en-US" altLang="ko-KR" sz="1000" dirty="0"/>
              <a:t>';</a:t>
            </a:r>
          </a:p>
          <a:p>
            <a:r>
              <a:rPr lang="en-US" altLang="ko-KR" sz="1000" dirty="0"/>
              <a:t>   COMMENT ON COLUMN REAL_ORD.QTY IS '</a:t>
            </a:r>
            <a:r>
              <a:rPr lang="ko-KR" altLang="en-US" sz="1000" dirty="0"/>
              <a:t>주문수량 </a:t>
            </a:r>
            <a:r>
              <a:rPr lang="en-US" altLang="ko-KR" sz="1000" dirty="0"/>
              <a:t>, 0 </a:t>
            </a:r>
            <a:r>
              <a:rPr lang="ko-KR" altLang="en-US" sz="1000" dirty="0"/>
              <a:t>보다 커야 함</a:t>
            </a:r>
            <a:r>
              <a:rPr lang="en-US" altLang="ko-KR" sz="1000" dirty="0"/>
              <a:t>';</a:t>
            </a:r>
          </a:p>
          <a:p>
            <a:r>
              <a:rPr lang="en-US" altLang="ko-KR" sz="1000" dirty="0"/>
              <a:t>   COMMENT ON COLUMN REAL_ORD.PRICE IS '</a:t>
            </a:r>
            <a:r>
              <a:rPr lang="ko-KR" altLang="en-US" sz="1000" dirty="0"/>
              <a:t>단가</a:t>
            </a:r>
            <a:r>
              <a:rPr lang="en-US" altLang="ko-KR" sz="1000" dirty="0"/>
              <a:t>';</a:t>
            </a:r>
          </a:p>
          <a:p>
            <a:r>
              <a:rPr lang="en-US" altLang="ko-KR" sz="1000" dirty="0"/>
              <a:t>   COMMENT ON COLUMN REAL_ORD.TOTAL_PRICE IS '</a:t>
            </a:r>
            <a:r>
              <a:rPr lang="ko-KR" altLang="en-US" sz="1000" dirty="0"/>
              <a:t>주문금액 </a:t>
            </a:r>
            <a:r>
              <a:rPr lang="en-US" altLang="ko-KR" sz="1000" dirty="0"/>
              <a:t>: </a:t>
            </a:r>
            <a:r>
              <a:rPr lang="ko-KR" altLang="en-US" sz="1000" dirty="0"/>
              <a:t>수량 * 단가</a:t>
            </a:r>
            <a:r>
              <a:rPr lang="en-US" altLang="ko-KR" sz="1000" dirty="0"/>
              <a:t>';</a:t>
            </a:r>
          </a:p>
          <a:p>
            <a:r>
              <a:rPr lang="en-US" altLang="ko-KR" sz="1000" dirty="0"/>
              <a:t>   COMMENT ON COLUMN REAL_ORD.POINT_USE IS '</a:t>
            </a:r>
            <a:r>
              <a:rPr lang="ko-KR" altLang="en-US" sz="1000" dirty="0"/>
              <a:t>포인트 </a:t>
            </a:r>
            <a:r>
              <a:rPr lang="en-US" altLang="ko-KR" sz="1000" dirty="0"/>
              <a:t>: </a:t>
            </a:r>
            <a:r>
              <a:rPr lang="ko-KR" altLang="en-US" sz="1000" dirty="0"/>
              <a:t>사용포인트</a:t>
            </a:r>
            <a:r>
              <a:rPr lang="en-US" altLang="ko-KR" sz="1000" dirty="0"/>
              <a:t>';</a:t>
            </a:r>
          </a:p>
          <a:p>
            <a:r>
              <a:rPr lang="en-US" altLang="ko-KR" sz="1000" dirty="0"/>
              <a:t>   COMMENT ON COLUMN REAL_ORD.POINT_ADD IS '</a:t>
            </a:r>
            <a:r>
              <a:rPr lang="ko-KR" altLang="en-US" sz="1000" dirty="0"/>
              <a:t>포인트 </a:t>
            </a:r>
            <a:r>
              <a:rPr lang="en-US" altLang="ko-KR" sz="1000" dirty="0"/>
              <a:t>: </a:t>
            </a:r>
            <a:r>
              <a:rPr lang="ko-KR" altLang="en-US" sz="1000" dirty="0"/>
              <a:t>추가포인트</a:t>
            </a:r>
            <a:r>
              <a:rPr lang="en-US" altLang="ko-KR" sz="1000" dirty="0"/>
              <a:t>';</a:t>
            </a:r>
          </a:p>
          <a:p>
            <a:r>
              <a:rPr lang="en-US" altLang="ko-KR" sz="1000" dirty="0"/>
              <a:t>   COMMENT ON COLUMN REAL_ORD.REG_DAY IS '</a:t>
            </a:r>
            <a:r>
              <a:rPr lang="ko-KR" altLang="en-US" sz="1000" dirty="0"/>
              <a:t>등록일자</a:t>
            </a:r>
            <a:r>
              <a:rPr lang="en-US" altLang="ko-KR" sz="1000" dirty="0"/>
              <a:t>';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6728224" y="932257"/>
            <a:ext cx="1461248" cy="3496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주문서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76557" y="944537"/>
            <a:ext cx="2008883" cy="132343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CREATE SEQUENCE </a:t>
            </a:r>
            <a:r>
              <a:rPr lang="en-US" altLang="ko-KR" sz="1000" dirty="0" err="1"/>
              <a:t>sq_real_ord</a:t>
            </a:r>
            <a:endParaRPr lang="en-US" altLang="ko-KR" sz="1000" dirty="0"/>
          </a:p>
          <a:p>
            <a:r>
              <a:rPr lang="en-US" altLang="ko-KR" sz="1000" dirty="0"/>
              <a:t>       INCREMENT BY 1</a:t>
            </a:r>
          </a:p>
          <a:p>
            <a:r>
              <a:rPr lang="en-US" altLang="ko-KR" sz="1000" dirty="0"/>
              <a:t>       START WITH 1000000</a:t>
            </a:r>
          </a:p>
          <a:p>
            <a:r>
              <a:rPr lang="en-US" altLang="ko-KR" sz="1000" dirty="0"/>
              <a:t>       MINVALUE 1</a:t>
            </a:r>
          </a:p>
          <a:p>
            <a:r>
              <a:rPr lang="en-US" altLang="ko-KR" sz="1000" dirty="0"/>
              <a:t>       MAXVALUE 9999999</a:t>
            </a:r>
          </a:p>
          <a:p>
            <a:r>
              <a:rPr lang="en-US" altLang="ko-KR" sz="1000" dirty="0"/>
              <a:t>       NOCYCLE</a:t>
            </a:r>
          </a:p>
          <a:p>
            <a:r>
              <a:rPr lang="en-US" altLang="ko-KR" sz="1000" dirty="0"/>
              <a:t>       CACHE 20</a:t>
            </a:r>
          </a:p>
          <a:p>
            <a:r>
              <a:rPr lang="en-US" altLang="ko-KR" sz="1000" dirty="0"/>
              <a:t>       NOORDER;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7683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1802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데이터 생성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844" y="1387800"/>
            <a:ext cx="4190571" cy="224676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Insert </a:t>
            </a:r>
            <a:r>
              <a:rPr lang="en-US" altLang="ko-KR" sz="1000" dirty="0"/>
              <a:t>into CST_INFO (CST_ID,NAME,BIRTH,MOBILE,POINT,REG_DAY) </a:t>
            </a:r>
          </a:p>
          <a:p>
            <a:r>
              <a:rPr lang="en-US" altLang="ko-KR" sz="1000" dirty="0"/>
              <a:t>values ('C001','</a:t>
            </a:r>
            <a:r>
              <a:rPr lang="ko-KR" altLang="en-US" sz="1000" dirty="0"/>
              <a:t>홍길동</a:t>
            </a:r>
            <a:r>
              <a:rPr lang="en-US" altLang="ko-KR" sz="1000" dirty="0"/>
              <a:t>1',20080304,'010-0000-1111',100,sysdate);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Insert into CST_INFO (CST_ID,NAME,BIRTH,MOBILE,POINT,REG_DAY)</a:t>
            </a:r>
          </a:p>
          <a:p>
            <a:r>
              <a:rPr lang="en-US" altLang="ko-KR" sz="1000" dirty="0"/>
              <a:t>values ('C002','</a:t>
            </a:r>
            <a:r>
              <a:rPr lang="ko-KR" altLang="en-US" sz="1000" dirty="0"/>
              <a:t>홍길동</a:t>
            </a:r>
            <a:r>
              <a:rPr lang="en-US" altLang="ko-KR" sz="1000" dirty="0"/>
              <a:t>2',20000304,'010-0000-1112',0,sysdate);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Insert into CST_INFO (CST_ID,NAME,BIRTH,MOBILE,POINT,REG_DAY)</a:t>
            </a:r>
          </a:p>
          <a:p>
            <a:r>
              <a:rPr lang="en-US" altLang="ko-KR" sz="1000" dirty="0"/>
              <a:t>values ('C003','</a:t>
            </a:r>
            <a:r>
              <a:rPr lang="ko-KR" altLang="en-US" sz="1000" dirty="0"/>
              <a:t>홍길동</a:t>
            </a:r>
            <a:r>
              <a:rPr lang="en-US" altLang="ko-KR" sz="1000" dirty="0"/>
              <a:t>3',19950304,'010-0000-1113',5000,sysdate);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Insert into CST_INFO (CST_ID,NAME,BIRTH,MOBILE,POINT,REG_DAY)</a:t>
            </a:r>
          </a:p>
          <a:p>
            <a:r>
              <a:rPr lang="en-US" altLang="ko-KR" sz="1000" dirty="0"/>
              <a:t>values ('C004','</a:t>
            </a:r>
            <a:r>
              <a:rPr lang="ko-KR" altLang="en-US" sz="1000" dirty="0"/>
              <a:t>홍길동</a:t>
            </a:r>
            <a:r>
              <a:rPr lang="en-US" altLang="ko-KR" sz="1000" dirty="0"/>
              <a:t>4',19700304,'010-0000-1114',0,sysdate);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Insert into CST_INFO (CST_ID,NAME,BIRTH,MOBILE,POINT,REG_DAY)</a:t>
            </a:r>
          </a:p>
          <a:p>
            <a:r>
              <a:rPr lang="en-US" altLang="ko-KR" sz="1000" dirty="0"/>
              <a:t>values ('C005','</a:t>
            </a:r>
            <a:r>
              <a:rPr lang="ko-KR" altLang="en-US" sz="1000" dirty="0"/>
              <a:t>홍길동</a:t>
            </a:r>
            <a:r>
              <a:rPr lang="en-US" altLang="ko-KR" sz="1000" dirty="0"/>
              <a:t>5',19600304,'010-0000-1115',0,sysdate);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6293210" y="1289420"/>
            <a:ext cx="4527201" cy="224676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insert into menu(</a:t>
            </a:r>
            <a:r>
              <a:rPr lang="en-US" altLang="ko-KR" sz="1000" dirty="0" err="1"/>
              <a:t>mnu_id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mnu_type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mnu_nm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mnu_price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use_yn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reg_day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values ('M001','</a:t>
            </a:r>
            <a:r>
              <a:rPr lang="ko-KR" altLang="en-US" sz="1000" dirty="0"/>
              <a:t>커피</a:t>
            </a:r>
            <a:r>
              <a:rPr lang="en-US" altLang="ko-KR" sz="1000" dirty="0"/>
              <a:t>','</a:t>
            </a:r>
            <a:r>
              <a:rPr lang="ko-KR" altLang="en-US" sz="1000" dirty="0" err="1"/>
              <a:t>아메리카노</a:t>
            </a:r>
            <a:r>
              <a:rPr lang="en-US" altLang="ko-KR" sz="1000" dirty="0"/>
              <a:t>',3000,'Y',sysdate);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insert into menu(</a:t>
            </a:r>
            <a:r>
              <a:rPr lang="en-US" altLang="ko-KR" sz="1000" dirty="0" err="1"/>
              <a:t>mnu_id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mnu_type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mnu_nm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mnu_price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use_yn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reg_day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values ('M002','</a:t>
            </a:r>
            <a:r>
              <a:rPr lang="ko-KR" altLang="en-US" sz="1000" dirty="0"/>
              <a:t>커피</a:t>
            </a:r>
            <a:r>
              <a:rPr lang="en-US" altLang="ko-KR" sz="1000" dirty="0"/>
              <a:t>','</a:t>
            </a:r>
            <a:r>
              <a:rPr lang="ko-KR" altLang="en-US" sz="1000" dirty="0" err="1"/>
              <a:t>카페라떼</a:t>
            </a:r>
            <a:r>
              <a:rPr lang="en-US" altLang="ko-KR" sz="1000" dirty="0"/>
              <a:t>',4000,'Y',sysdate);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insert into menu(</a:t>
            </a:r>
            <a:r>
              <a:rPr lang="en-US" altLang="ko-KR" sz="1000" dirty="0" err="1"/>
              <a:t>mnu_id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mnu_type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mnu_nm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mnu_price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use_yn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reg_day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values ('M003','</a:t>
            </a:r>
            <a:r>
              <a:rPr lang="ko-KR" altLang="en-US" sz="1000" dirty="0"/>
              <a:t>커피</a:t>
            </a:r>
            <a:r>
              <a:rPr lang="en-US" altLang="ko-KR" sz="1000" dirty="0"/>
              <a:t>','</a:t>
            </a:r>
            <a:r>
              <a:rPr lang="ko-KR" altLang="en-US" sz="1000" dirty="0" err="1"/>
              <a:t>카푸치노</a:t>
            </a:r>
            <a:r>
              <a:rPr lang="en-US" altLang="ko-KR" sz="1000" dirty="0"/>
              <a:t>',4000,'Y',sysdate);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insert into menu(</a:t>
            </a:r>
            <a:r>
              <a:rPr lang="en-US" altLang="ko-KR" sz="1000" dirty="0" err="1"/>
              <a:t>mnu_id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mnu_type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mnu_nm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mnu_price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use_yn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reg_day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values ('M004','</a:t>
            </a:r>
            <a:r>
              <a:rPr lang="ko-KR" altLang="en-US" sz="1000" dirty="0"/>
              <a:t>맥주</a:t>
            </a:r>
            <a:r>
              <a:rPr lang="en-US" altLang="ko-KR" sz="1000" dirty="0"/>
              <a:t>','</a:t>
            </a:r>
            <a:r>
              <a:rPr lang="ko-KR" altLang="en-US" sz="1000" dirty="0"/>
              <a:t>생맥주</a:t>
            </a:r>
            <a:r>
              <a:rPr lang="en-US" altLang="ko-KR" sz="1000" dirty="0"/>
              <a:t>',5000,'Y',sysdate);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insert into menu(</a:t>
            </a:r>
            <a:r>
              <a:rPr lang="en-US" altLang="ko-KR" sz="1000" dirty="0" err="1"/>
              <a:t>mnu_id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mnu_type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mnu_nm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mnu_price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use_yn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reg_day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values ('M005','</a:t>
            </a:r>
            <a:r>
              <a:rPr lang="ko-KR" altLang="en-US" sz="1000" dirty="0"/>
              <a:t>맥주</a:t>
            </a:r>
            <a:r>
              <a:rPr lang="en-US" altLang="ko-KR" sz="1000" dirty="0"/>
              <a:t>','</a:t>
            </a:r>
            <a:r>
              <a:rPr lang="ko-KR" altLang="en-US" sz="1000" dirty="0"/>
              <a:t>흑맥주</a:t>
            </a:r>
            <a:r>
              <a:rPr lang="en-US" altLang="ko-KR" sz="1000" dirty="0"/>
              <a:t>',6000,'Y',sysdate);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1778139" y="767260"/>
            <a:ext cx="1461248" cy="3496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고객정보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897904" y="741472"/>
            <a:ext cx="1461248" cy="3496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메뉴 테이블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897904" y="3646288"/>
            <a:ext cx="1461248" cy="3496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메뉴 옵션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93210" y="4067018"/>
            <a:ext cx="4527201" cy="270843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insert into </a:t>
            </a:r>
            <a:r>
              <a:rPr lang="en-US" altLang="ko-KR" sz="1000" dirty="0" err="1"/>
              <a:t>menu_opt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mnu_type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mnu_opt</a:t>
            </a:r>
            <a:r>
              <a:rPr lang="en-US" altLang="ko-KR" sz="1000" dirty="0"/>
              <a:t>,  </a:t>
            </a:r>
            <a:r>
              <a:rPr lang="en-US" altLang="ko-KR" sz="1000" dirty="0" err="1"/>
              <a:t>opt_price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reg_day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values ('</a:t>
            </a:r>
            <a:r>
              <a:rPr lang="ko-KR" altLang="en-US" sz="1000" dirty="0"/>
              <a:t>커피</a:t>
            </a:r>
            <a:r>
              <a:rPr lang="en-US" altLang="ko-KR" sz="1000" dirty="0"/>
              <a:t>','M',500,sysdate);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insert into </a:t>
            </a:r>
            <a:r>
              <a:rPr lang="en-US" altLang="ko-KR" sz="1000" dirty="0" err="1"/>
              <a:t>menu_opt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mnu_type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mnu_opt</a:t>
            </a:r>
            <a:r>
              <a:rPr lang="en-US" altLang="ko-KR" sz="1000" dirty="0"/>
              <a:t>,  </a:t>
            </a:r>
            <a:r>
              <a:rPr lang="en-US" altLang="ko-KR" sz="1000" dirty="0" err="1"/>
              <a:t>opt_price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reg_day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values ('</a:t>
            </a:r>
            <a:r>
              <a:rPr lang="ko-KR" altLang="en-US" sz="1000" dirty="0"/>
              <a:t>커피</a:t>
            </a:r>
            <a:r>
              <a:rPr lang="en-US" altLang="ko-KR" sz="1000" dirty="0"/>
              <a:t>','L',1000,sysdate);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insert into </a:t>
            </a:r>
            <a:r>
              <a:rPr lang="en-US" altLang="ko-KR" sz="1000" dirty="0" err="1"/>
              <a:t>menu_opt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mnu_type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mnu_opt</a:t>
            </a:r>
            <a:r>
              <a:rPr lang="en-US" altLang="ko-KR" sz="1000" dirty="0"/>
              <a:t>,  </a:t>
            </a:r>
            <a:r>
              <a:rPr lang="en-US" altLang="ko-KR" sz="1000" dirty="0" err="1"/>
              <a:t>opt_price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reg_day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values ('</a:t>
            </a:r>
            <a:r>
              <a:rPr lang="ko-KR" altLang="en-US" sz="1000" dirty="0"/>
              <a:t>커피</a:t>
            </a:r>
            <a:r>
              <a:rPr lang="en-US" altLang="ko-KR" sz="1000" dirty="0"/>
              <a:t>','ICE',500,sysdate);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insert into </a:t>
            </a:r>
            <a:r>
              <a:rPr lang="en-US" altLang="ko-KR" sz="1000" dirty="0" err="1"/>
              <a:t>menu_opt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mnu_type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mnu_opt</a:t>
            </a:r>
            <a:r>
              <a:rPr lang="en-US" altLang="ko-KR" sz="1000" dirty="0"/>
              <a:t>,  </a:t>
            </a:r>
            <a:r>
              <a:rPr lang="en-US" altLang="ko-KR" sz="1000" dirty="0" err="1"/>
              <a:t>opt_price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reg_day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values ('</a:t>
            </a:r>
            <a:r>
              <a:rPr lang="ko-KR" altLang="en-US" sz="1000" dirty="0"/>
              <a:t>맥주</a:t>
            </a:r>
            <a:r>
              <a:rPr lang="en-US" altLang="ko-KR" sz="1000" dirty="0"/>
              <a:t>','1000', 5000,sysdate);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insert into </a:t>
            </a:r>
            <a:r>
              <a:rPr lang="en-US" altLang="ko-KR" sz="1000" dirty="0" err="1"/>
              <a:t>menu_opt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mnu_type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mnu_opt</a:t>
            </a:r>
            <a:r>
              <a:rPr lang="en-US" altLang="ko-KR" sz="1000" dirty="0"/>
              <a:t>,  </a:t>
            </a:r>
            <a:r>
              <a:rPr lang="en-US" altLang="ko-KR" sz="1000" dirty="0" err="1"/>
              <a:t>opt_price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reg_day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values ('</a:t>
            </a:r>
            <a:r>
              <a:rPr lang="ko-KR" altLang="en-US" sz="1000" dirty="0"/>
              <a:t>맥주</a:t>
            </a:r>
            <a:r>
              <a:rPr lang="en-US" altLang="ko-KR" sz="1000" dirty="0"/>
              <a:t>','3000', 10000,sysdate);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insert into </a:t>
            </a:r>
            <a:r>
              <a:rPr lang="en-US" altLang="ko-KR" sz="1000" dirty="0" err="1"/>
              <a:t>menu_opt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mnu_type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mnu_opt</a:t>
            </a:r>
            <a:r>
              <a:rPr lang="en-US" altLang="ko-KR" sz="1000" dirty="0"/>
              <a:t>,  </a:t>
            </a:r>
            <a:r>
              <a:rPr lang="en-US" altLang="ko-KR" sz="1000" dirty="0" err="1"/>
              <a:t>opt_price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reg_day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values ('</a:t>
            </a:r>
            <a:r>
              <a:rPr lang="ko-KR" altLang="en-US" sz="1000" dirty="0"/>
              <a:t>맥주</a:t>
            </a:r>
            <a:r>
              <a:rPr lang="en-US" altLang="ko-KR" sz="1000" dirty="0"/>
              <a:t>','5000', 20000,sysdate);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1778139" y="4172147"/>
            <a:ext cx="1461248" cy="3496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Cart 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장바구니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0090" y="4665551"/>
            <a:ext cx="4823756" cy="132343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insert into </a:t>
            </a:r>
            <a:r>
              <a:rPr lang="en-US" altLang="ko-KR" sz="1000" dirty="0" err="1"/>
              <a:t>tmp_ord</a:t>
            </a:r>
            <a:r>
              <a:rPr lang="en-US" altLang="ko-KR" sz="1000" dirty="0"/>
              <a:t> (</a:t>
            </a:r>
            <a:r>
              <a:rPr lang="en-US" altLang="ko-KR" sz="1000" dirty="0" err="1"/>
              <a:t>cst_id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mnu_id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mnu_size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mnu_ice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qty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point_use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reg_day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values ('C001','M001','M','N',2,0,sysdate);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insert into </a:t>
            </a:r>
            <a:r>
              <a:rPr lang="en-US" altLang="ko-KR" sz="1000" dirty="0" err="1"/>
              <a:t>tmp_ord</a:t>
            </a:r>
            <a:r>
              <a:rPr lang="en-US" altLang="ko-KR" sz="1000" dirty="0"/>
              <a:t> (</a:t>
            </a:r>
            <a:r>
              <a:rPr lang="en-US" altLang="ko-KR" sz="1000" dirty="0" err="1"/>
              <a:t>cst_id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mnu_id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mnu_size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mnu_ice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qty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point_use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reg_day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values ('C002','M002','L','ICE',3,0,sysdate);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insert into </a:t>
            </a:r>
            <a:r>
              <a:rPr lang="en-US" altLang="ko-KR" sz="1000" dirty="0" err="1"/>
              <a:t>tmp_ord</a:t>
            </a:r>
            <a:r>
              <a:rPr lang="en-US" altLang="ko-KR" sz="1000" dirty="0"/>
              <a:t> (</a:t>
            </a:r>
            <a:r>
              <a:rPr lang="en-US" altLang="ko-KR" sz="1000" dirty="0" err="1"/>
              <a:t>cst_id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mnu_id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mnu_size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mnu_ice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qty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point_use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reg_day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values ('C003','M004','3000','N',1,3000,sysdate);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9825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5242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/>
              <a:t>주문서 생성에 대한 고민 </a:t>
            </a:r>
            <a:r>
              <a:rPr lang="en-US" altLang="ko-KR" sz="2000" b="1" dirty="0"/>
              <a:t>(w/Application)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023" y="2941040"/>
            <a:ext cx="1787774" cy="2111853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4256843" y="2054094"/>
            <a:ext cx="2841812" cy="88694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주문목록 확인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4222376" y="3156246"/>
            <a:ext cx="2841812" cy="88694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옵션체크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사이즈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아이스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4256843" y="4258398"/>
            <a:ext cx="2841812" cy="88694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주류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-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미성년자불가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4256843" y="5360550"/>
            <a:ext cx="2841812" cy="88694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포인트 체크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추가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650" y="2539292"/>
            <a:ext cx="3242605" cy="332058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03159" y="887584"/>
            <a:ext cx="1034918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Application (Java, php..) </a:t>
            </a:r>
            <a:r>
              <a:rPr lang="ko-KR" altLang="en-US" b="1" dirty="0" smtClean="0"/>
              <a:t>작업 시 클래스를 통해 각 단위 별 체크 로직을 만들어 주문하도록 한다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77844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4754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/>
              <a:t>주문서 생성에 대한 고민 </a:t>
            </a:r>
            <a:r>
              <a:rPr lang="en-US" altLang="ko-KR" sz="2000" b="1" dirty="0"/>
              <a:t>(</a:t>
            </a:r>
            <a:r>
              <a:rPr lang="en-US" altLang="ko-KR" sz="2000" b="1" dirty="0" smtClean="0"/>
              <a:t>w/DBMS)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99" y="3005776"/>
            <a:ext cx="1787774" cy="2111853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4114797" y="2703753"/>
            <a:ext cx="2841812" cy="78054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주문목록 확인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4114797" y="3671430"/>
            <a:ext cx="2841812" cy="78054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옵션체크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사이즈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아이스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4114797" y="4666002"/>
            <a:ext cx="2841812" cy="78054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주류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-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미성년자불가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4114797" y="5633682"/>
            <a:ext cx="2841812" cy="78054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포인트 체크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추가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766" y="2489727"/>
            <a:ext cx="3242605" cy="332058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03159" y="887584"/>
            <a:ext cx="109520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대량주문 또는 정기적인 주문에 대한 필요성이 있을 경우 </a:t>
            </a:r>
            <a:r>
              <a:rPr lang="en-US" altLang="ko-KR" b="1" dirty="0" smtClean="0"/>
              <a:t>Application </a:t>
            </a:r>
            <a:r>
              <a:rPr lang="ko-KR" altLang="en-US" b="1" dirty="0" smtClean="0"/>
              <a:t>에서 동일한 작업을 할 수 있지만</a:t>
            </a:r>
            <a:r>
              <a:rPr lang="en-US" altLang="ko-KR" b="1" dirty="0" smtClean="0"/>
              <a:t>,</a:t>
            </a:r>
            <a:br>
              <a:rPr lang="en-US" altLang="ko-KR" b="1" dirty="0" smtClean="0"/>
            </a:br>
            <a:r>
              <a:rPr lang="en-US" altLang="ko-KR" b="1" dirty="0" smtClean="0"/>
              <a:t>PL/SQL </a:t>
            </a:r>
            <a:r>
              <a:rPr lang="ko-KR" altLang="en-US" b="1" dirty="0" smtClean="0"/>
              <a:t>을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미리 만들어 놓고 운영하면 여러 가지 이점이 생깁니다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3765176" y="2008094"/>
            <a:ext cx="3550024" cy="4601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14797" y="2120395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PL/SQL</a:t>
            </a:r>
            <a:endParaRPr lang="ko-KR" altLang="en-US" b="1" dirty="0"/>
          </a:p>
        </p:txBody>
      </p:sp>
      <p:sp>
        <p:nvSpPr>
          <p:cNvPr id="9" name="이등변 삼각형 8"/>
          <p:cNvSpPr/>
          <p:nvPr/>
        </p:nvSpPr>
        <p:spPr>
          <a:xfrm rot="5400000">
            <a:off x="2876233" y="3730883"/>
            <a:ext cx="1060704" cy="381482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5400000">
            <a:off x="7166131" y="3730883"/>
            <a:ext cx="1060704" cy="381482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8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6239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/>
              <a:t>주문서 생성에 대한 고민 </a:t>
            </a:r>
            <a:r>
              <a:rPr lang="en-US" altLang="ko-KR" sz="2000" b="1" dirty="0" smtClean="0"/>
              <a:t>(Application </a:t>
            </a:r>
            <a:r>
              <a:rPr lang="en-US" altLang="ko-KR" sz="2000" b="1" dirty="0" err="1" smtClean="0"/>
              <a:t>vs</a:t>
            </a:r>
            <a:r>
              <a:rPr lang="en-US" altLang="ko-KR" sz="2000" b="1" dirty="0" smtClean="0"/>
              <a:t> PL/SQL)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15035" y="1649502"/>
            <a:ext cx="3460376" cy="2124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Application</a:t>
            </a:r>
          </a:p>
          <a:p>
            <a:pPr algn="ctr"/>
            <a:endParaRPr lang="en-US" altLang="ko-KR" sz="3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Java, php.. 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73153" y="1649503"/>
            <a:ext cx="3460376" cy="2124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PL/SQL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620870" y="2254619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VS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93818" y="4364909"/>
            <a:ext cx="4368504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어떤 선택이 좋다는 선택의 문제가 아닌 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필요에 따른 선택이 필요</a:t>
            </a:r>
            <a:endParaRPr lang="ko-KR" altLang="en-US" b="1" dirty="0"/>
          </a:p>
        </p:txBody>
      </p:sp>
      <p:sp>
        <p:nvSpPr>
          <p:cNvPr id="24" name="Freeform 191"/>
          <p:cNvSpPr>
            <a:spLocks/>
          </p:cNvSpPr>
          <p:nvPr/>
        </p:nvSpPr>
        <p:spPr bwMode="auto">
          <a:xfrm>
            <a:off x="6911788" y="1458102"/>
            <a:ext cx="723434" cy="723243"/>
          </a:xfrm>
          <a:custGeom>
            <a:avLst/>
            <a:gdLst>
              <a:gd name="T0" fmla="*/ 0 w 648"/>
              <a:gd name="T1" fmla="*/ 143336780 h 618"/>
              <a:gd name="T2" fmla="*/ 39941472 w 648"/>
              <a:gd name="T3" fmla="*/ 122641122 h 618"/>
              <a:gd name="T4" fmla="*/ 55373435 w 648"/>
              <a:gd name="T5" fmla="*/ 130305882 h 618"/>
              <a:gd name="T6" fmla="*/ 83514232 w 648"/>
              <a:gd name="T7" fmla="*/ 173230646 h 618"/>
              <a:gd name="T8" fmla="*/ 126179507 w 648"/>
              <a:gd name="T9" fmla="*/ 121108293 h 618"/>
              <a:gd name="T10" fmla="*/ 196984906 w 648"/>
              <a:gd name="T11" fmla="*/ 56721457 h 618"/>
              <a:gd name="T12" fmla="*/ 242373310 w 648"/>
              <a:gd name="T13" fmla="*/ 22994901 h 618"/>
              <a:gd name="T14" fmla="*/ 286854229 w 648"/>
              <a:gd name="T15" fmla="*/ 0 h 618"/>
              <a:gd name="T16" fmla="*/ 294116131 w 648"/>
              <a:gd name="T17" fmla="*/ 9964622 h 618"/>
              <a:gd name="T18" fmla="*/ 256897788 w 648"/>
              <a:gd name="T19" fmla="*/ 37558627 h 618"/>
              <a:gd name="T20" fmla="*/ 203339323 w 648"/>
              <a:gd name="T21" fmla="*/ 88148151 h 618"/>
              <a:gd name="T22" fmla="*/ 157043434 w 648"/>
              <a:gd name="T23" fmla="*/ 137971262 h 618"/>
              <a:gd name="T24" fmla="*/ 106208771 w 648"/>
              <a:gd name="T25" fmla="*/ 212322101 h 618"/>
              <a:gd name="T26" fmla="*/ 65359140 w 648"/>
              <a:gd name="T27" fmla="*/ 236850449 h 618"/>
              <a:gd name="T28" fmla="*/ 37218343 w 648"/>
              <a:gd name="T29" fmla="*/ 178596164 h 618"/>
              <a:gd name="T30" fmla="*/ 19063251 w 648"/>
              <a:gd name="T31" fmla="*/ 154834230 h 618"/>
              <a:gd name="T32" fmla="*/ 0 w 648"/>
              <a:gd name="T33" fmla="*/ 143336780 h 61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48" h="618">
                <a:moveTo>
                  <a:pt x="0" y="374"/>
                </a:moveTo>
                <a:lnTo>
                  <a:pt x="88" y="320"/>
                </a:lnTo>
                <a:lnTo>
                  <a:pt x="122" y="340"/>
                </a:lnTo>
                <a:lnTo>
                  <a:pt x="184" y="452"/>
                </a:lnTo>
                <a:lnTo>
                  <a:pt x="278" y="316"/>
                </a:lnTo>
                <a:lnTo>
                  <a:pt x="434" y="148"/>
                </a:lnTo>
                <a:lnTo>
                  <a:pt x="534" y="60"/>
                </a:lnTo>
                <a:lnTo>
                  <a:pt x="632" y="0"/>
                </a:lnTo>
                <a:lnTo>
                  <a:pt x="648" y="26"/>
                </a:lnTo>
                <a:lnTo>
                  <a:pt x="566" y="98"/>
                </a:lnTo>
                <a:lnTo>
                  <a:pt x="448" y="230"/>
                </a:lnTo>
                <a:lnTo>
                  <a:pt x="346" y="360"/>
                </a:lnTo>
                <a:lnTo>
                  <a:pt x="234" y="554"/>
                </a:lnTo>
                <a:lnTo>
                  <a:pt x="144" y="618"/>
                </a:lnTo>
                <a:lnTo>
                  <a:pt x="82" y="466"/>
                </a:lnTo>
                <a:lnTo>
                  <a:pt x="42" y="404"/>
                </a:lnTo>
                <a:lnTo>
                  <a:pt x="0" y="374"/>
                </a:lnTo>
                <a:close/>
              </a:path>
            </a:pathLst>
          </a:custGeom>
          <a:solidFill>
            <a:srgbClr val="0070C0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  <a:cs typeface="+mn-cs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23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3699</TotalTime>
  <Words>863</Words>
  <Application>Microsoft Office PowerPoint</Application>
  <PresentationFormat>와이드스크린</PresentationFormat>
  <Paragraphs>311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HY얕은샘물M</vt:lpstr>
      <vt:lpstr>맑은 고딕</vt:lpstr>
      <vt:lpstr>-윤고딕130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Microsoft 계정</cp:lastModifiedBy>
  <cp:revision>102</cp:revision>
  <dcterms:created xsi:type="dcterms:W3CDTF">2022-03-06T08:54:36Z</dcterms:created>
  <dcterms:modified xsi:type="dcterms:W3CDTF">2023-09-14T14:03:11Z</dcterms:modified>
</cp:coreProperties>
</file>