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2" r:id="rId7"/>
    <p:sldId id="271" r:id="rId8"/>
    <p:sldId id="273" r:id="rId9"/>
    <p:sldId id="274"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85" d="100"/>
          <a:sy n="85"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363701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281702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70507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87209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298144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14718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278471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52008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356802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82947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BDE155E-18D0-4AA6-B5E2-4D2CDFF03099}" type="datetimeFigureOut">
              <a:rPr lang="ko-KR" altLang="en-US" smtClean="0"/>
              <a:t>2023-08-26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76680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E155E-18D0-4AA6-B5E2-4D2CDFF03099}" type="datetimeFigureOut">
              <a:rPr lang="ko-KR" altLang="en-US" smtClean="0"/>
              <a:t>2023-08-26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7EEE4-F600-489F-9FF7-2452DE09CE32}" type="slidenum">
              <a:rPr lang="ko-KR" altLang="en-US" smtClean="0"/>
              <a:t>‹#›</a:t>
            </a:fld>
            <a:endParaRPr lang="ko-KR" altLang="en-US"/>
          </a:p>
        </p:txBody>
      </p:sp>
    </p:spTree>
    <p:extLst>
      <p:ext uri="{BB962C8B-B14F-4D97-AF65-F5344CB8AC3E}">
        <p14:creationId xmlns:p14="http://schemas.microsoft.com/office/powerpoint/2010/main" val="233063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en/database/oracle/oracle-database/19/lnpls/plsql-error-handling.html#GUID-7E0CDD98-D31C-4745-B819-B5C5E1DF90A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254497" y="1793632"/>
            <a:ext cx="5645776" cy="1323439"/>
          </a:xfrm>
          <a:prstGeom prst="rect">
            <a:avLst/>
          </a:prstGeom>
          <a:noFill/>
        </p:spPr>
        <p:txBody>
          <a:bodyPr wrap="none" rtlCol="0">
            <a:spAutoFit/>
          </a:bodyPr>
          <a:lstStyle/>
          <a:p>
            <a:r>
              <a:rPr lang="en-US" altLang="ko-KR" sz="3600" b="1" dirty="0" smtClean="0"/>
              <a:t>#Section4  </a:t>
            </a:r>
            <a:r>
              <a:rPr lang="en-US" altLang="ko-KR" sz="4400" b="1" dirty="0" smtClean="0"/>
              <a:t/>
            </a:r>
            <a:br>
              <a:rPr lang="en-US" altLang="ko-KR" sz="4400" b="1" dirty="0" smtClean="0"/>
            </a:br>
            <a:r>
              <a:rPr lang="en-US" altLang="ko-KR" sz="4400" b="1" dirty="0"/>
              <a:t> </a:t>
            </a:r>
            <a:r>
              <a:rPr lang="ko-KR" altLang="en-US" sz="4400" b="1" dirty="0" smtClean="0"/>
              <a:t>예외처리</a:t>
            </a:r>
            <a:r>
              <a:rPr lang="en-US" altLang="ko-KR" sz="4400" b="1" dirty="0" smtClean="0"/>
              <a:t>(Exception)</a:t>
            </a:r>
            <a:endParaRPr lang="ko-KR" altLang="en-US" sz="4000" b="1" dirty="0">
              <a:solidFill>
                <a:srgbClr val="0070C0"/>
              </a:solidFill>
            </a:endParaRPr>
          </a:p>
        </p:txBody>
      </p:sp>
      <p:sp>
        <p:nvSpPr>
          <p:cNvPr id="4" name="TextBox 3"/>
          <p:cNvSpPr txBox="1"/>
          <p:nvPr/>
        </p:nvSpPr>
        <p:spPr>
          <a:xfrm>
            <a:off x="11563453" y="6609916"/>
            <a:ext cx="628698" cy="246221"/>
          </a:xfrm>
          <a:prstGeom prst="rect">
            <a:avLst/>
          </a:prstGeom>
          <a:noFill/>
        </p:spPr>
        <p:txBody>
          <a:bodyPr wrap="none" rtlCol="0">
            <a:spAutoFit/>
          </a:bodyPr>
          <a:lstStyle/>
          <a:p>
            <a:r>
              <a:rPr lang="en-US" altLang="ko-KR" sz="1000" dirty="0" smtClean="0">
                <a:latin typeface="HY얕은샘물M" panose="02030600000101010101" pitchFamily="18" charset="-127"/>
                <a:ea typeface="HY얕은샘물M" panose="02030600000101010101" pitchFamily="18" charset="-127"/>
              </a:rPr>
              <a:t>IT</a:t>
            </a:r>
            <a:r>
              <a:rPr lang="ko-KR" altLang="en-US" sz="1000" dirty="0" smtClean="0">
                <a:latin typeface="HY얕은샘물M" panose="02030600000101010101" pitchFamily="18" charset="-127"/>
                <a:ea typeface="HY얕은샘물M" panose="02030600000101010101" pitchFamily="18" charset="-127"/>
              </a:rPr>
              <a:t>늦공 김부장</a:t>
            </a:r>
            <a:endParaRPr lang="ko-KR" altLang="en-US" sz="1000" dirty="0">
              <a:latin typeface="HY얕은샘물M" panose="02030600000101010101" pitchFamily="18" charset="-127"/>
              <a:ea typeface="HY얕은샘물M" panose="02030600000101010101" pitchFamily="18" charset="-127"/>
            </a:endParaRPr>
          </a:p>
        </p:txBody>
      </p:sp>
      <p:cxnSp>
        <p:nvCxnSpPr>
          <p:cNvPr id="5" name="직선 연결선 4"/>
          <p:cNvCxnSpPr/>
          <p:nvPr/>
        </p:nvCxnSpPr>
        <p:spPr>
          <a:xfrm>
            <a:off x="0" y="3430669"/>
            <a:ext cx="121921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2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p:cNvCxnSpPr/>
          <p:nvPr/>
        </p:nvCxnSpPr>
        <p:spPr>
          <a:xfrm>
            <a:off x="0" y="62383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2844" y="126384"/>
            <a:ext cx="4606710" cy="400110"/>
          </a:xfrm>
          <a:prstGeom prst="rect">
            <a:avLst/>
          </a:prstGeom>
          <a:noFill/>
        </p:spPr>
        <p:txBody>
          <a:bodyPr wrap="none" rtlCol="0">
            <a:spAutoFit/>
          </a:bodyPr>
          <a:lstStyle/>
          <a:p>
            <a:r>
              <a:rPr lang="en-US" altLang="ko-KR" sz="2000" b="1" dirty="0" smtClean="0"/>
              <a:t># Exception </a:t>
            </a:r>
            <a:r>
              <a:rPr lang="en-US" altLang="ko-KR" sz="2000" b="1" dirty="0"/>
              <a:t>- </a:t>
            </a:r>
            <a:r>
              <a:rPr lang="en-US" altLang="ko-KR" sz="2000" b="1" i="1" dirty="0"/>
              <a:t>Predefined Exceptions</a:t>
            </a:r>
            <a:endParaRPr lang="ko-KR" altLang="en-US" b="1" dirty="0">
              <a:solidFill>
                <a:srgbClr val="0070C0"/>
              </a:solidFill>
            </a:endParaRPr>
          </a:p>
        </p:txBody>
      </p:sp>
      <p:sp>
        <p:nvSpPr>
          <p:cNvPr id="4" name="TextBox 3"/>
          <p:cNvSpPr txBox="1"/>
          <p:nvPr/>
        </p:nvSpPr>
        <p:spPr>
          <a:xfrm>
            <a:off x="11563453" y="6609916"/>
            <a:ext cx="628698" cy="246221"/>
          </a:xfrm>
          <a:prstGeom prst="rect">
            <a:avLst/>
          </a:prstGeom>
          <a:noFill/>
        </p:spPr>
        <p:txBody>
          <a:bodyPr wrap="none" rtlCol="0">
            <a:spAutoFit/>
          </a:bodyPr>
          <a:lstStyle/>
          <a:p>
            <a:r>
              <a:rPr lang="en-US" altLang="ko-KR" sz="1000" dirty="0" smtClean="0">
                <a:latin typeface="HY얕은샘물M" panose="02030600000101010101" pitchFamily="18" charset="-127"/>
                <a:ea typeface="HY얕은샘물M" panose="02030600000101010101" pitchFamily="18" charset="-127"/>
              </a:rPr>
              <a:t>IT</a:t>
            </a:r>
            <a:r>
              <a:rPr lang="ko-KR" altLang="en-US" sz="1000" dirty="0" smtClean="0">
                <a:latin typeface="HY얕은샘물M" panose="02030600000101010101" pitchFamily="18" charset="-127"/>
                <a:ea typeface="HY얕은샘물M" panose="02030600000101010101" pitchFamily="18" charset="-127"/>
              </a:rPr>
              <a:t>늦공 김부장</a:t>
            </a:r>
            <a:endParaRPr lang="ko-KR" altLang="en-US" sz="1000" dirty="0">
              <a:latin typeface="HY얕은샘물M" panose="02030600000101010101" pitchFamily="18" charset="-127"/>
              <a:ea typeface="HY얕은샘물M" panose="02030600000101010101" pitchFamily="18" charset="-127"/>
            </a:endParaRPr>
          </a:p>
        </p:txBody>
      </p:sp>
      <p:sp>
        <p:nvSpPr>
          <p:cNvPr id="3" name="TextBox 2"/>
          <p:cNvSpPr txBox="1"/>
          <p:nvPr/>
        </p:nvSpPr>
        <p:spPr>
          <a:xfrm>
            <a:off x="717998" y="2818915"/>
            <a:ext cx="4786333" cy="3508653"/>
          </a:xfrm>
          <a:prstGeom prst="rect">
            <a:avLst/>
          </a:prstGeom>
          <a:noFill/>
        </p:spPr>
        <p:txBody>
          <a:bodyPr wrap="square" rtlCol="0">
            <a:spAutoFit/>
          </a:bodyPr>
          <a:lstStyle/>
          <a:p>
            <a:r>
              <a:rPr lang="en-US" altLang="ko-KR" sz="1400" dirty="0" smtClean="0">
                <a:solidFill>
                  <a:srgbClr val="0000CC"/>
                </a:solidFill>
              </a:rPr>
              <a:t>DECLARE </a:t>
            </a:r>
          </a:p>
          <a:p>
            <a:r>
              <a:rPr lang="en-US" altLang="ko-KR" sz="1400" dirty="0" smtClean="0"/>
              <a:t>     -- </a:t>
            </a:r>
            <a:r>
              <a:rPr lang="ko-KR" altLang="en-US" sz="1400" dirty="0" smtClean="0"/>
              <a:t>변수선언 </a:t>
            </a:r>
            <a:r>
              <a:rPr lang="en-US" altLang="ko-KR" sz="1400" dirty="0" smtClean="0"/>
              <a:t>, </a:t>
            </a:r>
            <a:r>
              <a:rPr lang="ko-KR" altLang="en-US" sz="1400" dirty="0" smtClean="0"/>
              <a:t>서브 프로그램 </a:t>
            </a:r>
          </a:p>
          <a:p>
            <a:r>
              <a:rPr lang="ko-KR" altLang="en-US" sz="1400" dirty="0" smtClean="0"/>
              <a:t> </a:t>
            </a:r>
          </a:p>
          <a:p>
            <a:r>
              <a:rPr lang="en-US" altLang="ko-KR" sz="1400" dirty="0" smtClean="0">
                <a:solidFill>
                  <a:srgbClr val="0000CC"/>
                </a:solidFill>
              </a:rPr>
              <a:t>BEGIN </a:t>
            </a:r>
            <a:r>
              <a:rPr lang="en-US" altLang="ko-KR" sz="1400" dirty="0" smtClean="0"/>
              <a:t>  </a:t>
            </a:r>
          </a:p>
          <a:p>
            <a:endParaRPr lang="en-US" altLang="ko-KR" sz="1400" dirty="0" smtClean="0"/>
          </a:p>
          <a:p>
            <a:r>
              <a:rPr lang="en-US" altLang="ko-KR" sz="1200" dirty="0" smtClean="0"/>
              <a:t>     -- Statements </a:t>
            </a:r>
          </a:p>
          <a:p>
            <a:r>
              <a:rPr lang="en-US" altLang="ko-KR" sz="1400" dirty="0" smtClean="0"/>
              <a:t>     </a:t>
            </a:r>
          </a:p>
          <a:p>
            <a:endParaRPr lang="en-US" altLang="ko-KR" sz="1400" dirty="0" smtClean="0"/>
          </a:p>
          <a:p>
            <a:r>
              <a:rPr lang="en-US" altLang="ko-KR" sz="1400" dirty="0" smtClean="0">
                <a:solidFill>
                  <a:srgbClr val="0000CC"/>
                </a:solidFill>
              </a:rPr>
              <a:t>EXCEPTION When </a:t>
            </a:r>
            <a:r>
              <a:rPr lang="ko-KR" altLang="en-US" sz="1400" dirty="0" smtClean="0">
                <a:solidFill>
                  <a:srgbClr val="0000CC"/>
                </a:solidFill>
              </a:rPr>
              <a:t>에러유형 </a:t>
            </a:r>
            <a:r>
              <a:rPr lang="en-US" altLang="ko-KR" sz="1400" dirty="0" smtClean="0">
                <a:solidFill>
                  <a:srgbClr val="0000CC"/>
                </a:solidFill>
              </a:rPr>
              <a:t>then</a:t>
            </a:r>
            <a:r>
              <a:rPr lang="en-US" altLang="ko-KR" sz="1400" dirty="0" smtClean="0"/>
              <a:t/>
            </a:r>
            <a:br>
              <a:rPr lang="en-US" altLang="ko-KR" sz="1400" dirty="0" smtClean="0"/>
            </a:br>
            <a:r>
              <a:rPr lang="en-US" altLang="ko-KR" sz="1400" dirty="0" smtClean="0"/>
              <a:t>                  -- Error </a:t>
            </a:r>
            <a:r>
              <a:rPr lang="ko-KR" altLang="en-US" sz="1400" dirty="0" smtClean="0"/>
              <a:t>메시지 </a:t>
            </a:r>
            <a:endParaRPr lang="en-US" altLang="ko-KR" sz="1400" dirty="0" smtClean="0"/>
          </a:p>
          <a:p>
            <a:r>
              <a:rPr lang="en-US" altLang="ko-KR" sz="1400" dirty="0" smtClean="0"/>
              <a:t>                When </a:t>
            </a:r>
            <a:r>
              <a:rPr lang="ko-KR" altLang="en-US" sz="1400" dirty="0"/>
              <a:t>에러유형 </a:t>
            </a:r>
            <a:r>
              <a:rPr lang="en-US" altLang="ko-KR" sz="1400" dirty="0" smtClean="0"/>
              <a:t>then</a:t>
            </a:r>
            <a:br>
              <a:rPr lang="en-US" altLang="ko-KR" sz="1400" dirty="0" smtClean="0"/>
            </a:br>
            <a:r>
              <a:rPr lang="en-US" altLang="ko-KR" sz="1400" dirty="0" smtClean="0"/>
              <a:t>                  -- </a:t>
            </a:r>
            <a:r>
              <a:rPr lang="en-US" altLang="ko-KR" sz="1400" dirty="0"/>
              <a:t>Error </a:t>
            </a:r>
            <a:r>
              <a:rPr lang="ko-KR" altLang="en-US" sz="1400" dirty="0"/>
              <a:t>메시지</a:t>
            </a:r>
            <a:endParaRPr lang="en-US" altLang="ko-KR" sz="1400" dirty="0"/>
          </a:p>
          <a:p>
            <a:r>
              <a:rPr lang="en-US" altLang="ko-KR" sz="1400" dirty="0" smtClean="0"/>
              <a:t>                When others </a:t>
            </a:r>
            <a:r>
              <a:rPr lang="ko-KR" altLang="en-US" sz="1400" dirty="0" smtClean="0"/>
              <a:t> </a:t>
            </a:r>
            <a:r>
              <a:rPr lang="en-US" altLang="ko-KR" sz="1400" dirty="0"/>
              <a:t>then</a:t>
            </a:r>
          </a:p>
          <a:p>
            <a:r>
              <a:rPr lang="en-US" altLang="ko-KR" sz="1400" dirty="0" smtClean="0"/>
              <a:t>                  </a:t>
            </a:r>
            <a:r>
              <a:rPr lang="en-US" altLang="ko-KR" sz="1400" dirty="0"/>
              <a:t>-- Error </a:t>
            </a:r>
            <a:r>
              <a:rPr lang="ko-KR" altLang="en-US" sz="1400" dirty="0"/>
              <a:t>메시지</a:t>
            </a:r>
            <a:endParaRPr lang="en-US" altLang="ko-KR" sz="1400" dirty="0" smtClean="0"/>
          </a:p>
          <a:p>
            <a:r>
              <a:rPr lang="ko-KR" altLang="en-US" sz="1400" dirty="0" smtClean="0"/>
              <a:t> </a:t>
            </a:r>
          </a:p>
          <a:p>
            <a:r>
              <a:rPr lang="en-US" altLang="ko-KR" sz="1400" dirty="0" smtClean="0">
                <a:solidFill>
                  <a:srgbClr val="0000CC"/>
                </a:solidFill>
              </a:rPr>
              <a:t>END;</a:t>
            </a:r>
            <a:endParaRPr lang="en-US" altLang="ko-KR" sz="1400" dirty="0">
              <a:solidFill>
                <a:srgbClr val="0000CC"/>
              </a:solidFill>
            </a:endParaRPr>
          </a:p>
        </p:txBody>
      </p:sp>
      <p:sp>
        <p:nvSpPr>
          <p:cNvPr id="10" name="TextBox 9"/>
          <p:cNvSpPr txBox="1"/>
          <p:nvPr/>
        </p:nvSpPr>
        <p:spPr>
          <a:xfrm>
            <a:off x="6606987" y="1143785"/>
            <a:ext cx="3323346" cy="5078313"/>
          </a:xfrm>
          <a:prstGeom prst="rect">
            <a:avLst/>
          </a:prstGeom>
          <a:noFill/>
          <a:ln>
            <a:solidFill>
              <a:schemeClr val="bg1">
                <a:lumMod val="85000"/>
              </a:schemeClr>
            </a:solidFill>
          </a:ln>
        </p:spPr>
        <p:txBody>
          <a:bodyPr wrap="none" rtlCol="0">
            <a:spAutoFit/>
          </a:bodyPr>
          <a:lstStyle/>
          <a:p>
            <a:r>
              <a:rPr lang="en-US" altLang="ko-KR" sz="1200" dirty="0">
                <a:solidFill>
                  <a:srgbClr val="0000CC"/>
                </a:solidFill>
              </a:rPr>
              <a:t>Declare</a:t>
            </a:r>
          </a:p>
          <a:p>
            <a:r>
              <a:rPr lang="en-US" altLang="ko-KR" sz="1200" dirty="0"/>
              <a:t>    </a:t>
            </a:r>
            <a:r>
              <a:rPr lang="en-US" altLang="ko-KR" sz="1200" dirty="0" err="1"/>
              <a:t>v_name</a:t>
            </a:r>
            <a:r>
              <a:rPr lang="en-US" altLang="ko-KR" sz="1200" dirty="0"/>
              <a:t> </a:t>
            </a:r>
            <a:r>
              <a:rPr lang="en-US" altLang="ko-KR" sz="1200" dirty="0" err="1"/>
              <a:t>cst_info.name%type</a:t>
            </a:r>
            <a:r>
              <a:rPr lang="en-US" altLang="ko-KR" sz="1200" dirty="0"/>
              <a:t>; </a:t>
            </a:r>
          </a:p>
          <a:p>
            <a:r>
              <a:rPr lang="en-US" altLang="ko-KR" sz="1200" dirty="0"/>
              <a:t>    </a:t>
            </a:r>
            <a:r>
              <a:rPr lang="en-US" altLang="ko-KR" sz="1200" dirty="0" err="1"/>
              <a:t>v_mnu_nm</a:t>
            </a:r>
            <a:r>
              <a:rPr lang="en-US" altLang="ko-KR" sz="1200" dirty="0"/>
              <a:t> </a:t>
            </a:r>
            <a:r>
              <a:rPr lang="en-US" altLang="ko-KR" sz="1200" dirty="0" err="1"/>
              <a:t>menu.mnu_nm%type</a:t>
            </a:r>
            <a:r>
              <a:rPr lang="en-US" altLang="ko-KR" sz="1200" dirty="0"/>
              <a:t>;</a:t>
            </a:r>
          </a:p>
          <a:p>
            <a:r>
              <a:rPr lang="en-US" altLang="ko-KR" sz="1200" dirty="0">
                <a:solidFill>
                  <a:srgbClr val="0000CC"/>
                </a:solidFill>
              </a:rPr>
              <a:t>BEGIN</a:t>
            </a:r>
            <a:r>
              <a:rPr lang="en-US" altLang="ko-KR" sz="1200" dirty="0"/>
              <a:t> </a:t>
            </a:r>
          </a:p>
          <a:p>
            <a:endParaRPr lang="en-US" altLang="ko-KR" sz="1200" dirty="0"/>
          </a:p>
          <a:p>
            <a:r>
              <a:rPr lang="en-US" altLang="ko-KR" sz="1200" dirty="0"/>
              <a:t>-- </a:t>
            </a:r>
            <a:r>
              <a:rPr lang="ko-KR" altLang="en-US" sz="1200" dirty="0" err="1"/>
              <a:t>메뉴명</a:t>
            </a:r>
            <a:r>
              <a:rPr lang="ko-KR" altLang="en-US" sz="1200" dirty="0"/>
              <a:t> 가져오기 </a:t>
            </a:r>
          </a:p>
          <a:p>
            <a:r>
              <a:rPr lang="ko-KR" altLang="en-US" sz="1200" dirty="0"/>
              <a:t>   </a:t>
            </a:r>
            <a:r>
              <a:rPr lang="en-US" altLang="ko-KR" sz="1200" dirty="0"/>
              <a:t>select </a:t>
            </a:r>
            <a:r>
              <a:rPr lang="en-US" altLang="ko-KR" sz="1200" dirty="0" err="1"/>
              <a:t>mnu_nm</a:t>
            </a:r>
            <a:endParaRPr lang="en-US" altLang="ko-KR" sz="1200" dirty="0"/>
          </a:p>
          <a:p>
            <a:r>
              <a:rPr lang="en-US" altLang="ko-KR" sz="1200" dirty="0"/>
              <a:t>   into </a:t>
            </a:r>
            <a:r>
              <a:rPr lang="en-US" altLang="ko-KR" sz="1200" dirty="0" err="1"/>
              <a:t>v_mnu_nm</a:t>
            </a:r>
            <a:endParaRPr lang="en-US" altLang="ko-KR" sz="1200" dirty="0"/>
          </a:p>
          <a:p>
            <a:r>
              <a:rPr lang="en-US" altLang="ko-KR" sz="1200" dirty="0"/>
              <a:t>   from menu </a:t>
            </a:r>
          </a:p>
          <a:p>
            <a:r>
              <a:rPr lang="en-US" altLang="ko-KR" sz="1200" dirty="0"/>
              <a:t>   where </a:t>
            </a:r>
            <a:r>
              <a:rPr lang="en-US" altLang="ko-KR" sz="1200" dirty="0" err="1"/>
              <a:t>mnu_id</a:t>
            </a:r>
            <a:r>
              <a:rPr lang="en-US" altLang="ko-KR" sz="1200" dirty="0"/>
              <a:t>='M001'   </a:t>
            </a:r>
          </a:p>
          <a:p>
            <a:r>
              <a:rPr lang="en-US" altLang="ko-KR" sz="1200" dirty="0"/>
              <a:t>   ;</a:t>
            </a:r>
          </a:p>
          <a:p>
            <a:r>
              <a:rPr lang="en-US" altLang="ko-KR" sz="1200" dirty="0"/>
              <a:t>   </a:t>
            </a:r>
          </a:p>
          <a:p>
            <a:r>
              <a:rPr lang="en-US" altLang="ko-KR" sz="1200" dirty="0"/>
              <a:t>-- </a:t>
            </a:r>
            <a:r>
              <a:rPr lang="ko-KR" altLang="en-US" sz="1200" dirty="0"/>
              <a:t>고객명 가져오기    </a:t>
            </a:r>
          </a:p>
          <a:p>
            <a:r>
              <a:rPr lang="ko-KR" altLang="en-US" sz="1200" dirty="0"/>
              <a:t>   </a:t>
            </a:r>
            <a:r>
              <a:rPr lang="en-US" altLang="ko-KR" sz="1200" dirty="0"/>
              <a:t>select name</a:t>
            </a:r>
          </a:p>
          <a:p>
            <a:r>
              <a:rPr lang="en-US" altLang="ko-KR" sz="1200" dirty="0"/>
              <a:t>   into </a:t>
            </a:r>
            <a:r>
              <a:rPr lang="en-US" altLang="ko-KR" sz="1200" dirty="0" err="1"/>
              <a:t>v_name</a:t>
            </a:r>
            <a:endParaRPr lang="en-US" altLang="ko-KR" sz="1200" dirty="0"/>
          </a:p>
          <a:p>
            <a:r>
              <a:rPr lang="en-US" altLang="ko-KR" sz="1200" dirty="0"/>
              <a:t>   from </a:t>
            </a:r>
            <a:r>
              <a:rPr lang="en-US" altLang="ko-KR" sz="1200" dirty="0" err="1"/>
              <a:t>cst_info</a:t>
            </a:r>
            <a:r>
              <a:rPr lang="en-US" altLang="ko-KR" sz="1200" dirty="0"/>
              <a:t> </a:t>
            </a:r>
          </a:p>
          <a:p>
            <a:r>
              <a:rPr lang="en-US" altLang="ko-KR" sz="1200" dirty="0"/>
              <a:t>   where </a:t>
            </a:r>
            <a:r>
              <a:rPr lang="en-US" altLang="ko-KR" sz="1200" dirty="0" err="1"/>
              <a:t>cst_id</a:t>
            </a:r>
            <a:r>
              <a:rPr lang="en-US" altLang="ko-KR" sz="1200" dirty="0"/>
              <a:t>='C001'   </a:t>
            </a:r>
          </a:p>
          <a:p>
            <a:r>
              <a:rPr lang="en-US" altLang="ko-KR" sz="1200" dirty="0"/>
              <a:t>   ;</a:t>
            </a:r>
          </a:p>
          <a:p>
            <a:r>
              <a:rPr lang="en-US" altLang="ko-KR" sz="1200" dirty="0"/>
              <a:t>   </a:t>
            </a:r>
          </a:p>
          <a:p>
            <a:r>
              <a:rPr lang="en-US" altLang="ko-KR" sz="1200" dirty="0"/>
              <a:t>   </a:t>
            </a:r>
            <a:r>
              <a:rPr lang="en-US" altLang="ko-KR" sz="1200" dirty="0" err="1"/>
              <a:t>dbms_output.put_line</a:t>
            </a:r>
            <a:r>
              <a:rPr lang="en-US" altLang="ko-KR" sz="1200" dirty="0" smtClean="0"/>
              <a:t>('</a:t>
            </a:r>
            <a:r>
              <a:rPr lang="ko-KR" altLang="en-US" sz="1200" dirty="0" smtClean="0"/>
              <a:t>이름 </a:t>
            </a:r>
            <a:r>
              <a:rPr lang="en-US" altLang="ko-KR" sz="1200" dirty="0"/>
              <a:t>: '||</a:t>
            </a:r>
            <a:r>
              <a:rPr lang="en-US" altLang="ko-KR" sz="1200" dirty="0" err="1"/>
              <a:t>v_name</a:t>
            </a:r>
            <a:r>
              <a:rPr lang="en-US" altLang="ko-KR" sz="1200" dirty="0" smtClean="0"/>
              <a:t>);</a:t>
            </a:r>
            <a:br>
              <a:rPr lang="en-US" altLang="ko-KR" sz="1200" dirty="0" smtClean="0"/>
            </a:br>
            <a:r>
              <a:rPr lang="en-US" altLang="ko-KR" sz="1200" dirty="0" smtClean="0"/>
              <a:t>   </a:t>
            </a:r>
            <a:r>
              <a:rPr lang="en-US" altLang="ko-KR" sz="1200" dirty="0" err="1"/>
              <a:t>dbms_output.put_line</a:t>
            </a:r>
            <a:r>
              <a:rPr lang="en-US" altLang="ko-KR" sz="1200" dirty="0"/>
              <a:t>('</a:t>
            </a:r>
            <a:r>
              <a:rPr lang="ko-KR" altLang="en-US" sz="1200" dirty="0"/>
              <a:t>메뉴 </a:t>
            </a:r>
            <a:r>
              <a:rPr lang="en-US" altLang="ko-KR" sz="1200" dirty="0"/>
              <a:t>: '||</a:t>
            </a:r>
            <a:r>
              <a:rPr lang="en-US" altLang="ko-KR" sz="1200" dirty="0" err="1"/>
              <a:t>v_mnu_nm</a:t>
            </a:r>
            <a:r>
              <a:rPr lang="en-US" altLang="ko-KR" sz="1200" dirty="0" smtClean="0"/>
              <a:t>);</a:t>
            </a:r>
            <a:br>
              <a:rPr lang="en-US" altLang="ko-KR" sz="1200" dirty="0" smtClean="0"/>
            </a:br>
            <a:r>
              <a:rPr lang="en-US" altLang="ko-KR" sz="1200" dirty="0" smtClean="0"/>
              <a:t/>
            </a:r>
            <a:br>
              <a:rPr lang="en-US" altLang="ko-KR" sz="1200" dirty="0" smtClean="0"/>
            </a:br>
            <a:r>
              <a:rPr lang="en-US" altLang="ko-KR" sz="1200" dirty="0">
                <a:solidFill>
                  <a:srgbClr val="0000CC"/>
                </a:solidFill>
              </a:rPr>
              <a:t>EXCEPTION When </a:t>
            </a:r>
            <a:r>
              <a:rPr lang="ko-KR" altLang="en-US" sz="1200" dirty="0">
                <a:solidFill>
                  <a:srgbClr val="0000CC"/>
                </a:solidFill>
              </a:rPr>
              <a:t>에러유형 </a:t>
            </a:r>
            <a:r>
              <a:rPr lang="en-US" altLang="ko-KR" sz="1200" dirty="0">
                <a:solidFill>
                  <a:srgbClr val="0000CC"/>
                </a:solidFill>
              </a:rPr>
              <a:t>then </a:t>
            </a:r>
            <a:endParaRPr lang="en-US" altLang="ko-KR" sz="1200" dirty="0" smtClean="0">
              <a:solidFill>
                <a:srgbClr val="0000CC"/>
              </a:solidFill>
            </a:endParaRPr>
          </a:p>
          <a:p>
            <a:r>
              <a:rPr lang="en-US" altLang="ko-KR" sz="1200" dirty="0"/>
              <a:t> </a:t>
            </a:r>
            <a:r>
              <a:rPr lang="en-US" altLang="ko-KR" sz="1200" dirty="0" smtClean="0"/>
              <a:t>                 -- </a:t>
            </a:r>
            <a:r>
              <a:rPr lang="en-US" altLang="ko-KR" sz="1200" dirty="0"/>
              <a:t>Error </a:t>
            </a:r>
            <a:r>
              <a:rPr lang="ko-KR" altLang="en-US" sz="1200" dirty="0"/>
              <a:t>메시지</a:t>
            </a:r>
            <a:r>
              <a:rPr lang="en-US" altLang="ko-KR" sz="1200" dirty="0"/>
              <a:t>  </a:t>
            </a:r>
            <a:br>
              <a:rPr lang="en-US" altLang="ko-KR" sz="1200" dirty="0"/>
            </a:br>
            <a:r>
              <a:rPr lang="en-US" altLang="ko-KR" sz="1200" dirty="0"/>
              <a:t>               When others </a:t>
            </a:r>
            <a:r>
              <a:rPr lang="ko-KR" altLang="en-US" sz="1200" dirty="0"/>
              <a:t> </a:t>
            </a:r>
            <a:r>
              <a:rPr lang="en-US" altLang="ko-KR" sz="1200" dirty="0"/>
              <a:t>then</a:t>
            </a:r>
          </a:p>
          <a:p>
            <a:r>
              <a:rPr lang="en-US" altLang="ko-KR" sz="1200" dirty="0"/>
              <a:t>                  -- Error </a:t>
            </a:r>
            <a:r>
              <a:rPr lang="ko-KR" altLang="en-US" sz="1200" dirty="0"/>
              <a:t>메시지</a:t>
            </a:r>
            <a:endParaRPr lang="en-US" altLang="ko-KR" sz="1200" dirty="0"/>
          </a:p>
          <a:p>
            <a:r>
              <a:rPr lang="en-US" altLang="ko-KR" sz="1200" dirty="0" smtClean="0">
                <a:solidFill>
                  <a:srgbClr val="0000CC"/>
                </a:solidFill>
              </a:rPr>
              <a:t>END</a:t>
            </a:r>
            <a:r>
              <a:rPr lang="en-US" altLang="ko-KR" sz="1200" dirty="0"/>
              <a:t>;</a:t>
            </a:r>
            <a:endParaRPr lang="ko-KR" altLang="en-US" sz="1200" dirty="0"/>
          </a:p>
        </p:txBody>
      </p:sp>
      <p:cxnSp>
        <p:nvCxnSpPr>
          <p:cNvPr id="36" name="직선 연결선 35"/>
          <p:cNvCxnSpPr/>
          <p:nvPr/>
        </p:nvCxnSpPr>
        <p:spPr>
          <a:xfrm>
            <a:off x="6082652" y="721173"/>
            <a:ext cx="0" cy="6011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직사각형 4"/>
          <p:cNvSpPr/>
          <p:nvPr/>
        </p:nvSpPr>
        <p:spPr>
          <a:xfrm>
            <a:off x="421341" y="950259"/>
            <a:ext cx="779929" cy="6006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t>예외</a:t>
            </a:r>
            <a:endParaRPr lang="en-US" altLang="ko-KR" sz="1400" b="1" dirty="0" smtClean="0"/>
          </a:p>
          <a:p>
            <a:pPr algn="ctr"/>
            <a:r>
              <a:rPr lang="ko-KR" altLang="en-US" sz="1400" b="1" dirty="0" smtClean="0"/>
              <a:t>처리</a:t>
            </a:r>
            <a:endParaRPr lang="ko-KR" altLang="en-US" sz="1400" b="1" dirty="0"/>
          </a:p>
        </p:txBody>
      </p:sp>
      <p:sp>
        <p:nvSpPr>
          <p:cNvPr id="6" name="TextBox 5"/>
          <p:cNvSpPr txBox="1"/>
          <p:nvPr/>
        </p:nvSpPr>
        <p:spPr>
          <a:xfrm>
            <a:off x="1255058" y="905436"/>
            <a:ext cx="3955698" cy="692497"/>
          </a:xfrm>
          <a:prstGeom prst="rect">
            <a:avLst/>
          </a:prstGeom>
          <a:noFill/>
        </p:spPr>
        <p:txBody>
          <a:bodyPr wrap="none" rtlCol="0">
            <a:spAutoFit/>
          </a:bodyPr>
          <a:lstStyle/>
          <a:p>
            <a:pPr>
              <a:lnSpc>
                <a:spcPct val="150000"/>
              </a:lnSpc>
            </a:pPr>
            <a:r>
              <a:rPr lang="ko-KR" altLang="en-US" sz="1400" b="1" dirty="0" smtClean="0">
                <a:solidFill>
                  <a:srgbClr val="0000CC"/>
                </a:solidFill>
              </a:rPr>
              <a:t>시스템 정의 예외처리</a:t>
            </a:r>
            <a:r>
              <a:rPr lang="en-US" altLang="ko-KR" sz="1400" b="1" dirty="0" smtClean="0">
                <a:solidFill>
                  <a:srgbClr val="0000CC"/>
                </a:solidFill>
              </a:rPr>
              <a:t>(</a:t>
            </a:r>
            <a:r>
              <a:rPr lang="en-US" altLang="ko-KR" sz="1400" b="1" i="1" dirty="0">
                <a:solidFill>
                  <a:srgbClr val="0000CC"/>
                </a:solidFill>
              </a:rPr>
              <a:t>Predefined </a:t>
            </a:r>
            <a:r>
              <a:rPr lang="en-US" altLang="ko-KR" sz="1400" b="1" i="1" dirty="0" smtClean="0">
                <a:solidFill>
                  <a:srgbClr val="0000CC"/>
                </a:solidFill>
              </a:rPr>
              <a:t>Exceptions)</a:t>
            </a:r>
            <a:endParaRPr lang="en-US" altLang="ko-KR" sz="1400" b="1" dirty="0" smtClean="0">
              <a:solidFill>
                <a:srgbClr val="0000CC"/>
              </a:solidFill>
            </a:endParaRPr>
          </a:p>
          <a:p>
            <a:pPr>
              <a:lnSpc>
                <a:spcPct val="150000"/>
              </a:lnSpc>
            </a:pPr>
            <a:r>
              <a:rPr lang="ko-KR" altLang="en-US" sz="1200" dirty="0" smtClean="0"/>
              <a:t>사용자 정의 예외처리</a:t>
            </a:r>
            <a:r>
              <a:rPr lang="en-US" altLang="ko-KR" sz="1200" dirty="0" smtClean="0"/>
              <a:t>(</a:t>
            </a:r>
            <a:r>
              <a:rPr lang="en-US" altLang="ko-KR" sz="1200" dirty="0"/>
              <a:t>User-Defined </a:t>
            </a:r>
            <a:r>
              <a:rPr lang="en-US" altLang="ko-KR" sz="1200" dirty="0" smtClean="0"/>
              <a:t>Exceptions)</a:t>
            </a:r>
          </a:p>
        </p:txBody>
      </p:sp>
      <p:sp>
        <p:nvSpPr>
          <p:cNvPr id="8" name="TextBox 7"/>
          <p:cNvSpPr txBox="1"/>
          <p:nvPr/>
        </p:nvSpPr>
        <p:spPr>
          <a:xfrm>
            <a:off x="1452283" y="2008093"/>
            <a:ext cx="2575962" cy="338554"/>
          </a:xfrm>
          <a:prstGeom prst="rect">
            <a:avLst/>
          </a:prstGeom>
          <a:noFill/>
        </p:spPr>
        <p:txBody>
          <a:bodyPr wrap="none" rtlCol="0">
            <a:spAutoFit/>
          </a:bodyPr>
          <a:lstStyle/>
          <a:p>
            <a:r>
              <a:rPr lang="ko-KR" altLang="en-US" sz="1600" b="1" dirty="0"/>
              <a:t>전체 구문 </a:t>
            </a:r>
            <a:r>
              <a:rPr lang="en-US" altLang="ko-KR" sz="1600" b="1" dirty="0"/>
              <a:t>Exception </a:t>
            </a:r>
            <a:r>
              <a:rPr lang="ko-KR" altLang="en-US" sz="1600" b="1" dirty="0" smtClean="0"/>
              <a:t>처리</a:t>
            </a:r>
            <a:endParaRPr lang="en-US" altLang="ko-KR" sz="1600" b="1" dirty="0"/>
          </a:p>
        </p:txBody>
      </p:sp>
      <p:cxnSp>
        <p:nvCxnSpPr>
          <p:cNvPr id="11" name="직선 연결선 10"/>
          <p:cNvCxnSpPr/>
          <p:nvPr/>
        </p:nvCxnSpPr>
        <p:spPr>
          <a:xfrm>
            <a:off x="1353670" y="2411504"/>
            <a:ext cx="2761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04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p:cNvCxnSpPr/>
          <p:nvPr/>
        </p:nvCxnSpPr>
        <p:spPr>
          <a:xfrm>
            <a:off x="0" y="62383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2844" y="126384"/>
            <a:ext cx="4606710" cy="400110"/>
          </a:xfrm>
          <a:prstGeom prst="rect">
            <a:avLst/>
          </a:prstGeom>
          <a:noFill/>
        </p:spPr>
        <p:txBody>
          <a:bodyPr wrap="none" rtlCol="0">
            <a:spAutoFit/>
          </a:bodyPr>
          <a:lstStyle/>
          <a:p>
            <a:r>
              <a:rPr lang="en-US" altLang="ko-KR" sz="2000" b="1" dirty="0" smtClean="0"/>
              <a:t># Exception </a:t>
            </a:r>
            <a:r>
              <a:rPr lang="en-US" altLang="ko-KR" sz="2000" b="1" dirty="0"/>
              <a:t>- </a:t>
            </a:r>
            <a:r>
              <a:rPr lang="en-US" altLang="ko-KR" sz="2000" b="1" i="1" dirty="0"/>
              <a:t>Predefined Exceptions</a:t>
            </a:r>
            <a:endParaRPr lang="ko-KR" altLang="en-US" b="1" dirty="0">
              <a:solidFill>
                <a:srgbClr val="0070C0"/>
              </a:solidFill>
            </a:endParaRPr>
          </a:p>
        </p:txBody>
      </p:sp>
      <p:sp>
        <p:nvSpPr>
          <p:cNvPr id="4" name="TextBox 3"/>
          <p:cNvSpPr txBox="1"/>
          <p:nvPr/>
        </p:nvSpPr>
        <p:spPr>
          <a:xfrm>
            <a:off x="11563453" y="6609916"/>
            <a:ext cx="628698" cy="246221"/>
          </a:xfrm>
          <a:prstGeom prst="rect">
            <a:avLst/>
          </a:prstGeom>
          <a:noFill/>
        </p:spPr>
        <p:txBody>
          <a:bodyPr wrap="none" rtlCol="0">
            <a:spAutoFit/>
          </a:bodyPr>
          <a:lstStyle/>
          <a:p>
            <a:r>
              <a:rPr lang="en-US" altLang="ko-KR" sz="1000" dirty="0" smtClean="0">
                <a:latin typeface="HY얕은샘물M" panose="02030600000101010101" pitchFamily="18" charset="-127"/>
                <a:ea typeface="HY얕은샘물M" panose="02030600000101010101" pitchFamily="18" charset="-127"/>
              </a:rPr>
              <a:t>IT</a:t>
            </a:r>
            <a:r>
              <a:rPr lang="ko-KR" altLang="en-US" sz="1000" dirty="0" smtClean="0">
                <a:latin typeface="HY얕은샘물M" panose="02030600000101010101" pitchFamily="18" charset="-127"/>
                <a:ea typeface="HY얕은샘물M" panose="02030600000101010101" pitchFamily="18" charset="-127"/>
              </a:rPr>
              <a:t>늦공 김부장</a:t>
            </a:r>
            <a:endParaRPr lang="ko-KR" altLang="en-US" sz="1000" dirty="0">
              <a:latin typeface="HY얕은샘물M" panose="02030600000101010101" pitchFamily="18" charset="-127"/>
              <a:ea typeface="HY얕은샘물M" panose="02030600000101010101" pitchFamily="18" charset="-127"/>
            </a:endParaRPr>
          </a:p>
        </p:txBody>
      </p:sp>
      <p:sp>
        <p:nvSpPr>
          <p:cNvPr id="5" name="직사각형 4"/>
          <p:cNvSpPr/>
          <p:nvPr/>
        </p:nvSpPr>
        <p:spPr>
          <a:xfrm>
            <a:off x="304801" y="744088"/>
            <a:ext cx="11331388" cy="261610"/>
          </a:xfrm>
          <a:prstGeom prst="rect">
            <a:avLst/>
          </a:prstGeom>
        </p:spPr>
        <p:txBody>
          <a:bodyPr wrap="square">
            <a:spAutoFit/>
          </a:bodyPr>
          <a:lstStyle/>
          <a:p>
            <a:r>
              <a:rPr lang="ko-KR" altLang="en-US" sz="1100" dirty="0"/>
              <a:t>https://docs.oracle.com/en/database/oracle/oracle-database/19/lnpls/plsql-error-handling.html#GUID-8C327B4A-71FA-4CFB-8BC9-4550A23734D6</a:t>
            </a:r>
          </a:p>
        </p:txBody>
      </p:sp>
      <p:graphicFrame>
        <p:nvGraphicFramePr>
          <p:cNvPr id="6" name="표 5"/>
          <p:cNvGraphicFramePr>
            <a:graphicFrameLocks noGrp="1"/>
          </p:cNvGraphicFramePr>
          <p:nvPr>
            <p:extLst>
              <p:ext uri="{D42A27DB-BD31-4B8C-83A1-F6EECF244321}">
                <p14:modId xmlns:p14="http://schemas.microsoft.com/office/powerpoint/2010/main" val="1025465335"/>
              </p:ext>
            </p:extLst>
          </p:nvPr>
        </p:nvGraphicFramePr>
        <p:xfrm>
          <a:off x="358846" y="1126379"/>
          <a:ext cx="10730495" cy="5544844"/>
        </p:xfrm>
        <a:graphic>
          <a:graphicData uri="http://schemas.openxmlformats.org/drawingml/2006/table">
            <a:tbl>
              <a:tblPr/>
              <a:tblGrid>
                <a:gridCol w="2517029"/>
                <a:gridCol w="1167208"/>
                <a:gridCol w="7046258"/>
              </a:tblGrid>
              <a:tr h="226937">
                <a:tc>
                  <a:txBody>
                    <a:bodyPr/>
                    <a:lstStyle/>
                    <a:p>
                      <a:pPr algn="l"/>
                      <a:r>
                        <a:rPr lang="en-US" sz="1100" b="1" i="0" dirty="0">
                          <a:solidFill>
                            <a:srgbClr val="1A1816"/>
                          </a:solidFill>
                          <a:effectLst/>
                        </a:rPr>
                        <a:t>Exception Name</a:t>
                      </a:r>
                    </a:p>
                  </a:txBody>
                  <a:tcPr marL="30386" marR="30386" marT="30386" marB="30386" anchor="b">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8F7F4"/>
                    </a:solidFill>
                  </a:tcPr>
                </a:tc>
                <a:tc>
                  <a:txBody>
                    <a:bodyPr/>
                    <a:lstStyle/>
                    <a:p>
                      <a:pPr algn="l"/>
                      <a:r>
                        <a:rPr lang="en-US" sz="1100" b="1" i="0" dirty="0">
                          <a:solidFill>
                            <a:srgbClr val="1A1816"/>
                          </a:solidFill>
                          <a:effectLst/>
                        </a:rPr>
                        <a:t>Error Code</a:t>
                      </a:r>
                    </a:p>
                  </a:txBody>
                  <a:tcPr marL="30386" marR="30386" marT="30386" marB="30386" anchor="b">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8F7F4"/>
                    </a:solidFill>
                  </a:tcPr>
                </a:tc>
                <a:tc>
                  <a:txBody>
                    <a:bodyPr/>
                    <a:lstStyle/>
                    <a:p>
                      <a:pPr algn="l"/>
                      <a:r>
                        <a:rPr lang="en-US" sz="1100" b="1" i="0" dirty="0" smtClean="0">
                          <a:solidFill>
                            <a:srgbClr val="1A1816"/>
                          </a:solidFill>
                          <a:effectLst/>
                        </a:rPr>
                        <a:t> Explain</a:t>
                      </a:r>
                      <a:endParaRPr lang="en-US" sz="1100" b="1" i="0" dirty="0">
                        <a:solidFill>
                          <a:srgbClr val="1A1816"/>
                        </a:solidFill>
                        <a:effectLst/>
                      </a:endParaRPr>
                    </a:p>
                  </a:txBody>
                  <a:tcPr marL="30386" marR="30386" marT="30386" marB="30386" anchor="b">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8F7F4"/>
                    </a:solidFill>
                  </a:tcPr>
                </a:tc>
              </a:tr>
              <a:tr h="241656">
                <a:tc>
                  <a:txBody>
                    <a:bodyPr/>
                    <a:lstStyle/>
                    <a:p>
                      <a:pPr algn="l"/>
                      <a:r>
                        <a:rPr lang="en-US" sz="1100" b="0" i="0" dirty="0">
                          <a:solidFill>
                            <a:srgbClr val="1A1816"/>
                          </a:solidFill>
                          <a:effectLst/>
                        </a:rPr>
                        <a:t>ACCESS_INTO_NULL</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-6530</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kern="1200" dirty="0" smtClean="0">
                          <a:solidFill>
                            <a:schemeClr val="tx1"/>
                          </a:solidFill>
                          <a:effectLst/>
                          <a:latin typeface="+mn-lt"/>
                          <a:ea typeface="+mn-ea"/>
                          <a:cs typeface="+mn-cs"/>
                        </a:rPr>
                        <a:t>초기화되지 않은 조합을 참조합니다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CASE_NOT_FOUND</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-6592</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smtClean="0">
                          <a:solidFill>
                            <a:srgbClr val="1A1816"/>
                          </a:solidFill>
                          <a:effectLst/>
                        </a:rPr>
                        <a:t>CASE </a:t>
                      </a:r>
                      <a:r>
                        <a:rPr lang="ko-KR" altLang="en-US" sz="1100" b="0" i="0" dirty="0" smtClean="0">
                          <a:solidFill>
                            <a:srgbClr val="1A1816"/>
                          </a:solidFill>
                          <a:effectLst/>
                        </a:rPr>
                        <a:t>문을 실행하는 중 </a:t>
                      </a:r>
                      <a:r>
                        <a:rPr lang="en-US" altLang="ko-KR" sz="1100" b="0" i="0" dirty="0" smtClean="0">
                          <a:solidFill>
                            <a:srgbClr val="1A1816"/>
                          </a:solidFill>
                          <a:effectLst/>
                        </a:rPr>
                        <a:t>CASE</a:t>
                      </a:r>
                      <a:r>
                        <a:rPr lang="ko-KR" altLang="en-US" sz="1100" b="0" i="0" dirty="0" smtClean="0">
                          <a:solidFill>
                            <a:srgbClr val="1A1816"/>
                          </a:solidFill>
                          <a:effectLst/>
                        </a:rPr>
                        <a:t>를 찾을 수 없음</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dirty="0">
                          <a:solidFill>
                            <a:srgbClr val="1A1816"/>
                          </a:solidFill>
                          <a:effectLst/>
                        </a:rPr>
                        <a:t>COLLECTION_IS_NULL</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-6531</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초기화되지 않은 모음을 참조합니다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CURSOR_ALREADY_OPEN</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-6511</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커서가 이미 열려있습니다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DUP_VAL_ON_INDEX</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a:solidFill>
                            <a:srgbClr val="1A1816"/>
                          </a:solidFill>
                          <a:effectLst/>
                        </a:rPr>
                        <a:t>-1</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err="1" smtClean="0">
                          <a:solidFill>
                            <a:srgbClr val="1A1816"/>
                          </a:solidFill>
                          <a:effectLst/>
                        </a:rPr>
                        <a:t>무결성</a:t>
                      </a:r>
                      <a:r>
                        <a:rPr lang="ko-KR" altLang="en-US" sz="1100" b="0" i="0" dirty="0" smtClean="0">
                          <a:solidFill>
                            <a:srgbClr val="1A1816"/>
                          </a:solidFill>
                          <a:effectLst/>
                        </a:rPr>
                        <a:t> 제약 조건</a:t>
                      </a:r>
                      <a:r>
                        <a:rPr lang="en-US" altLang="ko-KR" sz="1100" b="0" i="0" dirty="0" smtClean="0">
                          <a:solidFill>
                            <a:srgbClr val="1A1816"/>
                          </a:solidFill>
                          <a:effectLst/>
                        </a:rPr>
                        <a:t>(.)</a:t>
                      </a:r>
                      <a:r>
                        <a:rPr lang="ko-KR" altLang="en-US" sz="1100" b="0" i="0" dirty="0" smtClean="0">
                          <a:solidFill>
                            <a:srgbClr val="1A1816"/>
                          </a:solidFill>
                          <a:effectLst/>
                        </a:rPr>
                        <a:t>에 위배됩니다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dirty="0">
                          <a:solidFill>
                            <a:srgbClr val="1A1816"/>
                          </a:solidFill>
                          <a:effectLst/>
                        </a:rPr>
                        <a:t>INVALID_CURSOR</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-1001</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커서가 부적합합니다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INVALID_NUMBER</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a:solidFill>
                            <a:srgbClr val="1A1816"/>
                          </a:solidFill>
                          <a:effectLst/>
                        </a:rPr>
                        <a:t>-1722</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수치가 부적합합니다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LOGIN_DENIED</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-1017</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사용자명</a:t>
                      </a:r>
                      <a:r>
                        <a:rPr lang="en-US" altLang="ko-KR" sz="1100" b="0" i="0" dirty="0" smtClean="0">
                          <a:solidFill>
                            <a:srgbClr val="1A1816"/>
                          </a:solidFill>
                          <a:effectLst/>
                        </a:rPr>
                        <a:t>/</a:t>
                      </a:r>
                      <a:r>
                        <a:rPr lang="ko-KR" altLang="en-US" sz="1100" b="0" i="0" dirty="0" smtClean="0">
                          <a:solidFill>
                            <a:srgbClr val="1A1816"/>
                          </a:solidFill>
                          <a:effectLst/>
                        </a:rPr>
                        <a:t>비밀번호가 부적합</a:t>
                      </a:r>
                      <a:r>
                        <a:rPr lang="en-US" altLang="ko-KR" sz="1100" b="0" i="0" dirty="0" smtClean="0">
                          <a:solidFill>
                            <a:srgbClr val="1A1816"/>
                          </a:solidFill>
                          <a:effectLst/>
                        </a:rPr>
                        <a:t>, </a:t>
                      </a:r>
                      <a:r>
                        <a:rPr lang="ko-KR" altLang="en-US" sz="1100" b="0" i="0" dirty="0" err="1" smtClean="0">
                          <a:solidFill>
                            <a:srgbClr val="1A1816"/>
                          </a:solidFill>
                          <a:effectLst/>
                        </a:rPr>
                        <a:t>로그온할</a:t>
                      </a:r>
                      <a:r>
                        <a:rPr lang="ko-KR" altLang="en-US" sz="1100" b="0" i="0" dirty="0" smtClean="0">
                          <a:solidFill>
                            <a:srgbClr val="1A1816"/>
                          </a:solidFill>
                          <a:effectLst/>
                        </a:rPr>
                        <a:t> 수 없습니다</a:t>
                      </a:r>
                      <a:r>
                        <a:rPr lang="en-US" altLang="ko-KR" sz="1100" b="0" i="0" dirty="0" smtClean="0">
                          <a:solidFill>
                            <a:srgbClr val="1A1816"/>
                          </a:solidFill>
                          <a:effectLst/>
                        </a:rPr>
                        <a:t>.</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NO_DATA_FOUND</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chemeClr val="accent4">
                        <a:lumMod val="20000"/>
                        <a:lumOff val="80000"/>
                      </a:schemeClr>
                    </a:solidFill>
                  </a:tcPr>
                </a:tc>
                <a:tc>
                  <a:txBody>
                    <a:bodyPr/>
                    <a:lstStyle/>
                    <a:p>
                      <a:pPr algn="l"/>
                      <a:r>
                        <a:rPr lang="en-US" altLang="ko-KR" sz="1100" b="0" i="0">
                          <a:solidFill>
                            <a:srgbClr val="1A1816"/>
                          </a:solidFill>
                          <a:effectLst/>
                        </a:rPr>
                        <a:t>+100</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chemeClr val="accent4">
                        <a:lumMod val="20000"/>
                        <a:lumOff val="80000"/>
                      </a:schemeClr>
                    </a:solidFill>
                  </a:tcPr>
                </a:tc>
                <a:tc>
                  <a:txBody>
                    <a:bodyPr/>
                    <a:lstStyle/>
                    <a:p>
                      <a:pPr algn="l"/>
                      <a:r>
                        <a:rPr lang="ko-KR" altLang="en-US" sz="1100" b="0" i="0" dirty="0" smtClean="0">
                          <a:solidFill>
                            <a:srgbClr val="1A1816"/>
                          </a:solidFill>
                          <a:effectLst/>
                        </a:rPr>
                        <a:t>데이터를 찾을 수 없습니다</a:t>
                      </a:r>
                      <a:r>
                        <a:rPr lang="en-US" altLang="ko-KR" sz="1100" b="0" i="0" dirty="0" smtClean="0">
                          <a:solidFill>
                            <a:srgbClr val="1A1816"/>
                          </a:solidFill>
                          <a:effectLst/>
                        </a:rPr>
                        <a:t>.</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chemeClr val="accent4">
                        <a:lumMod val="20000"/>
                        <a:lumOff val="80000"/>
                      </a:schemeClr>
                    </a:solidFill>
                  </a:tcPr>
                </a:tc>
              </a:tr>
              <a:tr h="241656">
                <a:tc>
                  <a:txBody>
                    <a:bodyPr/>
                    <a:lstStyle/>
                    <a:p>
                      <a:pPr algn="l"/>
                      <a:r>
                        <a:rPr lang="en-US" sz="1100" b="0" i="0">
                          <a:solidFill>
                            <a:srgbClr val="1A1816"/>
                          </a:solidFill>
                          <a:effectLst/>
                        </a:rPr>
                        <a:t>NO_DATA_NEEDED</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-6548</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행이 더 이상 필요 없음</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NOT_LOGGED_ON</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-1012</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err="1" smtClean="0">
                          <a:solidFill>
                            <a:srgbClr val="1A1816"/>
                          </a:solidFill>
                          <a:effectLst/>
                        </a:rPr>
                        <a:t>로그온되지</a:t>
                      </a:r>
                      <a:r>
                        <a:rPr lang="ko-KR" altLang="en-US" sz="1100" b="0" i="0" dirty="0" smtClean="0">
                          <a:solidFill>
                            <a:srgbClr val="1A1816"/>
                          </a:solidFill>
                          <a:effectLst/>
                        </a:rPr>
                        <a:t> 않았습니다</a:t>
                      </a:r>
                      <a:r>
                        <a:rPr lang="en-US" altLang="ko-KR" sz="1100" b="0" i="0" dirty="0" smtClean="0">
                          <a:solidFill>
                            <a:srgbClr val="1A1816"/>
                          </a:solidFill>
                          <a:effectLst/>
                        </a:rPr>
                        <a:t>.</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PROGRAM_ERROR</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-6501</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smtClean="0">
                          <a:solidFill>
                            <a:srgbClr val="1A1816"/>
                          </a:solidFill>
                          <a:effectLst/>
                        </a:rPr>
                        <a:t>PL/SQL </a:t>
                      </a:r>
                      <a:r>
                        <a:rPr lang="ko-KR" altLang="en-US" sz="1100" b="0" i="0" dirty="0" smtClean="0">
                          <a:solidFill>
                            <a:srgbClr val="1A1816"/>
                          </a:solidFill>
                          <a:effectLst/>
                        </a:rPr>
                        <a:t>프로그램 오류</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ROWTYPE_MISMATCH</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-6504</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smtClean="0">
                          <a:solidFill>
                            <a:srgbClr val="1A1816"/>
                          </a:solidFill>
                          <a:effectLst/>
                        </a:rPr>
                        <a:t>PL/SQL: Result Set </a:t>
                      </a:r>
                      <a:r>
                        <a:rPr lang="ko-KR" altLang="en-US" sz="1100" b="0" i="0" dirty="0" smtClean="0">
                          <a:solidFill>
                            <a:srgbClr val="1A1816"/>
                          </a:solidFill>
                          <a:effectLst/>
                        </a:rPr>
                        <a:t>변수 또는 질의의 리턴 유형이 일치하지 않습니다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SELF_IS_NULL</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-30625</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smtClean="0">
                          <a:solidFill>
                            <a:srgbClr val="1A1816"/>
                          </a:solidFill>
                          <a:effectLst/>
                        </a:rPr>
                        <a:t>NULL SELF </a:t>
                      </a:r>
                      <a:r>
                        <a:rPr lang="ko-KR" altLang="en-US" sz="1100" b="0" i="0" dirty="0" smtClean="0">
                          <a:solidFill>
                            <a:srgbClr val="1A1816"/>
                          </a:solidFill>
                          <a:effectLst/>
                        </a:rPr>
                        <a:t>인수에 </a:t>
                      </a:r>
                      <a:r>
                        <a:rPr lang="ko-KR" altLang="en-US" sz="1100" b="0" i="0" dirty="0" err="1" smtClean="0">
                          <a:solidFill>
                            <a:srgbClr val="1A1816"/>
                          </a:solidFill>
                          <a:effectLst/>
                        </a:rPr>
                        <a:t>디스패치</a:t>
                      </a:r>
                      <a:r>
                        <a:rPr lang="ko-KR" altLang="en-US" sz="1100" b="0" i="0" dirty="0" smtClean="0">
                          <a:solidFill>
                            <a:srgbClr val="1A1816"/>
                          </a:solidFill>
                          <a:effectLst/>
                        </a:rPr>
                        <a:t> 방식이 허용되지 않습니다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STORAGE_ERROR</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-6500</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smtClean="0">
                          <a:solidFill>
                            <a:srgbClr val="1A1816"/>
                          </a:solidFill>
                          <a:effectLst/>
                        </a:rPr>
                        <a:t>PL/SQL: </a:t>
                      </a:r>
                      <a:r>
                        <a:rPr lang="ko-KR" altLang="en-US" sz="1100" b="0" i="0" dirty="0" smtClean="0">
                          <a:solidFill>
                            <a:srgbClr val="1A1816"/>
                          </a:solidFill>
                          <a:effectLst/>
                        </a:rPr>
                        <a:t>저장 장치 오류입니다</a:t>
                      </a:r>
                      <a:r>
                        <a:rPr lang="en-US" altLang="ko-KR" sz="1100" b="0" i="0" dirty="0" smtClean="0">
                          <a:solidFill>
                            <a:srgbClr val="1A1816"/>
                          </a:solidFill>
                          <a:effectLst/>
                        </a:rPr>
                        <a:t>.</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dirty="0">
                          <a:solidFill>
                            <a:srgbClr val="1A1816"/>
                          </a:solidFill>
                          <a:effectLst/>
                        </a:rPr>
                        <a:t>SUBSCRIPT_BEYOND_COUNT</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-6533</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첨자가 개수를 넘었습니다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SUBSCRIPT_OUTSIDE_LIMIT</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-6532</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첨자가 한계치를 넘었습니다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SYS_INVALID_ROWID</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-1410</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smtClean="0">
                          <a:solidFill>
                            <a:srgbClr val="1A1816"/>
                          </a:solidFill>
                          <a:effectLst/>
                        </a:rPr>
                        <a:t>ROWID</a:t>
                      </a:r>
                      <a:r>
                        <a:rPr lang="ko-KR" altLang="en-US" sz="1100" b="0" i="0" dirty="0" smtClean="0">
                          <a:solidFill>
                            <a:srgbClr val="1A1816"/>
                          </a:solidFill>
                          <a:effectLst/>
                        </a:rPr>
                        <a:t>가 부적합합니다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TIMEOUT_ON_RESOURCE</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-51</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리소스를 기다리는 동안 시간 초과가 생겼습니다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TOO_MANY_ROWS</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chemeClr val="accent4">
                        <a:lumMod val="20000"/>
                        <a:lumOff val="80000"/>
                      </a:schemeClr>
                    </a:solidFill>
                  </a:tcPr>
                </a:tc>
                <a:tc>
                  <a:txBody>
                    <a:bodyPr/>
                    <a:lstStyle/>
                    <a:p>
                      <a:pPr algn="l"/>
                      <a:r>
                        <a:rPr lang="en-US" altLang="ko-KR" sz="1100" b="0" i="0" dirty="0">
                          <a:solidFill>
                            <a:srgbClr val="1A1816"/>
                          </a:solidFill>
                          <a:effectLst/>
                        </a:rPr>
                        <a:t>-1422</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chemeClr val="accent4">
                        <a:lumMod val="20000"/>
                        <a:lumOff val="80000"/>
                      </a:schemeClr>
                    </a:solidFill>
                  </a:tcPr>
                </a:tc>
                <a:tc>
                  <a:txBody>
                    <a:bodyPr/>
                    <a:lstStyle/>
                    <a:p>
                      <a:pPr algn="l"/>
                      <a:r>
                        <a:rPr lang="ko-KR" altLang="en-US" sz="1100" b="0" i="0" dirty="0" smtClean="0">
                          <a:solidFill>
                            <a:srgbClr val="1A1816"/>
                          </a:solidFill>
                          <a:effectLst/>
                        </a:rPr>
                        <a:t>실제 인출은 요구된 것보다 많은 수의 행을 추출합니다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chemeClr val="accent4">
                        <a:lumMod val="20000"/>
                        <a:lumOff val="80000"/>
                      </a:schemeClr>
                    </a:solidFill>
                  </a:tcPr>
                </a:tc>
              </a:tr>
              <a:tr h="241656">
                <a:tc>
                  <a:txBody>
                    <a:bodyPr/>
                    <a:lstStyle/>
                    <a:p>
                      <a:pPr algn="l"/>
                      <a:r>
                        <a:rPr lang="en-US" sz="1100" b="0" i="0">
                          <a:solidFill>
                            <a:srgbClr val="1A1816"/>
                          </a:solidFill>
                          <a:effectLst/>
                        </a:rPr>
                        <a:t>VALUE_ERROR</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a:solidFill>
                            <a:srgbClr val="1A1816"/>
                          </a:solidFill>
                          <a:effectLst/>
                        </a:rPr>
                        <a:t>-6502</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smtClean="0">
                          <a:solidFill>
                            <a:srgbClr val="1A1816"/>
                          </a:solidFill>
                          <a:effectLst/>
                        </a:rPr>
                        <a:t>PL/SQL: </a:t>
                      </a:r>
                      <a:r>
                        <a:rPr lang="ko-KR" altLang="en-US" sz="1100" b="0" i="0" dirty="0" smtClean="0">
                          <a:solidFill>
                            <a:srgbClr val="1A1816"/>
                          </a:solidFill>
                          <a:effectLst/>
                        </a:rPr>
                        <a:t>수치 또는 값 오류</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r h="241656">
                <a:tc>
                  <a:txBody>
                    <a:bodyPr/>
                    <a:lstStyle/>
                    <a:p>
                      <a:pPr algn="l"/>
                      <a:r>
                        <a:rPr lang="en-US" sz="1100" b="0" i="0">
                          <a:solidFill>
                            <a:srgbClr val="1A1816"/>
                          </a:solidFill>
                          <a:effectLst/>
                        </a:rPr>
                        <a:t>ZERO_DIVIDE</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en-US" altLang="ko-KR" sz="1100" b="0" i="0" dirty="0">
                          <a:solidFill>
                            <a:srgbClr val="1A1816"/>
                          </a:solidFill>
                          <a:effectLst/>
                        </a:rPr>
                        <a:t>-1476</a:t>
                      </a: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c>
                  <a:txBody>
                    <a:bodyPr/>
                    <a:lstStyle/>
                    <a:p>
                      <a:pPr algn="l"/>
                      <a:r>
                        <a:rPr lang="ko-KR" altLang="en-US" sz="1100" b="0" i="0" dirty="0" smtClean="0">
                          <a:solidFill>
                            <a:srgbClr val="1A1816"/>
                          </a:solidFill>
                          <a:effectLst/>
                        </a:rPr>
                        <a:t>제수가 </a:t>
                      </a:r>
                      <a:r>
                        <a:rPr lang="en-US" altLang="ko-KR" sz="1100" b="0" i="0" dirty="0" smtClean="0">
                          <a:solidFill>
                            <a:srgbClr val="1A1816"/>
                          </a:solidFill>
                          <a:effectLst/>
                        </a:rPr>
                        <a:t>0 </a:t>
                      </a:r>
                      <a:r>
                        <a:rPr lang="ko-KR" altLang="en-US" sz="1100" b="0" i="0" dirty="0" smtClean="0">
                          <a:solidFill>
                            <a:srgbClr val="1A1816"/>
                          </a:solidFill>
                          <a:effectLst/>
                        </a:rPr>
                        <a:t>입니다</a:t>
                      </a:r>
                      <a:endParaRPr lang="en-US" altLang="ko-KR" sz="1100" b="0" i="0" dirty="0">
                        <a:solidFill>
                          <a:srgbClr val="1A1816"/>
                        </a:solidFill>
                        <a:effectLst/>
                      </a:endParaRPr>
                    </a:p>
                  </a:txBody>
                  <a:tcPr marL="30386" marR="30386" marT="30386" marB="30386">
                    <a:lnL w="15240" cap="flat" cmpd="sng" algn="ctr">
                      <a:solidFill>
                        <a:srgbClr val="ECEAE5"/>
                      </a:solidFill>
                      <a:prstDash val="solid"/>
                      <a:round/>
                      <a:headEnd type="none" w="med" len="med"/>
                      <a:tailEnd type="none" w="med" len="med"/>
                    </a:lnL>
                    <a:lnR w="15240" cap="flat" cmpd="sng" algn="ctr">
                      <a:solidFill>
                        <a:srgbClr val="ECEAE5"/>
                      </a:solidFill>
                      <a:prstDash val="solid"/>
                      <a:round/>
                      <a:headEnd type="none" w="med" len="med"/>
                      <a:tailEnd type="none" w="med" len="med"/>
                    </a:lnR>
                    <a:lnT w="15240" cap="flat" cmpd="sng" algn="ctr">
                      <a:solidFill>
                        <a:srgbClr val="ECEAE5"/>
                      </a:solidFill>
                      <a:prstDash val="solid"/>
                      <a:round/>
                      <a:headEnd type="none" w="med" len="med"/>
                      <a:tailEnd type="none" w="med" len="med"/>
                    </a:lnT>
                    <a:lnB w="15240" cap="flat" cmpd="sng" algn="ctr">
                      <a:solidFill>
                        <a:srgbClr val="ECEA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9382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p:cNvCxnSpPr/>
          <p:nvPr/>
        </p:nvCxnSpPr>
        <p:spPr>
          <a:xfrm>
            <a:off x="0" y="62383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2844" y="126384"/>
            <a:ext cx="4606710" cy="400110"/>
          </a:xfrm>
          <a:prstGeom prst="rect">
            <a:avLst/>
          </a:prstGeom>
          <a:noFill/>
        </p:spPr>
        <p:txBody>
          <a:bodyPr wrap="none" rtlCol="0">
            <a:spAutoFit/>
          </a:bodyPr>
          <a:lstStyle/>
          <a:p>
            <a:r>
              <a:rPr lang="en-US" altLang="ko-KR" sz="2000" b="1" dirty="0" smtClean="0"/>
              <a:t># Exception </a:t>
            </a:r>
            <a:r>
              <a:rPr lang="en-US" altLang="ko-KR" sz="2000" b="1" dirty="0"/>
              <a:t>- </a:t>
            </a:r>
            <a:r>
              <a:rPr lang="en-US" altLang="ko-KR" sz="2000" b="1" i="1" dirty="0"/>
              <a:t>Predefined Exceptions</a:t>
            </a:r>
            <a:endParaRPr lang="ko-KR" altLang="en-US" b="1" dirty="0">
              <a:solidFill>
                <a:srgbClr val="0070C0"/>
              </a:solidFill>
            </a:endParaRPr>
          </a:p>
        </p:txBody>
      </p:sp>
      <p:sp>
        <p:nvSpPr>
          <p:cNvPr id="4" name="TextBox 3"/>
          <p:cNvSpPr txBox="1"/>
          <p:nvPr/>
        </p:nvSpPr>
        <p:spPr>
          <a:xfrm>
            <a:off x="11563453" y="6609916"/>
            <a:ext cx="628698" cy="246221"/>
          </a:xfrm>
          <a:prstGeom prst="rect">
            <a:avLst/>
          </a:prstGeom>
          <a:noFill/>
        </p:spPr>
        <p:txBody>
          <a:bodyPr wrap="none" rtlCol="0">
            <a:spAutoFit/>
          </a:bodyPr>
          <a:lstStyle/>
          <a:p>
            <a:r>
              <a:rPr lang="en-US" altLang="ko-KR" sz="1000" dirty="0" smtClean="0">
                <a:latin typeface="HY얕은샘물M" panose="02030600000101010101" pitchFamily="18" charset="-127"/>
                <a:ea typeface="HY얕은샘물M" panose="02030600000101010101" pitchFamily="18" charset="-127"/>
              </a:rPr>
              <a:t>IT</a:t>
            </a:r>
            <a:r>
              <a:rPr lang="ko-KR" altLang="en-US" sz="1000" dirty="0" smtClean="0">
                <a:latin typeface="HY얕은샘물M" panose="02030600000101010101" pitchFamily="18" charset="-127"/>
                <a:ea typeface="HY얕은샘물M" panose="02030600000101010101" pitchFamily="18" charset="-127"/>
              </a:rPr>
              <a:t>늦공 김부장</a:t>
            </a:r>
            <a:endParaRPr lang="ko-KR" altLang="en-US" sz="1000" dirty="0">
              <a:latin typeface="HY얕은샘물M" panose="02030600000101010101" pitchFamily="18" charset="-127"/>
              <a:ea typeface="HY얕은샘물M" panose="02030600000101010101" pitchFamily="18" charset="-127"/>
            </a:endParaRPr>
          </a:p>
        </p:txBody>
      </p:sp>
      <p:sp>
        <p:nvSpPr>
          <p:cNvPr id="3" name="TextBox 2"/>
          <p:cNvSpPr txBox="1"/>
          <p:nvPr/>
        </p:nvSpPr>
        <p:spPr>
          <a:xfrm>
            <a:off x="700068" y="2621691"/>
            <a:ext cx="4786333" cy="3908762"/>
          </a:xfrm>
          <a:prstGeom prst="rect">
            <a:avLst/>
          </a:prstGeom>
          <a:noFill/>
        </p:spPr>
        <p:txBody>
          <a:bodyPr wrap="square" rtlCol="0">
            <a:spAutoFit/>
          </a:bodyPr>
          <a:lstStyle/>
          <a:p>
            <a:r>
              <a:rPr lang="en-US" altLang="ko-KR" sz="1200" dirty="0" smtClean="0">
                <a:solidFill>
                  <a:srgbClr val="0000CC"/>
                </a:solidFill>
              </a:rPr>
              <a:t>DECLARE </a:t>
            </a:r>
          </a:p>
          <a:p>
            <a:r>
              <a:rPr lang="en-US" altLang="ko-KR" sz="1200" dirty="0" smtClean="0"/>
              <a:t>     -- </a:t>
            </a:r>
            <a:r>
              <a:rPr lang="ko-KR" altLang="en-US" sz="1200" dirty="0" smtClean="0"/>
              <a:t>변수선언 </a:t>
            </a:r>
            <a:r>
              <a:rPr lang="en-US" altLang="ko-KR" sz="1200" dirty="0" smtClean="0"/>
              <a:t>, </a:t>
            </a:r>
            <a:r>
              <a:rPr lang="ko-KR" altLang="en-US" sz="1200" dirty="0" smtClean="0"/>
              <a:t>서브 프로그램 </a:t>
            </a:r>
          </a:p>
          <a:p>
            <a:r>
              <a:rPr lang="ko-KR" altLang="en-US" sz="1200" dirty="0" smtClean="0"/>
              <a:t> </a:t>
            </a:r>
          </a:p>
          <a:p>
            <a:r>
              <a:rPr lang="en-US" altLang="ko-KR" sz="1200" dirty="0" smtClean="0">
                <a:solidFill>
                  <a:srgbClr val="0000CC"/>
                </a:solidFill>
              </a:rPr>
              <a:t>BEGIN </a:t>
            </a:r>
            <a:r>
              <a:rPr lang="en-US" altLang="ko-KR" sz="1200" dirty="0" smtClean="0"/>
              <a:t>  </a:t>
            </a:r>
          </a:p>
          <a:p>
            <a:endParaRPr lang="en-US" altLang="ko-KR" sz="1200" dirty="0" smtClean="0"/>
          </a:p>
          <a:p>
            <a:r>
              <a:rPr lang="en-US" altLang="ko-KR" sz="1200" dirty="0">
                <a:solidFill>
                  <a:srgbClr val="FF0000"/>
                </a:solidFill>
              </a:rPr>
              <a:t> </a:t>
            </a:r>
            <a:r>
              <a:rPr lang="en-US" altLang="ko-KR" sz="1200" dirty="0" smtClean="0">
                <a:solidFill>
                  <a:srgbClr val="FF0000"/>
                </a:solidFill>
              </a:rPr>
              <a:t>    Declare</a:t>
            </a:r>
          </a:p>
          <a:p>
            <a:r>
              <a:rPr lang="en-US" altLang="ko-KR" sz="1200" dirty="0">
                <a:solidFill>
                  <a:srgbClr val="FF0000"/>
                </a:solidFill>
              </a:rPr>
              <a:t> </a:t>
            </a:r>
            <a:r>
              <a:rPr lang="en-US" altLang="ko-KR" sz="1200" dirty="0" smtClean="0">
                <a:solidFill>
                  <a:srgbClr val="FF0000"/>
                </a:solidFill>
              </a:rPr>
              <a:t>    Begin     </a:t>
            </a:r>
          </a:p>
          <a:p>
            <a:r>
              <a:rPr lang="en-US" altLang="ko-KR" sz="1100" dirty="0" smtClean="0"/>
              <a:t>         -- Statements</a:t>
            </a:r>
            <a:br>
              <a:rPr lang="en-US" altLang="ko-KR" sz="1100" dirty="0" smtClean="0"/>
            </a:br>
            <a:r>
              <a:rPr lang="en-US" altLang="ko-KR" sz="1100" dirty="0" smtClean="0"/>
              <a:t>      </a:t>
            </a:r>
            <a:r>
              <a:rPr lang="en-US" altLang="ko-KR" sz="1100" dirty="0" smtClean="0">
                <a:solidFill>
                  <a:srgbClr val="FF0000"/>
                </a:solidFill>
              </a:rPr>
              <a:t>Exception when </a:t>
            </a:r>
            <a:r>
              <a:rPr lang="ko-KR" altLang="en-US" sz="1100" dirty="0">
                <a:solidFill>
                  <a:srgbClr val="FF0000"/>
                </a:solidFill>
              </a:rPr>
              <a:t>에러유형 </a:t>
            </a:r>
            <a:r>
              <a:rPr lang="en-US" altLang="ko-KR" sz="1100" dirty="0" smtClean="0">
                <a:solidFill>
                  <a:srgbClr val="FF0000"/>
                </a:solidFill>
              </a:rPr>
              <a:t>then</a:t>
            </a:r>
            <a:r>
              <a:rPr lang="en-US" altLang="ko-KR" sz="1100" dirty="0" smtClean="0"/>
              <a:t/>
            </a:r>
            <a:br>
              <a:rPr lang="en-US" altLang="ko-KR" sz="1100" dirty="0" smtClean="0"/>
            </a:br>
            <a:r>
              <a:rPr lang="en-US" altLang="ko-KR" sz="1100" dirty="0" smtClean="0"/>
              <a:t>          -- </a:t>
            </a:r>
            <a:r>
              <a:rPr lang="en-US" altLang="ko-KR" sz="1100" dirty="0"/>
              <a:t>Error </a:t>
            </a:r>
            <a:r>
              <a:rPr lang="ko-KR" altLang="en-US" sz="1100" dirty="0"/>
              <a:t>메시지</a:t>
            </a:r>
            <a:r>
              <a:rPr lang="en-US" altLang="ko-KR" sz="1100" dirty="0" smtClean="0"/>
              <a:t/>
            </a:r>
            <a:br>
              <a:rPr lang="en-US" altLang="ko-KR" sz="1100" dirty="0" smtClean="0"/>
            </a:br>
            <a:r>
              <a:rPr lang="en-US" altLang="ko-KR" sz="1100" dirty="0" smtClean="0"/>
              <a:t>      </a:t>
            </a:r>
            <a:r>
              <a:rPr lang="en-US" altLang="ko-KR" sz="1100" dirty="0" smtClean="0">
                <a:solidFill>
                  <a:srgbClr val="FF0000"/>
                </a:solidFill>
              </a:rPr>
              <a:t>End;</a:t>
            </a:r>
          </a:p>
          <a:p>
            <a:r>
              <a:rPr lang="en-US" altLang="ko-KR" sz="1200" dirty="0" smtClean="0"/>
              <a:t>     </a:t>
            </a:r>
          </a:p>
          <a:p>
            <a:endParaRPr lang="en-US" altLang="ko-KR" sz="1200" dirty="0" smtClean="0"/>
          </a:p>
          <a:p>
            <a:r>
              <a:rPr lang="en-US" altLang="ko-KR" sz="1200" dirty="0" smtClean="0">
                <a:solidFill>
                  <a:srgbClr val="0000CC"/>
                </a:solidFill>
              </a:rPr>
              <a:t>EXCEPTION</a:t>
            </a:r>
            <a:r>
              <a:rPr lang="en-US" altLang="ko-KR" sz="1200" dirty="0" smtClean="0"/>
              <a:t> When </a:t>
            </a:r>
            <a:r>
              <a:rPr lang="ko-KR" altLang="en-US" sz="1200" dirty="0" smtClean="0"/>
              <a:t>에러유형 </a:t>
            </a:r>
            <a:r>
              <a:rPr lang="en-US" altLang="ko-KR" sz="1200" dirty="0" smtClean="0"/>
              <a:t>then</a:t>
            </a:r>
            <a:br>
              <a:rPr lang="en-US" altLang="ko-KR" sz="1200" dirty="0" smtClean="0"/>
            </a:br>
            <a:r>
              <a:rPr lang="en-US" altLang="ko-KR" sz="1200" dirty="0" smtClean="0"/>
              <a:t>                  -- Error </a:t>
            </a:r>
            <a:r>
              <a:rPr lang="ko-KR" altLang="en-US" sz="1200" dirty="0" smtClean="0"/>
              <a:t>메시지 </a:t>
            </a:r>
            <a:endParaRPr lang="en-US" altLang="ko-KR" sz="1200" dirty="0" smtClean="0"/>
          </a:p>
          <a:p>
            <a:r>
              <a:rPr lang="en-US" altLang="ko-KR" sz="1200" dirty="0" smtClean="0"/>
              <a:t>                When </a:t>
            </a:r>
            <a:r>
              <a:rPr lang="ko-KR" altLang="en-US" sz="1200" dirty="0"/>
              <a:t>에러유형 </a:t>
            </a:r>
            <a:r>
              <a:rPr lang="en-US" altLang="ko-KR" sz="1200" dirty="0" smtClean="0"/>
              <a:t>then</a:t>
            </a:r>
            <a:br>
              <a:rPr lang="en-US" altLang="ko-KR" sz="1200" dirty="0" smtClean="0"/>
            </a:br>
            <a:r>
              <a:rPr lang="en-US" altLang="ko-KR" sz="1200" dirty="0" smtClean="0"/>
              <a:t>                  -- </a:t>
            </a:r>
            <a:r>
              <a:rPr lang="en-US" altLang="ko-KR" sz="1200" dirty="0"/>
              <a:t>Error </a:t>
            </a:r>
            <a:r>
              <a:rPr lang="ko-KR" altLang="en-US" sz="1200" dirty="0"/>
              <a:t>메시지</a:t>
            </a:r>
            <a:endParaRPr lang="en-US" altLang="ko-KR" sz="1200" dirty="0"/>
          </a:p>
          <a:p>
            <a:r>
              <a:rPr lang="en-US" altLang="ko-KR" sz="1200" dirty="0" smtClean="0"/>
              <a:t>                When others </a:t>
            </a:r>
            <a:r>
              <a:rPr lang="ko-KR" altLang="en-US" sz="1200" dirty="0" smtClean="0"/>
              <a:t> </a:t>
            </a:r>
            <a:r>
              <a:rPr lang="en-US" altLang="ko-KR" sz="1200" dirty="0"/>
              <a:t>then</a:t>
            </a:r>
          </a:p>
          <a:p>
            <a:r>
              <a:rPr lang="en-US" altLang="ko-KR" sz="1200" dirty="0" smtClean="0"/>
              <a:t>                  </a:t>
            </a:r>
            <a:r>
              <a:rPr lang="en-US" altLang="ko-KR" sz="1200" dirty="0"/>
              <a:t>-- Error </a:t>
            </a:r>
            <a:r>
              <a:rPr lang="ko-KR" altLang="en-US" sz="1200" dirty="0"/>
              <a:t>메시지</a:t>
            </a:r>
            <a:endParaRPr lang="en-US" altLang="ko-KR" sz="1200" dirty="0" smtClean="0"/>
          </a:p>
          <a:p>
            <a:r>
              <a:rPr lang="ko-KR" altLang="en-US" sz="1200" dirty="0" smtClean="0"/>
              <a:t> </a:t>
            </a:r>
          </a:p>
          <a:p>
            <a:r>
              <a:rPr lang="en-US" altLang="ko-KR" sz="1200" dirty="0" smtClean="0">
                <a:solidFill>
                  <a:srgbClr val="0000CC"/>
                </a:solidFill>
              </a:rPr>
              <a:t>END;</a:t>
            </a:r>
            <a:endParaRPr lang="en-US" altLang="ko-KR" sz="1200" dirty="0">
              <a:solidFill>
                <a:srgbClr val="0000CC"/>
              </a:solidFill>
            </a:endParaRPr>
          </a:p>
        </p:txBody>
      </p:sp>
      <p:sp>
        <p:nvSpPr>
          <p:cNvPr id="10" name="TextBox 9"/>
          <p:cNvSpPr txBox="1"/>
          <p:nvPr/>
        </p:nvSpPr>
        <p:spPr>
          <a:xfrm>
            <a:off x="6642847" y="1081033"/>
            <a:ext cx="3098925" cy="5386090"/>
          </a:xfrm>
          <a:prstGeom prst="rect">
            <a:avLst/>
          </a:prstGeom>
          <a:noFill/>
          <a:ln>
            <a:solidFill>
              <a:schemeClr val="bg1">
                <a:lumMod val="85000"/>
              </a:schemeClr>
            </a:solidFill>
          </a:ln>
        </p:spPr>
        <p:txBody>
          <a:bodyPr wrap="none" rtlCol="0">
            <a:spAutoFit/>
          </a:bodyPr>
          <a:lstStyle/>
          <a:p>
            <a:r>
              <a:rPr lang="en-US" altLang="ko-KR" sz="1100" dirty="0">
                <a:solidFill>
                  <a:srgbClr val="0000CC"/>
                </a:solidFill>
              </a:rPr>
              <a:t>Declare</a:t>
            </a:r>
          </a:p>
          <a:p>
            <a:r>
              <a:rPr lang="en-US" altLang="ko-KR" sz="1100" dirty="0"/>
              <a:t>    </a:t>
            </a:r>
            <a:r>
              <a:rPr lang="en-US" altLang="ko-KR" sz="1100" dirty="0" err="1"/>
              <a:t>v_name</a:t>
            </a:r>
            <a:r>
              <a:rPr lang="en-US" altLang="ko-KR" sz="1100" dirty="0"/>
              <a:t> </a:t>
            </a:r>
            <a:r>
              <a:rPr lang="en-US" altLang="ko-KR" sz="1100" dirty="0" err="1"/>
              <a:t>cst_info.name%type</a:t>
            </a:r>
            <a:r>
              <a:rPr lang="en-US" altLang="ko-KR" sz="1100" dirty="0"/>
              <a:t>; </a:t>
            </a:r>
          </a:p>
          <a:p>
            <a:r>
              <a:rPr lang="en-US" altLang="ko-KR" sz="1100" dirty="0"/>
              <a:t>    </a:t>
            </a:r>
            <a:r>
              <a:rPr lang="en-US" altLang="ko-KR" sz="1100" dirty="0" err="1"/>
              <a:t>v_mnu_nm</a:t>
            </a:r>
            <a:r>
              <a:rPr lang="en-US" altLang="ko-KR" sz="1100" dirty="0"/>
              <a:t> </a:t>
            </a:r>
            <a:r>
              <a:rPr lang="en-US" altLang="ko-KR" sz="1100" dirty="0" err="1"/>
              <a:t>menu.mnu_nm%type</a:t>
            </a:r>
            <a:r>
              <a:rPr lang="en-US" altLang="ko-KR" sz="1100" dirty="0"/>
              <a:t>;</a:t>
            </a:r>
          </a:p>
          <a:p>
            <a:r>
              <a:rPr lang="en-US" altLang="ko-KR" sz="1100" dirty="0">
                <a:solidFill>
                  <a:srgbClr val="0000CC"/>
                </a:solidFill>
              </a:rPr>
              <a:t>BEGIN</a:t>
            </a:r>
            <a:r>
              <a:rPr lang="en-US" altLang="ko-KR" sz="1100" dirty="0"/>
              <a:t> </a:t>
            </a:r>
          </a:p>
          <a:p>
            <a:endParaRPr lang="en-US" altLang="ko-KR" sz="1100" dirty="0" smtClean="0"/>
          </a:p>
          <a:p>
            <a:r>
              <a:rPr lang="en-US" altLang="ko-KR" sz="1100" dirty="0">
                <a:solidFill>
                  <a:srgbClr val="FF0000"/>
                </a:solidFill>
              </a:rPr>
              <a:t> </a:t>
            </a:r>
            <a:r>
              <a:rPr lang="en-US" altLang="ko-KR" sz="1100" dirty="0" smtClean="0">
                <a:solidFill>
                  <a:srgbClr val="FF0000"/>
                </a:solidFill>
              </a:rPr>
              <a:t>   Declare</a:t>
            </a:r>
            <a:br>
              <a:rPr lang="en-US" altLang="ko-KR" sz="1100" dirty="0" smtClean="0">
                <a:solidFill>
                  <a:srgbClr val="FF0000"/>
                </a:solidFill>
              </a:rPr>
            </a:br>
            <a:r>
              <a:rPr lang="en-US" altLang="ko-KR" sz="1100" dirty="0" smtClean="0">
                <a:solidFill>
                  <a:srgbClr val="FF0000"/>
                </a:solidFill>
              </a:rPr>
              <a:t>    Begin</a:t>
            </a:r>
            <a:endParaRPr lang="en-US" altLang="ko-KR" sz="1100" dirty="0">
              <a:solidFill>
                <a:srgbClr val="FF0000"/>
              </a:solidFill>
            </a:endParaRPr>
          </a:p>
          <a:p>
            <a:pPr lvl="1"/>
            <a:r>
              <a:rPr lang="en-US" altLang="ko-KR" sz="1100" dirty="0"/>
              <a:t>-- </a:t>
            </a:r>
            <a:r>
              <a:rPr lang="ko-KR" altLang="en-US" sz="1100" dirty="0" err="1"/>
              <a:t>메뉴명</a:t>
            </a:r>
            <a:r>
              <a:rPr lang="ko-KR" altLang="en-US" sz="1100" dirty="0"/>
              <a:t> 가져오기 </a:t>
            </a:r>
          </a:p>
          <a:p>
            <a:pPr lvl="1"/>
            <a:r>
              <a:rPr lang="ko-KR" altLang="en-US" sz="1100" dirty="0"/>
              <a:t>   </a:t>
            </a:r>
            <a:r>
              <a:rPr lang="en-US" altLang="ko-KR" sz="1100" dirty="0"/>
              <a:t>select </a:t>
            </a:r>
            <a:r>
              <a:rPr lang="en-US" altLang="ko-KR" sz="1100" dirty="0" err="1"/>
              <a:t>mnu_nm</a:t>
            </a:r>
            <a:endParaRPr lang="en-US" altLang="ko-KR" sz="1100" dirty="0"/>
          </a:p>
          <a:p>
            <a:pPr lvl="1"/>
            <a:r>
              <a:rPr lang="en-US" altLang="ko-KR" sz="1100" dirty="0"/>
              <a:t>   into </a:t>
            </a:r>
            <a:r>
              <a:rPr lang="en-US" altLang="ko-KR" sz="1100" dirty="0" err="1"/>
              <a:t>v_mnu_nm</a:t>
            </a:r>
            <a:endParaRPr lang="en-US" altLang="ko-KR" sz="1100" dirty="0"/>
          </a:p>
          <a:p>
            <a:pPr lvl="1"/>
            <a:r>
              <a:rPr lang="en-US" altLang="ko-KR" sz="1100" dirty="0"/>
              <a:t>   from menu </a:t>
            </a:r>
          </a:p>
          <a:p>
            <a:pPr lvl="1"/>
            <a:r>
              <a:rPr lang="en-US" altLang="ko-KR" sz="1100" dirty="0"/>
              <a:t>   where </a:t>
            </a:r>
            <a:r>
              <a:rPr lang="en-US" altLang="ko-KR" sz="1100" dirty="0" err="1"/>
              <a:t>mnu_id</a:t>
            </a:r>
            <a:r>
              <a:rPr lang="en-US" altLang="ko-KR" sz="1100" dirty="0"/>
              <a:t>='M001'   </a:t>
            </a:r>
          </a:p>
          <a:p>
            <a:pPr lvl="1"/>
            <a:r>
              <a:rPr lang="en-US" altLang="ko-KR" sz="1100" dirty="0"/>
              <a:t>   </a:t>
            </a:r>
            <a:r>
              <a:rPr lang="en-US" altLang="ko-KR" sz="1100" dirty="0" smtClean="0"/>
              <a:t>;</a:t>
            </a:r>
          </a:p>
          <a:p>
            <a:r>
              <a:rPr lang="en-US" altLang="ko-KR" sz="1100" dirty="0"/>
              <a:t> </a:t>
            </a:r>
            <a:r>
              <a:rPr lang="en-US" altLang="ko-KR" sz="1100" dirty="0" smtClean="0"/>
              <a:t>  </a:t>
            </a:r>
            <a:r>
              <a:rPr lang="en-US" altLang="ko-KR" sz="1100" dirty="0"/>
              <a:t> </a:t>
            </a:r>
            <a:r>
              <a:rPr lang="en-US" altLang="ko-KR" sz="1100" dirty="0">
                <a:solidFill>
                  <a:srgbClr val="FF0000"/>
                </a:solidFill>
              </a:rPr>
              <a:t>Exception when </a:t>
            </a:r>
            <a:r>
              <a:rPr lang="ko-KR" altLang="en-US" sz="1100" dirty="0">
                <a:solidFill>
                  <a:srgbClr val="FF0000"/>
                </a:solidFill>
              </a:rPr>
              <a:t>에러유형 </a:t>
            </a:r>
            <a:r>
              <a:rPr lang="en-US" altLang="ko-KR" sz="1100" dirty="0" smtClean="0">
                <a:solidFill>
                  <a:srgbClr val="FF0000"/>
                </a:solidFill>
              </a:rPr>
              <a:t>then</a:t>
            </a:r>
            <a:r>
              <a:rPr lang="en-US" altLang="ko-KR" sz="1100" dirty="0" smtClean="0"/>
              <a:t/>
            </a:r>
            <a:br>
              <a:rPr lang="en-US" altLang="ko-KR" sz="1100" dirty="0" smtClean="0"/>
            </a:br>
            <a:r>
              <a:rPr lang="en-US" altLang="ko-KR" sz="1100" dirty="0" smtClean="0"/>
              <a:t>            </a:t>
            </a:r>
            <a:r>
              <a:rPr lang="en-US" altLang="ko-KR" sz="1100" dirty="0"/>
              <a:t>-- Error </a:t>
            </a:r>
            <a:r>
              <a:rPr lang="ko-KR" altLang="en-US" sz="1100" dirty="0"/>
              <a:t>메시지</a:t>
            </a:r>
            <a:r>
              <a:rPr lang="en-US" altLang="ko-KR" sz="1100" dirty="0" smtClean="0"/>
              <a:t> </a:t>
            </a:r>
            <a:br>
              <a:rPr lang="en-US" altLang="ko-KR" sz="1100" dirty="0" smtClean="0"/>
            </a:br>
            <a:r>
              <a:rPr lang="en-US" altLang="ko-KR" sz="1100" dirty="0" smtClean="0">
                <a:solidFill>
                  <a:srgbClr val="FF0000"/>
                </a:solidFill>
              </a:rPr>
              <a:t>    End;</a:t>
            </a:r>
            <a:endParaRPr lang="en-US" altLang="ko-KR" sz="1100" dirty="0"/>
          </a:p>
          <a:p>
            <a:r>
              <a:rPr lang="en-US" altLang="ko-KR" sz="1100" dirty="0"/>
              <a:t>   </a:t>
            </a:r>
          </a:p>
          <a:p>
            <a:r>
              <a:rPr lang="en-US" altLang="ko-KR" sz="1100" dirty="0"/>
              <a:t>-- </a:t>
            </a:r>
            <a:r>
              <a:rPr lang="ko-KR" altLang="en-US" sz="1100" dirty="0"/>
              <a:t>고객명 가져오기    </a:t>
            </a:r>
          </a:p>
          <a:p>
            <a:r>
              <a:rPr lang="ko-KR" altLang="en-US" sz="1100" dirty="0"/>
              <a:t>   </a:t>
            </a:r>
            <a:r>
              <a:rPr lang="en-US" altLang="ko-KR" sz="1100" dirty="0"/>
              <a:t>select name</a:t>
            </a:r>
          </a:p>
          <a:p>
            <a:r>
              <a:rPr lang="en-US" altLang="ko-KR" sz="1100" dirty="0"/>
              <a:t>   into </a:t>
            </a:r>
            <a:r>
              <a:rPr lang="en-US" altLang="ko-KR" sz="1100" dirty="0" err="1"/>
              <a:t>v_name</a:t>
            </a:r>
            <a:endParaRPr lang="en-US" altLang="ko-KR" sz="1100" dirty="0"/>
          </a:p>
          <a:p>
            <a:r>
              <a:rPr lang="en-US" altLang="ko-KR" sz="1100" dirty="0"/>
              <a:t>   from </a:t>
            </a:r>
            <a:r>
              <a:rPr lang="en-US" altLang="ko-KR" sz="1100" dirty="0" err="1"/>
              <a:t>cst_info</a:t>
            </a:r>
            <a:r>
              <a:rPr lang="en-US" altLang="ko-KR" sz="1100" dirty="0"/>
              <a:t> </a:t>
            </a:r>
          </a:p>
          <a:p>
            <a:r>
              <a:rPr lang="en-US" altLang="ko-KR" sz="1100" dirty="0"/>
              <a:t>   where </a:t>
            </a:r>
            <a:r>
              <a:rPr lang="en-US" altLang="ko-KR" sz="1100" dirty="0" err="1"/>
              <a:t>cst_id</a:t>
            </a:r>
            <a:r>
              <a:rPr lang="en-US" altLang="ko-KR" sz="1100" dirty="0"/>
              <a:t>='C001'   </a:t>
            </a:r>
          </a:p>
          <a:p>
            <a:r>
              <a:rPr lang="en-US" altLang="ko-KR" sz="1100" dirty="0"/>
              <a:t>   ;</a:t>
            </a:r>
          </a:p>
          <a:p>
            <a:r>
              <a:rPr lang="en-US" altLang="ko-KR" sz="1100" dirty="0"/>
              <a:t>   </a:t>
            </a:r>
          </a:p>
          <a:p>
            <a:r>
              <a:rPr lang="en-US" altLang="ko-KR" sz="1100" dirty="0"/>
              <a:t>   </a:t>
            </a:r>
            <a:r>
              <a:rPr lang="en-US" altLang="ko-KR" sz="1100" dirty="0" err="1"/>
              <a:t>dbms_output.put_line</a:t>
            </a:r>
            <a:r>
              <a:rPr lang="en-US" altLang="ko-KR" sz="1100" dirty="0" smtClean="0"/>
              <a:t>('</a:t>
            </a:r>
            <a:r>
              <a:rPr lang="ko-KR" altLang="en-US" sz="1100" dirty="0" smtClean="0"/>
              <a:t>이름 </a:t>
            </a:r>
            <a:r>
              <a:rPr lang="en-US" altLang="ko-KR" sz="1100" dirty="0"/>
              <a:t>: '||</a:t>
            </a:r>
            <a:r>
              <a:rPr lang="en-US" altLang="ko-KR" sz="1100" dirty="0" err="1"/>
              <a:t>v_name</a:t>
            </a:r>
            <a:r>
              <a:rPr lang="en-US" altLang="ko-KR" sz="1100" dirty="0"/>
              <a:t>);   </a:t>
            </a:r>
          </a:p>
          <a:p>
            <a:r>
              <a:rPr lang="en-US" altLang="ko-KR" sz="1100" dirty="0"/>
              <a:t>   </a:t>
            </a:r>
          </a:p>
          <a:p>
            <a:r>
              <a:rPr lang="en-US" altLang="ko-KR" sz="1100" dirty="0"/>
              <a:t>   </a:t>
            </a:r>
            <a:r>
              <a:rPr lang="en-US" altLang="ko-KR" sz="1100" dirty="0" err="1"/>
              <a:t>dbms_output.put_line</a:t>
            </a:r>
            <a:r>
              <a:rPr lang="en-US" altLang="ko-KR" sz="1100" dirty="0"/>
              <a:t>('</a:t>
            </a:r>
            <a:r>
              <a:rPr lang="ko-KR" altLang="en-US" sz="1100" dirty="0"/>
              <a:t>메뉴 </a:t>
            </a:r>
            <a:r>
              <a:rPr lang="en-US" altLang="ko-KR" sz="1100" dirty="0"/>
              <a:t>: '||</a:t>
            </a:r>
            <a:r>
              <a:rPr lang="en-US" altLang="ko-KR" sz="1100" dirty="0" err="1"/>
              <a:t>v_mnu_nm</a:t>
            </a:r>
            <a:r>
              <a:rPr lang="en-US" altLang="ko-KR" sz="1100" dirty="0"/>
              <a:t>); </a:t>
            </a:r>
            <a:endParaRPr lang="en-US" altLang="ko-KR" sz="1100" dirty="0" smtClean="0"/>
          </a:p>
          <a:p>
            <a:r>
              <a:rPr lang="en-US" altLang="ko-KR" sz="1100" dirty="0" smtClean="0"/>
              <a:t>  </a:t>
            </a:r>
            <a:endParaRPr lang="en-US" altLang="ko-KR" sz="1100" dirty="0"/>
          </a:p>
          <a:p>
            <a:r>
              <a:rPr lang="en-US" altLang="ko-KR" sz="1100" dirty="0">
                <a:solidFill>
                  <a:srgbClr val="0000CC"/>
                </a:solidFill>
              </a:rPr>
              <a:t>EXCEPTION</a:t>
            </a:r>
            <a:r>
              <a:rPr lang="en-US" altLang="ko-KR" sz="1100" dirty="0"/>
              <a:t> When </a:t>
            </a:r>
            <a:r>
              <a:rPr lang="ko-KR" altLang="en-US" sz="1100" dirty="0"/>
              <a:t>에러유형 </a:t>
            </a:r>
            <a:r>
              <a:rPr lang="en-US" altLang="ko-KR" sz="1100" dirty="0"/>
              <a:t>then </a:t>
            </a:r>
          </a:p>
          <a:p>
            <a:r>
              <a:rPr lang="en-US" altLang="ko-KR" sz="1100" dirty="0"/>
              <a:t>    -- Error </a:t>
            </a:r>
            <a:r>
              <a:rPr lang="ko-KR" altLang="en-US" sz="1100" dirty="0"/>
              <a:t>메시지</a:t>
            </a:r>
            <a:r>
              <a:rPr lang="en-US" altLang="ko-KR" sz="1100" dirty="0"/>
              <a:t>  </a:t>
            </a:r>
          </a:p>
          <a:p>
            <a:r>
              <a:rPr lang="en-US" altLang="ko-KR" sz="1100" dirty="0">
                <a:solidFill>
                  <a:srgbClr val="0000CC"/>
                </a:solidFill>
              </a:rPr>
              <a:t>END</a:t>
            </a:r>
            <a:r>
              <a:rPr lang="en-US" altLang="ko-KR" sz="1100" dirty="0"/>
              <a:t>;</a:t>
            </a:r>
            <a:endParaRPr lang="ko-KR" altLang="en-US" sz="1100" dirty="0"/>
          </a:p>
        </p:txBody>
      </p:sp>
      <p:cxnSp>
        <p:nvCxnSpPr>
          <p:cNvPr id="36" name="직선 연결선 35"/>
          <p:cNvCxnSpPr/>
          <p:nvPr/>
        </p:nvCxnSpPr>
        <p:spPr>
          <a:xfrm>
            <a:off x="6082652" y="721173"/>
            <a:ext cx="0" cy="6011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직사각형 4"/>
          <p:cNvSpPr/>
          <p:nvPr/>
        </p:nvSpPr>
        <p:spPr>
          <a:xfrm>
            <a:off x="421341" y="950259"/>
            <a:ext cx="779929" cy="6006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t>예외</a:t>
            </a:r>
            <a:endParaRPr lang="en-US" altLang="ko-KR" sz="1400" b="1" dirty="0" smtClean="0"/>
          </a:p>
          <a:p>
            <a:pPr algn="ctr"/>
            <a:r>
              <a:rPr lang="ko-KR" altLang="en-US" sz="1400" b="1" dirty="0" smtClean="0"/>
              <a:t>처리</a:t>
            </a:r>
            <a:endParaRPr lang="ko-KR" altLang="en-US" sz="1400" b="1" dirty="0"/>
          </a:p>
        </p:txBody>
      </p:sp>
      <p:sp>
        <p:nvSpPr>
          <p:cNvPr id="6" name="TextBox 5"/>
          <p:cNvSpPr txBox="1"/>
          <p:nvPr/>
        </p:nvSpPr>
        <p:spPr>
          <a:xfrm>
            <a:off x="1255058" y="932330"/>
            <a:ext cx="3955698" cy="692497"/>
          </a:xfrm>
          <a:prstGeom prst="rect">
            <a:avLst/>
          </a:prstGeom>
          <a:noFill/>
        </p:spPr>
        <p:txBody>
          <a:bodyPr wrap="none" rtlCol="0">
            <a:spAutoFit/>
          </a:bodyPr>
          <a:lstStyle/>
          <a:p>
            <a:pPr>
              <a:lnSpc>
                <a:spcPct val="150000"/>
              </a:lnSpc>
            </a:pPr>
            <a:r>
              <a:rPr lang="ko-KR" altLang="en-US" sz="1400" b="1" dirty="0" smtClean="0">
                <a:solidFill>
                  <a:srgbClr val="0000CC"/>
                </a:solidFill>
              </a:rPr>
              <a:t>시스템 정의 예외처리</a:t>
            </a:r>
            <a:r>
              <a:rPr lang="en-US" altLang="ko-KR" sz="1400" b="1" dirty="0" smtClean="0">
                <a:solidFill>
                  <a:srgbClr val="0000CC"/>
                </a:solidFill>
              </a:rPr>
              <a:t>(</a:t>
            </a:r>
            <a:r>
              <a:rPr lang="en-US" altLang="ko-KR" sz="1400" b="1" i="1" dirty="0">
                <a:solidFill>
                  <a:srgbClr val="0000CC"/>
                </a:solidFill>
              </a:rPr>
              <a:t>Predefined </a:t>
            </a:r>
            <a:r>
              <a:rPr lang="en-US" altLang="ko-KR" sz="1400" b="1" i="1" dirty="0" smtClean="0">
                <a:solidFill>
                  <a:srgbClr val="0000CC"/>
                </a:solidFill>
              </a:rPr>
              <a:t>Exceptions)</a:t>
            </a:r>
            <a:endParaRPr lang="en-US" altLang="ko-KR" sz="1400" b="1" dirty="0" smtClean="0">
              <a:solidFill>
                <a:srgbClr val="0000CC"/>
              </a:solidFill>
            </a:endParaRPr>
          </a:p>
          <a:p>
            <a:pPr>
              <a:lnSpc>
                <a:spcPct val="150000"/>
              </a:lnSpc>
            </a:pPr>
            <a:r>
              <a:rPr lang="ko-KR" altLang="en-US" sz="1200" dirty="0" smtClean="0"/>
              <a:t>사용자 정의 예외처리</a:t>
            </a:r>
            <a:r>
              <a:rPr lang="en-US" altLang="ko-KR" sz="1200" dirty="0" smtClean="0"/>
              <a:t>(</a:t>
            </a:r>
            <a:r>
              <a:rPr lang="en-US" altLang="ko-KR" sz="1200" dirty="0"/>
              <a:t>User-Defined </a:t>
            </a:r>
            <a:r>
              <a:rPr lang="en-US" altLang="ko-KR" sz="1200" dirty="0" smtClean="0"/>
              <a:t>Exceptions)</a:t>
            </a:r>
          </a:p>
        </p:txBody>
      </p:sp>
      <p:sp>
        <p:nvSpPr>
          <p:cNvPr id="8" name="TextBox 7"/>
          <p:cNvSpPr txBox="1"/>
          <p:nvPr/>
        </p:nvSpPr>
        <p:spPr>
          <a:xfrm>
            <a:off x="1488142" y="1972234"/>
            <a:ext cx="2503827" cy="414024"/>
          </a:xfrm>
          <a:prstGeom prst="rect">
            <a:avLst/>
          </a:prstGeom>
          <a:noFill/>
        </p:spPr>
        <p:txBody>
          <a:bodyPr wrap="none" rtlCol="0">
            <a:spAutoFit/>
          </a:bodyPr>
          <a:lstStyle/>
          <a:p>
            <a:pPr>
              <a:lnSpc>
                <a:spcPct val="150000"/>
              </a:lnSpc>
            </a:pPr>
            <a:r>
              <a:rPr lang="ko-KR" altLang="en-US" sz="1600" b="1" dirty="0"/>
              <a:t>블록단위 </a:t>
            </a:r>
            <a:r>
              <a:rPr lang="en-US" altLang="ko-KR" sz="1600" b="1" dirty="0"/>
              <a:t>Exception </a:t>
            </a:r>
            <a:r>
              <a:rPr lang="ko-KR" altLang="en-US" sz="1600" b="1" dirty="0"/>
              <a:t>처리</a:t>
            </a:r>
            <a:endParaRPr lang="en-US" altLang="ko-KR" sz="1600" b="1" dirty="0"/>
          </a:p>
        </p:txBody>
      </p:sp>
      <p:cxnSp>
        <p:nvCxnSpPr>
          <p:cNvPr id="11" name="직선 연결선 10"/>
          <p:cNvCxnSpPr/>
          <p:nvPr/>
        </p:nvCxnSpPr>
        <p:spPr>
          <a:xfrm>
            <a:off x="1353670" y="2411504"/>
            <a:ext cx="2761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53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7" name="직선 연결선 6"/>
          <p:cNvCxnSpPr/>
          <p:nvPr/>
        </p:nvCxnSpPr>
        <p:spPr>
          <a:xfrm>
            <a:off x="0" y="62383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2844" y="126384"/>
            <a:ext cx="3030701" cy="400110"/>
          </a:xfrm>
          <a:prstGeom prst="rect">
            <a:avLst/>
          </a:prstGeom>
          <a:noFill/>
        </p:spPr>
        <p:txBody>
          <a:bodyPr wrap="none" rtlCol="0">
            <a:spAutoFit/>
          </a:bodyPr>
          <a:lstStyle/>
          <a:p>
            <a:r>
              <a:rPr lang="en-US" altLang="ko-KR" sz="2000" b="1" dirty="0" smtClean="0"/>
              <a:t># SQLCODE , SQLERRM</a:t>
            </a:r>
            <a:endParaRPr lang="ko-KR" altLang="en-US" b="1" dirty="0">
              <a:solidFill>
                <a:srgbClr val="0070C0"/>
              </a:solidFill>
            </a:endParaRPr>
          </a:p>
        </p:txBody>
      </p:sp>
      <p:sp>
        <p:nvSpPr>
          <p:cNvPr id="4" name="TextBox 3"/>
          <p:cNvSpPr txBox="1"/>
          <p:nvPr/>
        </p:nvSpPr>
        <p:spPr>
          <a:xfrm>
            <a:off x="11563453" y="6609916"/>
            <a:ext cx="628698" cy="246221"/>
          </a:xfrm>
          <a:prstGeom prst="rect">
            <a:avLst/>
          </a:prstGeom>
          <a:noFill/>
        </p:spPr>
        <p:txBody>
          <a:bodyPr wrap="none" rtlCol="0">
            <a:spAutoFit/>
          </a:bodyPr>
          <a:lstStyle/>
          <a:p>
            <a:r>
              <a:rPr lang="en-US" altLang="ko-KR" sz="1000" dirty="0" smtClean="0">
                <a:latin typeface="HY얕은샘물M" panose="02030600000101010101" pitchFamily="18" charset="-127"/>
                <a:ea typeface="HY얕은샘물M" panose="02030600000101010101" pitchFamily="18" charset="-127"/>
              </a:rPr>
              <a:t>IT</a:t>
            </a:r>
            <a:r>
              <a:rPr lang="ko-KR" altLang="en-US" sz="1000" dirty="0" smtClean="0">
                <a:latin typeface="HY얕은샘물M" panose="02030600000101010101" pitchFamily="18" charset="-127"/>
                <a:ea typeface="HY얕은샘물M" panose="02030600000101010101" pitchFamily="18" charset="-127"/>
              </a:rPr>
              <a:t>늦공 김부장</a:t>
            </a:r>
            <a:endParaRPr lang="ko-KR" altLang="en-US" sz="1000" dirty="0">
              <a:latin typeface="HY얕은샘물M" panose="02030600000101010101" pitchFamily="18" charset="-127"/>
              <a:ea typeface="HY얕은샘물M" panose="02030600000101010101" pitchFamily="18" charset="-127"/>
            </a:endParaRPr>
          </a:p>
        </p:txBody>
      </p:sp>
      <p:cxnSp>
        <p:nvCxnSpPr>
          <p:cNvPr id="36" name="직선 연결선 35"/>
          <p:cNvCxnSpPr/>
          <p:nvPr/>
        </p:nvCxnSpPr>
        <p:spPr>
          <a:xfrm>
            <a:off x="6082652" y="721173"/>
            <a:ext cx="0" cy="6011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85365" y="1084729"/>
            <a:ext cx="2024529" cy="338554"/>
          </a:xfrm>
          <a:prstGeom prst="rect">
            <a:avLst/>
          </a:prstGeom>
          <a:noFill/>
        </p:spPr>
        <p:txBody>
          <a:bodyPr wrap="none" rtlCol="0">
            <a:spAutoFit/>
          </a:bodyPr>
          <a:lstStyle/>
          <a:p>
            <a:r>
              <a:rPr lang="en-US" altLang="ko-KR" sz="1600" b="1" dirty="0"/>
              <a:t>SQLCODE Function</a:t>
            </a:r>
          </a:p>
        </p:txBody>
      </p:sp>
      <p:cxnSp>
        <p:nvCxnSpPr>
          <p:cNvPr id="13" name="직선 연결선 12"/>
          <p:cNvCxnSpPr/>
          <p:nvPr/>
        </p:nvCxnSpPr>
        <p:spPr>
          <a:xfrm>
            <a:off x="1371599" y="1416422"/>
            <a:ext cx="2761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24799" y="977152"/>
            <a:ext cx="2056973" cy="414024"/>
          </a:xfrm>
          <a:prstGeom prst="rect">
            <a:avLst/>
          </a:prstGeom>
          <a:noFill/>
        </p:spPr>
        <p:txBody>
          <a:bodyPr wrap="none" rtlCol="0">
            <a:spAutoFit/>
          </a:bodyPr>
          <a:lstStyle/>
          <a:p>
            <a:pPr>
              <a:lnSpc>
                <a:spcPct val="150000"/>
              </a:lnSpc>
            </a:pPr>
            <a:r>
              <a:rPr lang="en-US" altLang="ko-KR" sz="1600" b="1" dirty="0"/>
              <a:t>SQLERRM </a:t>
            </a:r>
            <a:r>
              <a:rPr lang="en-US" altLang="ko-KR" sz="1600" b="1" dirty="0" smtClean="0"/>
              <a:t>Function</a:t>
            </a:r>
            <a:endParaRPr lang="en-US" altLang="ko-KR" sz="1600" b="1" dirty="0"/>
          </a:p>
        </p:txBody>
      </p:sp>
      <p:cxnSp>
        <p:nvCxnSpPr>
          <p:cNvPr id="15" name="직선 연결선 14"/>
          <p:cNvCxnSpPr/>
          <p:nvPr/>
        </p:nvCxnSpPr>
        <p:spPr>
          <a:xfrm>
            <a:off x="7655857" y="1416422"/>
            <a:ext cx="2761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1"/>
          <p:cNvSpPr>
            <a:spLocks noChangeArrowheads="1"/>
          </p:cNvSpPr>
          <p:nvPr/>
        </p:nvSpPr>
        <p:spPr bwMode="auto">
          <a:xfrm>
            <a:off x="295836" y="1643717"/>
            <a:ext cx="562087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dirty="0" smtClean="0">
                <a:ln>
                  <a:noFill/>
                </a:ln>
                <a:solidFill>
                  <a:srgbClr val="1A1816"/>
                </a:solidFill>
                <a:effectLst/>
                <a:latin typeface="Arial" panose="020B0604020202020204" pitchFamily="34" charset="0"/>
                <a:ea typeface="Oracle Sans"/>
              </a:rPr>
              <a:t>In an exception handler, the </a:t>
            </a:r>
            <a:r>
              <a:rPr kumimoji="0" lang="ko-KR" altLang="ko-KR" sz="1050" b="0" i="0" u="none" strike="noStrike" cap="none" normalizeH="0" baseline="0" dirty="0" smtClean="0">
                <a:ln>
                  <a:noFill/>
                </a:ln>
                <a:solidFill>
                  <a:srgbClr val="1A1816"/>
                </a:solidFill>
                <a:effectLst/>
                <a:latin typeface="Arial Unicode MS" panose="020B0604020202020204" pitchFamily="50" charset="-127"/>
                <a:ea typeface="var(--code-block-font-family)"/>
              </a:rPr>
              <a:t>SQLCODE</a:t>
            </a:r>
            <a:r>
              <a:rPr kumimoji="0" lang="ko-KR" altLang="ko-KR" sz="1400" b="0" i="0" u="none" strike="noStrike" cap="none" normalizeH="0" baseline="0" dirty="0" smtClean="0">
                <a:ln>
                  <a:noFill/>
                </a:ln>
                <a:solidFill>
                  <a:srgbClr val="1A1816"/>
                </a:solidFill>
                <a:effectLst/>
                <a:ea typeface="Oracle Sans"/>
              </a:rPr>
              <a:t> function returns the numeric code of the exception being handled. (Outside an exception handler, </a:t>
            </a:r>
            <a:r>
              <a:rPr kumimoji="0" lang="ko-KR" altLang="ko-KR" sz="1050" b="0" i="0" u="none" strike="noStrike" cap="none" normalizeH="0" baseline="0" dirty="0" smtClean="0">
                <a:ln>
                  <a:noFill/>
                </a:ln>
                <a:solidFill>
                  <a:srgbClr val="1A1816"/>
                </a:solidFill>
                <a:effectLst/>
                <a:latin typeface="Arial Unicode MS" panose="020B0604020202020204" pitchFamily="50" charset="-127"/>
                <a:ea typeface="var(--code-block-font-family)"/>
              </a:rPr>
              <a:t>SQLCODE</a:t>
            </a:r>
            <a:r>
              <a:rPr kumimoji="0" lang="ko-KR" altLang="ko-KR" sz="1400" b="0" i="0" u="none" strike="noStrike" cap="none" normalizeH="0" baseline="0" dirty="0" smtClean="0">
                <a:ln>
                  <a:noFill/>
                </a:ln>
                <a:solidFill>
                  <a:srgbClr val="1A1816"/>
                </a:solidFill>
                <a:effectLst/>
                <a:ea typeface="Oracle Sans"/>
              </a:rPr>
              <a:t> returns </a:t>
            </a:r>
            <a:r>
              <a:rPr kumimoji="0" lang="ko-KR" altLang="ko-KR" sz="1050" b="0" i="0" u="none" strike="noStrike" cap="none" normalizeH="0" baseline="0" dirty="0" smtClean="0">
                <a:ln>
                  <a:noFill/>
                </a:ln>
                <a:solidFill>
                  <a:srgbClr val="1A1816"/>
                </a:solidFill>
                <a:effectLst/>
                <a:latin typeface="Arial Unicode MS" panose="020B0604020202020204" pitchFamily="50" charset="-127"/>
                <a:ea typeface="var(--code-block-font-family)"/>
              </a:rPr>
              <a:t>0</a:t>
            </a:r>
            <a:r>
              <a:rPr kumimoji="0" lang="ko-KR" altLang="ko-KR" sz="1400" b="0" i="0" u="none" strike="noStrike" cap="none" normalizeH="0" baseline="0" dirty="0" smtClean="0">
                <a:ln>
                  <a:noFill/>
                </a:ln>
                <a:solidFill>
                  <a:srgbClr val="1A1816"/>
                </a:solidFill>
                <a:effectLst/>
                <a:ea typeface="Oracle Sans"/>
              </a:rPr>
              <a:t>.)</a:t>
            </a:r>
            <a:endParaRPr kumimoji="0" lang="ko-KR" altLang="ko-KR"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dirty="0" smtClean="0">
                <a:ln>
                  <a:noFill/>
                </a:ln>
                <a:solidFill>
                  <a:srgbClr val="1A1816"/>
                </a:solidFill>
                <a:effectLst/>
                <a:latin typeface="Arial" panose="020B0604020202020204" pitchFamily="34" charset="0"/>
                <a:ea typeface="Oracle Sans"/>
              </a:rPr>
              <a:t>For an internally defined exception, the numeric code is the number of the associated Oracle Database error. This number is negative except for the error "no data found", whose numeric code is +100.</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400" b="0" i="0" u="none" strike="noStrike" cap="none" normalizeH="0" baseline="0" dirty="0" smtClean="0">
                <a:ln>
                  <a:noFill/>
                </a:ln>
                <a:solidFill>
                  <a:srgbClr val="1A1816"/>
                </a:solidFill>
                <a:effectLst/>
                <a:latin typeface="Arial" panose="020B0604020202020204" pitchFamily="34" charset="0"/>
                <a:ea typeface="Oracle Sans"/>
              </a:rPr>
              <a:t>For a user-defined exception, the numeric code is either +1 </a:t>
            </a:r>
            <a:r>
              <a:rPr kumimoji="0" lang="ko-KR" altLang="ko-KR" sz="1400" b="1" i="0" u="none" strike="noStrike" cap="none" normalizeH="0" baseline="0" dirty="0" smtClean="0">
                <a:ln>
                  <a:noFill/>
                </a:ln>
                <a:solidFill>
                  <a:srgbClr val="1A1816"/>
                </a:solidFill>
                <a:effectLst/>
                <a:latin typeface="Arial" panose="020B0604020202020204" pitchFamily="34" charset="0"/>
                <a:ea typeface="Oracle Sans"/>
              </a:rPr>
              <a:t>(default)</a:t>
            </a:r>
            <a:r>
              <a:rPr kumimoji="0" lang="ko-KR" altLang="ko-KR" sz="1400" b="0" i="0" u="none" strike="noStrike" cap="none" normalizeH="0" baseline="0" dirty="0" smtClean="0">
                <a:ln>
                  <a:noFill/>
                </a:ln>
                <a:solidFill>
                  <a:srgbClr val="1A1816"/>
                </a:solidFill>
                <a:effectLst/>
                <a:latin typeface="Arial" panose="020B0604020202020204" pitchFamily="34" charset="0"/>
                <a:ea typeface="Oracle Sans"/>
              </a:rPr>
              <a:t> or the error code associated with the exception by the </a:t>
            </a:r>
            <a:r>
              <a:rPr kumimoji="0" lang="ko-KR" altLang="ko-KR" sz="1050" b="0" i="0" u="none" strike="noStrike" cap="none" normalizeH="0" baseline="0" dirty="0" smtClean="0">
                <a:ln>
                  <a:noFill/>
                </a:ln>
                <a:solidFill>
                  <a:srgbClr val="1A1816"/>
                </a:solidFill>
                <a:effectLst/>
                <a:latin typeface="Arial Unicode MS" panose="020B0604020202020204" pitchFamily="50" charset="-127"/>
                <a:ea typeface="var(--code-block-font-family)"/>
              </a:rPr>
              <a:t>EXCEPTION_INIT</a:t>
            </a:r>
            <a:r>
              <a:rPr kumimoji="0" lang="ko-KR" altLang="ko-KR" sz="1400" b="0" i="0" u="none" strike="noStrike" cap="none" normalizeH="0" baseline="0" dirty="0" smtClean="0">
                <a:ln>
                  <a:noFill/>
                </a:ln>
                <a:solidFill>
                  <a:srgbClr val="1A1816"/>
                </a:solidFill>
                <a:effectLst/>
                <a:ea typeface="Oracle Sans"/>
              </a:rPr>
              <a:t> pragma.</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sp>
        <p:nvSpPr>
          <p:cNvPr id="16" name="직사각형 15"/>
          <p:cNvSpPr/>
          <p:nvPr/>
        </p:nvSpPr>
        <p:spPr>
          <a:xfrm>
            <a:off x="304800" y="3914472"/>
            <a:ext cx="5369859" cy="1708160"/>
          </a:xfrm>
          <a:prstGeom prst="rect">
            <a:avLst/>
          </a:prstGeom>
        </p:spPr>
        <p:txBody>
          <a:bodyPr wrap="square">
            <a:spAutoFit/>
          </a:bodyPr>
          <a:lstStyle/>
          <a:p>
            <a:pPr>
              <a:lnSpc>
                <a:spcPct val="150000"/>
              </a:lnSpc>
            </a:pPr>
            <a:r>
              <a:rPr lang="ko-KR" altLang="en-US" sz="1400" dirty="0"/>
              <a:t>예외 처리기에서 SQLCODE 함수는 처리 중인 예외의 숫자 코드를 반환합니다. (예외 </a:t>
            </a:r>
            <a:r>
              <a:rPr lang="ko-KR" altLang="en-US" sz="1400" dirty="0" err="1"/>
              <a:t>핸들러</a:t>
            </a:r>
            <a:r>
              <a:rPr lang="ko-KR" altLang="en-US" sz="1400" dirty="0"/>
              <a:t> 외부에서 </a:t>
            </a:r>
            <a:r>
              <a:rPr lang="ko-KR" altLang="en-US" sz="1400" b="1" dirty="0"/>
              <a:t>SQLCODE는 0</a:t>
            </a:r>
            <a:r>
              <a:rPr lang="ko-KR" altLang="en-US" sz="1400" dirty="0"/>
              <a:t>을 반환합니다.) 내부적으로 정의된 예외의 경우 숫자 코드는 연관된 Oracle 데이터베이스 오류의 번호입니다. </a:t>
            </a:r>
            <a:r>
              <a:rPr lang="ko-KR" altLang="en-US" sz="1400" dirty="0">
                <a:solidFill>
                  <a:srgbClr val="0070C0"/>
                </a:solidFill>
              </a:rPr>
              <a:t>숫자 코드가 100인 "데이터를 찾을 수 없음" 오류를 제외하고 이 숫자는 음수입니다</a:t>
            </a:r>
            <a:r>
              <a:rPr lang="ko-KR" altLang="en-US" sz="1400" dirty="0"/>
              <a:t>.</a:t>
            </a:r>
          </a:p>
        </p:txBody>
      </p:sp>
      <p:sp>
        <p:nvSpPr>
          <p:cNvPr id="17" name="Rectangle 2"/>
          <p:cNvSpPr>
            <a:spLocks noChangeArrowheads="1"/>
          </p:cNvSpPr>
          <p:nvPr/>
        </p:nvSpPr>
        <p:spPr bwMode="auto">
          <a:xfrm>
            <a:off x="6248401" y="1662400"/>
            <a:ext cx="5782233"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latinLnBrk="0" hangingPunct="0">
              <a:spcBef>
                <a:spcPct val="0"/>
              </a:spcBef>
              <a:spcAft>
                <a:spcPct val="0"/>
              </a:spcAft>
            </a:pPr>
            <a:r>
              <a:rPr lang="ko-KR" altLang="ko-KR" sz="1400" dirty="0">
                <a:solidFill>
                  <a:srgbClr val="1A1816"/>
                </a:solidFill>
                <a:latin typeface="Arial" panose="020B0604020202020204" pitchFamily="34" charset="0"/>
                <a:ea typeface="Oracle Sans"/>
              </a:rPr>
              <a:t>The SQLERRM function returns the error message associated with an error code.</a:t>
            </a:r>
            <a:endParaRPr lang="en-US" altLang="ko-KR" sz="1400" dirty="0">
              <a:solidFill>
                <a:srgbClr val="1A1816"/>
              </a:solidFill>
              <a:latin typeface="Arial" panose="020B0604020202020204" pitchFamily="34" charset="0"/>
              <a:ea typeface="Oracle Sans"/>
            </a:endParaRPr>
          </a:p>
          <a:p>
            <a:pPr eaLnBrk="0" fontAlgn="base" latinLnBrk="0" hangingPunct="0">
              <a:spcBef>
                <a:spcPct val="0"/>
              </a:spcBef>
              <a:spcAft>
                <a:spcPct val="0"/>
              </a:spcAft>
            </a:pPr>
            <a:r>
              <a:rPr lang="en-US" altLang="ko-KR" sz="1400" dirty="0">
                <a:solidFill>
                  <a:srgbClr val="1A1816"/>
                </a:solidFill>
                <a:latin typeface="Arial" panose="020B0604020202020204" pitchFamily="34" charset="0"/>
                <a:ea typeface="Oracle Sans"/>
              </a:rPr>
              <a:t/>
            </a:r>
            <a:br>
              <a:rPr lang="en-US" altLang="ko-KR" sz="1400" dirty="0">
                <a:solidFill>
                  <a:srgbClr val="1A1816"/>
                </a:solidFill>
                <a:latin typeface="Arial" panose="020B0604020202020204" pitchFamily="34" charset="0"/>
                <a:ea typeface="Oracle Sans"/>
              </a:rPr>
            </a:br>
            <a:r>
              <a:rPr lang="ko-KR" altLang="ko-KR" sz="1400" dirty="0">
                <a:solidFill>
                  <a:srgbClr val="1A1816"/>
                </a:solidFill>
                <a:latin typeface="Arial" panose="020B0604020202020204" pitchFamily="34" charset="0"/>
                <a:ea typeface="Oracle Sans"/>
              </a:rPr>
              <a:t>Note:</a:t>
            </a:r>
          </a:p>
          <a:p>
            <a:pPr eaLnBrk="0" fontAlgn="base" latinLnBrk="0" hangingPunct="0">
              <a:spcBef>
                <a:spcPct val="0"/>
              </a:spcBef>
              <a:spcAft>
                <a:spcPct val="0"/>
              </a:spcAft>
            </a:pPr>
            <a:r>
              <a:rPr lang="ko-KR" altLang="ko-KR" sz="1400" dirty="0">
                <a:solidFill>
                  <a:srgbClr val="1A1816"/>
                </a:solidFill>
                <a:latin typeface="Arial" panose="020B0604020202020204" pitchFamily="34" charset="0"/>
                <a:ea typeface="Oracle Sans"/>
              </a:rPr>
              <a:t>DBMS_UTILITY.FORMAT_ERROR_STACK is recommended over SQLERRM, unless you use the FORALL statement with its SAVE EXCEPTIONS clause. For more information, see "</a:t>
            </a:r>
            <a:r>
              <a:rPr lang="ko-KR" altLang="ko-KR" sz="1400" dirty="0">
                <a:solidFill>
                  <a:srgbClr val="1A1816"/>
                </a:solidFill>
                <a:latin typeface="Arial" panose="020B0604020202020204" pitchFamily="34" charset="0"/>
                <a:ea typeface="Oracle Sans"/>
                <a:hlinkClick r:id="rId2"/>
              </a:rPr>
              <a:t>Retrieving Error Code and Error Message</a:t>
            </a:r>
            <a:r>
              <a:rPr lang="ko-KR" altLang="ko-KR" sz="1400" dirty="0">
                <a:solidFill>
                  <a:srgbClr val="1A1816"/>
                </a:solidFill>
                <a:latin typeface="Arial" panose="020B0604020202020204" pitchFamily="34" charset="0"/>
                <a:ea typeface="Oracle Sans"/>
              </a:rPr>
              <a:t>".</a:t>
            </a:r>
          </a:p>
          <a:p>
            <a:pPr eaLnBrk="0" fontAlgn="base" latinLnBrk="0" hangingPunct="0">
              <a:spcBef>
                <a:spcPct val="0"/>
              </a:spcBef>
              <a:spcAft>
                <a:spcPct val="0"/>
              </a:spcAft>
            </a:pPr>
            <a:r>
              <a:rPr lang="en-US" altLang="ko-KR" sz="1400" dirty="0">
                <a:solidFill>
                  <a:srgbClr val="1A1816"/>
                </a:solidFill>
                <a:latin typeface="Arial" panose="020B0604020202020204" pitchFamily="34" charset="0"/>
                <a:ea typeface="Oracle Sans"/>
              </a:rPr>
              <a:t/>
            </a:r>
            <a:br>
              <a:rPr lang="en-US" altLang="ko-KR" sz="1400" dirty="0">
                <a:solidFill>
                  <a:srgbClr val="1A1816"/>
                </a:solidFill>
                <a:latin typeface="Arial" panose="020B0604020202020204" pitchFamily="34" charset="0"/>
                <a:ea typeface="Oracle Sans"/>
              </a:rPr>
            </a:br>
            <a:r>
              <a:rPr lang="ko-KR" altLang="ko-KR" sz="1400" dirty="0">
                <a:solidFill>
                  <a:srgbClr val="1A1816"/>
                </a:solidFill>
                <a:latin typeface="Arial" panose="020B0604020202020204" pitchFamily="34" charset="0"/>
                <a:ea typeface="Oracle Sans"/>
              </a:rPr>
              <a:t> </a:t>
            </a:r>
          </a:p>
        </p:txBody>
      </p:sp>
      <p:sp>
        <p:nvSpPr>
          <p:cNvPr id="23" name="직사각형 22"/>
          <p:cNvSpPr/>
          <p:nvPr/>
        </p:nvSpPr>
        <p:spPr>
          <a:xfrm>
            <a:off x="6284258" y="3806896"/>
            <a:ext cx="5369859" cy="2031325"/>
          </a:xfrm>
          <a:prstGeom prst="rect">
            <a:avLst/>
          </a:prstGeom>
        </p:spPr>
        <p:txBody>
          <a:bodyPr wrap="square">
            <a:spAutoFit/>
          </a:bodyPr>
          <a:lstStyle/>
          <a:p>
            <a:pPr>
              <a:lnSpc>
                <a:spcPct val="150000"/>
              </a:lnSpc>
            </a:pPr>
            <a:r>
              <a:rPr lang="en-US" altLang="ko-KR" sz="1400" dirty="0"/>
              <a:t>SQLERRM </a:t>
            </a:r>
            <a:r>
              <a:rPr lang="ko-KR" altLang="en-US" sz="1400" dirty="0"/>
              <a:t>함수는 오류 코드와 관련된 </a:t>
            </a:r>
            <a:r>
              <a:rPr lang="ko-KR" altLang="en-US" sz="1400" b="1" dirty="0"/>
              <a:t>오류 메시지</a:t>
            </a:r>
            <a:r>
              <a:rPr lang="ko-KR" altLang="en-US" sz="1400" dirty="0"/>
              <a:t>를 반환합니다</a:t>
            </a:r>
            <a:r>
              <a:rPr lang="en-US" altLang="ko-KR" sz="1400" dirty="0" smtClean="0"/>
              <a:t>.</a:t>
            </a:r>
          </a:p>
          <a:p>
            <a:pPr>
              <a:lnSpc>
                <a:spcPct val="150000"/>
              </a:lnSpc>
            </a:pPr>
            <a:endParaRPr lang="en-US" altLang="ko-KR" sz="1400" dirty="0" smtClean="0"/>
          </a:p>
          <a:p>
            <a:pPr>
              <a:lnSpc>
                <a:spcPct val="150000"/>
              </a:lnSpc>
            </a:pPr>
            <a:r>
              <a:rPr lang="en-US" altLang="ko-KR" sz="1400" dirty="0" smtClean="0"/>
              <a:t>Note:</a:t>
            </a:r>
          </a:p>
          <a:p>
            <a:pPr>
              <a:lnSpc>
                <a:spcPct val="150000"/>
              </a:lnSpc>
            </a:pPr>
            <a:r>
              <a:rPr lang="en-US" altLang="ko-KR" sz="1400" dirty="0"/>
              <a:t>SAVE EXCEPTIONS </a:t>
            </a:r>
            <a:r>
              <a:rPr lang="ko-KR" altLang="en-US" sz="1400" dirty="0"/>
              <a:t>절과 함께 </a:t>
            </a:r>
            <a:r>
              <a:rPr lang="en-US" altLang="ko-KR" sz="1400" dirty="0"/>
              <a:t>FORALL </a:t>
            </a:r>
            <a:r>
              <a:rPr lang="ko-KR" altLang="en-US" sz="1400" dirty="0"/>
              <a:t>문을 사용하지 않는 한 </a:t>
            </a:r>
            <a:r>
              <a:rPr lang="en-US" altLang="ko-KR" sz="1400" dirty="0"/>
              <a:t>SQLERRM</a:t>
            </a:r>
            <a:r>
              <a:rPr lang="ko-KR" altLang="en-US" sz="1400" dirty="0"/>
              <a:t>보다 </a:t>
            </a:r>
            <a:r>
              <a:rPr lang="en-US" altLang="ko-KR" sz="1400" b="1" dirty="0">
                <a:solidFill>
                  <a:srgbClr val="0070C0"/>
                </a:solidFill>
              </a:rPr>
              <a:t>DBMS_UTILITY.FORMAT_ERROR_STACK</a:t>
            </a:r>
            <a:r>
              <a:rPr lang="ko-KR" altLang="en-US" sz="1400" dirty="0"/>
              <a:t>을 사용하는 것이 좋습니다</a:t>
            </a:r>
            <a:r>
              <a:rPr lang="en-US" altLang="ko-KR" sz="1400" dirty="0" smtClean="0"/>
              <a:t>.</a:t>
            </a:r>
            <a:endParaRPr lang="ko-KR" altLang="en-US" sz="1400" dirty="0"/>
          </a:p>
        </p:txBody>
      </p:sp>
    </p:spTree>
    <p:extLst>
      <p:ext uri="{BB962C8B-B14F-4D97-AF65-F5344CB8AC3E}">
        <p14:creationId xmlns:p14="http://schemas.microsoft.com/office/powerpoint/2010/main" val="119501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p:cNvCxnSpPr/>
          <p:nvPr/>
        </p:nvCxnSpPr>
        <p:spPr>
          <a:xfrm>
            <a:off x="0" y="62383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2844" y="126384"/>
            <a:ext cx="3030701" cy="400110"/>
          </a:xfrm>
          <a:prstGeom prst="rect">
            <a:avLst/>
          </a:prstGeom>
          <a:noFill/>
        </p:spPr>
        <p:txBody>
          <a:bodyPr wrap="none" rtlCol="0">
            <a:spAutoFit/>
          </a:bodyPr>
          <a:lstStyle/>
          <a:p>
            <a:r>
              <a:rPr lang="en-US" altLang="ko-KR" sz="2000" b="1" dirty="0" smtClean="0"/>
              <a:t># SQLCODE , SQLERRM</a:t>
            </a:r>
            <a:endParaRPr lang="ko-KR" altLang="en-US" b="1" dirty="0">
              <a:solidFill>
                <a:srgbClr val="0070C0"/>
              </a:solidFill>
            </a:endParaRPr>
          </a:p>
        </p:txBody>
      </p:sp>
      <p:sp>
        <p:nvSpPr>
          <p:cNvPr id="4" name="TextBox 3"/>
          <p:cNvSpPr txBox="1"/>
          <p:nvPr/>
        </p:nvSpPr>
        <p:spPr>
          <a:xfrm>
            <a:off x="11563453" y="6609916"/>
            <a:ext cx="628698" cy="246221"/>
          </a:xfrm>
          <a:prstGeom prst="rect">
            <a:avLst/>
          </a:prstGeom>
          <a:noFill/>
        </p:spPr>
        <p:txBody>
          <a:bodyPr wrap="none" rtlCol="0">
            <a:spAutoFit/>
          </a:bodyPr>
          <a:lstStyle/>
          <a:p>
            <a:r>
              <a:rPr lang="en-US" altLang="ko-KR" sz="1000" dirty="0" smtClean="0">
                <a:latin typeface="HY얕은샘물M" panose="02030600000101010101" pitchFamily="18" charset="-127"/>
                <a:ea typeface="HY얕은샘물M" panose="02030600000101010101" pitchFamily="18" charset="-127"/>
              </a:rPr>
              <a:t>IT</a:t>
            </a:r>
            <a:r>
              <a:rPr lang="ko-KR" altLang="en-US" sz="1000" dirty="0" smtClean="0">
                <a:latin typeface="HY얕은샘물M" panose="02030600000101010101" pitchFamily="18" charset="-127"/>
                <a:ea typeface="HY얕은샘물M" panose="02030600000101010101" pitchFamily="18" charset="-127"/>
              </a:rPr>
              <a:t>늦공 김부장</a:t>
            </a:r>
            <a:endParaRPr lang="ko-KR" altLang="en-US" sz="1000" dirty="0">
              <a:latin typeface="HY얕은샘물M" panose="02030600000101010101" pitchFamily="18" charset="-127"/>
              <a:ea typeface="HY얕은샘물M" panose="02030600000101010101" pitchFamily="18" charset="-127"/>
            </a:endParaRPr>
          </a:p>
        </p:txBody>
      </p:sp>
      <p:sp>
        <p:nvSpPr>
          <p:cNvPr id="2" name="직사각형 1"/>
          <p:cNvSpPr/>
          <p:nvPr/>
        </p:nvSpPr>
        <p:spPr>
          <a:xfrm>
            <a:off x="1066800" y="1586761"/>
            <a:ext cx="3666565" cy="16315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rPr>
              <a:t>Java , php, C, ..</a:t>
            </a:r>
            <a:endParaRPr lang="ko-KR" altLang="en-US" dirty="0">
              <a:solidFill>
                <a:schemeClr val="tx1"/>
              </a:solidFill>
            </a:endParaRPr>
          </a:p>
        </p:txBody>
      </p:sp>
      <p:sp>
        <p:nvSpPr>
          <p:cNvPr id="3" name="직사각형 2"/>
          <p:cNvSpPr/>
          <p:nvPr/>
        </p:nvSpPr>
        <p:spPr>
          <a:xfrm>
            <a:off x="1945341" y="1398502"/>
            <a:ext cx="2043953" cy="4034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Applications</a:t>
            </a:r>
            <a:endParaRPr lang="ko-KR" altLang="en-US" dirty="0"/>
          </a:p>
        </p:txBody>
      </p:sp>
      <p:sp>
        <p:nvSpPr>
          <p:cNvPr id="19" name="직사각형 18"/>
          <p:cNvSpPr/>
          <p:nvPr/>
        </p:nvSpPr>
        <p:spPr>
          <a:xfrm>
            <a:off x="1066800" y="3989301"/>
            <a:ext cx="3666565" cy="171225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tx1"/>
                </a:solidFill>
              </a:rPr>
              <a:t>PL/SQL</a:t>
            </a:r>
          </a:p>
          <a:p>
            <a:pPr algn="ctr"/>
            <a:endParaRPr lang="en-US" altLang="ko-KR" dirty="0">
              <a:solidFill>
                <a:schemeClr val="tx1"/>
              </a:solidFill>
            </a:endParaRPr>
          </a:p>
          <a:p>
            <a:pPr algn="ctr"/>
            <a:r>
              <a:rPr lang="en-US" altLang="ko-KR" dirty="0" smtClean="0">
                <a:solidFill>
                  <a:schemeClr val="tx1"/>
                </a:solidFill>
              </a:rPr>
              <a:t>Declare</a:t>
            </a:r>
          </a:p>
          <a:p>
            <a:pPr algn="ctr"/>
            <a:r>
              <a:rPr lang="en-US" altLang="ko-KR" dirty="0" smtClean="0">
                <a:solidFill>
                  <a:schemeClr val="tx1"/>
                </a:solidFill>
              </a:rPr>
              <a:t>Procedure</a:t>
            </a:r>
          </a:p>
          <a:p>
            <a:pPr algn="ctr"/>
            <a:endParaRPr lang="ko-KR" altLang="en-US" dirty="0">
              <a:solidFill>
                <a:schemeClr val="tx1"/>
              </a:solidFill>
            </a:endParaRPr>
          </a:p>
        </p:txBody>
      </p:sp>
      <p:sp>
        <p:nvSpPr>
          <p:cNvPr id="20" name="직사각형 19"/>
          <p:cNvSpPr/>
          <p:nvPr/>
        </p:nvSpPr>
        <p:spPr>
          <a:xfrm>
            <a:off x="7628964" y="2402549"/>
            <a:ext cx="3666565" cy="22680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smtClean="0">
                <a:solidFill>
                  <a:schemeClr val="tx1"/>
                </a:solidFill>
              </a:rPr>
              <a:t>PL/SQL</a:t>
            </a:r>
          </a:p>
          <a:p>
            <a:pPr algn="ctr"/>
            <a:endParaRPr lang="en-US" altLang="ko-KR" b="1" dirty="0">
              <a:solidFill>
                <a:schemeClr val="tx1"/>
              </a:solidFill>
            </a:endParaRPr>
          </a:p>
          <a:p>
            <a:pPr algn="ctr"/>
            <a:endParaRPr lang="en-US" altLang="ko-KR" b="1" dirty="0" smtClean="0">
              <a:solidFill>
                <a:schemeClr val="tx1"/>
              </a:solidFill>
            </a:endParaRPr>
          </a:p>
          <a:p>
            <a:pPr algn="ctr"/>
            <a:r>
              <a:rPr lang="en-US" altLang="ko-KR" b="1" dirty="0" smtClean="0">
                <a:solidFill>
                  <a:schemeClr val="tx1"/>
                </a:solidFill>
              </a:rPr>
              <a:t>Return code : sqlcode</a:t>
            </a:r>
          </a:p>
          <a:p>
            <a:pPr algn="ctr"/>
            <a:r>
              <a:rPr lang="en-US" altLang="ko-KR" b="1" dirty="0" smtClean="0">
                <a:solidFill>
                  <a:schemeClr val="tx1"/>
                </a:solidFill>
              </a:rPr>
              <a:t>Return msg : sqlerrm </a:t>
            </a:r>
            <a:endParaRPr lang="ko-KR" altLang="en-US" b="1" dirty="0">
              <a:solidFill>
                <a:schemeClr val="tx1"/>
              </a:solidFill>
            </a:endParaRPr>
          </a:p>
        </p:txBody>
      </p:sp>
      <p:sp>
        <p:nvSpPr>
          <p:cNvPr id="5" name="오른쪽 화살표 4"/>
          <p:cNvSpPr/>
          <p:nvPr/>
        </p:nvSpPr>
        <p:spPr>
          <a:xfrm>
            <a:off x="5286862" y="2646277"/>
            <a:ext cx="1881344" cy="648000"/>
          </a:xfrm>
          <a:prstGeom prst="rightArrow">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solidFill>
                  <a:schemeClr val="tx1"/>
                </a:solidFill>
              </a:rPr>
              <a:t>Call</a:t>
            </a:r>
            <a:endParaRPr lang="ko-KR" altLang="en-US" sz="1600" b="1" dirty="0">
              <a:solidFill>
                <a:schemeClr val="tx1"/>
              </a:solidFill>
            </a:endParaRPr>
          </a:p>
        </p:txBody>
      </p:sp>
      <p:sp>
        <p:nvSpPr>
          <p:cNvPr id="10" name="왼쪽 화살표 9"/>
          <p:cNvSpPr/>
          <p:nvPr/>
        </p:nvSpPr>
        <p:spPr>
          <a:xfrm>
            <a:off x="5289176" y="3639679"/>
            <a:ext cx="1909483" cy="648000"/>
          </a:xfrm>
          <a:prstGeom prst="leftArrow">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solidFill>
                  <a:schemeClr val="tx1"/>
                </a:solidFill>
              </a:rPr>
              <a:t>Return</a:t>
            </a:r>
            <a:endParaRPr lang="ko-KR" altLang="en-US" sz="1600" b="1" dirty="0">
              <a:solidFill>
                <a:schemeClr val="tx1"/>
              </a:solidFill>
            </a:endParaRPr>
          </a:p>
        </p:txBody>
      </p:sp>
      <p:sp>
        <p:nvSpPr>
          <p:cNvPr id="11" name="TextBox 10"/>
          <p:cNvSpPr txBox="1"/>
          <p:nvPr/>
        </p:nvSpPr>
        <p:spPr>
          <a:xfrm>
            <a:off x="5432612" y="4419608"/>
            <a:ext cx="2132315" cy="1246495"/>
          </a:xfrm>
          <a:prstGeom prst="rect">
            <a:avLst/>
          </a:prstGeom>
          <a:noFill/>
        </p:spPr>
        <p:txBody>
          <a:bodyPr wrap="none" rtlCol="0">
            <a:spAutoFit/>
          </a:bodyPr>
          <a:lstStyle/>
          <a:p>
            <a:pPr>
              <a:lnSpc>
                <a:spcPct val="150000"/>
              </a:lnSpc>
            </a:pPr>
            <a:r>
              <a:rPr lang="en-US" altLang="ko-KR" sz="1400" b="1" dirty="0" smtClean="0"/>
              <a:t>Sqlcode </a:t>
            </a:r>
            <a:r>
              <a:rPr lang="en-US" altLang="ko-KR" sz="1400" dirty="0" smtClean="0"/>
              <a:t/>
            </a:r>
            <a:br>
              <a:rPr lang="en-US" altLang="ko-KR" sz="1400" dirty="0" smtClean="0"/>
            </a:br>
            <a:r>
              <a:rPr lang="en-US" altLang="ko-KR" sz="1200" dirty="0" smtClean="0"/>
              <a:t>  - 0 : </a:t>
            </a:r>
            <a:r>
              <a:rPr lang="ko-KR" altLang="en-US" sz="1200" dirty="0" smtClean="0"/>
              <a:t>정상처리</a:t>
            </a:r>
            <a:r>
              <a:rPr lang="en-US" altLang="ko-KR" sz="1200" dirty="0" smtClean="0"/>
              <a:t/>
            </a:r>
            <a:br>
              <a:rPr lang="en-US" altLang="ko-KR" sz="1200" dirty="0" smtClean="0"/>
            </a:br>
            <a:r>
              <a:rPr lang="en-US" altLang="ko-KR" sz="1200" dirty="0" smtClean="0"/>
              <a:t>  - 1 : </a:t>
            </a:r>
            <a:r>
              <a:rPr lang="ko-KR" altLang="en-US" sz="1200" dirty="0" smtClean="0"/>
              <a:t>사용자 정의 오류처리</a:t>
            </a:r>
            <a:r>
              <a:rPr lang="en-US" altLang="ko-KR" sz="1200" dirty="0" smtClean="0"/>
              <a:t/>
            </a:r>
            <a:br>
              <a:rPr lang="en-US" altLang="ko-KR" sz="1200" dirty="0" smtClean="0"/>
            </a:br>
            <a:r>
              <a:rPr lang="en-US" altLang="ko-KR" sz="1200" dirty="0" smtClean="0"/>
              <a:t>  - </a:t>
            </a:r>
            <a:r>
              <a:rPr lang="ko-KR" altLang="en-US" sz="1200" dirty="0" smtClean="0"/>
              <a:t>그 외 </a:t>
            </a:r>
            <a:r>
              <a:rPr lang="ko-KR" altLang="en-US" sz="1200" dirty="0" err="1" smtClean="0"/>
              <a:t>오라클</a:t>
            </a:r>
            <a:r>
              <a:rPr lang="ko-KR" altLang="en-US" sz="1200" dirty="0" smtClean="0"/>
              <a:t> 오류코드</a:t>
            </a:r>
            <a:endParaRPr lang="ko-KR" altLang="en-US" sz="1200" dirty="0"/>
          </a:p>
        </p:txBody>
      </p:sp>
    </p:spTree>
    <p:extLst>
      <p:ext uri="{BB962C8B-B14F-4D97-AF65-F5344CB8AC3E}">
        <p14:creationId xmlns:p14="http://schemas.microsoft.com/office/powerpoint/2010/main" val="347036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p:cNvCxnSpPr/>
          <p:nvPr/>
        </p:nvCxnSpPr>
        <p:spPr>
          <a:xfrm>
            <a:off x="0" y="62383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1563453" y="6609916"/>
            <a:ext cx="628698" cy="246221"/>
          </a:xfrm>
          <a:prstGeom prst="rect">
            <a:avLst/>
          </a:prstGeom>
          <a:noFill/>
        </p:spPr>
        <p:txBody>
          <a:bodyPr wrap="none" rtlCol="0">
            <a:spAutoFit/>
          </a:bodyPr>
          <a:lstStyle/>
          <a:p>
            <a:r>
              <a:rPr lang="en-US" altLang="ko-KR" sz="1000" dirty="0" smtClean="0">
                <a:latin typeface="HY얕은샘물M" panose="02030600000101010101" pitchFamily="18" charset="-127"/>
                <a:ea typeface="HY얕은샘물M" panose="02030600000101010101" pitchFamily="18" charset="-127"/>
              </a:rPr>
              <a:t>IT</a:t>
            </a:r>
            <a:r>
              <a:rPr lang="ko-KR" altLang="en-US" sz="1000" dirty="0" smtClean="0">
                <a:latin typeface="HY얕은샘물M" panose="02030600000101010101" pitchFamily="18" charset="-127"/>
                <a:ea typeface="HY얕은샘물M" panose="02030600000101010101" pitchFamily="18" charset="-127"/>
              </a:rPr>
              <a:t>늦공 김부장</a:t>
            </a:r>
            <a:endParaRPr lang="ko-KR" altLang="en-US" sz="1000" dirty="0">
              <a:latin typeface="HY얕은샘물M" panose="02030600000101010101" pitchFamily="18" charset="-127"/>
              <a:ea typeface="HY얕은샘물M" panose="02030600000101010101" pitchFamily="18" charset="-127"/>
            </a:endParaRPr>
          </a:p>
        </p:txBody>
      </p:sp>
      <p:sp>
        <p:nvSpPr>
          <p:cNvPr id="24" name="TextBox 23"/>
          <p:cNvSpPr txBox="1"/>
          <p:nvPr/>
        </p:nvSpPr>
        <p:spPr>
          <a:xfrm>
            <a:off x="502844" y="126384"/>
            <a:ext cx="9547101" cy="400110"/>
          </a:xfrm>
          <a:prstGeom prst="rect">
            <a:avLst/>
          </a:prstGeom>
          <a:noFill/>
        </p:spPr>
        <p:txBody>
          <a:bodyPr wrap="none" rtlCol="0">
            <a:spAutoFit/>
          </a:bodyPr>
          <a:lstStyle/>
          <a:p>
            <a:r>
              <a:rPr lang="en-US" altLang="ko-KR" sz="2000" b="1" dirty="0" smtClean="0"/>
              <a:t># Exception </a:t>
            </a:r>
            <a:r>
              <a:rPr lang="en-US" altLang="ko-KR" sz="2000" b="1" dirty="0"/>
              <a:t>- </a:t>
            </a:r>
            <a:r>
              <a:rPr lang="en-US" altLang="ko-KR" sz="2000" b="1" dirty="0"/>
              <a:t>User-Defined Exceptions (RAISE , RAISE_APPLICATION_ERROR)</a:t>
            </a:r>
            <a:endParaRPr lang="ko-KR" altLang="en-US" b="1" dirty="0">
              <a:solidFill>
                <a:srgbClr val="0070C0"/>
              </a:solidFill>
            </a:endParaRPr>
          </a:p>
        </p:txBody>
      </p:sp>
      <p:sp>
        <p:nvSpPr>
          <p:cNvPr id="25" name="TextBox 24"/>
          <p:cNvSpPr txBox="1"/>
          <p:nvPr/>
        </p:nvSpPr>
        <p:spPr>
          <a:xfrm>
            <a:off x="717998" y="2818915"/>
            <a:ext cx="4786333" cy="3570208"/>
          </a:xfrm>
          <a:prstGeom prst="rect">
            <a:avLst/>
          </a:prstGeom>
          <a:noFill/>
        </p:spPr>
        <p:txBody>
          <a:bodyPr wrap="square" rtlCol="0">
            <a:spAutoFit/>
          </a:bodyPr>
          <a:lstStyle/>
          <a:p>
            <a:r>
              <a:rPr lang="en-US" altLang="ko-KR" sz="1400" dirty="0" smtClean="0">
                <a:solidFill>
                  <a:srgbClr val="0000CC"/>
                </a:solidFill>
              </a:rPr>
              <a:t>DECLARE </a:t>
            </a:r>
          </a:p>
          <a:p>
            <a:r>
              <a:rPr lang="en-US" altLang="ko-KR" sz="1400" dirty="0" smtClean="0"/>
              <a:t>     -- </a:t>
            </a:r>
            <a:r>
              <a:rPr lang="ko-KR" altLang="en-US" sz="1400" dirty="0" smtClean="0"/>
              <a:t>변수선언 </a:t>
            </a:r>
            <a:r>
              <a:rPr lang="en-US" altLang="ko-KR" sz="1400" dirty="0" smtClean="0"/>
              <a:t>, </a:t>
            </a:r>
            <a:r>
              <a:rPr lang="ko-KR" altLang="en-US" sz="1400" dirty="0" smtClean="0"/>
              <a:t>서브 프로그램 </a:t>
            </a:r>
          </a:p>
          <a:p>
            <a:r>
              <a:rPr lang="ko-KR" altLang="en-US" sz="1400" dirty="0" smtClean="0"/>
              <a:t>     </a:t>
            </a:r>
            <a:r>
              <a:rPr lang="en-US" altLang="ko-KR" sz="1400" dirty="0" err="1"/>
              <a:t>e_nocoffee</a:t>
            </a:r>
            <a:r>
              <a:rPr lang="en-US" altLang="ko-KR" sz="1400" dirty="0"/>
              <a:t> EXCEPTION</a:t>
            </a:r>
            <a:r>
              <a:rPr lang="en-US" altLang="ko-KR" sz="1400" dirty="0" smtClean="0"/>
              <a:t>; -- </a:t>
            </a:r>
            <a:r>
              <a:rPr lang="ko-KR" altLang="en-US" sz="1400" dirty="0" smtClean="0"/>
              <a:t>커피는 예외처리</a:t>
            </a:r>
            <a:r>
              <a:rPr lang="ko-KR" altLang="en-US" sz="1400" dirty="0" smtClean="0"/>
              <a:t> </a:t>
            </a:r>
            <a:endParaRPr lang="ko-KR" altLang="en-US" sz="1400" dirty="0" smtClean="0"/>
          </a:p>
          <a:p>
            <a:r>
              <a:rPr lang="en-US" altLang="ko-KR" sz="1400" dirty="0" smtClean="0">
                <a:solidFill>
                  <a:srgbClr val="0000CC"/>
                </a:solidFill>
              </a:rPr>
              <a:t>BEGIN </a:t>
            </a:r>
            <a:r>
              <a:rPr lang="en-US" altLang="ko-KR" sz="1400" dirty="0" smtClean="0"/>
              <a:t>  </a:t>
            </a:r>
          </a:p>
          <a:p>
            <a:endParaRPr lang="en-US" altLang="ko-KR" sz="1400" dirty="0" smtClean="0"/>
          </a:p>
          <a:p>
            <a:r>
              <a:rPr lang="en-US" altLang="ko-KR" sz="1200" dirty="0" smtClean="0"/>
              <a:t>     -- Statements </a:t>
            </a:r>
          </a:p>
          <a:p>
            <a:r>
              <a:rPr lang="en-US" altLang="ko-KR" sz="1400" dirty="0" smtClean="0"/>
              <a:t>    </a:t>
            </a:r>
            <a:r>
              <a:rPr lang="en-US" altLang="ko-KR" sz="1400" dirty="0"/>
              <a:t>RAISE </a:t>
            </a:r>
            <a:r>
              <a:rPr lang="en-US" altLang="ko-KR" sz="1400" dirty="0" err="1"/>
              <a:t>past_due</a:t>
            </a:r>
            <a:r>
              <a:rPr lang="en-US" altLang="ko-KR" sz="1400" dirty="0"/>
              <a:t>;</a:t>
            </a:r>
            <a:r>
              <a:rPr lang="en-US" altLang="ko-KR" sz="1400" dirty="0" smtClean="0"/>
              <a:t>  -- </a:t>
            </a:r>
            <a:r>
              <a:rPr lang="ko-KR" altLang="en-US" sz="1400" dirty="0" smtClean="0"/>
              <a:t>사용자 정의 오류 발생</a:t>
            </a:r>
            <a:r>
              <a:rPr lang="en-US" altLang="ko-KR" sz="1400" dirty="0" smtClean="0"/>
              <a:t>   </a:t>
            </a:r>
            <a:endParaRPr lang="en-US" altLang="ko-KR" sz="1400" dirty="0" smtClean="0"/>
          </a:p>
          <a:p>
            <a:endParaRPr lang="en-US" altLang="ko-KR" sz="1400" dirty="0" smtClean="0"/>
          </a:p>
          <a:p>
            <a:r>
              <a:rPr lang="en-US" altLang="ko-KR" sz="1400" dirty="0" smtClean="0">
                <a:solidFill>
                  <a:srgbClr val="0000CC"/>
                </a:solidFill>
              </a:rPr>
              <a:t>EXCEPTION When </a:t>
            </a:r>
            <a:r>
              <a:rPr lang="ko-KR" altLang="en-US" sz="1400" dirty="0" smtClean="0">
                <a:solidFill>
                  <a:srgbClr val="0000CC"/>
                </a:solidFill>
              </a:rPr>
              <a:t>사용자정의 오류 </a:t>
            </a:r>
            <a:r>
              <a:rPr lang="en-US" altLang="ko-KR" sz="1400" dirty="0" smtClean="0">
                <a:solidFill>
                  <a:srgbClr val="0000CC"/>
                </a:solidFill>
              </a:rPr>
              <a:t>then</a:t>
            </a:r>
            <a:r>
              <a:rPr lang="en-US" altLang="ko-KR" sz="1400" dirty="0" smtClean="0"/>
              <a:t/>
            </a:r>
            <a:br>
              <a:rPr lang="en-US" altLang="ko-KR" sz="1400" dirty="0" smtClean="0"/>
            </a:br>
            <a:r>
              <a:rPr lang="en-US" altLang="ko-KR" sz="1400" dirty="0" smtClean="0"/>
              <a:t>                  -- Error </a:t>
            </a:r>
            <a:r>
              <a:rPr lang="ko-KR" altLang="en-US" sz="1400" dirty="0" smtClean="0"/>
              <a:t>메시지 </a:t>
            </a:r>
            <a:endParaRPr lang="en-US" altLang="ko-KR" sz="1400" dirty="0" smtClean="0"/>
          </a:p>
          <a:p>
            <a:r>
              <a:rPr lang="en-US" altLang="ko-KR" sz="1400" dirty="0" smtClean="0"/>
              <a:t>                When </a:t>
            </a:r>
            <a:r>
              <a:rPr lang="ko-KR" altLang="en-US" sz="1400" dirty="0"/>
              <a:t>에러유형 </a:t>
            </a:r>
            <a:r>
              <a:rPr lang="en-US" altLang="ko-KR" sz="1400" dirty="0" smtClean="0"/>
              <a:t>then</a:t>
            </a:r>
            <a:br>
              <a:rPr lang="en-US" altLang="ko-KR" sz="1400" dirty="0" smtClean="0"/>
            </a:br>
            <a:r>
              <a:rPr lang="en-US" altLang="ko-KR" sz="1400" dirty="0" smtClean="0"/>
              <a:t>                  -- </a:t>
            </a:r>
            <a:r>
              <a:rPr lang="en-US" altLang="ko-KR" sz="1400" dirty="0"/>
              <a:t>Error </a:t>
            </a:r>
            <a:r>
              <a:rPr lang="ko-KR" altLang="en-US" sz="1400" dirty="0"/>
              <a:t>메시지</a:t>
            </a:r>
            <a:endParaRPr lang="en-US" altLang="ko-KR" sz="1400" dirty="0"/>
          </a:p>
          <a:p>
            <a:r>
              <a:rPr lang="en-US" altLang="ko-KR" sz="1400" dirty="0" smtClean="0"/>
              <a:t>                When others </a:t>
            </a:r>
            <a:r>
              <a:rPr lang="ko-KR" altLang="en-US" sz="1400" dirty="0" smtClean="0"/>
              <a:t> </a:t>
            </a:r>
            <a:r>
              <a:rPr lang="en-US" altLang="ko-KR" sz="1400" dirty="0"/>
              <a:t>then</a:t>
            </a:r>
          </a:p>
          <a:p>
            <a:r>
              <a:rPr lang="en-US" altLang="ko-KR" sz="1400" dirty="0" smtClean="0"/>
              <a:t>                  </a:t>
            </a:r>
            <a:r>
              <a:rPr lang="en-US" altLang="ko-KR" sz="1400" dirty="0"/>
              <a:t>-- Error </a:t>
            </a:r>
            <a:r>
              <a:rPr lang="ko-KR" altLang="en-US" sz="1400" dirty="0"/>
              <a:t>메시지</a:t>
            </a:r>
            <a:endParaRPr lang="en-US" altLang="ko-KR" sz="1400" dirty="0" smtClean="0"/>
          </a:p>
          <a:p>
            <a:r>
              <a:rPr lang="ko-KR" altLang="en-US" sz="1400" dirty="0" smtClean="0"/>
              <a:t> </a:t>
            </a:r>
          </a:p>
          <a:p>
            <a:r>
              <a:rPr lang="en-US" altLang="ko-KR" sz="1400" dirty="0" smtClean="0">
                <a:solidFill>
                  <a:srgbClr val="0000CC"/>
                </a:solidFill>
              </a:rPr>
              <a:t>END;</a:t>
            </a:r>
            <a:endParaRPr lang="en-US" altLang="ko-KR" sz="1400" dirty="0">
              <a:solidFill>
                <a:srgbClr val="0000CC"/>
              </a:solidFill>
            </a:endParaRPr>
          </a:p>
        </p:txBody>
      </p:sp>
      <p:sp>
        <p:nvSpPr>
          <p:cNvPr id="26" name="TextBox 25"/>
          <p:cNvSpPr txBox="1"/>
          <p:nvPr/>
        </p:nvSpPr>
        <p:spPr>
          <a:xfrm>
            <a:off x="6203576" y="991386"/>
            <a:ext cx="3518912" cy="4708981"/>
          </a:xfrm>
          <a:prstGeom prst="rect">
            <a:avLst/>
          </a:prstGeom>
          <a:noFill/>
          <a:ln>
            <a:solidFill>
              <a:schemeClr val="bg1">
                <a:lumMod val="85000"/>
              </a:schemeClr>
            </a:solidFill>
          </a:ln>
        </p:spPr>
        <p:txBody>
          <a:bodyPr wrap="none" rtlCol="0">
            <a:spAutoFit/>
          </a:bodyPr>
          <a:lstStyle/>
          <a:p>
            <a:r>
              <a:rPr lang="en-US" altLang="ko-KR" sz="1200" dirty="0">
                <a:solidFill>
                  <a:srgbClr val="0000CC"/>
                </a:solidFill>
              </a:rPr>
              <a:t>Declare</a:t>
            </a:r>
          </a:p>
          <a:p>
            <a:r>
              <a:rPr lang="en-US" altLang="ko-KR" sz="1200" dirty="0"/>
              <a:t>    </a:t>
            </a:r>
            <a:r>
              <a:rPr lang="en-US" altLang="ko-KR" sz="1200" dirty="0" err="1"/>
              <a:t>v_name</a:t>
            </a:r>
            <a:r>
              <a:rPr lang="en-US" altLang="ko-KR" sz="1200" dirty="0"/>
              <a:t> </a:t>
            </a:r>
            <a:r>
              <a:rPr lang="en-US" altLang="ko-KR" sz="1200" dirty="0" err="1"/>
              <a:t>cst_info.name%type</a:t>
            </a:r>
            <a:r>
              <a:rPr lang="en-US" altLang="ko-KR" sz="1200" dirty="0"/>
              <a:t>; </a:t>
            </a:r>
          </a:p>
          <a:p>
            <a:r>
              <a:rPr lang="en-US" altLang="ko-KR" sz="1200" dirty="0"/>
              <a:t>    </a:t>
            </a:r>
            <a:r>
              <a:rPr lang="en-US" altLang="ko-KR" sz="1200" dirty="0" err="1"/>
              <a:t>v_mnu_nm</a:t>
            </a:r>
            <a:r>
              <a:rPr lang="en-US" altLang="ko-KR" sz="1200" dirty="0"/>
              <a:t> </a:t>
            </a:r>
            <a:r>
              <a:rPr lang="en-US" altLang="ko-KR" sz="1200" dirty="0" err="1"/>
              <a:t>menu.mnu_nm%type</a:t>
            </a:r>
            <a:r>
              <a:rPr lang="en-US" altLang="ko-KR" sz="1200" dirty="0" smtClean="0"/>
              <a:t>;</a:t>
            </a:r>
          </a:p>
          <a:p>
            <a:r>
              <a:rPr lang="ko-KR" altLang="en-US" sz="1200" dirty="0"/>
              <a:t> </a:t>
            </a:r>
            <a:r>
              <a:rPr lang="ko-KR" altLang="en-US" sz="1200" dirty="0" smtClean="0"/>
              <a:t>   </a:t>
            </a:r>
            <a:r>
              <a:rPr lang="en-US" altLang="ko-KR" sz="1200" dirty="0" err="1" smtClean="0"/>
              <a:t>e_nocoffee</a:t>
            </a:r>
            <a:r>
              <a:rPr lang="en-US" altLang="ko-KR" sz="1200" dirty="0" smtClean="0"/>
              <a:t> </a:t>
            </a:r>
            <a:r>
              <a:rPr lang="en-US" altLang="ko-KR" sz="1200" dirty="0"/>
              <a:t>EXCEPTION; -- </a:t>
            </a:r>
            <a:r>
              <a:rPr lang="ko-KR" altLang="en-US" sz="1200" dirty="0"/>
              <a:t>커피는 예외처리</a:t>
            </a:r>
            <a:endParaRPr lang="en-US" altLang="ko-KR" sz="1200" dirty="0"/>
          </a:p>
          <a:p>
            <a:r>
              <a:rPr lang="en-US" altLang="ko-KR" sz="1200" dirty="0">
                <a:solidFill>
                  <a:srgbClr val="0000CC"/>
                </a:solidFill>
              </a:rPr>
              <a:t>BEGIN</a:t>
            </a:r>
            <a:r>
              <a:rPr lang="en-US" altLang="ko-KR" sz="1200" dirty="0"/>
              <a:t> </a:t>
            </a:r>
          </a:p>
          <a:p>
            <a:endParaRPr lang="en-US" altLang="ko-KR" sz="1200" dirty="0"/>
          </a:p>
          <a:p>
            <a:r>
              <a:rPr lang="en-US" altLang="ko-KR" sz="1200" dirty="0"/>
              <a:t>-- </a:t>
            </a:r>
            <a:r>
              <a:rPr lang="ko-KR" altLang="en-US" sz="1200" dirty="0" err="1"/>
              <a:t>메뉴명</a:t>
            </a:r>
            <a:r>
              <a:rPr lang="ko-KR" altLang="en-US" sz="1200" dirty="0"/>
              <a:t> 가져오기 </a:t>
            </a:r>
          </a:p>
          <a:p>
            <a:r>
              <a:rPr lang="ko-KR" altLang="en-US" sz="1200" dirty="0"/>
              <a:t>   </a:t>
            </a:r>
            <a:r>
              <a:rPr lang="en-US" altLang="ko-KR" sz="1200" dirty="0"/>
              <a:t>select </a:t>
            </a:r>
            <a:r>
              <a:rPr lang="en-US" altLang="ko-KR" sz="1200" dirty="0" err="1"/>
              <a:t>mnu_nm</a:t>
            </a:r>
            <a:endParaRPr lang="en-US" altLang="ko-KR" sz="1200" dirty="0"/>
          </a:p>
          <a:p>
            <a:r>
              <a:rPr lang="en-US" altLang="ko-KR" sz="1200" dirty="0"/>
              <a:t>   into </a:t>
            </a:r>
            <a:r>
              <a:rPr lang="en-US" altLang="ko-KR" sz="1200" dirty="0" err="1"/>
              <a:t>v_mnu_nm</a:t>
            </a:r>
            <a:endParaRPr lang="en-US" altLang="ko-KR" sz="1200" dirty="0"/>
          </a:p>
          <a:p>
            <a:r>
              <a:rPr lang="en-US" altLang="ko-KR" sz="1200" dirty="0"/>
              <a:t>   from menu </a:t>
            </a:r>
          </a:p>
          <a:p>
            <a:r>
              <a:rPr lang="en-US" altLang="ko-KR" sz="1200" dirty="0"/>
              <a:t>   where </a:t>
            </a:r>
            <a:r>
              <a:rPr lang="en-US" altLang="ko-KR" sz="1200" dirty="0" err="1"/>
              <a:t>mnu_id</a:t>
            </a:r>
            <a:r>
              <a:rPr lang="en-US" altLang="ko-KR" sz="1200" dirty="0"/>
              <a:t>='M001'   </a:t>
            </a:r>
          </a:p>
          <a:p>
            <a:r>
              <a:rPr lang="en-US" altLang="ko-KR" sz="1200" dirty="0"/>
              <a:t>   </a:t>
            </a:r>
            <a:r>
              <a:rPr lang="en-US" altLang="ko-KR" sz="1200" dirty="0"/>
              <a:t>;</a:t>
            </a:r>
            <a:br>
              <a:rPr lang="en-US" altLang="ko-KR" sz="1200" dirty="0"/>
            </a:br>
            <a:endParaRPr lang="en-US" altLang="ko-KR" sz="1200" dirty="0" smtClean="0"/>
          </a:p>
          <a:p>
            <a:r>
              <a:rPr lang="en-US" altLang="ko-KR" sz="1200" dirty="0"/>
              <a:t> </a:t>
            </a:r>
            <a:r>
              <a:rPr lang="en-US" altLang="ko-KR" sz="1200" dirty="0" smtClean="0"/>
              <a:t>  -- </a:t>
            </a:r>
            <a:r>
              <a:rPr lang="ko-KR" altLang="en-US" sz="1200" dirty="0" smtClean="0"/>
              <a:t>커피는 안돼</a:t>
            </a:r>
            <a:r>
              <a:rPr lang="en-US" altLang="ko-KR" sz="1200" dirty="0" smtClean="0"/>
              <a:t>..</a:t>
            </a:r>
            <a:r>
              <a:rPr lang="en-US" altLang="ko-KR" sz="1200" dirty="0"/>
              <a:t/>
            </a:r>
            <a:br>
              <a:rPr lang="en-US" altLang="ko-KR" sz="1200" dirty="0"/>
            </a:br>
            <a:r>
              <a:rPr lang="en-US" altLang="ko-KR" sz="1200" dirty="0" smtClean="0"/>
              <a:t>   If </a:t>
            </a:r>
            <a:r>
              <a:rPr lang="en-US" altLang="ko-KR" sz="1200" dirty="0" err="1" smtClean="0"/>
              <a:t>v_mnu_nm</a:t>
            </a:r>
            <a:r>
              <a:rPr lang="en-US" altLang="ko-KR" sz="1200" dirty="0" smtClean="0"/>
              <a:t> ='</a:t>
            </a:r>
            <a:r>
              <a:rPr lang="ko-KR" altLang="en-US" sz="1200" dirty="0" err="1" smtClean="0"/>
              <a:t>아메리카노</a:t>
            </a:r>
            <a:r>
              <a:rPr lang="en-US" altLang="ko-KR" sz="1200" dirty="0" smtClean="0"/>
              <a:t>' Then</a:t>
            </a:r>
          </a:p>
          <a:p>
            <a:r>
              <a:rPr lang="en-US" altLang="ko-KR" sz="1200" dirty="0" smtClean="0"/>
              <a:t>     raise </a:t>
            </a:r>
            <a:r>
              <a:rPr lang="en-US" altLang="ko-KR" sz="1200" dirty="0" err="1" smtClean="0"/>
              <a:t>v_exception</a:t>
            </a:r>
            <a:r>
              <a:rPr lang="en-US" altLang="ko-KR" sz="1200" dirty="0" smtClean="0"/>
              <a:t>;</a:t>
            </a:r>
          </a:p>
          <a:p>
            <a:r>
              <a:rPr lang="en-US" altLang="ko-KR" sz="1200" dirty="0" smtClean="0"/>
              <a:t>   End If;</a:t>
            </a:r>
            <a:endParaRPr lang="en-US" altLang="ko-KR" sz="1200" dirty="0" smtClean="0"/>
          </a:p>
          <a:p>
            <a:r>
              <a:rPr lang="en-US" altLang="ko-KR" sz="1200" dirty="0" smtClean="0"/>
              <a:t>   </a:t>
            </a:r>
            <a:endParaRPr lang="en-US" altLang="ko-KR" sz="1200" dirty="0"/>
          </a:p>
          <a:p>
            <a:r>
              <a:rPr lang="en-US" altLang="ko-KR" sz="1200" dirty="0" smtClean="0"/>
              <a:t>    </a:t>
            </a:r>
            <a:r>
              <a:rPr lang="en-US" altLang="ko-KR" sz="1200" dirty="0" err="1" smtClean="0"/>
              <a:t>dbms_output.put_line</a:t>
            </a:r>
            <a:r>
              <a:rPr lang="en-US" altLang="ko-KR" sz="1200" dirty="0"/>
              <a:t>('</a:t>
            </a:r>
            <a:r>
              <a:rPr lang="ko-KR" altLang="en-US" sz="1200" dirty="0"/>
              <a:t>메뉴 </a:t>
            </a:r>
            <a:r>
              <a:rPr lang="en-US" altLang="ko-KR" sz="1200" dirty="0"/>
              <a:t>: '||</a:t>
            </a:r>
            <a:r>
              <a:rPr lang="en-US" altLang="ko-KR" sz="1200" dirty="0" err="1"/>
              <a:t>v_mnu_nm</a:t>
            </a:r>
            <a:r>
              <a:rPr lang="en-US" altLang="ko-KR" sz="1200" dirty="0" smtClean="0"/>
              <a:t>);</a:t>
            </a:r>
            <a:br>
              <a:rPr lang="en-US" altLang="ko-KR" sz="1200" dirty="0" smtClean="0"/>
            </a:br>
            <a:r>
              <a:rPr lang="en-US" altLang="ko-KR" sz="1200" dirty="0" smtClean="0"/>
              <a:t/>
            </a:r>
            <a:br>
              <a:rPr lang="en-US" altLang="ko-KR" sz="1200" dirty="0" smtClean="0"/>
            </a:br>
            <a:r>
              <a:rPr lang="en-US" altLang="ko-KR" sz="1200" dirty="0">
                <a:solidFill>
                  <a:srgbClr val="0000CC"/>
                </a:solidFill>
              </a:rPr>
              <a:t>EXCEPTION When </a:t>
            </a:r>
            <a:r>
              <a:rPr lang="en-US" altLang="ko-KR" sz="1200" dirty="0" err="1"/>
              <a:t>v_exception</a:t>
            </a:r>
            <a:r>
              <a:rPr lang="en-US" altLang="ko-KR" sz="1200" dirty="0"/>
              <a:t> </a:t>
            </a:r>
            <a:r>
              <a:rPr lang="en-US" altLang="ko-KR" sz="1200" dirty="0" smtClean="0">
                <a:solidFill>
                  <a:srgbClr val="0000CC"/>
                </a:solidFill>
              </a:rPr>
              <a:t>then </a:t>
            </a:r>
            <a:endParaRPr lang="en-US" altLang="ko-KR" sz="1200" dirty="0" smtClean="0">
              <a:solidFill>
                <a:srgbClr val="0000CC"/>
              </a:solidFill>
            </a:endParaRPr>
          </a:p>
          <a:p>
            <a:r>
              <a:rPr lang="en-US" altLang="ko-KR" sz="1200" dirty="0"/>
              <a:t> </a:t>
            </a:r>
            <a:r>
              <a:rPr lang="en-US" altLang="ko-KR" sz="1200" dirty="0" smtClean="0"/>
              <a:t>                 -- </a:t>
            </a:r>
            <a:r>
              <a:rPr lang="ko-KR" altLang="en-US" sz="1200" dirty="0" smtClean="0"/>
              <a:t>사용자 정의 예외 처리</a:t>
            </a:r>
            <a:r>
              <a:rPr lang="en-US" altLang="ko-KR" sz="1200" dirty="0" smtClean="0"/>
              <a:t>  </a:t>
            </a:r>
            <a:r>
              <a:rPr lang="en-US" altLang="ko-KR" sz="1200" dirty="0"/>
              <a:t/>
            </a:r>
            <a:br>
              <a:rPr lang="en-US" altLang="ko-KR" sz="1200" dirty="0"/>
            </a:br>
            <a:r>
              <a:rPr lang="en-US" altLang="ko-KR" sz="1200" dirty="0"/>
              <a:t>               When others </a:t>
            </a:r>
            <a:r>
              <a:rPr lang="ko-KR" altLang="en-US" sz="1200" dirty="0"/>
              <a:t> </a:t>
            </a:r>
            <a:r>
              <a:rPr lang="en-US" altLang="ko-KR" sz="1200" dirty="0"/>
              <a:t>then</a:t>
            </a:r>
          </a:p>
          <a:p>
            <a:r>
              <a:rPr lang="en-US" altLang="ko-KR" sz="1200" dirty="0"/>
              <a:t>                  -- Error </a:t>
            </a:r>
            <a:r>
              <a:rPr lang="ko-KR" altLang="en-US" sz="1200" dirty="0"/>
              <a:t>메시지</a:t>
            </a:r>
            <a:endParaRPr lang="en-US" altLang="ko-KR" sz="1200" dirty="0"/>
          </a:p>
          <a:p>
            <a:r>
              <a:rPr lang="en-US" altLang="ko-KR" sz="1200" dirty="0" smtClean="0">
                <a:solidFill>
                  <a:srgbClr val="0000CC"/>
                </a:solidFill>
              </a:rPr>
              <a:t>END</a:t>
            </a:r>
            <a:r>
              <a:rPr lang="en-US" altLang="ko-KR" sz="1200" dirty="0"/>
              <a:t>;</a:t>
            </a:r>
            <a:endParaRPr lang="ko-KR" altLang="en-US" sz="1200" dirty="0"/>
          </a:p>
        </p:txBody>
      </p:sp>
      <p:sp>
        <p:nvSpPr>
          <p:cNvPr id="27" name="직사각형 26"/>
          <p:cNvSpPr/>
          <p:nvPr/>
        </p:nvSpPr>
        <p:spPr>
          <a:xfrm>
            <a:off x="421341" y="950259"/>
            <a:ext cx="779929" cy="6006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smtClean="0"/>
              <a:t>예외</a:t>
            </a:r>
            <a:endParaRPr lang="en-US" altLang="ko-KR" sz="1400" b="1" dirty="0" smtClean="0"/>
          </a:p>
          <a:p>
            <a:pPr algn="ctr"/>
            <a:r>
              <a:rPr lang="ko-KR" altLang="en-US" sz="1400" b="1" dirty="0" smtClean="0"/>
              <a:t>처리</a:t>
            </a:r>
            <a:endParaRPr lang="ko-KR" altLang="en-US" sz="1400" b="1" dirty="0"/>
          </a:p>
        </p:txBody>
      </p:sp>
      <p:sp>
        <p:nvSpPr>
          <p:cNvPr id="28" name="TextBox 27"/>
          <p:cNvSpPr txBox="1"/>
          <p:nvPr/>
        </p:nvSpPr>
        <p:spPr>
          <a:xfrm>
            <a:off x="1255058" y="905436"/>
            <a:ext cx="4146969" cy="692497"/>
          </a:xfrm>
          <a:prstGeom prst="rect">
            <a:avLst/>
          </a:prstGeom>
          <a:noFill/>
        </p:spPr>
        <p:txBody>
          <a:bodyPr wrap="none" rtlCol="0">
            <a:spAutoFit/>
          </a:bodyPr>
          <a:lstStyle/>
          <a:p>
            <a:pPr>
              <a:lnSpc>
                <a:spcPct val="150000"/>
              </a:lnSpc>
            </a:pPr>
            <a:r>
              <a:rPr lang="ko-KR" altLang="en-US" sz="1200" dirty="0" smtClean="0"/>
              <a:t>시스템 정의 예외처리</a:t>
            </a:r>
            <a:r>
              <a:rPr lang="en-US" altLang="ko-KR" sz="1200" dirty="0" smtClean="0"/>
              <a:t>(</a:t>
            </a:r>
            <a:r>
              <a:rPr lang="en-US" altLang="ko-KR" sz="1200" i="1" dirty="0"/>
              <a:t>Predefined </a:t>
            </a:r>
            <a:r>
              <a:rPr lang="en-US" altLang="ko-KR" sz="1200" i="1" dirty="0" smtClean="0"/>
              <a:t>Exceptions)</a:t>
            </a:r>
            <a:endParaRPr lang="en-US" altLang="ko-KR" sz="1200" dirty="0" smtClean="0"/>
          </a:p>
          <a:p>
            <a:pPr>
              <a:lnSpc>
                <a:spcPct val="150000"/>
              </a:lnSpc>
            </a:pPr>
            <a:r>
              <a:rPr lang="ko-KR" altLang="en-US" sz="1400" b="1" dirty="0" smtClean="0">
                <a:solidFill>
                  <a:srgbClr val="0000CC"/>
                </a:solidFill>
              </a:rPr>
              <a:t>사용자 정의 예외처리</a:t>
            </a:r>
            <a:r>
              <a:rPr lang="en-US" altLang="ko-KR" sz="1400" b="1" dirty="0" smtClean="0">
                <a:solidFill>
                  <a:srgbClr val="0000CC"/>
                </a:solidFill>
              </a:rPr>
              <a:t>(</a:t>
            </a:r>
            <a:r>
              <a:rPr lang="en-US" altLang="ko-KR" sz="1400" b="1" dirty="0">
                <a:solidFill>
                  <a:srgbClr val="0000CC"/>
                </a:solidFill>
              </a:rPr>
              <a:t>User-Defined </a:t>
            </a:r>
            <a:r>
              <a:rPr lang="en-US" altLang="ko-KR" sz="1400" b="1" dirty="0" smtClean="0">
                <a:solidFill>
                  <a:srgbClr val="0000CC"/>
                </a:solidFill>
              </a:rPr>
              <a:t>Exceptions)</a:t>
            </a:r>
          </a:p>
        </p:txBody>
      </p:sp>
      <p:sp>
        <p:nvSpPr>
          <p:cNvPr id="29" name="TextBox 28"/>
          <p:cNvSpPr txBox="1"/>
          <p:nvPr/>
        </p:nvSpPr>
        <p:spPr>
          <a:xfrm>
            <a:off x="1452283" y="2008093"/>
            <a:ext cx="2575962" cy="338554"/>
          </a:xfrm>
          <a:prstGeom prst="rect">
            <a:avLst/>
          </a:prstGeom>
          <a:noFill/>
        </p:spPr>
        <p:txBody>
          <a:bodyPr wrap="none" rtlCol="0">
            <a:spAutoFit/>
          </a:bodyPr>
          <a:lstStyle/>
          <a:p>
            <a:r>
              <a:rPr lang="ko-KR" altLang="en-US" sz="1600" b="1" dirty="0"/>
              <a:t>전체 구문 </a:t>
            </a:r>
            <a:r>
              <a:rPr lang="en-US" altLang="ko-KR" sz="1600" b="1" dirty="0"/>
              <a:t>Exception </a:t>
            </a:r>
            <a:r>
              <a:rPr lang="ko-KR" altLang="en-US" sz="1600" b="1" dirty="0" smtClean="0"/>
              <a:t>처리</a:t>
            </a:r>
            <a:endParaRPr lang="en-US" altLang="ko-KR" sz="1600" b="1" dirty="0"/>
          </a:p>
        </p:txBody>
      </p:sp>
      <p:cxnSp>
        <p:nvCxnSpPr>
          <p:cNvPr id="30" name="직선 연결선 29"/>
          <p:cNvCxnSpPr/>
          <p:nvPr/>
        </p:nvCxnSpPr>
        <p:spPr>
          <a:xfrm>
            <a:off x="1353670" y="2411504"/>
            <a:ext cx="2761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16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p:cNvCxnSpPr/>
          <p:nvPr/>
        </p:nvCxnSpPr>
        <p:spPr>
          <a:xfrm>
            <a:off x="0" y="62383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1563453" y="6609916"/>
            <a:ext cx="628698" cy="246221"/>
          </a:xfrm>
          <a:prstGeom prst="rect">
            <a:avLst/>
          </a:prstGeom>
          <a:noFill/>
        </p:spPr>
        <p:txBody>
          <a:bodyPr wrap="none" rtlCol="0">
            <a:spAutoFit/>
          </a:bodyPr>
          <a:lstStyle/>
          <a:p>
            <a:r>
              <a:rPr lang="en-US" altLang="ko-KR" sz="1000" dirty="0" smtClean="0">
                <a:latin typeface="HY얕은샘물M" panose="02030600000101010101" pitchFamily="18" charset="-127"/>
                <a:ea typeface="HY얕은샘물M" panose="02030600000101010101" pitchFamily="18" charset="-127"/>
              </a:rPr>
              <a:t>IT</a:t>
            </a:r>
            <a:r>
              <a:rPr lang="ko-KR" altLang="en-US" sz="1000" dirty="0" smtClean="0">
                <a:latin typeface="HY얕은샘물M" panose="02030600000101010101" pitchFamily="18" charset="-127"/>
                <a:ea typeface="HY얕은샘물M" panose="02030600000101010101" pitchFamily="18" charset="-127"/>
              </a:rPr>
              <a:t>늦공 김부장</a:t>
            </a:r>
            <a:endParaRPr lang="ko-KR" altLang="en-US" sz="1000" dirty="0">
              <a:latin typeface="HY얕은샘물M" panose="02030600000101010101" pitchFamily="18" charset="-127"/>
              <a:ea typeface="HY얕은샘물M" panose="02030600000101010101" pitchFamily="18" charset="-127"/>
            </a:endParaRPr>
          </a:p>
        </p:txBody>
      </p:sp>
      <p:sp>
        <p:nvSpPr>
          <p:cNvPr id="24" name="TextBox 23"/>
          <p:cNvSpPr txBox="1"/>
          <p:nvPr/>
        </p:nvSpPr>
        <p:spPr>
          <a:xfrm>
            <a:off x="502844" y="126384"/>
            <a:ext cx="9547101" cy="400110"/>
          </a:xfrm>
          <a:prstGeom prst="rect">
            <a:avLst/>
          </a:prstGeom>
          <a:noFill/>
        </p:spPr>
        <p:txBody>
          <a:bodyPr wrap="none" rtlCol="0">
            <a:spAutoFit/>
          </a:bodyPr>
          <a:lstStyle/>
          <a:p>
            <a:r>
              <a:rPr lang="en-US" altLang="ko-KR" sz="2000" b="1" dirty="0" smtClean="0"/>
              <a:t># Exception </a:t>
            </a:r>
            <a:r>
              <a:rPr lang="en-US" altLang="ko-KR" sz="2000" b="1" dirty="0"/>
              <a:t>- </a:t>
            </a:r>
            <a:r>
              <a:rPr lang="en-US" altLang="ko-KR" sz="2000" b="1" dirty="0"/>
              <a:t>User-Defined Exceptions (RAISE , RAISE_APPLICATION_ERROR)</a:t>
            </a:r>
            <a:endParaRPr lang="ko-KR" altLang="en-US" b="1" dirty="0">
              <a:solidFill>
                <a:srgbClr val="0070C0"/>
              </a:solidFill>
            </a:endParaRPr>
          </a:p>
        </p:txBody>
      </p:sp>
      <p:sp>
        <p:nvSpPr>
          <p:cNvPr id="2" name="Rectangle 1"/>
          <p:cNvSpPr>
            <a:spLocks noChangeArrowheads="1"/>
          </p:cNvSpPr>
          <p:nvPr/>
        </p:nvSpPr>
        <p:spPr bwMode="auto">
          <a:xfrm>
            <a:off x="274857" y="853384"/>
            <a:ext cx="11415119"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ko-KR" altLang="ko-KR" sz="2000" b="1" i="0" u="none" strike="noStrike" cap="none" normalizeH="0" baseline="0" dirty="0" smtClean="0">
                <a:ln>
                  <a:noFill/>
                </a:ln>
                <a:solidFill>
                  <a:schemeClr val="tx1"/>
                </a:solidFill>
                <a:effectLst/>
                <a:latin typeface="+mn-ea"/>
              </a:rPr>
              <a:t>RAISE Statement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ko-KR" altLang="ko-KR" sz="1400" b="0" i="0" u="none" strike="noStrike" cap="none" normalizeH="0" baseline="0" dirty="0" smtClean="0">
                <a:ln>
                  <a:noFill/>
                </a:ln>
                <a:solidFill>
                  <a:srgbClr val="1A1816"/>
                </a:solidFill>
                <a:effectLst/>
                <a:latin typeface="+mn-ea"/>
              </a:rPr>
              <a:t>The </a:t>
            </a:r>
            <a:r>
              <a:rPr kumimoji="0" lang="ko-KR" altLang="ko-KR" sz="1050" b="0" i="0" u="none" strike="noStrike" cap="none" normalizeH="0" baseline="0" dirty="0" smtClean="0">
                <a:ln>
                  <a:noFill/>
                </a:ln>
                <a:solidFill>
                  <a:srgbClr val="1A1816"/>
                </a:solidFill>
                <a:effectLst/>
                <a:latin typeface="+mn-ea"/>
              </a:rPr>
              <a:t>RAISE</a:t>
            </a:r>
            <a:r>
              <a:rPr kumimoji="0" lang="ko-KR" altLang="ko-KR" sz="1400" b="0" i="0" u="none" strike="noStrike" cap="none" normalizeH="0" baseline="0" dirty="0" smtClean="0">
                <a:ln>
                  <a:noFill/>
                </a:ln>
                <a:solidFill>
                  <a:srgbClr val="1A1816"/>
                </a:solidFill>
                <a:effectLst/>
                <a:latin typeface="+mn-ea"/>
              </a:rPr>
              <a:t> statement explicitly raises an exception. Outside an exception handler, you must specify the exception name. Inside an exception handler, if you omit the exception name, the </a:t>
            </a:r>
            <a:r>
              <a:rPr kumimoji="0" lang="ko-KR" altLang="ko-KR" sz="1050" b="0" i="0" u="none" strike="noStrike" cap="none" normalizeH="0" baseline="0" dirty="0" smtClean="0">
                <a:ln>
                  <a:noFill/>
                </a:ln>
                <a:solidFill>
                  <a:srgbClr val="1A1816"/>
                </a:solidFill>
                <a:effectLst/>
                <a:latin typeface="+mn-ea"/>
              </a:rPr>
              <a:t>RAISE</a:t>
            </a:r>
            <a:r>
              <a:rPr kumimoji="0" lang="ko-KR" altLang="ko-KR" sz="1400" b="0" i="0" u="none" strike="noStrike" cap="none" normalizeH="0" baseline="0" dirty="0" smtClean="0">
                <a:ln>
                  <a:noFill/>
                </a:ln>
                <a:solidFill>
                  <a:srgbClr val="1A1816"/>
                </a:solidFill>
                <a:effectLst/>
                <a:latin typeface="+mn-ea"/>
              </a:rPr>
              <a:t> statement reraises the current exception.</a:t>
            </a:r>
            <a:endParaRPr kumimoji="0" lang="en-US" altLang="ko-KR" sz="1400" b="0" i="0" u="none" strike="noStrike" cap="none" normalizeH="0" baseline="0" dirty="0" smtClean="0">
              <a:ln>
                <a:noFill/>
              </a:ln>
              <a:solidFill>
                <a:srgbClr val="1A1816"/>
              </a:solidFill>
              <a:effectLst/>
              <a:latin typeface="+mn-ea"/>
            </a:endParaRPr>
          </a:p>
          <a:p>
            <a:pPr lvl="0" latinLnBrk="0">
              <a:lnSpc>
                <a:spcPct val="150000"/>
              </a:lnSpc>
            </a:pPr>
            <a:r>
              <a:rPr lang="en-US" altLang="ko-KR" sz="1400" dirty="0">
                <a:solidFill>
                  <a:srgbClr val="0000CC"/>
                </a:solidFill>
                <a:latin typeface="+mn-ea"/>
              </a:rPr>
              <a:t>RAISE </a:t>
            </a:r>
            <a:r>
              <a:rPr lang="ko-KR" altLang="en-US" sz="1400" dirty="0">
                <a:solidFill>
                  <a:srgbClr val="0000CC"/>
                </a:solidFill>
                <a:latin typeface="+mn-ea"/>
              </a:rPr>
              <a:t>문은 명시적으로 예외를 발생시킵니다</a:t>
            </a:r>
            <a:r>
              <a:rPr lang="en-US" altLang="ko-KR" sz="1400" dirty="0">
                <a:solidFill>
                  <a:srgbClr val="0000CC"/>
                </a:solidFill>
                <a:latin typeface="+mn-ea"/>
              </a:rPr>
              <a:t>. </a:t>
            </a:r>
            <a:r>
              <a:rPr lang="ko-KR" altLang="en-US" sz="1400" dirty="0">
                <a:solidFill>
                  <a:srgbClr val="0000CC"/>
                </a:solidFill>
                <a:latin typeface="+mn-ea"/>
              </a:rPr>
              <a:t>예외 처리기 외부에서는 예외 이름을 지정해야 합니다</a:t>
            </a:r>
            <a:r>
              <a:rPr lang="en-US" altLang="ko-KR" sz="1400" dirty="0">
                <a:solidFill>
                  <a:srgbClr val="0000CC"/>
                </a:solidFill>
                <a:latin typeface="+mn-ea"/>
              </a:rPr>
              <a:t>. </a:t>
            </a:r>
            <a:r>
              <a:rPr lang="en-US" altLang="ko-KR" sz="1400" dirty="0" smtClean="0">
                <a:solidFill>
                  <a:srgbClr val="0000CC"/>
                </a:solidFill>
                <a:latin typeface="+mn-ea"/>
              </a:rPr>
              <a:t/>
            </a:r>
            <a:br>
              <a:rPr lang="en-US" altLang="ko-KR" sz="1400" dirty="0" smtClean="0">
                <a:solidFill>
                  <a:srgbClr val="0000CC"/>
                </a:solidFill>
                <a:latin typeface="+mn-ea"/>
              </a:rPr>
            </a:br>
            <a:r>
              <a:rPr lang="ko-KR" altLang="en-US" sz="1400" dirty="0" smtClean="0">
                <a:solidFill>
                  <a:srgbClr val="0000CC"/>
                </a:solidFill>
                <a:latin typeface="+mn-ea"/>
              </a:rPr>
              <a:t>예외 </a:t>
            </a:r>
            <a:r>
              <a:rPr lang="ko-KR" altLang="en-US" sz="1400" dirty="0">
                <a:solidFill>
                  <a:srgbClr val="0000CC"/>
                </a:solidFill>
                <a:latin typeface="+mn-ea"/>
              </a:rPr>
              <a:t>처리기 내에서 예외 이름을 생략하면 </a:t>
            </a:r>
            <a:r>
              <a:rPr lang="en-US" altLang="ko-KR" sz="1400" dirty="0">
                <a:solidFill>
                  <a:srgbClr val="0000CC"/>
                </a:solidFill>
                <a:latin typeface="+mn-ea"/>
              </a:rPr>
              <a:t>RAISE </a:t>
            </a:r>
            <a:r>
              <a:rPr lang="ko-KR" altLang="en-US" sz="1400" dirty="0">
                <a:solidFill>
                  <a:srgbClr val="0000CC"/>
                </a:solidFill>
                <a:latin typeface="+mn-ea"/>
              </a:rPr>
              <a:t>문이 현재 예외를 다시 발생시킵니다</a:t>
            </a:r>
            <a:r>
              <a:rPr lang="en-US" altLang="ko-KR" sz="1400" dirty="0">
                <a:solidFill>
                  <a:srgbClr val="0000CC"/>
                </a:solidFill>
                <a:latin typeface="+mn-ea"/>
              </a:rPr>
              <a:t>.</a:t>
            </a:r>
            <a:endParaRPr kumimoji="0" lang="ko-KR" altLang="ko-KR" sz="1400" b="0" i="0" u="none" strike="noStrike" cap="none" normalizeH="0" baseline="0" dirty="0" smtClean="0">
              <a:ln>
                <a:noFill/>
              </a:ln>
              <a:solidFill>
                <a:srgbClr val="0000CC"/>
              </a:solidFill>
              <a:effectLst/>
              <a:latin typeface="+mn-ea"/>
            </a:endParaRPr>
          </a:p>
        </p:txBody>
      </p:sp>
      <p:sp>
        <p:nvSpPr>
          <p:cNvPr id="5" name="Rectangle 2"/>
          <p:cNvSpPr>
            <a:spLocks noChangeArrowheads="1"/>
          </p:cNvSpPr>
          <p:nvPr/>
        </p:nvSpPr>
        <p:spPr bwMode="auto">
          <a:xfrm>
            <a:off x="337970" y="2769426"/>
            <a:ext cx="1143000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latinLnBrk="0" hangingPunct="0">
              <a:lnSpc>
                <a:spcPct val="150000"/>
              </a:lnSpc>
              <a:spcBef>
                <a:spcPct val="0"/>
              </a:spcBef>
              <a:spcAft>
                <a:spcPct val="0"/>
              </a:spcAft>
            </a:pPr>
            <a:r>
              <a:rPr lang="ko-KR" altLang="ko-KR" sz="2000" b="1" dirty="0">
                <a:latin typeface="+mn-ea"/>
              </a:rPr>
              <a:t>RAISE_APPLICATION_ERROR Procedure</a:t>
            </a:r>
          </a:p>
          <a:p>
            <a:pPr eaLnBrk="0" fontAlgn="base" latinLnBrk="0" hangingPunct="0">
              <a:lnSpc>
                <a:spcPct val="150000"/>
              </a:lnSpc>
              <a:spcBef>
                <a:spcPct val="0"/>
              </a:spcBef>
              <a:spcAft>
                <a:spcPct val="0"/>
              </a:spcAft>
            </a:pPr>
            <a:r>
              <a:rPr lang="ko-KR" altLang="ko-KR" sz="1400" dirty="0">
                <a:latin typeface="+mn-ea"/>
              </a:rPr>
              <a:t>You can invoke the RAISE_APPLICATION_ERROR procedure (defined in the DBMS_STANDARD package) only from a stored subprogram or method. Typically, </a:t>
            </a:r>
            <a:endParaRPr lang="en-US" altLang="ko-KR" sz="1400" dirty="0">
              <a:latin typeface="+mn-ea"/>
            </a:endParaRPr>
          </a:p>
          <a:p>
            <a:pPr eaLnBrk="0" fontAlgn="base" latinLnBrk="0" hangingPunct="0">
              <a:lnSpc>
                <a:spcPct val="150000"/>
              </a:lnSpc>
              <a:spcBef>
                <a:spcPct val="0"/>
              </a:spcBef>
              <a:spcAft>
                <a:spcPct val="0"/>
              </a:spcAft>
            </a:pPr>
            <a:r>
              <a:rPr lang="ko-KR" altLang="ko-KR" sz="1400" dirty="0">
                <a:latin typeface="+mn-ea"/>
              </a:rPr>
              <a:t>you invoke this procedure to raise a user-defined exception and return its error code and error message to the invoker</a:t>
            </a:r>
            <a:r>
              <a:rPr lang="ko-KR" altLang="ko-KR" sz="1400" dirty="0" smtClean="0">
                <a:latin typeface="+mn-ea"/>
              </a:rPr>
              <a:t>.</a:t>
            </a:r>
            <a:endParaRPr lang="en-US" altLang="ko-KR" sz="1400" dirty="0">
              <a:latin typeface="+mn-ea"/>
            </a:endParaRPr>
          </a:p>
          <a:p>
            <a:pPr eaLnBrk="0" fontAlgn="base" latinLnBrk="0" hangingPunct="0">
              <a:lnSpc>
                <a:spcPct val="150000"/>
              </a:lnSpc>
              <a:spcBef>
                <a:spcPct val="0"/>
              </a:spcBef>
              <a:spcAft>
                <a:spcPct val="0"/>
              </a:spcAft>
            </a:pPr>
            <a:r>
              <a:rPr lang="en-US" altLang="ko-KR" sz="1400" dirty="0">
                <a:solidFill>
                  <a:srgbClr val="0000CC"/>
                </a:solidFill>
                <a:latin typeface="+mn-ea"/>
              </a:rPr>
              <a:t>RAISE_APPLICATION_ERROR </a:t>
            </a:r>
            <a:r>
              <a:rPr lang="ko-KR" altLang="en-US" sz="1400" dirty="0">
                <a:solidFill>
                  <a:srgbClr val="0000CC"/>
                </a:solidFill>
                <a:latin typeface="+mn-ea"/>
              </a:rPr>
              <a:t>프로시저</a:t>
            </a:r>
            <a:r>
              <a:rPr lang="en-US" altLang="ko-KR" sz="1400" dirty="0">
                <a:solidFill>
                  <a:srgbClr val="0000CC"/>
                </a:solidFill>
                <a:latin typeface="+mn-ea"/>
              </a:rPr>
              <a:t>(DBMS_STANDARD </a:t>
            </a:r>
            <a:r>
              <a:rPr lang="ko-KR" altLang="en-US" sz="1400" dirty="0">
                <a:solidFill>
                  <a:srgbClr val="0000CC"/>
                </a:solidFill>
                <a:latin typeface="+mn-ea"/>
              </a:rPr>
              <a:t>패키지에 정의됨</a:t>
            </a:r>
            <a:r>
              <a:rPr lang="en-US" altLang="ko-KR" sz="1400" dirty="0">
                <a:solidFill>
                  <a:srgbClr val="0000CC"/>
                </a:solidFill>
                <a:latin typeface="+mn-ea"/>
              </a:rPr>
              <a:t>)</a:t>
            </a:r>
            <a:r>
              <a:rPr lang="ko-KR" altLang="en-US" sz="1400" dirty="0">
                <a:solidFill>
                  <a:srgbClr val="0000CC"/>
                </a:solidFill>
                <a:latin typeface="+mn-ea"/>
              </a:rPr>
              <a:t>는 저장된 하위 프로그램이나 메서드에서만 호출할 수 있습니다</a:t>
            </a:r>
            <a:r>
              <a:rPr lang="en-US" altLang="ko-KR" sz="1400" dirty="0">
                <a:solidFill>
                  <a:srgbClr val="0000CC"/>
                </a:solidFill>
                <a:latin typeface="+mn-ea"/>
              </a:rPr>
              <a:t>. </a:t>
            </a:r>
            <a:r>
              <a:rPr lang="ko-KR" altLang="en-US" sz="1400" dirty="0">
                <a:solidFill>
                  <a:srgbClr val="0000CC"/>
                </a:solidFill>
                <a:latin typeface="+mn-ea"/>
              </a:rPr>
              <a:t>일반적으로 이 프로시저를 호출하여 사용자 정의 예외를 발생시키고 해당 오류 코드와 오류 메시지를 호출자에게 반환합니다</a:t>
            </a:r>
            <a:r>
              <a:rPr lang="en-US" altLang="ko-KR" sz="1400" dirty="0" smtClean="0">
                <a:solidFill>
                  <a:srgbClr val="0000CC"/>
                </a:solidFill>
                <a:latin typeface="+mn-ea"/>
              </a:rPr>
              <a:t>.</a:t>
            </a:r>
          </a:p>
          <a:p>
            <a:pPr eaLnBrk="0" fontAlgn="base" latinLnBrk="0" hangingPunct="0">
              <a:lnSpc>
                <a:spcPct val="150000"/>
              </a:lnSpc>
              <a:spcBef>
                <a:spcPct val="0"/>
              </a:spcBef>
              <a:spcAft>
                <a:spcPct val="0"/>
              </a:spcAft>
            </a:pPr>
            <a:r>
              <a:rPr lang="en-US" altLang="ko-KR" sz="1400" dirty="0">
                <a:solidFill>
                  <a:srgbClr val="FF0000"/>
                </a:solidFill>
                <a:latin typeface="+mn-ea"/>
              </a:rPr>
              <a:t>The </a:t>
            </a:r>
            <a:r>
              <a:rPr lang="en-US" altLang="ko-KR" sz="1400" dirty="0" err="1">
                <a:solidFill>
                  <a:srgbClr val="FF0000"/>
                </a:solidFill>
                <a:latin typeface="+mn-ea"/>
              </a:rPr>
              <a:t>error_code</a:t>
            </a:r>
            <a:r>
              <a:rPr lang="en-US" altLang="ko-KR" sz="1400" dirty="0">
                <a:solidFill>
                  <a:srgbClr val="FF0000"/>
                </a:solidFill>
                <a:latin typeface="+mn-ea"/>
              </a:rPr>
              <a:t> is an integer in the range -20000..-20999</a:t>
            </a:r>
            <a:endParaRPr lang="ko-KR" altLang="ko-KR" sz="1400" dirty="0">
              <a:solidFill>
                <a:srgbClr val="FF0000"/>
              </a:solidFill>
              <a:latin typeface="+mn-ea"/>
            </a:endParaRPr>
          </a:p>
        </p:txBody>
      </p:sp>
    </p:spTree>
    <p:extLst>
      <p:ext uri="{BB962C8B-B14F-4D97-AF65-F5344CB8AC3E}">
        <p14:creationId xmlns:p14="http://schemas.microsoft.com/office/powerpoint/2010/main" val="105720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p:cNvCxnSpPr/>
          <p:nvPr/>
        </p:nvCxnSpPr>
        <p:spPr>
          <a:xfrm>
            <a:off x="0" y="623833"/>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1563453" y="6609916"/>
            <a:ext cx="628698" cy="246221"/>
          </a:xfrm>
          <a:prstGeom prst="rect">
            <a:avLst/>
          </a:prstGeom>
          <a:noFill/>
        </p:spPr>
        <p:txBody>
          <a:bodyPr wrap="none" rtlCol="0">
            <a:spAutoFit/>
          </a:bodyPr>
          <a:lstStyle/>
          <a:p>
            <a:r>
              <a:rPr lang="en-US" altLang="ko-KR" sz="1000" dirty="0" smtClean="0">
                <a:latin typeface="HY얕은샘물M" panose="02030600000101010101" pitchFamily="18" charset="-127"/>
                <a:ea typeface="HY얕은샘물M" panose="02030600000101010101" pitchFamily="18" charset="-127"/>
              </a:rPr>
              <a:t>IT</a:t>
            </a:r>
            <a:r>
              <a:rPr lang="ko-KR" altLang="en-US" sz="1000" dirty="0" smtClean="0">
                <a:latin typeface="HY얕은샘물M" panose="02030600000101010101" pitchFamily="18" charset="-127"/>
                <a:ea typeface="HY얕은샘물M" panose="02030600000101010101" pitchFamily="18" charset="-127"/>
              </a:rPr>
              <a:t>늦공 김부장</a:t>
            </a:r>
            <a:endParaRPr lang="ko-KR" altLang="en-US" sz="1000" dirty="0">
              <a:latin typeface="HY얕은샘물M" panose="02030600000101010101" pitchFamily="18" charset="-127"/>
              <a:ea typeface="HY얕은샘물M" panose="02030600000101010101" pitchFamily="18" charset="-127"/>
            </a:endParaRPr>
          </a:p>
        </p:txBody>
      </p:sp>
      <p:sp>
        <p:nvSpPr>
          <p:cNvPr id="24" name="TextBox 23"/>
          <p:cNvSpPr txBox="1"/>
          <p:nvPr/>
        </p:nvSpPr>
        <p:spPr>
          <a:xfrm>
            <a:off x="502844" y="126384"/>
            <a:ext cx="3406702" cy="400110"/>
          </a:xfrm>
          <a:prstGeom prst="rect">
            <a:avLst/>
          </a:prstGeom>
          <a:noFill/>
        </p:spPr>
        <p:txBody>
          <a:bodyPr wrap="none" rtlCol="0">
            <a:spAutoFit/>
          </a:bodyPr>
          <a:lstStyle/>
          <a:p>
            <a:r>
              <a:rPr lang="en-US" altLang="ko-KR" sz="2000" b="1" dirty="0" smtClean="0"/>
              <a:t># Tips </a:t>
            </a:r>
            <a:r>
              <a:rPr lang="en-US" altLang="ko-KR" sz="2000" b="1" dirty="0"/>
              <a:t>. </a:t>
            </a:r>
            <a:r>
              <a:rPr lang="ko-KR" altLang="en-US" sz="2000" b="1" dirty="0"/>
              <a:t>생각해 볼만한 것들</a:t>
            </a:r>
            <a:endParaRPr lang="ko-KR" altLang="en-US" b="1" dirty="0">
              <a:solidFill>
                <a:srgbClr val="0070C0"/>
              </a:solidFill>
            </a:endParaRPr>
          </a:p>
        </p:txBody>
      </p:sp>
      <p:sp>
        <p:nvSpPr>
          <p:cNvPr id="2" name="Rectangle 1"/>
          <p:cNvSpPr>
            <a:spLocks noChangeArrowheads="1"/>
          </p:cNvSpPr>
          <p:nvPr/>
        </p:nvSpPr>
        <p:spPr bwMode="auto">
          <a:xfrm>
            <a:off x="509552" y="1033551"/>
            <a:ext cx="729870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ko-KR" altLang="en-US" sz="2000" b="1" i="0" u="none" strike="noStrike" cap="none" normalizeH="0" baseline="0" dirty="0" smtClean="0">
                <a:ln>
                  <a:noFill/>
                </a:ln>
                <a:solidFill>
                  <a:schemeClr val="tx1"/>
                </a:solidFill>
                <a:effectLst/>
                <a:latin typeface="+mn-ea"/>
              </a:rPr>
              <a:t>예외 처리는 어떤 상황에 어떻게 발생시킬 것인가</a:t>
            </a:r>
            <a:r>
              <a:rPr kumimoji="0" lang="en-US" altLang="ko-KR" sz="2000" b="1" i="0" u="none" strike="noStrike" cap="none" normalizeH="0" baseline="0" dirty="0" smtClean="0">
                <a:ln>
                  <a:noFill/>
                </a:ln>
                <a:solidFill>
                  <a:schemeClr val="tx1"/>
                </a:solidFill>
                <a:effectLst/>
                <a:latin typeface="+mn-ea"/>
              </a:rPr>
              <a:t>?</a:t>
            </a:r>
          </a:p>
        </p:txBody>
      </p:sp>
      <p:sp>
        <p:nvSpPr>
          <p:cNvPr id="8" name="Rectangle 1"/>
          <p:cNvSpPr>
            <a:spLocks noChangeArrowheads="1"/>
          </p:cNvSpPr>
          <p:nvPr/>
        </p:nvSpPr>
        <p:spPr bwMode="auto">
          <a:xfrm>
            <a:off x="536447" y="2736846"/>
            <a:ext cx="720906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ko-KR" altLang="en-US" sz="2000" b="1" dirty="0" smtClean="0">
                <a:latin typeface="+mn-ea"/>
              </a:rPr>
              <a:t>리턴값 파라미터의 의 위치는 어디가 좋을까</a:t>
            </a:r>
            <a:r>
              <a:rPr lang="en-US" altLang="ko-KR" sz="2000" b="1" dirty="0" smtClean="0">
                <a:latin typeface="+mn-ea"/>
              </a:rPr>
              <a:t>?</a:t>
            </a:r>
          </a:p>
        </p:txBody>
      </p:sp>
      <p:sp>
        <p:nvSpPr>
          <p:cNvPr id="9" name="Rectangle 1"/>
          <p:cNvSpPr>
            <a:spLocks noChangeArrowheads="1"/>
          </p:cNvSpPr>
          <p:nvPr/>
        </p:nvSpPr>
        <p:spPr bwMode="auto">
          <a:xfrm>
            <a:off x="500587" y="4440140"/>
            <a:ext cx="747800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ko-KR" sz="2000" b="1" i="0" u="none" strike="noStrike" cap="none" normalizeH="0" baseline="0" dirty="0" smtClean="0">
                <a:ln>
                  <a:noFill/>
                </a:ln>
                <a:solidFill>
                  <a:schemeClr val="tx1"/>
                </a:solidFill>
                <a:effectLst/>
                <a:latin typeface="+mn-ea"/>
              </a:rPr>
              <a:t>Transaction </a:t>
            </a:r>
            <a:r>
              <a:rPr kumimoji="0" lang="ko-KR" altLang="en-US" sz="2000" b="1" i="0" u="none" strike="noStrike" cap="none" normalizeH="0" baseline="0" dirty="0" smtClean="0">
                <a:ln>
                  <a:noFill/>
                </a:ln>
                <a:solidFill>
                  <a:schemeClr val="tx1"/>
                </a:solidFill>
                <a:effectLst/>
                <a:latin typeface="+mn-ea"/>
              </a:rPr>
              <a:t>처리의 주체는 누가 </a:t>
            </a:r>
            <a:r>
              <a:rPr lang="ko-KR" altLang="en-US" sz="2000" b="1" dirty="0" smtClean="0">
                <a:latin typeface="+mn-ea"/>
              </a:rPr>
              <a:t>될 것인가</a:t>
            </a:r>
            <a:r>
              <a:rPr lang="en-US" altLang="ko-KR" sz="2000" b="1" dirty="0" smtClean="0">
                <a:latin typeface="+mn-ea"/>
              </a:rPr>
              <a:t>?</a:t>
            </a:r>
            <a:endParaRPr lang="en-US" altLang="ko-KR" sz="2000" b="1" dirty="0">
              <a:latin typeface="+mn-ea"/>
            </a:endParaRPr>
          </a:p>
        </p:txBody>
      </p:sp>
      <p:sp>
        <p:nvSpPr>
          <p:cNvPr id="3" name="TextBox 2"/>
          <p:cNvSpPr txBox="1"/>
          <p:nvPr/>
        </p:nvSpPr>
        <p:spPr>
          <a:xfrm>
            <a:off x="1021977" y="1568821"/>
            <a:ext cx="6881564" cy="830997"/>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ko-KR" altLang="en-US" sz="1600" dirty="0" smtClean="0">
                <a:latin typeface="+mn-ea"/>
              </a:rPr>
              <a:t>예외처리는 항상 필요한 것일까</a:t>
            </a:r>
            <a:r>
              <a:rPr lang="en-US" altLang="ko-KR" sz="1600" dirty="0" smtClean="0">
                <a:latin typeface="+mn-ea"/>
              </a:rPr>
              <a:t>?</a:t>
            </a:r>
          </a:p>
          <a:p>
            <a:pPr marL="342900" indent="-342900">
              <a:lnSpc>
                <a:spcPct val="150000"/>
              </a:lnSpc>
              <a:buFont typeface="Wingdings" panose="05000000000000000000" pitchFamily="2" charset="2"/>
              <a:buChar char="l"/>
            </a:pPr>
            <a:r>
              <a:rPr lang="en-US" altLang="ko-KR" sz="1600" dirty="0">
                <a:latin typeface="+mn-ea"/>
              </a:rPr>
              <a:t>RAISE , </a:t>
            </a:r>
            <a:r>
              <a:rPr lang="en-US" altLang="ko-KR" sz="1600" dirty="0" smtClean="0">
                <a:latin typeface="+mn-ea"/>
              </a:rPr>
              <a:t>RAISE_APPLICATION_ERROR </a:t>
            </a:r>
            <a:r>
              <a:rPr lang="ko-KR" altLang="en-US" sz="1600" dirty="0" smtClean="0">
                <a:latin typeface="+mn-ea"/>
              </a:rPr>
              <a:t>을 활용한 무조건적인 오류 발생</a:t>
            </a:r>
            <a:endParaRPr lang="ko-KR" altLang="en-US" sz="1600" dirty="0">
              <a:latin typeface="+mn-ea"/>
            </a:endParaRPr>
          </a:p>
        </p:txBody>
      </p:sp>
      <p:sp>
        <p:nvSpPr>
          <p:cNvPr id="10" name="TextBox 9"/>
          <p:cNvSpPr txBox="1"/>
          <p:nvPr/>
        </p:nvSpPr>
        <p:spPr>
          <a:xfrm>
            <a:off x="1021977" y="3249704"/>
            <a:ext cx="4995278" cy="830997"/>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ko-KR" altLang="en-US" sz="1600" dirty="0" smtClean="0">
                <a:latin typeface="+mn-ea"/>
              </a:rPr>
              <a:t>파라미터는 고정된 값일까</a:t>
            </a:r>
            <a:r>
              <a:rPr lang="en-US" altLang="ko-KR" sz="1600" dirty="0" smtClean="0">
                <a:latin typeface="+mn-ea"/>
              </a:rPr>
              <a:t>?</a:t>
            </a:r>
          </a:p>
          <a:p>
            <a:pPr marL="342900" indent="-342900">
              <a:lnSpc>
                <a:spcPct val="150000"/>
              </a:lnSpc>
              <a:buFont typeface="Wingdings" panose="05000000000000000000" pitchFamily="2" charset="2"/>
              <a:buChar char="l"/>
            </a:pPr>
            <a:r>
              <a:rPr lang="ko-KR" altLang="en-US" sz="1600" dirty="0" smtClean="0">
                <a:latin typeface="+mn-ea"/>
              </a:rPr>
              <a:t>파라미터가 늘어나도 리턴 값의 위치는 고정되게</a:t>
            </a:r>
            <a:endParaRPr lang="ko-KR" altLang="en-US" sz="1600" dirty="0">
              <a:latin typeface="+mn-ea"/>
            </a:endParaRPr>
          </a:p>
        </p:txBody>
      </p:sp>
      <p:sp>
        <p:nvSpPr>
          <p:cNvPr id="11" name="TextBox 10"/>
          <p:cNvSpPr txBox="1"/>
          <p:nvPr/>
        </p:nvSpPr>
        <p:spPr>
          <a:xfrm>
            <a:off x="1021977" y="4930586"/>
            <a:ext cx="5271315" cy="830997"/>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en-US" altLang="ko-KR" sz="1600" dirty="0" smtClean="0">
                <a:latin typeface="+mn-ea"/>
              </a:rPr>
              <a:t>Application vs. PL/SQL</a:t>
            </a:r>
          </a:p>
          <a:p>
            <a:pPr marL="342900" indent="-342900">
              <a:lnSpc>
                <a:spcPct val="150000"/>
              </a:lnSpc>
              <a:buFont typeface="Wingdings" panose="05000000000000000000" pitchFamily="2" charset="2"/>
              <a:buChar char="l"/>
            </a:pPr>
            <a:r>
              <a:rPr lang="ko-KR" altLang="en-US" sz="1600" dirty="0" smtClean="0">
                <a:latin typeface="+mn-ea"/>
              </a:rPr>
              <a:t>단독 실행일 경우 </a:t>
            </a:r>
            <a:r>
              <a:rPr lang="en-US" altLang="ko-KR" sz="1600" dirty="0" smtClean="0">
                <a:latin typeface="+mn-ea"/>
              </a:rPr>
              <a:t>vs. subprogram </a:t>
            </a:r>
            <a:r>
              <a:rPr lang="ko-KR" altLang="en-US" sz="1600" dirty="0" smtClean="0">
                <a:latin typeface="+mn-ea"/>
              </a:rPr>
              <a:t>으로 실행될 경우</a:t>
            </a:r>
            <a:endParaRPr lang="ko-KR" altLang="en-US" sz="1600" dirty="0">
              <a:latin typeface="+mn-ea"/>
            </a:endParaRPr>
          </a:p>
        </p:txBody>
      </p:sp>
    </p:spTree>
    <p:extLst>
      <p:ext uri="{BB962C8B-B14F-4D97-AF65-F5344CB8AC3E}">
        <p14:creationId xmlns:p14="http://schemas.microsoft.com/office/powerpoint/2010/main" val="26305908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7626</TotalTime>
  <Words>675</Words>
  <Application>Microsoft Office PowerPoint</Application>
  <PresentationFormat>와이드스크린</PresentationFormat>
  <Paragraphs>263</Paragraphs>
  <Slides>9</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Arial Unicode MS</vt:lpstr>
      <vt:lpstr>HY얕은샘물M</vt:lpstr>
      <vt:lpstr>Oracle Sans</vt:lpstr>
      <vt:lpstr>var(--code-block-font-family)</vt:lpstr>
      <vt:lpstr>맑은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PC</dc:creator>
  <cp:lastModifiedBy>Microsoft 계정</cp:lastModifiedBy>
  <cp:revision>148</cp:revision>
  <dcterms:created xsi:type="dcterms:W3CDTF">2022-03-06T08:54:36Z</dcterms:created>
  <dcterms:modified xsi:type="dcterms:W3CDTF">2023-08-26T14:24:47Z</dcterms:modified>
</cp:coreProperties>
</file>