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70" r:id="rId5"/>
    <p:sldId id="2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84284" y="1811561"/>
            <a:ext cx="106533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#Section6  </a:t>
            </a:r>
            <a:r>
              <a:rPr lang="en-US" altLang="ko-KR" sz="4400" b="1" dirty="0" smtClean="0"/>
              <a:t/>
            </a:r>
            <a:br>
              <a:rPr lang="en-US" altLang="ko-KR" sz="4400" b="1" dirty="0" smtClean="0"/>
            </a:br>
            <a:r>
              <a:rPr lang="en-US" altLang="ko-KR" sz="4400" b="1" dirty="0"/>
              <a:t> </a:t>
            </a:r>
            <a:r>
              <a:rPr lang="ko-KR" altLang="en-US" sz="4000" b="1" dirty="0"/>
              <a:t>변수타입 </a:t>
            </a:r>
            <a:r>
              <a:rPr lang="en-US" altLang="ko-KR" sz="4000" b="1" dirty="0"/>
              <a:t>/ Record / Collection </a:t>
            </a:r>
            <a:r>
              <a:rPr lang="ko-KR" altLang="en-US" sz="4000" b="1" dirty="0"/>
              <a:t>개념과 활용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430669"/>
            <a:ext cx="12192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2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일반변수 </a:t>
            </a:r>
            <a:r>
              <a:rPr lang="en-US" altLang="ko-KR" sz="2000" b="1" dirty="0" smtClean="0"/>
              <a:t>/ ROWTYPE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082652" y="721173"/>
            <a:ext cx="0" cy="601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283" y="1111623"/>
            <a:ext cx="415652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 smtClean="0">
                <a:latin typeface="+mn-ea"/>
              </a:rPr>
              <a:t>학습목표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+mn-ea"/>
              </a:rPr>
              <a:t>Procedure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or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Function </a:t>
            </a:r>
            <a:r>
              <a:rPr lang="ko-KR" altLang="en-US" sz="1400" dirty="0" smtClean="0">
                <a:latin typeface="+mn-ea"/>
              </a:rPr>
              <a:t>에서 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latin typeface="+mn-ea"/>
              </a:rPr>
              <a:t>일반변수 </a:t>
            </a:r>
            <a:r>
              <a:rPr lang="en-US" altLang="ko-KR" sz="1400" dirty="0" smtClean="0">
                <a:latin typeface="+mn-ea"/>
              </a:rPr>
              <a:t>/ ROWTYPE </a:t>
            </a:r>
            <a:r>
              <a:rPr lang="ko-KR" altLang="en-US" sz="1400" dirty="0" smtClean="0">
                <a:latin typeface="+mn-ea"/>
              </a:rPr>
              <a:t>을 파라미터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리턴 값으로 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latin typeface="+mn-ea"/>
              </a:rPr>
              <a:t>사용할 수 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494" y="3012141"/>
            <a:ext cx="4834657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실습 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일반변수를 파라미터와 리턴 값으로 사용한다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ROWTYPE </a:t>
            </a:r>
            <a:r>
              <a:rPr lang="ko-KR" altLang="en-US" sz="1400" dirty="0" smtClean="0"/>
              <a:t>변수를 </a:t>
            </a:r>
            <a:r>
              <a:rPr lang="ko-KR" altLang="en-US" sz="1400" dirty="0"/>
              <a:t>파라미터와 리턴 값으로 </a:t>
            </a:r>
            <a:r>
              <a:rPr lang="ko-KR" altLang="en-US" sz="1400" dirty="0" smtClean="0"/>
              <a:t>사용한다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위 둘을 </a:t>
            </a:r>
            <a:r>
              <a:rPr lang="en-US" altLang="ko-KR" sz="1400" dirty="0" smtClean="0"/>
              <a:t>Function &amp; Procedure </a:t>
            </a:r>
            <a:r>
              <a:rPr lang="ko-KR" altLang="en-US" sz="1400" dirty="0" smtClean="0"/>
              <a:t>에서 모두 사용해본다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Function &lt;-&gt; Procedure </a:t>
            </a:r>
            <a:r>
              <a:rPr lang="ko-KR" altLang="en-US" sz="1400" dirty="0" smtClean="0"/>
              <a:t>를 변환해본다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481484" y="1244002"/>
            <a:ext cx="50471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declare</a:t>
            </a:r>
          </a:p>
          <a:p>
            <a:r>
              <a:rPr lang="ko-KR" altLang="en-US" sz="1200" dirty="0"/>
              <a:t> -- 일반변수 </a:t>
            </a:r>
          </a:p>
          <a:p>
            <a:r>
              <a:rPr lang="ko-KR" altLang="en-US" sz="1200" dirty="0"/>
              <a:t> p_cst_id cst_info.cst_id%type;</a:t>
            </a:r>
          </a:p>
          <a:p>
            <a:r>
              <a:rPr lang="ko-KR" altLang="en-US" sz="1200" dirty="0"/>
              <a:t> v_name cst_info.name%type;</a:t>
            </a:r>
          </a:p>
          <a:p>
            <a:r>
              <a:rPr lang="ko-KR" altLang="en-US" sz="1200" dirty="0"/>
              <a:t> </a:t>
            </a:r>
          </a:p>
          <a:p>
            <a:r>
              <a:rPr lang="ko-KR" altLang="en-US" sz="1200" dirty="0"/>
              <a:t> -- rowtype 변수 </a:t>
            </a:r>
          </a:p>
          <a:p>
            <a:r>
              <a:rPr lang="ko-KR" altLang="en-US" sz="1200" dirty="0"/>
              <a:t> p_cst_info cst_info%rowtype;</a:t>
            </a:r>
          </a:p>
          <a:p>
            <a:r>
              <a:rPr lang="ko-KR" altLang="en-US" sz="1200" dirty="0"/>
              <a:t> r_cst_info cst_info%rowtype;</a:t>
            </a:r>
          </a:p>
          <a:p>
            <a:r>
              <a:rPr lang="ko-KR" altLang="en-US" sz="1200" dirty="0"/>
              <a:t> </a:t>
            </a:r>
          </a:p>
          <a:p>
            <a:r>
              <a:rPr lang="ko-KR" altLang="en-US" sz="1200" dirty="0"/>
              <a:t>begin</a:t>
            </a:r>
          </a:p>
          <a:p>
            <a:r>
              <a:rPr lang="ko-KR" altLang="en-US" sz="1200" dirty="0"/>
              <a:t>    p_cst_id := 'C003';</a:t>
            </a:r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    -- 일반변수 이용  </a:t>
            </a:r>
          </a:p>
          <a:p>
            <a:r>
              <a:rPr lang="ko-KR" altLang="en-US" sz="1200" dirty="0"/>
              <a:t>    select name </a:t>
            </a:r>
          </a:p>
          <a:p>
            <a:r>
              <a:rPr lang="ko-KR" altLang="en-US" sz="1200" dirty="0"/>
              <a:t>    into v_name </a:t>
            </a:r>
          </a:p>
          <a:p>
            <a:r>
              <a:rPr lang="ko-KR" altLang="en-US" sz="1200" dirty="0"/>
              <a:t>    from cst_info </a:t>
            </a:r>
          </a:p>
          <a:p>
            <a:r>
              <a:rPr lang="ko-KR" altLang="en-US" sz="1200" dirty="0"/>
              <a:t>    where cst_id=p_cst_id;</a:t>
            </a:r>
          </a:p>
          <a:p>
            <a:r>
              <a:rPr lang="ko-KR" altLang="en-US" sz="1200" dirty="0"/>
              <a:t>    dbms_output.put_line('v_name &gt; '||v_name);</a:t>
            </a:r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    -- Rowtype 이용</a:t>
            </a:r>
          </a:p>
          <a:p>
            <a:r>
              <a:rPr lang="ko-KR" altLang="en-US" sz="1200" dirty="0"/>
              <a:t>    select * </a:t>
            </a:r>
          </a:p>
          <a:p>
            <a:r>
              <a:rPr lang="ko-KR" altLang="en-US" sz="1200" dirty="0"/>
              <a:t>    into r_cst_info</a:t>
            </a:r>
          </a:p>
          <a:p>
            <a:r>
              <a:rPr lang="ko-KR" altLang="en-US" sz="1200" dirty="0"/>
              <a:t>    from cst_info </a:t>
            </a:r>
          </a:p>
          <a:p>
            <a:r>
              <a:rPr lang="ko-KR" altLang="en-US" sz="1200" dirty="0"/>
              <a:t>    where cst_id=p_cst_id;</a:t>
            </a:r>
          </a:p>
          <a:p>
            <a:r>
              <a:rPr lang="ko-KR" altLang="en-US" sz="1200" dirty="0"/>
              <a:t>    dbms_output.put_line('r_cst_info.name &gt; '||r_cst_info.name);</a:t>
            </a:r>
          </a:p>
          <a:p>
            <a:r>
              <a:rPr lang="ko-KR" altLang="en-US" sz="1200" dirty="0"/>
              <a:t>   </a:t>
            </a:r>
          </a:p>
          <a:p>
            <a:r>
              <a:rPr lang="ko-KR" altLang="en-US" sz="1200" dirty="0"/>
              <a:t>end;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7012" y="860612"/>
            <a:ext cx="4589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Sample) </a:t>
            </a:r>
            <a:r>
              <a:rPr lang="ko-KR" altLang="en-US" sz="1200" b="1" dirty="0" smtClean="0"/>
              <a:t>일반변수 </a:t>
            </a:r>
            <a:r>
              <a:rPr lang="en-US" altLang="ko-KR" sz="1200" b="1" dirty="0" smtClean="0"/>
              <a:t>&amp; ROWTYPE </a:t>
            </a:r>
            <a:r>
              <a:rPr lang="ko-KR" altLang="en-US" sz="1200" b="1" dirty="0" smtClean="0"/>
              <a:t>사용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1585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일반변수 </a:t>
            </a:r>
            <a:r>
              <a:rPr lang="en-US" altLang="ko-KR" sz="2000" b="1" dirty="0" smtClean="0"/>
              <a:t>/ ROWTYPE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5415" y="1318338"/>
            <a:ext cx="3160609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create or replace </a:t>
            </a:r>
            <a:r>
              <a:rPr lang="en-US" altLang="ko-KR" sz="1200" dirty="0" smtClean="0"/>
              <a:t>FUNCTION </a:t>
            </a:r>
            <a:r>
              <a:rPr lang="en-US" altLang="ko-KR" sz="1200" dirty="0"/>
              <a:t>f_get_name1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P_CST_ID </a:t>
            </a:r>
            <a:r>
              <a:rPr lang="en-US" altLang="ko-KR" sz="1200" dirty="0" smtClean="0"/>
              <a:t>IN </a:t>
            </a:r>
            <a:r>
              <a:rPr lang="en-US" altLang="ko-KR" sz="1200" dirty="0" smtClean="0">
                <a:solidFill>
                  <a:srgbClr val="0000CC"/>
                </a:solidFill>
              </a:rPr>
              <a:t>CST_INFO.CST_ID%TYPE</a:t>
            </a:r>
            <a:endParaRPr lang="en-US" altLang="ko-KR" sz="1200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/>
              <a:t>) RETURN V</a:t>
            </a:r>
            <a:r>
              <a:rPr lang="en-US" altLang="ko-KR" sz="1200" dirty="0">
                <a:solidFill>
                  <a:srgbClr val="0000CC"/>
                </a:solidFill>
              </a:rPr>
              <a:t>ARCHAR2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AS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BEGIN 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RETURN NULL;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END f_get_name1;</a:t>
            </a:r>
            <a:endParaRPr lang="ko-KR" altLang="en-US" sz="12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082652" y="721173"/>
            <a:ext cx="0" cy="601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7484" y="4048350"/>
            <a:ext cx="3160609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create or replace </a:t>
            </a:r>
            <a:r>
              <a:rPr lang="en-US" altLang="ko-KR" sz="1200" dirty="0" smtClean="0"/>
              <a:t>FUNCTION </a:t>
            </a:r>
            <a:r>
              <a:rPr lang="en-US" altLang="ko-KR" sz="1200" dirty="0"/>
              <a:t>f_get_name2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P_CST_INFO </a:t>
            </a:r>
            <a:r>
              <a:rPr lang="en-US" altLang="ko-KR" sz="1200" dirty="0" smtClean="0"/>
              <a:t>IN </a:t>
            </a:r>
            <a:r>
              <a:rPr lang="en-US" altLang="ko-KR" sz="1200" dirty="0" smtClean="0">
                <a:solidFill>
                  <a:srgbClr val="0000CC"/>
                </a:solidFill>
              </a:rPr>
              <a:t>CST_INFO%ROWTYPE</a:t>
            </a:r>
            <a:endParaRPr lang="en-US" altLang="ko-KR" sz="1200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/>
              <a:t>) RETURN </a:t>
            </a:r>
            <a:r>
              <a:rPr lang="en-US" altLang="ko-KR" sz="1200" dirty="0">
                <a:solidFill>
                  <a:srgbClr val="0000CC"/>
                </a:solidFill>
              </a:rPr>
              <a:t>CST_INFO%ROWTYPE</a:t>
            </a:r>
            <a:r>
              <a:rPr lang="en-US" altLang="ko-KR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AS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RETURN NULL;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END f_get_name2;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7189697" y="1318338"/>
            <a:ext cx="3223575" cy="25853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create or replace procedure sp_get_name1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(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P_CST_ID IN </a:t>
            </a:r>
            <a:r>
              <a:rPr lang="ko-KR" altLang="en-US" sz="1200" dirty="0">
                <a:solidFill>
                  <a:srgbClr val="0000CC"/>
                </a:solidFill>
              </a:rPr>
              <a:t>CST_INFO.CST_ID%TYPE,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R_NAME OUT </a:t>
            </a:r>
            <a:r>
              <a:rPr lang="ko-KR" altLang="en-US" sz="1200" dirty="0">
                <a:solidFill>
                  <a:srgbClr val="0000CC"/>
                </a:solidFill>
              </a:rPr>
              <a:t>CST_INFO.NAME%TYPE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)  AS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v_name cst_info.name%type;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BEGIN 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</a:t>
            </a:r>
            <a:r>
              <a:rPr lang="en-US" altLang="ko-KR" sz="1200" dirty="0" smtClean="0"/>
              <a:t>NULL;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END sp_get_name1;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98661" y="4048350"/>
            <a:ext cx="3223575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create or replace </a:t>
            </a:r>
            <a:r>
              <a:rPr lang="ko-KR" altLang="en-US" sz="1200" dirty="0" smtClean="0"/>
              <a:t>procedure </a:t>
            </a:r>
            <a:r>
              <a:rPr lang="ko-KR" altLang="en-US" sz="1200" dirty="0"/>
              <a:t>sp_get_name2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(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P_CST_INFO IN </a:t>
            </a:r>
            <a:r>
              <a:rPr lang="ko-KR" altLang="en-US" sz="1200" dirty="0">
                <a:solidFill>
                  <a:srgbClr val="0000CC"/>
                </a:solidFill>
              </a:rPr>
              <a:t>CST_INFO%ROWTYPE,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R_CST_INFO OUT </a:t>
            </a:r>
            <a:r>
              <a:rPr lang="ko-KR" altLang="en-US" sz="1200" dirty="0">
                <a:solidFill>
                  <a:srgbClr val="0000CC"/>
                </a:solidFill>
              </a:rPr>
              <a:t>CST_INFO%ROWTYPE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) </a:t>
            </a:r>
            <a:r>
              <a:rPr lang="ko-KR" altLang="en-US" sz="1200" dirty="0" smtClean="0"/>
              <a:t> AS 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NULL;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END sp_get_name2;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46730" y="806824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Function 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130989" y="806824"/>
            <a:ext cx="138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Procedure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104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4718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en-US" altLang="ko-KR" sz="2000" b="1" dirty="0"/>
              <a:t>[</a:t>
            </a:r>
            <a:r>
              <a:rPr lang="ko-KR" altLang="en-US" sz="2000" b="1" dirty="0"/>
              <a:t>쉬어가기</a:t>
            </a:r>
            <a:r>
              <a:rPr lang="en-US" altLang="ko-KR" sz="2000" b="1" dirty="0"/>
              <a:t>] Section6 Package </a:t>
            </a:r>
            <a:r>
              <a:rPr lang="ko-KR" altLang="en-US" sz="2000" b="1" dirty="0"/>
              <a:t>만들기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13632" y="2295144"/>
            <a:ext cx="2971800" cy="27157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Specification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13320" y="1536192"/>
            <a:ext cx="3806952" cy="46634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Body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50792" y="3758184"/>
            <a:ext cx="2551176" cy="475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MainProcedure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99704" y="2410968"/>
            <a:ext cx="2551176" cy="475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MainProcedure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299704" y="3169158"/>
            <a:ext cx="2551176" cy="475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f_get_name1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299704" y="3927348"/>
            <a:ext cx="2551176" cy="475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f_get_name2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299704" y="4685538"/>
            <a:ext cx="2551176" cy="475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sp_get_name1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299704" y="5443728"/>
            <a:ext cx="2551176" cy="475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sp_get_name2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15" idx="1"/>
            <a:endCxn id="16" idx="1"/>
          </p:cNvCxnSpPr>
          <p:nvPr/>
        </p:nvCxnSpPr>
        <p:spPr>
          <a:xfrm rot="10800000" flipV="1">
            <a:off x="8299704" y="2648712"/>
            <a:ext cx="12700" cy="75819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5" idx="1"/>
            <a:endCxn id="20" idx="1"/>
          </p:cNvCxnSpPr>
          <p:nvPr/>
        </p:nvCxnSpPr>
        <p:spPr>
          <a:xfrm rot="10800000" flipV="1">
            <a:off x="8299704" y="2648712"/>
            <a:ext cx="12700" cy="151638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5" idx="1"/>
            <a:endCxn id="21" idx="1"/>
          </p:cNvCxnSpPr>
          <p:nvPr/>
        </p:nvCxnSpPr>
        <p:spPr>
          <a:xfrm rot="10800000" flipV="1">
            <a:off x="8299704" y="2648712"/>
            <a:ext cx="12700" cy="227457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5" idx="1"/>
            <a:endCxn id="22" idx="1"/>
          </p:cNvCxnSpPr>
          <p:nvPr/>
        </p:nvCxnSpPr>
        <p:spPr>
          <a:xfrm rot="10800000" flipV="1">
            <a:off x="8299704" y="2648712"/>
            <a:ext cx="12700" cy="303276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6" idx="3"/>
            <a:endCxn id="15" idx="1"/>
          </p:cNvCxnSpPr>
          <p:nvPr/>
        </p:nvCxnSpPr>
        <p:spPr>
          <a:xfrm flipV="1">
            <a:off x="6601968" y="2648712"/>
            <a:ext cx="1697736" cy="1347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273552" y="1051560"/>
            <a:ext cx="0" cy="5440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09016" y="3041904"/>
            <a:ext cx="2307336" cy="13380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Call </a:t>
            </a:r>
            <a:r>
              <a:rPr lang="en-US" altLang="ko-KR" dirty="0" err="1" smtClean="0">
                <a:solidFill>
                  <a:schemeClr val="tx1"/>
                </a:solidFill>
              </a:rPr>
              <a:t>MainProcedure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44" name="꺾인 연결선 43"/>
          <p:cNvCxnSpPr>
            <a:stCxn id="42" idx="3"/>
            <a:endCxn id="6" idx="1"/>
          </p:cNvCxnSpPr>
          <p:nvPr/>
        </p:nvCxnSpPr>
        <p:spPr>
          <a:xfrm>
            <a:off x="2816352" y="3710940"/>
            <a:ext cx="1234440" cy="2849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712464" y="1115568"/>
            <a:ext cx="7827264" cy="5404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712464" y="1115568"/>
            <a:ext cx="2578608" cy="5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Package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04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295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en-US" altLang="ko-KR" sz="2000" b="1" dirty="0" smtClean="0"/>
              <a:t>RECORD </a:t>
            </a:r>
            <a:r>
              <a:rPr lang="ko-KR" altLang="en-US" sz="2000" b="1" dirty="0" smtClean="0"/>
              <a:t>개념 </a:t>
            </a:r>
            <a:r>
              <a:rPr lang="en-US" altLang="ko-KR" sz="2000" b="1" dirty="0" smtClean="0"/>
              <a:t>/ </a:t>
            </a:r>
            <a:r>
              <a:rPr lang="ko-KR" altLang="en-US" sz="2000" b="1" dirty="0" smtClean="0"/>
              <a:t>활용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45" y="2391368"/>
            <a:ext cx="8801100" cy="22263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350008" y="2350008"/>
            <a:ext cx="1435608" cy="420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설명선 2 10"/>
          <p:cNvSpPr/>
          <p:nvPr/>
        </p:nvSpPr>
        <p:spPr>
          <a:xfrm>
            <a:off x="2569464" y="1069848"/>
            <a:ext cx="2624328" cy="8686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0332"/>
              <a:gd name="adj6" fmla="val 1682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단일필드 변수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v_name varchar2(20)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v_name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cst_info.name%type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60120" y="2331720"/>
            <a:ext cx="8997696" cy="493776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설명선 2 16"/>
          <p:cNvSpPr/>
          <p:nvPr/>
        </p:nvSpPr>
        <p:spPr>
          <a:xfrm>
            <a:off x="7604760" y="1176528"/>
            <a:ext cx="2624328" cy="8686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0332"/>
              <a:gd name="adj6" fmla="val -37531"/>
            </a:avLst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전체필드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ROWTYPE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record)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tx1"/>
                </a:solidFill>
              </a:rPr>
              <a:t>r_cst_info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cst_info%rowtype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설명선 2 18"/>
          <p:cNvSpPr/>
          <p:nvPr/>
        </p:nvSpPr>
        <p:spPr>
          <a:xfrm>
            <a:off x="6559296" y="5032248"/>
            <a:ext cx="2968752" cy="14325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1919"/>
              <a:gd name="adj6" fmla="val -18812"/>
            </a:avLst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</a:rPr>
              <a:t>Type Record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사용자 정의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Type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recname</a:t>
            </a:r>
            <a:r>
              <a:rPr lang="en-US" altLang="ko-KR" sz="1200" dirty="0" smtClean="0">
                <a:solidFill>
                  <a:schemeClr val="tx1"/>
                </a:solidFill>
              </a:rPr>
              <a:t> IS Record(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cst_id</a:t>
            </a:r>
            <a:r>
              <a:rPr lang="en-US" altLang="ko-KR" sz="1200" dirty="0" smtClean="0">
                <a:solidFill>
                  <a:schemeClr val="tx1"/>
                </a:solidFill>
              </a:rPr>
              <a:t> varchar2(20,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</a:rPr>
              <a:t>   name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cst_info.name%type</a:t>
            </a:r>
            <a:r>
              <a:rPr lang="en-US" altLang="ko-KR" sz="1200" dirty="0" smtClean="0">
                <a:solidFill>
                  <a:schemeClr val="tx1"/>
                </a:solidFill>
              </a:rPr>
              <a:t>;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7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7722</TotalTime>
  <Words>310</Words>
  <Application>Microsoft Office PowerPoint</Application>
  <PresentationFormat>와이드스크린</PresentationFormat>
  <Paragraphs>112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HY얕은샘물M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Microsoft 계정</cp:lastModifiedBy>
  <cp:revision>164</cp:revision>
  <dcterms:created xsi:type="dcterms:W3CDTF">2022-03-06T08:54:36Z</dcterms:created>
  <dcterms:modified xsi:type="dcterms:W3CDTF">2023-08-30T12:37:21Z</dcterms:modified>
</cp:coreProperties>
</file>