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2" r:id="rId6"/>
    <p:sldId id="273" r:id="rId7"/>
    <p:sldId id="274" r:id="rId8"/>
    <p:sldId id="277" r:id="rId9"/>
    <p:sldId id="275" r:id="rId10"/>
    <p:sldId id="279" r:id="rId11"/>
    <p:sldId id="27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84284" y="1811561"/>
            <a:ext cx="5690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#Section7  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en-US" altLang="ko-KR" sz="4400" b="1" dirty="0"/>
              <a:t> </a:t>
            </a:r>
            <a:r>
              <a:rPr lang="en-US" altLang="ko-KR" sz="4000" b="1" dirty="0"/>
              <a:t>Cursors &amp; Collections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430669"/>
            <a:ext cx="12192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2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7139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Collections – </a:t>
            </a:r>
            <a:r>
              <a:rPr lang="ko-KR" altLang="en-US" sz="2000" b="1" dirty="0" smtClean="0"/>
              <a:t>객체</a:t>
            </a:r>
            <a:r>
              <a:rPr lang="en-US" altLang="ko-KR" sz="2000" b="1" dirty="0" smtClean="0"/>
              <a:t>(Table , Record, Cursor ..)</a:t>
            </a:r>
            <a:r>
              <a:rPr lang="ko-KR" altLang="en-US" sz="2000" b="1" dirty="0" smtClean="0"/>
              <a:t> 사용의 배경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79459" y="1533490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DECLARE</a:t>
            </a:r>
          </a:p>
          <a:p>
            <a:r>
              <a:rPr lang="ko-KR" altLang="en-US" sz="1400" dirty="0"/>
              <a:t>  </a:t>
            </a:r>
          </a:p>
          <a:p>
            <a:r>
              <a:rPr lang="ko-KR" altLang="en-US" sz="1400" dirty="0"/>
              <a:t>BEGIN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For fc In (SELECT * FROM cst_info</a:t>
            </a:r>
            <a:r>
              <a:rPr lang="ko-KR" altLang="en-US" sz="1400" dirty="0" smtClean="0"/>
              <a:t>) </a:t>
            </a:r>
            <a:endParaRPr lang="ko-KR" altLang="en-US" sz="1400" dirty="0"/>
          </a:p>
          <a:p>
            <a:r>
              <a:rPr lang="ko-KR" altLang="en-US" sz="1400" dirty="0"/>
              <a:t>    Loop</a:t>
            </a:r>
          </a:p>
          <a:p>
            <a:r>
              <a:rPr lang="ko-KR" altLang="en-US" sz="1400" dirty="0"/>
              <a:t>   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  </a:t>
            </a:r>
            <a:r>
              <a:rPr lang="ko-KR" altLang="en-US" sz="1400" dirty="0"/>
              <a:t>insert into cst_info2(cst_id, name, birth, mobile, point,reg_day)</a:t>
            </a:r>
          </a:p>
          <a:p>
            <a:r>
              <a:rPr lang="ko-KR" altLang="en-US" sz="1400" dirty="0"/>
              <a:t>     values (fc.cst_id, fc.name, fc.birth, fc.mobile, fc.point, fc.reg_day);</a:t>
            </a:r>
          </a:p>
          <a:p>
            <a:r>
              <a:rPr lang="ko-KR" altLang="en-US" sz="1400" dirty="0"/>
              <a:t>    </a:t>
            </a:r>
          </a:p>
          <a:p>
            <a:r>
              <a:rPr lang="ko-KR" altLang="en-US" sz="1400" dirty="0"/>
              <a:t>    End Loop;</a:t>
            </a:r>
          </a:p>
          <a:p>
            <a:r>
              <a:rPr lang="ko-KR" altLang="en-US" sz="1400" dirty="0"/>
              <a:t>    </a:t>
            </a:r>
          </a:p>
          <a:p>
            <a:r>
              <a:rPr lang="ko-KR" altLang="en-US" sz="1400" dirty="0"/>
              <a:t>END;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2213" y="4634752"/>
            <a:ext cx="49425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0000CC"/>
                </a:solidFill>
              </a:rPr>
              <a:t>☞ cst_info 의 개수만큼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context switch 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발생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/>
            </a:r>
            <a:br>
              <a:rPr lang="en-US" altLang="ko-KR" sz="1600" b="1" dirty="0" smtClean="0">
                <a:solidFill>
                  <a:srgbClr val="0000CC"/>
                </a:solidFill>
              </a:rPr>
            </a:br>
            <a:r>
              <a:rPr lang="en-US" altLang="ko-KR" sz="1600" b="1" dirty="0" smtClean="0">
                <a:solidFill>
                  <a:srgbClr val="0000CC"/>
                </a:solidFill>
              </a:rPr>
              <a:t/>
            </a:r>
            <a:br>
              <a:rPr lang="en-US" altLang="ko-KR" sz="1600" b="1" dirty="0" smtClean="0">
                <a:solidFill>
                  <a:srgbClr val="0000CC"/>
                </a:solidFill>
              </a:rPr>
            </a:br>
            <a:r>
              <a:rPr lang="ko-KR" altLang="en-US" sz="1400" b="1" dirty="0" smtClean="0">
                <a:solidFill>
                  <a:srgbClr val="0000CC"/>
                </a:solidFill>
              </a:rPr>
              <a:t>만일 </a:t>
            </a:r>
            <a:r>
              <a:rPr lang="en-US" altLang="ko-KR" sz="1400" b="1" dirty="0" err="1" smtClean="0">
                <a:solidFill>
                  <a:srgbClr val="0000CC"/>
                </a:solidFill>
              </a:rPr>
              <a:t>cst_info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 </a:t>
            </a:r>
            <a:r>
              <a:rPr lang="ko-KR" altLang="en-US" sz="1400" b="1" dirty="0" smtClean="0">
                <a:solidFill>
                  <a:srgbClr val="0000CC"/>
                </a:solidFill>
              </a:rPr>
              <a:t>의 개수가 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10</a:t>
            </a:r>
            <a:r>
              <a:rPr lang="ko-KR" altLang="en-US" sz="1400" b="1" dirty="0" smtClean="0">
                <a:solidFill>
                  <a:srgbClr val="0000CC"/>
                </a:solidFill>
              </a:rPr>
              <a:t>만개라면 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10</a:t>
            </a:r>
            <a:r>
              <a:rPr lang="ko-KR" altLang="en-US" sz="1400" b="1" dirty="0" err="1" smtClean="0">
                <a:solidFill>
                  <a:srgbClr val="0000CC"/>
                </a:solidFill>
              </a:rPr>
              <a:t>만번의</a:t>
            </a:r>
            <a:r>
              <a:rPr lang="ko-KR" altLang="en-US" sz="1400" b="1" dirty="0" smtClean="0">
                <a:solidFill>
                  <a:srgbClr val="0000CC"/>
                </a:solidFill>
              </a:rPr>
              <a:t> 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Switch </a:t>
            </a:r>
            <a:r>
              <a:rPr lang="ko-KR" altLang="en-US" sz="1400" b="1" dirty="0" smtClean="0">
                <a:solidFill>
                  <a:srgbClr val="0000CC"/>
                </a:solidFill>
              </a:rPr>
              <a:t>발생</a:t>
            </a:r>
            <a:endParaRPr lang="ko-KR" altLang="en-US" sz="1400" b="1" dirty="0">
              <a:solidFill>
                <a:srgbClr val="0000CC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537011" y="779930"/>
            <a:ext cx="1416422" cy="13984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Why ?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51646" y="2187388"/>
            <a:ext cx="1810869" cy="183776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PL/SQL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sql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03812" y="2178423"/>
            <a:ext cx="1810869" cy="183776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실행영역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61247" y="3164542"/>
            <a:ext cx="609600" cy="4751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3"/>
            <a:endCxn id="25" idx="1"/>
          </p:cNvCxnSpPr>
          <p:nvPr/>
        </p:nvCxnSpPr>
        <p:spPr>
          <a:xfrm flipV="1">
            <a:off x="2070847" y="3097306"/>
            <a:ext cx="1532965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9745" y="4484684"/>
            <a:ext cx="5317481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/>
              <a:t>Oracle Database </a:t>
            </a:r>
            <a:r>
              <a:rPr lang="ko-KR" altLang="en-US" sz="1000" dirty="0"/>
              <a:t>개발자가 작성하는 거의 모든 프로그램에는 </a:t>
            </a:r>
            <a:r>
              <a:rPr lang="en-US" altLang="ko-KR" sz="1000" dirty="0"/>
              <a:t>PL/SQL </a:t>
            </a:r>
            <a:r>
              <a:rPr lang="ko-KR" altLang="en-US" sz="1000" dirty="0"/>
              <a:t>및 </a:t>
            </a:r>
            <a:r>
              <a:rPr lang="en-US" altLang="ko-KR" sz="1000" dirty="0"/>
              <a:t>SQL </a:t>
            </a:r>
            <a:r>
              <a:rPr lang="ko-KR" altLang="en-US" sz="1000" dirty="0"/>
              <a:t>문이 </a:t>
            </a:r>
            <a:endParaRPr lang="en-US" altLang="ko-KR" sz="1000" dirty="0" smtClean="0"/>
          </a:p>
          <a:p>
            <a:pPr>
              <a:lnSpc>
                <a:spcPct val="120000"/>
              </a:lnSpc>
            </a:pPr>
            <a:r>
              <a:rPr lang="ko-KR" altLang="en-US" sz="1000" dirty="0" smtClean="0"/>
              <a:t>모두 </a:t>
            </a:r>
            <a:r>
              <a:rPr lang="ko-KR" altLang="en-US" sz="1000" dirty="0"/>
              <a:t>포함되어 있습니다</a:t>
            </a:r>
            <a:r>
              <a:rPr lang="en-US" altLang="ko-KR" sz="1000" dirty="0"/>
              <a:t>. PL/SQL </a:t>
            </a:r>
            <a:r>
              <a:rPr lang="ko-KR" altLang="en-US" sz="1000" dirty="0"/>
              <a:t>문은 </a:t>
            </a:r>
            <a:r>
              <a:rPr lang="en-US" altLang="ko-KR" sz="1000" dirty="0"/>
              <a:t>PL/SQL </a:t>
            </a:r>
            <a:r>
              <a:rPr lang="ko-KR" altLang="en-US" sz="1000" dirty="0"/>
              <a:t>문 </a:t>
            </a:r>
            <a:r>
              <a:rPr lang="ko-KR" altLang="en-US" sz="1000" dirty="0" err="1"/>
              <a:t>실행기에</a:t>
            </a:r>
            <a:r>
              <a:rPr lang="ko-KR" altLang="en-US" sz="1000" dirty="0"/>
              <a:t> 의해 실행됩니다</a:t>
            </a:r>
            <a:r>
              <a:rPr lang="en-US" altLang="ko-KR" sz="1000" dirty="0"/>
              <a:t>. </a:t>
            </a:r>
            <a:endParaRPr lang="en-US" altLang="ko-KR" sz="1000" dirty="0" smtClean="0"/>
          </a:p>
          <a:p>
            <a:pPr>
              <a:lnSpc>
                <a:spcPct val="120000"/>
              </a:lnSpc>
            </a:pPr>
            <a:r>
              <a:rPr lang="en-US" altLang="ko-KR" sz="1000" dirty="0" smtClean="0"/>
              <a:t>SQL</a:t>
            </a:r>
            <a:r>
              <a:rPr lang="ko-KR" altLang="en-US" sz="1000" dirty="0"/>
              <a:t>문은 </a:t>
            </a:r>
            <a:r>
              <a:rPr lang="en-US" altLang="ko-KR" sz="1000" dirty="0"/>
              <a:t>SQL</a:t>
            </a:r>
            <a:r>
              <a:rPr lang="ko-KR" altLang="en-US" sz="1000" dirty="0"/>
              <a:t>문 실행 프로그램에 의해 실행됩니다</a:t>
            </a:r>
            <a:r>
              <a:rPr lang="en-US" altLang="ko-KR" sz="1000" dirty="0"/>
              <a:t>. </a:t>
            </a:r>
            <a:endParaRPr lang="en-US" altLang="ko-KR" sz="1000" dirty="0" smtClean="0"/>
          </a:p>
          <a:p>
            <a:pPr>
              <a:lnSpc>
                <a:spcPct val="120000"/>
              </a:lnSpc>
            </a:pPr>
            <a:r>
              <a:rPr lang="en-US" altLang="ko-KR" sz="1000" dirty="0" smtClean="0"/>
              <a:t>PL/SQL </a:t>
            </a:r>
            <a:r>
              <a:rPr lang="ko-KR" altLang="en-US" sz="1000" dirty="0"/>
              <a:t>런타임 엔진은 </a:t>
            </a:r>
            <a:r>
              <a:rPr lang="en-US" altLang="ko-KR" sz="1000" dirty="0"/>
              <a:t>SQL </a:t>
            </a:r>
            <a:r>
              <a:rPr lang="ko-KR" altLang="en-US" sz="1000" dirty="0"/>
              <a:t>문을 발견하면 중지하고 </a:t>
            </a:r>
            <a:r>
              <a:rPr lang="en-US" altLang="ko-KR" sz="1000" dirty="0"/>
              <a:t>SQL </a:t>
            </a:r>
            <a:r>
              <a:rPr lang="ko-KR" altLang="en-US" sz="1000" dirty="0"/>
              <a:t>문을 </a:t>
            </a:r>
            <a:r>
              <a:rPr lang="en-US" altLang="ko-KR" sz="1000" dirty="0"/>
              <a:t>SQL </a:t>
            </a:r>
            <a:r>
              <a:rPr lang="ko-KR" altLang="en-US" sz="1000" dirty="0"/>
              <a:t>엔진으로 전달합니다</a:t>
            </a:r>
            <a:r>
              <a:rPr lang="en-US" altLang="ko-KR" sz="1000" dirty="0"/>
              <a:t>. </a:t>
            </a:r>
            <a:endParaRPr lang="en-US" altLang="ko-KR" sz="1000" dirty="0" smtClean="0"/>
          </a:p>
          <a:p>
            <a:pPr>
              <a:lnSpc>
                <a:spcPct val="120000"/>
              </a:lnSpc>
            </a:pPr>
            <a:r>
              <a:rPr lang="en-US" altLang="ko-KR" sz="1000" dirty="0" smtClean="0"/>
              <a:t>SQL </a:t>
            </a:r>
            <a:r>
              <a:rPr lang="ko-KR" altLang="en-US" sz="1000" dirty="0"/>
              <a:t>엔진은 </a:t>
            </a:r>
            <a:r>
              <a:rPr lang="en-US" altLang="ko-KR" sz="1000" dirty="0"/>
              <a:t>SQL </a:t>
            </a:r>
            <a:r>
              <a:rPr lang="ko-KR" altLang="en-US" sz="1000" dirty="0"/>
              <a:t>문을 실행하고 정보를 다시 </a:t>
            </a:r>
            <a:r>
              <a:rPr lang="en-US" altLang="ko-KR" sz="1000" dirty="0"/>
              <a:t>PL/SQL </a:t>
            </a:r>
            <a:r>
              <a:rPr lang="ko-KR" altLang="en-US" sz="1000" dirty="0"/>
              <a:t>엔진으로 반환합니다</a:t>
            </a:r>
            <a:r>
              <a:rPr lang="en-US" altLang="ko-KR" sz="1000" dirty="0"/>
              <a:t>. </a:t>
            </a:r>
            <a:endParaRPr lang="en-US" altLang="ko-KR" sz="1000" dirty="0" smtClean="0"/>
          </a:p>
          <a:p>
            <a:pPr>
              <a:lnSpc>
                <a:spcPct val="120000"/>
              </a:lnSpc>
            </a:pPr>
            <a:r>
              <a:rPr lang="ko-KR" altLang="en-US" sz="1000" dirty="0" smtClean="0"/>
              <a:t>이러한 </a:t>
            </a:r>
            <a:r>
              <a:rPr lang="ko-KR" altLang="en-US" sz="1000" dirty="0"/>
              <a:t>제어 전송을 </a:t>
            </a:r>
            <a:r>
              <a:rPr lang="ko-KR" altLang="en-US" sz="1000" dirty="0" err="1"/>
              <a:t>컨텍스트</a:t>
            </a:r>
            <a:r>
              <a:rPr lang="ko-KR" altLang="en-US" sz="1000" dirty="0"/>
              <a:t> 스위치라고 하며 이러한 스위치 각각은 </a:t>
            </a:r>
            <a:endParaRPr lang="en-US" altLang="ko-KR" sz="1000" dirty="0" smtClean="0"/>
          </a:p>
          <a:p>
            <a:pPr>
              <a:lnSpc>
                <a:spcPct val="120000"/>
              </a:lnSpc>
            </a:pPr>
            <a:r>
              <a:rPr lang="ko-KR" altLang="en-US" sz="1000" dirty="0" smtClean="0">
                <a:solidFill>
                  <a:srgbClr val="FF0000"/>
                </a:solidFill>
              </a:rPr>
              <a:t>프로그램의 </a:t>
            </a:r>
            <a:r>
              <a:rPr lang="ko-KR" altLang="en-US" sz="1000" dirty="0">
                <a:solidFill>
                  <a:srgbClr val="FF0000"/>
                </a:solidFill>
              </a:rPr>
              <a:t>전체 성능을 저하시키는 오버헤드를 발생시킵니다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9623" y="6135906"/>
            <a:ext cx="89109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https://livesql.oracle.com/apex/livesql/file/tutorial_IEHP37S6LTWIIDQIR436SJ59L.html</a:t>
            </a:r>
          </a:p>
        </p:txBody>
      </p:sp>
    </p:spTree>
    <p:extLst>
      <p:ext uri="{BB962C8B-B14F-4D97-AF65-F5344CB8AC3E}">
        <p14:creationId xmlns:p14="http://schemas.microsoft.com/office/powerpoint/2010/main" val="3749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5212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Collections - </a:t>
            </a:r>
            <a:r>
              <a:rPr lang="en-US" altLang="ko-KR" b="1" dirty="0" smtClean="0"/>
              <a:t>BULK </a:t>
            </a:r>
            <a:r>
              <a:rPr lang="en-US" altLang="ko-KR" b="1" dirty="0"/>
              <a:t>COLLECT </a:t>
            </a:r>
            <a:r>
              <a:rPr lang="en-US" altLang="ko-KR" b="1" dirty="0" smtClean="0"/>
              <a:t>INTO  - Limit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1127" y="1842248"/>
            <a:ext cx="623702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DECLARE</a:t>
            </a:r>
          </a:p>
          <a:p>
            <a:r>
              <a:rPr lang="en-US" altLang="ko-KR" sz="1200" dirty="0"/>
              <a:t>    TYPE </a:t>
            </a:r>
            <a:r>
              <a:rPr lang="en-US" altLang="ko-KR" sz="1200" dirty="0" err="1"/>
              <a:t>nl_cst_info</a:t>
            </a:r>
            <a:r>
              <a:rPr lang="en-US" altLang="ko-KR" sz="1200" dirty="0"/>
              <a:t> IS TABLE OF cst_info%rowtype;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l_cst_info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nl_cst_info</a:t>
            </a:r>
            <a:r>
              <a:rPr lang="en-US" altLang="ko-KR" sz="1200" dirty="0"/>
              <a:t> := </a:t>
            </a:r>
            <a:r>
              <a:rPr lang="en-US" altLang="ko-KR" sz="1200" dirty="0" err="1"/>
              <a:t>nl_cst_info</a:t>
            </a:r>
            <a:r>
              <a:rPr lang="en-US" altLang="ko-KR" sz="1200" dirty="0"/>
              <a:t>() ; -- </a:t>
            </a:r>
            <a:r>
              <a:rPr lang="ko-KR" altLang="en-US" sz="1200" dirty="0"/>
              <a:t>초기화 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 err="1"/>
              <a:t>my_cursor</a:t>
            </a:r>
            <a:r>
              <a:rPr lang="en-US" altLang="ko-KR" sz="1200" dirty="0"/>
              <a:t> SYS_REFCURSOR;  -- weak cursor variable</a:t>
            </a:r>
          </a:p>
          <a:p>
            <a:r>
              <a:rPr lang="en-US" altLang="ko-KR" sz="1200" dirty="0"/>
              <a:t>   </a:t>
            </a:r>
          </a:p>
          <a:p>
            <a:r>
              <a:rPr lang="en-US" altLang="ko-KR" sz="1200" dirty="0"/>
              <a:t>BEGIN</a:t>
            </a:r>
          </a:p>
          <a:p>
            <a:r>
              <a:rPr lang="en-US" altLang="ko-KR" sz="1200" dirty="0"/>
              <a:t>    Open </a:t>
            </a:r>
            <a:r>
              <a:rPr lang="en-US" altLang="ko-KR" sz="1200" dirty="0" err="1"/>
              <a:t>my_cursor</a:t>
            </a:r>
            <a:r>
              <a:rPr lang="en-US" altLang="ko-KR" sz="1200" dirty="0"/>
              <a:t> For select * from </a:t>
            </a:r>
            <a:r>
              <a:rPr lang="en-US" altLang="ko-KR" sz="1200" dirty="0" err="1"/>
              <a:t>cst_info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Loop </a:t>
            </a:r>
          </a:p>
          <a:p>
            <a:r>
              <a:rPr lang="en-US" altLang="ko-KR" sz="1200" dirty="0"/>
              <a:t>    FETCH </a:t>
            </a:r>
            <a:r>
              <a:rPr lang="en-US" altLang="ko-KR" sz="1200" dirty="0" err="1"/>
              <a:t>my_cursor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rgbClr val="0000CC"/>
                </a:solidFill>
              </a:rPr>
              <a:t>BULK COLLECT INTO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l_cst_info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rgbClr val="0000CC"/>
                </a:solidFill>
              </a:rPr>
              <a:t>LIMIT</a:t>
            </a:r>
            <a:r>
              <a:rPr lang="en-US" altLang="ko-KR" sz="1200" dirty="0"/>
              <a:t> 2;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b="1" dirty="0">
                <a:solidFill>
                  <a:srgbClr val="0000CC"/>
                </a:solidFill>
              </a:rPr>
              <a:t>FORALL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indx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l_cst_info.first</a:t>
            </a:r>
            <a:r>
              <a:rPr lang="en-US" altLang="ko-KR" sz="1200" dirty="0"/>
              <a:t> .. </a:t>
            </a:r>
            <a:r>
              <a:rPr lang="en-US" altLang="ko-KR" sz="1200" dirty="0" err="1"/>
              <a:t>l_cst_info.COUNT</a:t>
            </a:r>
            <a:endParaRPr lang="en-US" altLang="ko-KR" sz="1200" dirty="0"/>
          </a:p>
          <a:p>
            <a:r>
              <a:rPr lang="en-US" altLang="ko-KR" sz="1200" dirty="0"/>
              <a:t>         insert into cst_info2(</a:t>
            </a:r>
            <a:r>
              <a:rPr lang="en-US" altLang="ko-KR" sz="1200" dirty="0" err="1"/>
              <a:t>cst_id</a:t>
            </a:r>
            <a:r>
              <a:rPr lang="en-US" altLang="ko-KR" sz="1200" dirty="0"/>
              <a:t>, name, birth, mobile, </a:t>
            </a:r>
            <a:r>
              <a:rPr lang="en-US" altLang="ko-KR" sz="1200" dirty="0" err="1"/>
              <a:t>point,reg_day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values (</a:t>
            </a:r>
            <a:r>
              <a:rPr lang="en-US" altLang="ko-KR" sz="1200" dirty="0" err="1"/>
              <a:t>l_cst_info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indx</a:t>
            </a:r>
            <a:r>
              <a:rPr lang="en-US" altLang="ko-KR" sz="1200" dirty="0"/>
              <a:t>).cst_id, </a:t>
            </a:r>
            <a:r>
              <a:rPr lang="en-US" altLang="ko-KR" sz="1200" dirty="0" err="1"/>
              <a:t>l_cst_info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indx</a:t>
            </a:r>
            <a:r>
              <a:rPr lang="en-US" altLang="ko-KR" sz="1200" dirty="0"/>
              <a:t>).name, </a:t>
            </a:r>
            <a:r>
              <a:rPr lang="en-US" altLang="ko-KR" sz="1200" dirty="0" err="1"/>
              <a:t>l_cst_info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indx</a:t>
            </a:r>
            <a:r>
              <a:rPr lang="en-US" altLang="ko-KR" sz="1200" dirty="0"/>
              <a:t>).birth,</a:t>
            </a:r>
          </a:p>
          <a:p>
            <a:r>
              <a:rPr lang="en-US" altLang="ko-KR" sz="1200" dirty="0"/>
              <a:t>                 </a:t>
            </a:r>
            <a:r>
              <a:rPr lang="en-US" altLang="ko-KR" sz="1200" dirty="0" err="1"/>
              <a:t>l_cst_info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indx</a:t>
            </a:r>
            <a:r>
              <a:rPr lang="en-US" altLang="ko-KR" sz="1200" dirty="0"/>
              <a:t>).mobile, </a:t>
            </a:r>
            <a:r>
              <a:rPr lang="en-US" altLang="ko-KR" sz="1200" dirty="0" err="1"/>
              <a:t>l_cst_info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indx</a:t>
            </a:r>
            <a:r>
              <a:rPr lang="en-US" altLang="ko-KR" sz="1200" dirty="0"/>
              <a:t>).point, </a:t>
            </a:r>
            <a:r>
              <a:rPr lang="en-US" altLang="ko-KR" sz="1200" dirty="0" err="1"/>
              <a:t>l_cst_info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indx</a:t>
            </a:r>
            <a:r>
              <a:rPr lang="en-US" altLang="ko-KR" sz="1200" dirty="0"/>
              <a:t>).</a:t>
            </a:r>
            <a:r>
              <a:rPr lang="en-US" altLang="ko-KR" sz="1200" dirty="0" err="1"/>
              <a:t>reg_day</a:t>
            </a:r>
            <a:r>
              <a:rPr lang="en-US" altLang="ko-KR" sz="1200" dirty="0"/>
              <a:t>);      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EXIT WHEN </a:t>
            </a:r>
            <a:r>
              <a:rPr lang="en-US" altLang="ko-KR" sz="1200" dirty="0" err="1"/>
              <a:t>my_cursor%NOTFOUND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End Loop;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Close </a:t>
            </a:r>
            <a:r>
              <a:rPr lang="en-US" altLang="ko-KR" sz="1200" dirty="0" err="1"/>
              <a:t>my_cursor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END;</a:t>
            </a:r>
          </a:p>
          <a:p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05447" y="144314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 LIMIT Sample ]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636493" y="2312894"/>
            <a:ext cx="3424518" cy="224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Array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객체의 사이즈가 커질수록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메모리의 부담이 증가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00CC"/>
                </a:solidFill>
              </a:rPr>
              <a:t>Solution -&gt; LIMIT 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4195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en-US" altLang="ko-KR" sz="2000" b="1" dirty="0"/>
              <a:t>Cursors &amp; </a:t>
            </a:r>
            <a:r>
              <a:rPr lang="en-US" altLang="ko-KR" sz="2000" b="1" dirty="0" smtClean="0"/>
              <a:t>Collections </a:t>
            </a:r>
            <a:r>
              <a:rPr lang="ko-KR" altLang="en-US" sz="2000" b="1" dirty="0" smtClean="0"/>
              <a:t>프롤로그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409" y="2382404"/>
            <a:ext cx="8801100" cy="22263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3578172" y="2341044"/>
            <a:ext cx="1435608" cy="420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3797628" y="1060884"/>
            <a:ext cx="2624328" cy="8686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0332"/>
              <a:gd name="adj6" fmla="val 1682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단일필드 변수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v_name varchar2(20)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v_name cst_info.name%type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88284" y="2322756"/>
            <a:ext cx="8997696" cy="493776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 2 13"/>
          <p:cNvSpPr/>
          <p:nvPr/>
        </p:nvSpPr>
        <p:spPr>
          <a:xfrm>
            <a:off x="8832924" y="1167564"/>
            <a:ext cx="2624328" cy="8686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0332"/>
              <a:gd name="adj6" fmla="val -37531"/>
            </a:avLst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전체필드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ROWTYPE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record)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r_cst_info cst_info%rowtype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설명선 2 14"/>
          <p:cNvSpPr/>
          <p:nvPr/>
        </p:nvSpPr>
        <p:spPr>
          <a:xfrm>
            <a:off x="7787460" y="5023284"/>
            <a:ext cx="2968752" cy="14325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1919"/>
              <a:gd name="adj6" fmla="val -18812"/>
            </a:avLst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</a:rPr>
              <a:t>Type Record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사용자 정의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Type recname IS Record(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   cst_id varchar2(20,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   name  cst_info.name%type;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왼쪽 중괄호 7"/>
          <p:cNvSpPr/>
          <p:nvPr/>
        </p:nvSpPr>
        <p:spPr>
          <a:xfrm>
            <a:off x="1559859" y="2913530"/>
            <a:ext cx="519953" cy="1622611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75131" y="4778188"/>
            <a:ext cx="2877670" cy="923364"/>
          </a:xfrm>
          <a:prstGeom prst="wedgeRoundRectCallout">
            <a:avLst>
              <a:gd name="adj1" fmla="val -7934"/>
              <a:gd name="adj2" fmla="val -81504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/>
              <a:t>단일 </a:t>
            </a:r>
            <a:r>
              <a:rPr lang="en-US" altLang="ko-KR" sz="1400" b="1" dirty="0" smtClean="0"/>
              <a:t>row </a:t>
            </a:r>
            <a:r>
              <a:rPr lang="ko-KR" altLang="en-US" sz="1400" b="1" dirty="0" smtClean="0"/>
              <a:t>의 값이 아닌 </a:t>
            </a:r>
            <a:endParaRPr lang="en-US" altLang="ko-KR" sz="1400" b="1" dirty="0" smtClean="0"/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Multi Row </a:t>
            </a:r>
            <a:r>
              <a:rPr lang="ko-KR" altLang="en-US" sz="1400" b="1" dirty="0" smtClean="0"/>
              <a:t>의 값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158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4195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en-US" altLang="ko-KR" sz="2000" b="1" dirty="0"/>
              <a:t>Cursors &amp; </a:t>
            </a:r>
            <a:r>
              <a:rPr lang="en-US" altLang="ko-KR" sz="2000" b="1" dirty="0" smtClean="0"/>
              <a:t>Collections </a:t>
            </a:r>
            <a:r>
              <a:rPr lang="ko-KR" altLang="en-US" sz="2000" b="1" dirty="0" smtClean="0"/>
              <a:t>프롤로그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15" y="1763839"/>
            <a:ext cx="8801100" cy="22263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0" y="747152"/>
            <a:ext cx="8372475" cy="809625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1828800" y="2169459"/>
            <a:ext cx="1057835" cy="179294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cursor</a:t>
            </a:r>
            <a:endParaRPr lang="ko-KR" altLang="en-US" sz="1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622" y="4211854"/>
            <a:ext cx="8769239" cy="9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3876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en-US" altLang="ko-KR" sz="2000" b="1" dirty="0"/>
              <a:t>Implicit Cursor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묵시적 커서</a:t>
            </a:r>
            <a:r>
              <a:rPr lang="en-US" altLang="ko-KR" sz="2000" b="1" dirty="0" smtClean="0"/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5094" y="1011937"/>
            <a:ext cx="6697346" cy="23544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Oracle Sans"/>
              </a:rPr>
              <a:t>6.2.1 Implicit Cursors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1A1816"/>
                </a:solidFill>
                <a:effectLst/>
                <a:ea typeface="Oracle Sans"/>
              </a:rPr>
              <a:t>An 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1A1816"/>
                </a:solidFill>
                <a:effectLst/>
                <a:ea typeface="Oracle Sans"/>
              </a:rPr>
              <a:t>implicit cursor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1A1816"/>
                </a:solidFill>
                <a:effectLst/>
                <a:ea typeface="Oracle Sans"/>
              </a:rPr>
              <a:t> is a session cursor that is constructed and managed by PL/SQL.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1A1816"/>
              </a:solidFill>
              <a:effectLst/>
              <a:ea typeface="Orac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1A1816"/>
                </a:solidFill>
                <a:effectLst/>
                <a:ea typeface="Oracle Sans"/>
              </a:rPr>
              <a:t>PL/SQL opens an implicit cursor every time you run a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1A1816"/>
                </a:solidFill>
                <a:effectLst/>
                <a:latin typeface="Arial Unicode MS" panose="020B0604020202020204" pitchFamily="50" charset="-127"/>
                <a:ea typeface="var(--code-block-font-family)"/>
              </a:rPr>
              <a:t>SELECT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1A1816"/>
                </a:solidFill>
                <a:effectLst/>
                <a:ea typeface="Oracle Sans"/>
              </a:rPr>
              <a:t> or DML statement.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1A1816"/>
              </a:solidFill>
              <a:effectLst/>
              <a:ea typeface="Orac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1A1816"/>
                </a:solidFill>
                <a:effectLst/>
                <a:ea typeface="Oracle Sans"/>
              </a:rPr>
              <a:t>You cannot control an implicit cursor, but you can get information from its attributes.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1A1816"/>
              </a:solidFill>
              <a:effectLst/>
              <a:ea typeface="Oracle Sans"/>
            </a:endParaRPr>
          </a:p>
          <a:p>
            <a:pPr lvl="0" latinLnBrk="0">
              <a:lnSpc>
                <a:spcPct val="150000"/>
              </a:lnSpc>
            </a:pPr>
            <a:r>
              <a:rPr lang="ko-KR" altLang="en-US" sz="1400" dirty="0" smtClean="0"/>
              <a:t>묵시적 </a:t>
            </a:r>
            <a:r>
              <a:rPr lang="ko-KR" altLang="en-US" sz="1400" dirty="0"/>
              <a:t>커서는 </a:t>
            </a:r>
            <a:r>
              <a:rPr lang="en-US" altLang="ko-KR" sz="1400" dirty="0"/>
              <a:t>PL/SQL</a:t>
            </a:r>
            <a:r>
              <a:rPr lang="ko-KR" altLang="en-US" sz="1400" dirty="0"/>
              <a:t>에 의해 생성되고 관리되는 세션 커서입니다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vl="0" latinLnBrk="0">
              <a:lnSpc>
                <a:spcPct val="150000"/>
              </a:lnSpc>
            </a:pPr>
            <a:r>
              <a:rPr lang="en-US" altLang="ko-KR" sz="1400" dirty="0" smtClean="0"/>
              <a:t>PL/SQL</a:t>
            </a:r>
            <a:r>
              <a:rPr lang="ko-KR" altLang="en-US" sz="1400" dirty="0"/>
              <a:t>은 </a:t>
            </a:r>
            <a:r>
              <a:rPr lang="en-US" altLang="ko-KR" sz="1400" dirty="0"/>
              <a:t>SELECT </a:t>
            </a:r>
            <a:r>
              <a:rPr lang="ko-KR" altLang="en-US" sz="1400" dirty="0"/>
              <a:t>또는 </a:t>
            </a:r>
            <a:r>
              <a:rPr lang="en-US" altLang="ko-KR" sz="1400" dirty="0"/>
              <a:t>DML </a:t>
            </a:r>
            <a:r>
              <a:rPr lang="ko-KR" altLang="en-US" sz="1400" dirty="0"/>
              <a:t>문을 실행할 때마다 </a:t>
            </a:r>
            <a:r>
              <a:rPr lang="ko-KR" altLang="en-US" sz="1400" dirty="0" smtClean="0"/>
              <a:t>묵시적 </a:t>
            </a:r>
            <a:r>
              <a:rPr lang="ko-KR" altLang="en-US" sz="1400" dirty="0"/>
              <a:t>커서를 엽니다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vl="0" latinLnBrk="0">
              <a:lnSpc>
                <a:spcPct val="150000"/>
              </a:lnSpc>
            </a:pPr>
            <a:r>
              <a:rPr lang="ko-KR" altLang="en-US" sz="1400" dirty="0"/>
              <a:t>묵</a:t>
            </a:r>
            <a:r>
              <a:rPr lang="ko-KR" altLang="en-US" sz="1400" dirty="0" smtClean="0"/>
              <a:t>시적 </a:t>
            </a:r>
            <a:r>
              <a:rPr lang="ko-KR" altLang="en-US" sz="1400" dirty="0"/>
              <a:t>커서를 제어할 수는 없지만 해당 속성에서 정보를 얻을 수 있습니다</a:t>
            </a:r>
            <a:r>
              <a:rPr lang="en-US" altLang="ko-KR" sz="1400" dirty="0"/>
              <a:t>.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130" y="3989293"/>
            <a:ext cx="702807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SQL%ISOPEN </a:t>
            </a:r>
            <a:r>
              <a:rPr lang="en-US" altLang="ko-KR" dirty="0"/>
              <a:t>Attribute: Is the Cursor Open?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SQL%FOUND </a:t>
            </a:r>
            <a:r>
              <a:rPr lang="en-US" altLang="ko-KR" dirty="0"/>
              <a:t>Attribute: Were Any Rows Affected?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SQL%NOTFOUND </a:t>
            </a:r>
            <a:r>
              <a:rPr lang="en-US" altLang="ko-KR" dirty="0"/>
              <a:t>Attribute: Were No Rows Affected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SQL%ROWCOUNT </a:t>
            </a:r>
            <a:r>
              <a:rPr lang="en-US" altLang="ko-KR" dirty="0"/>
              <a:t>Attribute: How Many Rows Were Affected?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25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39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en-US" altLang="ko-KR" sz="2000" b="1" dirty="0"/>
              <a:t>Explicit </a:t>
            </a:r>
            <a:r>
              <a:rPr lang="en-US" altLang="ko-KR" sz="2000" b="1" dirty="0" smtClean="0"/>
              <a:t>Cursors (</a:t>
            </a:r>
            <a:r>
              <a:rPr lang="ko-KR" altLang="en-US" sz="2000" b="1" dirty="0" smtClean="0"/>
              <a:t>명시적 커서</a:t>
            </a:r>
            <a:r>
              <a:rPr lang="en-US" altLang="ko-KR" sz="2000" b="1" dirty="0" smtClean="0"/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0270" y="876487"/>
            <a:ext cx="8923212" cy="1908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 dirty="0"/>
              <a:t>6.2.2 Explicit Cursors</a:t>
            </a:r>
          </a:p>
          <a:p>
            <a:pPr lvl="0" latinLnBrk="0">
              <a:lnSpc>
                <a:spcPct val="150000"/>
              </a:lnSpc>
            </a:pPr>
            <a:r>
              <a:rPr lang="en-US" altLang="ko-KR" sz="1200" dirty="0"/>
              <a:t>An </a:t>
            </a:r>
            <a:r>
              <a:rPr lang="en-US" altLang="ko-KR" sz="1200" b="1" dirty="0"/>
              <a:t>explicit cursor</a:t>
            </a:r>
            <a:r>
              <a:rPr lang="en-US" altLang="ko-KR" sz="1200" dirty="0"/>
              <a:t> is a session cursor that you construct and manage. You must declare and define an explicit cursor,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giving </a:t>
            </a:r>
            <a:r>
              <a:rPr lang="en-US" altLang="ko-KR" sz="1200" dirty="0"/>
              <a:t>it a name and associating it with a query (typically, the query returns multiple rows).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Then </a:t>
            </a:r>
            <a:r>
              <a:rPr lang="en-US" altLang="ko-KR" sz="1200" dirty="0"/>
              <a:t>you can process the query result set in either of these ways</a:t>
            </a:r>
            <a:r>
              <a:rPr lang="en-US" altLang="ko-KR" sz="1200" dirty="0" smtClean="0"/>
              <a:t>:</a:t>
            </a:r>
          </a:p>
          <a:p>
            <a:pPr lvl="0" latinLnBrk="0"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Open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the explicit cursor (with the OPEN statement), </a:t>
            </a:r>
            <a:r>
              <a:rPr lang="en-US" altLang="ko-KR" sz="1200" b="1" dirty="0">
                <a:solidFill>
                  <a:srgbClr val="FF0000"/>
                </a:solidFill>
              </a:rPr>
              <a:t>fetch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rows from the result set (with the FETCH statement), </a:t>
            </a:r>
            <a:endParaRPr lang="en-US" altLang="ko-KR" sz="1200" dirty="0" smtClean="0"/>
          </a:p>
          <a:p>
            <a:pPr lvl="0" latinLnBrk="0">
              <a:lnSpc>
                <a:spcPct val="150000"/>
              </a:lnSpc>
            </a:pPr>
            <a:r>
              <a:rPr lang="en-US" altLang="ko-KR" sz="1200" dirty="0" smtClean="0"/>
              <a:t>and </a:t>
            </a:r>
            <a:r>
              <a:rPr lang="en-US" altLang="ko-KR" sz="1200" b="1" dirty="0">
                <a:solidFill>
                  <a:srgbClr val="FF0000"/>
                </a:solidFill>
              </a:rPr>
              <a:t>close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the explicit cursor (with the CLOSE statement</a:t>
            </a:r>
            <a:r>
              <a:rPr lang="en-US" altLang="ko-KR" sz="1200" dirty="0" smtClean="0"/>
              <a:t>).</a:t>
            </a:r>
            <a:endParaRPr lang="en-US" altLang="ko-KR" sz="1200" dirty="0"/>
          </a:p>
          <a:p>
            <a:pPr lvl="0" latinLnBrk="0">
              <a:lnSpc>
                <a:spcPct val="150000"/>
              </a:lnSpc>
            </a:pPr>
            <a:r>
              <a:rPr lang="en-US" altLang="ko-KR" sz="1200" dirty="0"/>
              <a:t>Use the explicit cursor in a cursor </a:t>
            </a:r>
            <a:r>
              <a:rPr lang="en-US" altLang="ko-KR" sz="1200" dirty="0">
                <a:solidFill>
                  <a:srgbClr val="FF0000"/>
                </a:solidFill>
              </a:rPr>
              <a:t>FOR LOOP statement </a:t>
            </a:r>
            <a:r>
              <a:rPr lang="en-US" altLang="ko-KR" sz="1200" dirty="0"/>
              <a:t>(see "Processing Query Result Sets With Cursor FOR LOOP Statements".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0988" y="3354232"/>
            <a:ext cx="43120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[Sample]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declare</a:t>
            </a:r>
            <a:endParaRPr lang="ko-KR" altLang="en-US" sz="1200" dirty="0"/>
          </a:p>
          <a:p>
            <a:r>
              <a:rPr lang="ko-KR" altLang="en-US" sz="1200" dirty="0"/>
              <a:t>     Cursor cur_cst_info </a:t>
            </a:r>
          </a:p>
          <a:p>
            <a:r>
              <a:rPr lang="ko-KR" altLang="en-US" sz="1200" dirty="0"/>
              <a:t>            is select cst_id, name from cst_info;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v_cst_id cst_info.cst_id%type;</a:t>
            </a:r>
          </a:p>
          <a:p>
            <a:r>
              <a:rPr lang="ko-KR" altLang="en-US" sz="1200" dirty="0"/>
              <a:t>    v_name cst_info.name%type;    </a:t>
            </a:r>
          </a:p>
          <a:p>
            <a:r>
              <a:rPr lang="ko-KR" altLang="en-US" sz="1200" dirty="0"/>
              <a:t>  begin</a:t>
            </a:r>
          </a:p>
          <a:p>
            <a:r>
              <a:rPr lang="ko-KR" altLang="en-US" sz="1200" dirty="0"/>
              <a:t>   Open  cur_cst_info;   </a:t>
            </a:r>
          </a:p>
          <a:p>
            <a:r>
              <a:rPr lang="ko-KR" altLang="en-US" sz="1200" dirty="0"/>
              <a:t>       Loop </a:t>
            </a:r>
          </a:p>
          <a:p>
            <a:r>
              <a:rPr lang="ko-KR" altLang="en-US" sz="1200" dirty="0"/>
              <a:t>          FETCH cur_cst_info Into v_cst_id,v_name ;        </a:t>
            </a:r>
          </a:p>
          <a:p>
            <a:r>
              <a:rPr lang="ko-KR" altLang="en-US" sz="1200" dirty="0"/>
              <a:t>          Exit When cur_cst_info%NOTFOUND;      </a:t>
            </a:r>
          </a:p>
          <a:p>
            <a:r>
              <a:rPr lang="ko-KR" altLang="en-US" sz="1200" dirty="0"/>
              <a:t>          dbms_output.put_line(v_cst_id ||'-'||v_name);</a:t>
            </a:r>
          </a:p>
          <a:p>
            <a:r>
              <a:rPr lang="ko-KR" altLang="en-US" sz="1200" dirty="0"/>
              <a:t>       End Loop;</a:t>
            </a:r>
          </a:p>
          <a:p>
            <a:r>
              <a:rPr lang="ko-KR" altLang="en-US" sz="1200" dirty="0"/>
              <a:t>   Close cur_cst_info;</a:t>
            </a:r>
          </a:p>
          <a:p>
            <a:r>
              <a:rPr lang="ko-KR" altLang="en-US" sz="1200" dirty="0"/>
              <a:t>   dbms_output.put_line(chr(10)||chr(13));            </a:t>
            </a:r>
          </a:p>
          <a:p>
            <a:r>
              <a:rPr lang="ko-KR" altLang="en-US" sz="1200" dirty="0"/>
              <a:t>End;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226424" y="336813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i="1" dirty="0" smtClean="0"/>
              <a:t>[Example </a:t>
            </a:r>
            <a:r>
              <a:rPr lang="en-US" altLang="ko-KR" sz="1200" b="1" i="1" dirty="0"/>
              <a:t>6-24 Cursor Variable </a:t>
            </a:r>
            <a:r>
              <a:rPr lang="en-US" altLang="ko-KR" sz="1200" b="1" i="1" dirty="0" smtClean="0"/>
              <a:t>Declarations]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DECLARE</a:t>
            </a:r>
            <a:endParaRPr lang="ko-KR" altLang="en-US" sz="1200" dirty="0"/>
          </a:p>
          <a:p>
            <a:r>
              <a:rPr lang="ko-KR" altLang="en-US" sz="1200" dirty="0"/>
              <a:t>  TYPE empcurtyp IS REF CURSOR RETURN employees%ROWTYPE;  -- strong type</a:t>
            </a:r>
          </a:p>
          <a:p>
            <a:r>
              <a:rPr lang="ko-KR" altLang="en-US" sz="1200" dirty="0"/>
              <a:t>  TYPE genericcurtyp IS REF CURSOR;                       -- weak type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cursor1  empcurtyp;       -- strong cursor variable</a:t>
            </a:r>
          </a:p>
          <a:p>
            <a:r>
              <a:rPr lang="ko-KR" altLang="en-US" sz="1200" dirty="0"/>
              <a:t>  cursor2  genericcurtyp;   -- weak cursor variable</a:t>
            </a:r>
          </a:p>
          <a:p>
            <a:r>
              <a:rPr lang="ko-KR" altLang="en-US" sz="1200" dirty="0"/>
              <a:t>  my_cursor SYS_REFCURSOR;  -- weak cursor variable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TYPE deptcurtyp IS REF CURSOR RETURN departments%ROWTYPE;  -- strong type</a:t>
            </a:r>
          </a:p>
          <a:p>
            <a:r>
              <a:rPr lang="ko-KR" altLang="en-US" sz="1200" dirty="0"/>
              <a:t>  dept_cv deptcurtyp;  -- strong cursor variable</a:t>
            </a:r>
          </a:p>
          <a:p>
            <a:r>
              <a:rPr lang="ko-KR" altLang="en-US" sz="1200" dirty="0"/>
              <a:t>BEGIN</a:t>
            </a:r>
          </a:p>
          <a:p>
            <a:r>
              <a:rPr lang="ko-KR" altLang="en-US" sz="1200" dirty="0"/>
              <a:t>  NULL;</a:t>
            </a:r>
          </a:p>
          <a:p>
            <a:r>
              <a:rPr lang="ko-KR" altLang="en-US" sz="1200" dirty="0"/>
              <a:t>END;</a:t>
            </a:r>
          </a:p>
          <a:p>
            <a:r>
              <a:rPr lang="ko-KR" altLang="en-US" sz="1200" dirty="0"/>
              <a:t>/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03412" y="3119718"/>
            <a:ext cx="11152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4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Collections </a:t>
            </a:r>
            <a:r>
              <a:rPr lang="ko-KR" altLang="en-US" sz="2000" b="1" dirty="0" smtClean="0"/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58" y="1207995"/>
            <a:ext cx="8505825" cy="2971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8" y="4329953"/>
            <a:ext cx="6362700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39200" y="2339788"/>
            <a:ext cx="1600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Key – Value </a:t>
            </a:r>
            <a:r>
              <a:rPr lang="ko-KR" altLang="en-US" sz="1200" b="1" dirty="0" smtClean="0">
                <a:latin typeface="+mj-ea"/>
                <a:ea typeface="+mj-ea"/>
              </a:rPr>
              <a:t>로 구성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39200" y="299421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길이가 정해지는 배열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39200" y="3693458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길이가 고정되지 않은 가변배열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4823" y="76200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CC"/>
                </a:solidFill>
              </a:rPr>
              <a:t>Collection = Array ?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21387" y="4796118"/>
            <a:ext cx="4052048" cy="1380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</a:rPr>
              <a:t>☞ 실제 실습해보면서 이해하기 </a:t>
            </a:r>
            <a:r>
              <a:rPr lang="en-US" altLang="ko-KR" b="1" dirty="0">
                <a:solidFill>
                  <a:schemeClr val="tx1"/>
                </a:solidFill>
                <a:latin typeface="+mj-ea"/>
              </a:rPr>
              <a:t>~</a:t>
            </a:r>
            <a:endParaRPr lang="ko-KR" altLang="en-US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557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Collections </a:t>
            </a:r>
            <a:r>
              <a:rPr lang="ko-KR" altLang="en-US" sz="2000" b="1" dirty="0" smtClean="0"/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341" y="1201271"/>
            <a:ext cx="502252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CC"/>
                </a:solidFill>
              </a:rPr>
              <a:t>/* Associative array Sample */</a:t>
            </a:r>
          </a:p>
          <a:p>
            <a:r>
              <a:rPr lang="en-US" altLang="ko-KR" sz="1000" dirty="0"/>
              <a:t>DECLARE</a:t>
            </a:r>
          </a:p>
          <a:p>
            <a:r>
              <a:rPr lang="en-US" altLang="ko-KR" sz="1000" dirty="0"/>
              <a:t>  -- Associative array indexed by string: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TYPE Capital IS TABLE OF VARCHAR2(50)  -- Associative array type</a:t>
            </a:r>
          </a:p>
          <a:p>
            <a:r>
              <a:rPr lang="en-US" altLang="ko-KR" sz="1000" dirty="0"/>
              <a:t>    INDEX BY VARCHAR2(64);            --  indexed by string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city_capital</a:t>
            </a:r>
            <a:r>
              <a:rPr lang="en-US" altLang="ko-KR" sz="1000" dirty="0"/>
              <a:t>  Capital;        -- Associative array variable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v_index</a:t>
            </a:r>
            <a:r>
              <a:rPr lang="en-US" altLang="ko-KR" sz="1000" dirty="0"/>
              <a:t>  VARCHAR2(64);                    -- Scalar variable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BEGIN</a:t>
            </a:r>
          </a:p>
          <a:p>
            <a:r>
              <a:rPr lang="en-US" altLang="ko-KR" sz="1000" dirty="0"/>
              <a:t>  -- Add elements (key-value pairs) to associative array: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city_capital</a:t>
            </a:r>
            <a:r>
              <a:rPr lang="en-US" altLang="ko-KR" sz="1000" dirty="0"/>
              <a:t>('</a:t>
            </a:r>
            <a:r>
              <a:rPr lang="ko-KR" altLang="en-US" sz="1000" dirty="0"/>
              <a:t>한국</a:t>
            </a:r>
            <a:r>
              <a:rPr lang="en-US" altLang="ko-KR" sz="1000" dirty="0"/>
              <a:t>')  := '</a:t>
            </a:r>
            <a:r>
              <a:rPr lang="ko-KR" altLang="en-US" sz="1000" dirty="0"/>
              <a:t>서울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city_capital</a:t>
            </a:r>
            <a:r>
              <a:rPr lang="en-US" altLang="ko-KR" sz="1000" dirty="0"/>
              <a:t>('</a:t>
            </a:r>
            <a:r>
              <a:rPr lang="ko-KR" altLang="en-US" sz="1000" dirty="0"/>
              <a:t>프랑스</a:t>
            </a:r>
            <a:r>
              <a:rPr lang="en-US" altLang="ko-KR" sz="1000" dirty="0"/>
              <a:t>')  := '</a:t>
            </a:r>
            <a:r>
              <a:rPr lang="ko-KR" altLang="en-US" sz="1000" dirty="0"/>
              <a:t>파리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city_capital</a:t>
            </a:r>
            <a:r>
              <a:rPr lang="en-US" altLang="ko-KR" sz="1000" dirty="0"/>
              <a:t>('</a:t>
            </a:r>
            <a:r>
              <a:rPr lang="ko-KR" altLang="en-US" sz="1000" dirty="0"/>
              <a:t>영국</a:t>
            </a:r>
            <a:r>
              <a:rPr lang="en-US" altLang="ko-KR" sz="1000" dirty="0"/>
              <a:t>')  := '</a:t>
            </a:r>
            <a:r>
              <a:rPr lang="ko-KR" altLang="en-US" sz="1000" dirty="0"/>
              <a:t>런던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city_capital</a:t>
            </a:r>
            <a:r>
              <a:rPr lang="en-US" altLang="ko-KR" sz="1000" dirty="0"/>
              <a:t>('</a:t>
            </a:r>
            <a:r>
              <a:rPr lang="ko-KR" altLang="en-US" sz="1000" dirty="0"/>
              <a:t>한국</a:t>
            </a:r>
            <a:r>
              <a:rPr lang="en-US" altLang="ko-KR" sz="1000" dirty="0"/>
              <a:t>'));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-- Print associative array: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v_index</a:t>
            </a:r>
            <a:r>
              <a:rPr lang="en-US" altLang="ko-KR" sz="1000" dirty="0"/>
              <a:t> := </a:t>
            </a:r>
            <a:r>
              <a:rPr lang="en-US" altLang="ko-KR" sz="1000" dirty="0" err="1"/>
              <a:t>city_capital.FIRST</a:t>
            </a:r>
            <a:r>
              <a:rPr lang="en-US" altLang="ko-KR" sz="1000" dirty="0"/>
              <a:t>;  -- Get first element of </a:t>
            </a:r>
            <a:r>
              <a:rPr lang="en-US" altLang="ko-KR" sz="1000" dirty="0" smtClean="0"/>
              <a:t>array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WHILE </a:t>
            </a:r>
            <a:r>
              <a:rPr lang="en-US" altLang="ko-KR" sz="1000" dirty="0" err="1"/>
              <a:t>v_index</a:t>
            </a:r>
            <a:r>
              <a:rPr lang="en-US" altLang="ko-KR" sz="1000" dirty="0"/>
              <a:t> IS NOT NULL LOOP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('Population of ' || </a:t>
            </a:r>
            <a:r>
              <a:rPr lang="en-US" altLang="ko-KR" sz="1000" dirty="0" err="1"/>
              <a:t>v_index</a:t>
            </a:r>
            <a:r>
              <a:rPr lang="en-US" altLang="ko-KR" sz="1000" dirty="0"/>
              <a:t> || ' is ' || </a:t>
            </a:r>
            <a:r>
              <a:rPr lang="en-US" altLang="ko-KR" sz="1000" dirty="0" err="1"/>
              <a:t>city_capital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v_index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v_index</a:t>
            </a:r>
            <a:r>
              <a:rPr lang="en-US" altLang="ko-KR" sz="1000" dirty="0"/>
              <a:t> := </a:t>
            </a:r>
            <a:r>
              <a:rPr lang="en-US" altLang="ko-KR" sz="1000" dirty="0" err="1"/>
              <a:t>city_capital.NEXT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v_index</a:t>
            </a:r>
            <a:r>
              <a:rPr lang="en-US" altLang="ko-KR" sz="1000" dirty="0"/>
              <a:t>);  -- Get next element of array</a:t>
            </a:r>
          </a:p>
          <a:p>
            <a:r>
              <a:rPr lang="en-US" altLang="ko-KR" sz="1000" dirty="0"/>
              <a:t>  END LOOP;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END;</a:t>
            </a:r>
          </a:p>
          <a:p>
            <a:r>
              <a:rPr lang="en-US" altLang="ko-KR" sz="1000" dirty="0"/>
              <a:t>/</a:t>
            </a:r>
            <a:endParaRPr lang="ko-KR" altLang="en-US" sz="10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728447" y="1129553"/>
            <a:ext cx="0" cy="5585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09626" y="1081681"/>
            <a:ext cx="5248553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CC"/>
                </a:solidFill>
              </a:rPr>
              <a:t>/* Varrays (Variable-Size Arrays) Sample */</a:t>
            </a:r>
          </a:p>
          <a:p>
            <a:r>
              <a:rPr lang="en-US" altLang="ko-KR" sz="1000" dirty="0"/>
              <a:t>DECLARE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TYPE Capital IS VARRAY(10) OF VARCHAR2(50);  --Varrays (Variable-Size Arrays) type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city_capital</a:t>
            </a:r>
            <a:r>
              <a:rPr lang="en-US" altLang="ko-KR" sz="1000" dirty="0"/>
              <a:t> Capital := Capital('</a:t>
            </a:r>
            <a:r>
              <a:rPr lang="ko-KR" altLang="en-US" sz="1000" dirty="0"/>
              <a:t>서울</a:t>
            </a:r>
            <a:r>
              <a:rPr lang="en-US" altLang="ko-KR" sz="1000" dirty="0"/>
              <a:t>','</a:t>
            </a:r>
            <a:r>
              <a:rPr lang="ko-KR" altLang="en-US" sz="1000" dirty="0"/>
              <a:t>파리</a:t>
            </a:r>
            <a:r>
              <a:rPr lang="en-US" altLang="ko-KR" sz="1000" dirty="0"/>
              <a:t>','</a:t>
            </a:r>
            <a:r>
              <a:rPr lang="ko-KR" altLang="en-US" sz="1000" dirty="0"/>
              <a:t>런던</a:t>
            </a:r>
            <a:r>
              <a:rPr lang="en-US" altLang="ko-KR" sz="1000" dirty="0"/>
              <a:t>')  ;        -- Varrays variable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BEGIN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1..city_capital.count LOOP</a:t>
            </a:r>
          </a:p>
          <a:p>
            <a:r>
              <a:rPr lang="en-US" altLang="ko-KR" sz="1000" dirty="0"/>
              <a:t>      DBMS_OUTPUT.PUT_LINE(</a:t>
            </a:r>
            <a:r>
              <a:rPr lang="en-US" altLang="ko-KR" sz="1000" dirty="0" err="1"/>
              <a:t>city_capital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  END LOOP;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END;</a:t>
            </a:r>
          </a:p>
          <a:p>
            <a:r>
              <a:rPr lang="en-US" altLang="ko-KR" sz="1000" dirty="0"/>
              <a:t>/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113929" y="3890683"/>
            <a:ext cx="4977645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CC"/>
                </a:solidFill>
              </a:rPr>
              <a:t>/*  Nested Tables Sample */</a:t>
            </a:r>
          </a:p>
          <a:p>
            <a:r>
              <a:rPr lang="en-US" altLang="ko-KR" sz="1000" dirty="0"/>
              <a:t>DECLARE</a:t>
            </a:r>
          </a:p>
          <a:p>
            <a:r>
              <a:rPr lang="en-US" altLang="ko-KR" sz="1000" dirty="0"/>
              <a:t>  TYPE Capital IS TABLE OF VARCHAR2(20);  -- nested table type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  -- nested table variable initialized with constructor: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city_capital</a:t>
            </a:r>
            <a:r>
              <a:rPr lang="en-US" altLang="ko-KR" sz="1000" dirty="0"/>
              <a:t> Capital := Capital('</a:t>
            </a:r>
            <a:r>
              <a:rPr lang="ko-KR" altLang="en-US" sz="1000" dirty="0"/>
              <a:t>서울</a:t>
            </a:r>
            <a:r>
              <a:rPr lang="en-US" altLang="ko-KR" sz="1000" dirty="0"/>
              <a:t>','</a:t>
            </a:r>
            <a:r>
              <a:rPr lang="ko-KR" altLang="en-US" sz="1000" dirty="0"/>
              <a:t>파리</a:t>
            </a:r>
            <a:r>
              <a:rPr lang="en-US" altLang="ko-KR" sz="1000" dirty="0"/>
              <a:t>','</a:t>
            </a:r>
            <a:r>
              <a:rPr lang="ko-KR" altLang="en-US" sz="1000" dirty="0"/>
              <a:t>런던</a:t>
            </a:r>
            <a:r>
              <a:rPr lang="en-US" altLang="ko-KR" sz="1000" dirty="0"/>
              <a:t>');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Begin</a:t>
            </a:r>
          </a:p>
          <a:p>
            <a:r>
              <a:rPr lang="en-US" altLang="ko-KR" sz="1000" dirty="0"/>
              <a:t>   </a:t>
            </a:r>
          </a:p>
          <a:p>
            <a:r>
              <a:rPr lang="en-US" altLang="ko-KR" sz="1000" dirty="0"/>
              <a:t>   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city_capital.FIRST</a:t>
            </a:r>
            <a:r>
              <a:rPr lang="en-US" altLang="ko-KR" sz="1000" dirty="0"/>
              <a:t> .. </a:t>
            </a:r>
            <a:r>
              <a:rPr lang="en-US" altLang="ko-KR" sz="1000" dirty="0" err="1"/>
              <a:t>city_capital.LAST</a:t>
            </a:r>
            <a:r>
              <a:rPr lang="en-US" altLang="ko-KR" sz="1000" dirty="0"/>
              <a:t> LOOP  -- For first to last element</a:t>
            </a:r>
          </a:p>
          <a:p>
            <a:r>
              <a:rPr lang="en-US" altLang="ko-KR" sz="1000" dirty="0"/>
              <a:t>      DBMS_OUTPUT.PUT_LINE(</a:t>
            </a:r>
            <a:r>
              <a:rPr lang="en-US" altLang="ko-KR" sz="1000" dirty="0" err="1"/>
              <a:t>city_capital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    END LOOP;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    DBMS_OUTPUT.PUT_LINE('---');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END;</a:t>
            </a:r>
          </a:p>
          <a:p>
            <a:r>
              <a:rPr lang="en-US" altLang="ko-KR" sz="1000" dirty="0"/>
              <a:t>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9257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6280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Collections – </a:t>
            </a:r>
            <a:r>
              <a:rPr lang="ko-KR" altLang="en-US" sz="2000" b="1" dirty="0" smtClean="0"/>
              <a:t>객체</a:t>
            </a:r>
            <a:r>
              <a:rPr lang="en-US" altLang="ko-KR" sz="2000" b="1" dirty="0" smtClean="0"/>
              <a:t>(Table , Record, Cursor ..)</a:t>
            </a:r>
            <a:r>
              <a:rPr lang="ko-KR" altLang="en-US" sz="2000" b="1" dirty="0" smtClean="0"/>
              <a:t> 사용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1918448"/>
            <a:ext cx="393678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CC"/>
                </a:solidFill>
              </a:rPr>
              <a:t>Associative array </a:t>
            </a:r>
          </a:p>
          <a:p>
            <a:r>
              <a:rPr lang="en-US" altLang="ko-KR" sz="1200" dirty="0" smtClean="0"/>
              <a:t>TYPE </a:t>
            </a:r>
            <a:r>
              <a:rPr lang="en-US" altLang="ko-KR" sz="1200" dirty="0"/>
              <a:t>Capital IS TABLE OF VARCHAR2(50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 INDEX BY VARCHAR2(64);            </a:t>
            </a:r>
            <a:br>
              <a:rPr lang="en-US" altLang="ko-KR" sz="1200" dirty="0"/>
            </a:br>
            <a:r>
              <a:rPr lang="en-US" altLang="ko-KR" sz="1200" dirty="0" err="1"/>
              <a:t>city_capital</a:t>
            </a:r>
            <a:r>
              <a:rPr lang="en-US" altLang="ko-KR" sz="1200" dirty="0"/>
              <a:t>  Capital;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city_capital</a:t>
            </a:r>
            <a:r>
              <a:rPr lang="en-US" altLang="ko-KR" sz="1200" dirty="0"/>
              <a:t>('</a:t>
            </a:r>
            <a:r>
              <a:rPr lang="ko-KR" altLang="en-US" sz="1200" dirty="0"/>
              <a:t>한국</a:t>
            </a:r>
            <a:r>
              <a:rPr lang="en-US" altLang="ko-KR" sz="1200" dirty="0"/>
              <a:t>')  := '</a:t>
            </a:r>
            <a:r>
              <a:rPr lang="ko-KR" altLang="en-US" sz="1200" dirty="0"/>
              <a:t>서울</a:t>
            </a:r>
            <a:r>
              <a:rPr lang="en-US" altLang="ko-KR" sz="1200" dirty="0"/>
              <a:t>';</a:t>
            </a:r>
          </a:p>
          <a:p>
            <a:r>
              <a:rPr lang="en-US" altLang="ko-KR" sz="1200" dirty="0" err="1"/>
              <a:t>city_capital</a:t>
            </a:r>
            <a:r>
              <a:rPr lang="en-US" altLang="ko-KR" sz="1200" dirty="0"/>
              <a:t>('</a:t>
            </a:r>
            <a:r>
              <a:rPr lang="ko-KR" altLang="en-US" sz="1200" dirty="0"/>
              <a:t>프랑스</a:t>
            </a:r>
            <a:r>
              <a:rPr lang="en-US" altLang="ko-KR" sz="1200" dirty="0"/>
              <a:t>') := '</a:t>
            </a:r>
            <a:r>
              <a:rPr lang="ko-KR" altLang="en-US" sz="1200" dirty="0"/>
              <a:t>파리</a:t>
            </a:r>
            <a:r>
              <a:rPr lang="en-US" altLang="ko-KR" sz="1200" dirty="0"/>
              <a:t>';</a:t>
            </a:r>
          </a:p>
          <a:p>
            <a:r>
              <a:rPr lang="en-US" altLang="ko-KR" sz="1200" dirty="0" err="1"/>
              <a:t>city_capital</a:t>
            </a:r>
            <a:r>
              <a:rPr lang="en-US" altLang="ko-KR" sz="1200" dirty="0"/>
              <a:t>('</a:t>
            </a:r>
            <a:r>
              <a:rPr lang="ko-KR" altLang="en-US" sz="1200" dirty="0"/>
              <a:t>영국</a:t>
            </a:r>
            <a:r>
              <a:rPr lang="en-US" altLang="ko-KR" sz="1200" dirty="0"/>
              <a:t>')  := '</a:t>
            </a:r>
            <a:r>
              <a:rPr lang="ko-KR" altLang="en-US" sz="1200" dirty="0"/>
              <a:t>런던</a:t>
            </a:r>
            <a:r>
              <a:rPr lang="en-US" altLang="ko-KR" sz="1200" dirty="0" smtClean="0"/>
              <a:t>';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b="1" dirty="0" smtClean="0">
                <a:solidFill>
                  <a:srgbClr val="0000CC"/>
                </a:solidFill>
              </a:rPr>
              <a:t>Varrays</a:t>
            </a:r>
            <a:br>
              <a:rPr lang="en-US" altLang="ko-KR" sz="1200" b="1" dirty="0" smtClean="0">
                <a:solidFill>
                  <a:srgbClr val="0000CC"/>
                </a:solidFill>
              </a:rPr>
            </a:br>
            <a:endParaRPr lang="en-US" altLang="ko-KR" sz="1200" dirty="0"/>
          </a:p>
          <a:p>
            <a:r>
              <a:rPr lang="en-US" altLang="ko-KR" sz="1200" dirty="0"/>
              <a:t>TYPE Capital IS VARRAY(10) OF VARCHAR2(50);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city_capital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Capital := Capital('</a:t>
            </a:r>
            <a:r>
              <a:rPr lang="ko-KR" altLang="en-US" sz="1200" dirty="0"/>
              <a:t>서울</a:t>
            </a:r>
            <a:r>
              <a:rPr lang="en-US" altLang="ko-KR" sz="1200" dirty="0"/>
              <a:t>','</a:t>
            </a:r>
            <a:r>
              <a:rPr lang="ko-KR" altLang="en-US" sz="1200" dirty="0"/>
              <a:t>파리</a:t>
            </a:r>
            <a:r>
              <a:rPr lang="en-US" altLang="ko-KR" sz="1200" dirty="0"/>
              <a:t>','</a:t>
            </a:r>
            <a:r>
              <a:rPr lang="ko-KR" altLang="en-US" sz="1200" dirty="0"/>
              <a:t>런던</a:t>
            </a:r>
            <a:r>
              <a:rPr lang="en-US" altLang="ko-KR" sz="1200" dirty="0"/>
              <a:t>')  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b="1" dirty="0">
                <a:solidFill>
                  <a:srgbClr val="0000CC"/>
                </a:solidFill>
              </a:rPr>
              <a:t>Nested Tables</a:t>
            </a:r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TYPE </a:t>
            </a:r>
            <a:r>
              <a:rPr lang="en-US" altLang="ko-KR" sz="1200" dirty="0"/>
              <a:t>Capital IS TABLE OF VARCHAR2(20);  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-- nested table variable initialized with constructor: 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city_capital</a:t>
            </a:r>
            <a:r>
              <a:rPr lang="en-US" altLang="ko-KR" sz="1200" dirty="0"/>
              <a:t> Capital := Capital('</a:t>
            </a:r>
            <a:r>
              <a:rPr lang="ko-KR" altLang="en-US" sz="1200" dirty="0"/>
              <a:t>서울</a:t>
            </a:r>
            <a:r>
              <a:rPr lang="en-US" altLang="ko-KR" sz="1200" dirty="0"/>
              <a:t>','</a:t>
            </a:r>
            <a:r>
              <a:rPr lang="ko-KR" altLang="en-US" sz="1200" dirty="0"/>
              <a:t>파리</a:t>
            </a:r>
            <a:r>
              <a:rPr lang="en-US" altLang="ko-KR" sz="1200" dirty="0"/>
              <a:t>','</a:t>
            </a:r>
            <a:r>
              <a:rPr lang="ko-KR" altLang="en-US" sz="1200" dirty="0"/>
              <a:t>런던</a:t>
            </a:r>
            <a:r>
              <a:rPr lang="en-US" altLang="ko-KR" sz="1200" dirty="0"/>
              <a:t>');</a:t>
            </a:r>
            <a:endParaRPr lang="ko-KR" altLang="en-US" sz="1200" dirty="0"/>
          </a:p>
        </p:txBody>
      </p:sp>
      <p:sp>
        <p:nvSpPr>
          <p:cNvPr id="20" name="이등변 삼각형 19"/>
          <p:cNvSpPr/>
          <p:nvPr/>
        </p:nvSpPr>
        <p:spPr>
          <a:xfrm rot="5400000">
            <a:off x="5228395" y="3817355"/>
            <a:ext cx="2026024" cy="61103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67306" y="2295503"/>
            <a:ext cx="90922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</a:rPr>
              <a:t>배열에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객체 넣기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76563" y="2805953"/>
            <a:ext cx="3056965" cy="21873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Table or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Record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1506070" y="1237130"/>
            <a:ext cx="2689412" cy="439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단순 문자열등 사용</a:t>
            </a:r>
            <a:endParaRPr lang="ko-KR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5438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Collections - </a:t>
            </a:r>
            <a:r>
              <a:rPr lang="en-US" altLang="ko-KR" b="1" dirty="0" smtClean="0"/>
              <a:t>BULK COLLECT INTO / FORALL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059" y="690281"/>
            <a:ext cx="372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Collections </a:t>
            </a:r>
            <a:r>
              <a:rPr lang="ko-KR" altLang="en-US" b="1" dirty="0" smtClean="0"/>
              <a:t>확장 </a:t>
            </a:r>
            <a:r>
              <a:rPr lang="en-US" altLang="ko-KR" b="1" dirty="0" smtClean="0"/>
              <a:t>– DB Table </a:t>
            </a:r>
            <a:r>
              <a:rPr lang="ko-KR" altLang="en-US" b="1" dirty="0" smtClean="0"/>
              <a:t>입력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4094" y="1156448"/>
            <a:ext cx="5224572" cy="6106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TYPE Capital IS TABLE OF VARCHAR2(20);  </a:t>
            </a:r>
            <a:r>
              <a:rPr lang="en-US" altLang="ko-KR" sz="1200" dirty="0" smtClean="0"/>
              <a:t>         -- varchar2(20) </a:t>
            </a:r>
            <a:r>
              <a:rPr lang="ko-KR" altLang="en-US" sz="1200" dirty="0" smtClean="0"/>
              <a:t>문자열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CC"/>
                </a:solidFill>
              </a:rPr>
              <a:t>TYPE Capital IS TABLE OF </a:t>
            </a:r>
            <a:r>
              <a:rPr lang="en-US" altLang="ko-KR" sz="1200" dirty="0" smtClean="0">
                <a:solidFill>
                  <a:srgbClr val="0000CC"/>
                </a:solidFill>
              </a:rPr>
              <a:t>CST_INFO%ROWTYPE;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-- </a:t>
            </a:r>
            <a:r>
              <a:rPr lang="en-US" altLang="ko-KR" sz="1200" dirty="0" smtClean="0"/>
              <a:t>CST_INFO Table 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34388" y="2061880"/>
            <a:ext cx="3501280" cy="42473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[Sample 1]</a:t>
            </a:r>
          </a:p>
          <a:p>
            <a:endParaRPr lang="en-US" altLang="ko-KR" sz="1000" b="1" dirty="0" smtClean="0"/>
          </a:p>
          <a:p>
            <a:r>
              <a:rPr lang="en-US" altLang="ko-KR" sz="1000" dirty="0" smtClean="0"/>
              <a:t>DECLARE</a:t>
            </a:r>
            <a:endParaRPr lang="en-US" altLang="ko-KR" sz="1000" dirty="0"/>
          </a:p>
          <a:p>
            <a:r>
              <a:rPr lang="en-US" altLang="ko-KR" sz="1000" dirty="0"/>
              <a:t>    TYPE </a:t>
            </a:r>
            <a:r>
              <a:rPr lang="en-US" altLang="ko-KR" sz="1000" dirty="0" err="1"/>
              <a:t>nl_cst_info</a:t>
            </a:r>
            <a:r>
              <a:rPr lang="en-US" altLang="ko-KR" sz="1000" dirty="0"/>
              <a:t> IS TABLE OF cst_info%rowtype;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nl_cst_info</a:t>
            </a:r>
            <a:r>
              <a:rPr lang="en-US" altLang="ko-KR" sz="1000" dirty="0"/>
              <a:t> := </a:t>
            </a:r>
            <a:r>
              <a:rPr lang="en-US" altLang="ko-KR" sz="1000" dirty="0" err="1"/>
              <a:t>nl_cst_info</a:t>
            </a:r>
            <a:r>
              <a:rPr lang="en-US" altLang="ko-KR" sz="1000" dirty="0"/>
              <a:t>() ; -- </a:t>
            </a:r>
            <a:r>
              <a:rPr lang="ko-KR" altLang="en-US" sz="1000" dirty="0"/>
              <a:t>초기화 </a:t>
            </a:r>
          </a:p>
          <a:p>
            <a:r>
              <a:rPr lang="en-US" altLang="ko-KR" sz="1000" dirty="0"/>
              <a:t>BEGIN</a:t>
            </a:r>
          </a:p>
          <a:p>
            <a:r>
              <a:rPr lang="en-US" altLang="ko-KR" sz="1000" dirty="0"/>
              <a:t>    For fc In (SELECT *  </a:t>
            </a:r>
            <a:r>
              <a:rPr lang="en-US" altLang="ko-KR" sz="1000" dirty="0" err="1"/>
              <a:t>FrOM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cst_info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Loop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l_cst_info.EXTEND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l_cst_info.LAST</a:t>
            </a:r>
            <a:r>
              <a:rPr lang="en-US" altLang="ko-KR" sz="1000" dirty="0"/>
              <a:t>).cst_id := </a:t>
            </a:r>
            <a:r>
              <a:rPr lang="en-US" altLang="ko-KR" sz="1000" dirty="0" err="1"/>
              <a:t>fc.cst_id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l_cst_info.LAST</a:t>
            </a:r>
            <a:r>
              <a:rPr lang="en-US" altLang="ko-KR" sz="1000" dirty="0"/>
              <a:t>).name := fc.name;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l_cst_info.LAST</a:t>
            </a:r>
            <a:r>
              <a:rPr lang="en-US" altLang="ko-KR" sz="1000" dirty="0"/>
              <a:t>).birth := </a:t>
            </a:r>
            <a:r>
              <a:rPr lang="en-US" altLang="ko-KR" sz="1000" dirty="0" err="1"/>
              <a:t>fc.birth</a:t>
            </a:r>
            <a:r>
              <a:rPr lang="en-US" altLang="ko-KR" sz="1000" dirty="0"/>
              <a:t>;      </a:t>
            </a:r>
          </a:p>
          <a:p>
            <a:r>
              <a:rPr lang="en-US" altLang="ko-KR" sz="1000" dirty="0"/>
              <a:t>      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fc.cst_id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End Loop;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chr</a:t>
            </a:r>
            <a:r>
              <a:rPr lang="en-US" altLang="ko-KR" sz="1000" dirty="0"/>
              <a:t>(10)||</a:t>
            </a:r>
            <a:r>
              <a:rPr lang="en-US" altLang="ko-KR" sz="1000" dirty="0" err="1"/>
              <a:t>chr</a:t>
            </a:r>
            <a:r>
              <a:rPr lang="en-US" altLang="ko-KR" sz="1000" dirty="0"/>
              <a:t>(13));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FOR </a:t>
            </a:r>
            <a:r>
              <a:rPr lang="en-US" altLang="ko-KR" sz="1000" dirty="0" err="1"/>
              <a:t>indx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l_cst_info.first</a:t>
            </a:r>
            <a:r>
              <a:rPr lang="en-US" altLang="ko-KR" sz="1000" dirty="0"/>
              <a:t> .. </a:t>
            </a:r>
            <a:r>
              <a:rPr lang="en-US" altLang="ko-KR" sz="1000" dirty="0" err="1"/>
              <a:t>l_cst_info.COUNT</a:t>
            </a:r>
            <a:endParaRPr lang="en-US" altLang="ko-KR" sz="1000" dirty="0"/>
          </a:p>
          <a:p>
            <a:r>
              <a:rPr lang="en-US" altLang="ko-KR" sz="1000" dirty="0"/>
              <a:t>    LOOP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indx</a:t>
            </a:r>
            <a:r>
              <a:rPr lang="en-US" altLang="ko-KR" sz="1000" dirty="0"/>
              <a:t>).cst_id);      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indx</a:t>
            </a:r>
            <a:r>
              <a:rPr lang="en-US" altLang="ko-KR" sz="1000" dirty="0"/>
              <a:t>).name);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chr</a:t>
            </a:r>
            <a:r>
              <a:rPr lang="en-US" altLang="ko-KR" sz="1000" dirty="0"/>
              <a:t>(10)||</a:t>
            </a:r>
            <a:r>
              <a:rPr lang="en-US" altLang="ko-KR" sz="1000" dirty="0" err="1"/>
              <a:t>chr</a:t>
            </a:r>
            <a:r>
              <a:rPr lang="en-US" altLang="ko-KR" sz="1000" dirty="0"/>
              <a:t>(13));            </a:t>
            </a:r>
          </a:p>
          <a:p>
            <a:r>
              <a:rPr lang="en-US" altLang="ko-KR" sz="1000" dirty="0"/>
              <a:t>      </a:t>
            </a:r>
          </a:p>
          <a:p>
            <a:r>
              <a:rPr lang="en-US" altLang="ko-KR" sz="1000" dirty="0"/>
              <a:t>    END LOOP;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END;</a:t>
            </a:r>
            <a:endParaRPr lang="ko-KR" altLang="en-US" sz="1000" dirty="0"/>
          </a:p>
        </p:txBody>
      </p:sp>
      <p:sp>
        <p:nvSpPr>
          <p:cNvPr id="8" name="이등변 삼각형 7"/>
          <p:cNvSpPr/>
          <p:nvPr/>
        </p:nvSpPr>
        <p:spPr>
          <a:xfrm rot="5400000">
            <a:off x="4403642" y="4202836"/>
            <a:ext cx="2026024" cy="61103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64647" y="2250678"/>
            <a:ext cx="175528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</a:rPr>
              <a:t>대량의 데이터를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</a:rPr>
              <a:t>처리할 경우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</a:rPr>
              <a:t>BULK COLLECT INTO </a:t>
            </a:r>
            <a:br>
              <a:rPr lang="en-US" altLang="ko-KR" sz="1200" b="1" dirty="0" smtClean="0">
                <a:solidFill>
                  <a:srgbClr val="FF0000"/>
                </a:solidFill>
              </a:rPr>
            </a:br>
            <a:r>
              <a:rPr lang="en-US" altLang="ko-KR" sz="1200" b="1" dirty="0" smtClean="0">
                <a:solidFill>
                  <a:srgbClr val="FF0000"/>
                </a:solidFill>
              </a:rPr>
              <a:t>FORALL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사용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6976" y="1541930"/>
            <a:ext cx="5028941" cy="34778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[Sample </a:t>
            </a:r>
            <a:r>
              <a:rPr lang="en-US" altLang="ko-KR" sz="1000" b="1" dirty="0" smtClean="0"/>
              <a:t>2]</a:t>
            </a:r>
            <a:endParaRPr lang="en-US" altLang="ko-KR" sz="1000" b="1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DECLARE</a:t>
            </a:r>
            <a:endParaRPr lang="en-US" altLang="ko-KR" sz="1000" dirty="0"/>
          </a:p>
          <a:p>
            <a:r>
              <a:rPr lang="en-US" altLang="ko-KR" sz="1000" dirty="0"/>
              <a:t>    TYPE </a:t>
            </a:r>
            <a:r>
              <a:rPr lang="en-US" altLang="ko-KR" sz="1000" dirty="0" err="1"/>
              <a:t>nl_cst_info</a:t>
            </a:r>
            <a:r>
              <a:rPr lang="en-US" altLang="ko-KR" sz="1000" dirty="0"/>
              <a:t> IS TABLE OF cst_info%rowtype;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nl_cst_info</a:t>
            </a:r>
            <a:r>
              <a:rPr lang="en-US" altLang="ko-KR" sz="1000" dirty="0"/>
              <a:t> := </a:t>
            </a:r>
            <a:r>
              <a:rPr lang="en-US" altLang="ko-KR" sz="1000" dirty="0" err="1"/>
              <a:t>nl_cst_info</a:t>
            </a:r>
            <a:r>
              <a:rPr lang="en-US" altLang="ko-KR" sz="1000" dirty="0"/>
              <a:t>() ; -- </a:t>
            </a:r>
            <a:r>
              <a:rPr lang="ko-KR" altLang="en-US" sz="1000" dirty="0"/>
              <a:t>초기화 </a:t>
            </a:r>
          </a:p>
          <a:p>
            <a:r>
              <a:rPr lang="en-US" altLang="ko-KR" sz="1000" dirty="0"/>
              <a:t>BEGIN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SELECT * </a:t>
            </a:r>
          </a:p>
          <a:p>
            <a:r>
              <a:rPr lang="en-US" altLang="ko-KR" sz="1000" dirty="0"/>
              <a:t>     </a:t>
            </a:r>
            <a:r>
              <a:rPr lang="en-US" altLang="ko-KR" sz="1100" b="1" dirty="0">
                <a:solidFill>
                  <a:srgbClr val="0000CC"/>
                </a:solidFill>
              </a:rPr>
              <a:t>BULK COLLECT INTO </a:t>
            </a:r>
            <a:r>
              <a:rPr lang="en-US" altLang="ko-KR" sz="1000" dirty="0" err="1"/>
              <a:t>l_cst_info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FrOM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cst_info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chr</a:t>
            </a:r>
            <a:r>
              <a:rPr lang="en-US" altLang="ko-KR" sz="1000" dirty="0"/>
              <a:t>(10)||</a:t>
            </a:r>
            <a:r>
              <a:rPr lang="en-US" altLang="ko-KR" sz="1000" dirty="0" err="1"/>
              <a:t>chr</a:t>
            </a:r>
            <a:r>
              <a:rPr lang="en-US" altLang="ko-KR" sz="1000" dirty="0"/>
              <a:t>(13));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FOR </a:t>
            </a:r>
            <a:r>
              <a:rPr lang="en-US" altLang="ko-KR" sz="1000" dirty="0" err="1"/>
              <a:t>indx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l_cst_info.first</a:t>
            </a:r>
            <a:r>
              <a:rPr lang="en-US" altLang="ko-KR" sz="1000" dirty="0"/>
              <a:t> .. </a:t>
            </a:r>
            <a:r>
              <a:rPr lang="en-US" altLang="ko-KR" sz="1000" dirty="0" err="1"/>
              <a:t>l_cst_info.COUNT</a:t>
            </a:r>
            <a:endParaRPr lang="en-US" altLang="ko-KR" sz="1000" dirty="0"/>
          </a:p>
          <a:p>
            <a:r>
              <a:rPr lang="en-US" altLang="ko-KR" sz="1000" dirty="0"/>
              <a:t>    LOOP</a:t>
            </a:r>
          </a:p>
          <a:p>
            <a:r>
              <a:rPr lang="en-US" altLang="ko-KR" sz="1000" dirty="0"/>
              <a:t>     insert into cst_info2(</a:t>
            </a:r>
            <a:r>
              <a:rPr lang="en-US" altLang="ko-KR" sz="1000" dirty="0" err="1"/>
              <a:t>cst_id</a:t>
            </a:r>
            <a:r>
              <a:rPr lang="en-US" altLang="ko-KR" sz="1000" dirty="0"/>
              <a:t>, name, birth, mobile, </a:t>
            </a:r>
            <a:r>
              <a:rPr lang="en-US" altLang="ko-KR" sz="1000" dirty="0" err="1"/>
              <a:t>point,reg_day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values (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indx</a:t>
            </a:r>
            <a:r>
              <a:rPr lang="en-US" altLang="ko-KR" sz="1000" dirty="0"/>
              <a:t>).cst_id, 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indx</a:t>
            </a:r>
            <a:r>
              <a:rPr lang="en-US" altLang="ko-KR" sz="1000" dirty="0"/>
              <a:t>).name, 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indx</a:t>
            </a:r>
            <a:r>
              <a:rPr lang="en-US" altLang="ko-KR" sz="1000" dirty="0"/>
              <a:t>).birth,</a:t>
            </a:r>
          </a:p>
          <a:p>
            <a:r>
              <a:rPr lang="en-US" altLang="ko-KR" sz="1000" dirty="0"/>
              <a:t>             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indx</a:t>
            </a:r>
            <a:r>
              <a:rPr lang="en-US" altLang="ko-KR" sz="1000" dirty="0"/>
              <a:t>).mobile, 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indx</a:t>
            </a:r>
            <a:r>
              <a:rPr lang="en-US" altLang="ko-KR" sz="1000" dirty="0"/>
              <a:t>).point, 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indx</a:t>
            </a:r>
            <a:r>
              <a:rPr lang="en-US" altLang="ko-KR" sz="1000" dirty="0"/>
              <a:t>).</a:t>
            </a:r>
            <a:r>
              <a:rPr lang="en-US" altLang="ko-KR" sz="1000" dirty="0" err="1"/>
              <a:t>reg_day</a:t>
            </a:r>
            <a:r>
              <a:rPr lang="en-US" altLang="ko-KR" sz="1000" dirty="0"/>
              <a:t>);  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smtClean="0"/>
              <a:t> END </a:t>
            </a:r>
            <a:r>
              <a:rPr lang="en-US" altLang="ko-KR" sz="1000" dirty="0"/>
              <a:t>LOOP;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END;</a:t>
            </a:r>
          </a:p>
          <a:p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579377" y="3496235"/>
            <a:ext cx="4733365" cy="106680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79377" y="5378824"/>
            <a:ext cx="480452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en-US" altLang="ko-KR" sz="1100" b="1" dirty="0">
                <a:solidFill>
                  <a:srgbClr val="0000CC"/>
                </a:solidFill>
              </a:rPr>
              <a:t>FORALL</a:t>
            </a:r>
            <a:r>
              <a:rPr lang="en-US" altLang="ko-KR" sz="1100" dirty="0"/>
              <a:t> </a:t>
            </a:r>
            <a:r>
              <a:rPr lang="en-US" altLang="ko-KR" sz="1000" dirty="0" err="1"/>
              <a:t>indx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l_cst_info.first</a:t>
            </a:r>
            <a:r>
              <a:rPr lang="en-US" altLang="ko-KR" sz="1000" dirty="0"/>
              <a:t> .. </a:t>
            </a:r>
            <a:r>
              <a:rPr lang="en-US" altLang="ko-KR" sz="1000" dirty="0" err="1"/>
              <a:t>l_cst_info.COUNT</a:t>
            </a:r>
            <a:endParaRPr lang="en-US" altLang="ko-KR" sz="1000" dirty="0"/>
          </a:p>
          <a:p>
            <a:r>
              <a:rPr lang="en-US" altLang="ko-KR" sz="1000" dirty="0"/>
              <a:t>     insert into cst_info2(</a:t>
            </a:r>
            <a:r>
              <a:rPr lang="en-US" altLang="ko-KR" sz="1000" dirty="0" err="1"/>
              <a:t>cst_id</a:t>
            </a:r>
            <a:r>
              <a:rPr lang="en-US" altLang="ko-KR" sz="1000" dirty="0"/>
              <a:t>, name, birth, mobile, </a:t>
            </a:r>
            <a:r>
              <a:rPr lang="en-US" altLang="ko-KR" sz="1000" dirty="0" err="1"/>
              <a:t>point,reg_day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values (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indx</a:t>
            </a:r>
            <a:r>
              <a:rPr lang="en-US" altLang="ko-KR" sz="1000" dirty="0"/>
              <a:t>).cst_id, 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indx</a:t>
            </a:r>
            <a:r>
              <a:rPr lang="en-US" altLang="ko-KR" sz="1000" dirty="0"/>
              <a:t>).name, 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indx</a:t>
            </a:r>
            <a:r>
              <a:rPr lang="en-US" altLang="ko-KR" sz="1000" dirty="0"/>
              <a:t>).birth,</a:t>
            </a:r>
          </a:p>
          <a:p>
            <a:r>
              <a:rPr lang="en-US" altLang="ko-KR" sz="1000" dirty="0"/>
              <a:t>             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indx</a:t>
            </a:r>
            <a:r>
              <a:rPr lang="en-US" altLang="ko-KR" sz="1000" dirty="0"/>
              <a:t>).mobile, 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indx</a:t>
            </a:r>
            <a:r>
              <a:rPr lang="en-US" altLang="ko-KR" sz="1000" dirty="0"/>
              <a:t>).point, </a:t>
            </a:r>
            <a:r>
              <a:rPr lang="en-US" altLang="ko-KR" sz="1000" dirty="0" err="1"/>
              <a:t>l_cst_info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indx</a:t>
            </a:r>
            <a:r>
              <a:rPr lang="en-US" altLang="ko-KR" sz="1000" dirty="0"/>
              <a:t>).</a:t>
            </a:r>
            <a:r>
              <a:rPr lang="en-US" altLang="ko-KR" sz="1000" dirty="0" err="1"/>
              <a:t>reg_day</a:t>
            </a:r>
            <a:r>
              <a:rPr lang="en-US" altLang="ko-KR" sz="1000" dirty="0"/>
              <a:t>); 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6570412" y="5235388"/>
            <a:ext cx="4733365" cy="106680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8704013" y="4697506"/>
            <a:ext cx="564776" cy="48409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7923</TotalTime>
  <Words>1233</Words>
  <Application>Microsoft Office PowerPoint</Application>
  <PresentationFormat>와이드스크린</PresentationFormat>
  <Paragraphs>287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 Unicode MS</vt:lpstr>
      <vt:lpstr>HY얕은샘물M</vt:lpstr>
      <vt:lpstr>Oracle Sans</vt:lpstr>
      <vt:lpstr>var(--code-block-font-family)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Microsoft 계정</cp:lastModifiedBy>
  <cp:revision>191</cp:revision>
  <dcterms:created xsi:type="dcterms:W3CDTF">2022-03-06T08:54:36Z</dcterms:created>
  <dcterms:modified xsi:type="dcterms:W3CDTF">2023-09-14T14:09:09Z</dcterms:modified>
</cp:coreProperties>
</file>