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1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2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7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9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4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1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08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2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7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0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E155E-18D0-4AA6-B5E2-4D2CDFF0309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63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84284" y="1811561"/>
            <a:ext cx="39517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#Section8  </a:t>
            </a:r>
            <a:r>
              <a:rPr lang="en-US" altLang="ko-KR" sz="4400" b="1" dirty="0" smtClean="0"/>
              <a:t/>
            </a:r>
            <a:br>
              <a:rPr lang="en-US" altLang="ko-KR" sz="4400" b="1" dirty="0" smtClean="0"/>
            </a:br>
            <a:r>
              <a:rPr lang="en-US" altLang="ko-KR" sz="4400" b="1" dirty="0"/>
              <a:t> </a:t>
            </a:r>
            <a:r>
              <a:rPr lang="en-US" altLang="ko-KR" sz="4400" b="1" dirty="0" smtClean="0"/>
              <a:t>Dynamic SQL</a:t>
            </a:r>
            <a:endParaRPr lang="ko-KR" altLang="en-US" sz="36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430669"/>
            <a:ext cx="121921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925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3453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j-ea"/>
                <a:ea typeface="+mj-ea"/>
              </a:rPr>
              <a:t># </a:t>
            </a:r>
            <a:r>
              <a:rPr lang="en-US" altLang="ko-KR" sz="2000" b="1" dirty="0"/>
              <a:t>Dynamic SQL - </a:t>
            </a:r>
            <a:r>
              <a:rPr lang="en-US" altLang="ko-KR" sz="2000" b="1" dirty="0" smtClean="0"/>
              <a:t>DDL </a:t>
            </a:r>
            <a:r>
              <a:rPr lang="ko-KR" altLang="en-US" sz="2000" b="1" dirty="0"/>
              <a:t>실습</a:t>
            </a:r>
            <a:endParaRPr lang="en-US" altLang="ko-KR" sz="2000" b="1" dirty="0">
              <a:latin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0CA92FE-3975-4907-9626-880D18CEE3C8}"/>
              </a:ext>
            </a:extLst>
          </p:cNvPr>
          <p:cNvSpPr/>
          <p:nvPr/>
        </p:nvSpPr>
        <p:spPr>
          <a:xfrm>
            <a:off x="930300" y="2128131"/>
            <a:ext cx="4184526" cy="2852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</a:rPr>
              <a:t>declare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</a:rPr>
              <a:t>begin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</a:rPr>
              <a:t> delete from tmp_ord2;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</a:rPr>
              <a:t> insert into tmp_ord2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</a:rPr>
              <a:t> select * from </a:t>
            </a:r>
            <a:r>
              <a:rPr lang="en-US" altLang="ko-KR" sz="1100" dirty="0" err="1">
                <a:latin typeface="+mj-ea"/>
              </a:rPr>
              <a:t>tmp_ord</a:t>
            </a:r>
            <a:r>
              <a:rPr lang="en-US" altLang="ko-KR" sz="1100" dirty="0">
                <a:latin typeface="+mj-ea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</a:rPr>
              <a:t> commit;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</a:rPr>
              <a:t>--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</a:rPr>
              <a:t>end;</a:t>
            </a: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xmlns="" id="{F248DF43-6F46-490B-AD62-536ACF13C067}"/>
              </a:ext>
            </a:extLst>
          </p:cNvPr>
          <p:cNvSpPr/>
          <p:nvPr/>
        </p:nvSpPr>
        <p:spPr>
          <a:xfrm rot="5400000">
            <a:off x="3378945" y="3152279"/>
            <a:ext cx="1973534" cy="553443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761FF7E-4B19-4871-83E4-0628FCFBFB08}"/>
              </a:ext>
            </a:extLst>
          </p:cNvPr>
          <p:cNvSpPr txBox="1"/>
          <p:nvPr/>
        </p:nvSpPr>
        <p:spPr>
          <a:xfrm>
            <a:off x="3474347" y="1417770"/>
            <a:ext cx="358947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Delete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-&gt;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Truncate</a:t>
            </a:r>
            <a:endParaRPr lang="ko-KR" altLang="en-US" sz="1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28EC76FD-AA74-4164-A89B-70D90C9616E5}"/>
              </a:ext>
            </a:extLst>
          </p:cNvPr>
          <p:cNvSpPr/>
          <p:nvPr/>
        </p:nvSpPr>
        <p:spPr>
          <a:xfrm>
            <a:off x="5819180" y="1481827"/>
            <a:ext cx="3953164" cy="51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declare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</a:t>
            </a:r>
            <a:r>
              <a:rPr lang="en-US" altLang="ko-KR" sz="1100" dirty="0" err="1"/>
              <a:t>v_qry</a:t>
            </a:r>
            <a:r>
              <a:rPr lang="en-US" altLang="ko-KR" sz="1100" dirty="0"/>
              <a:t> varchar2(1000);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begin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-- </a:t>
            </a:r>
            <a:r>
              <a:rPr lang="ko-KR" altLang="en-US" sz="1100" dirty="0"/>
              <a:t>테이블 </a:t>
            </a:r>
            <a:r>
              <a:rPr lang="ko-KR" altLang="en-US" sz="1100" dirty="0" err="1"/>
              <a:t>데이타</a:t>
            </a:r>
            <a:r>
              <a:rPr lang="ko-KR" altLang="en-US" sz="1100" dirty="0"/>
              <a:t> 삭제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</a:t>
            </a:r>
            <a:r>
              <a:rPr lang="en-US" altLang="ko-KR" sz="1100" dirty="0" err="1"/>
              <a:t>v_qry</a:t>
            </a:r>
            <a:r>
              <a:rPr lang="en-US" altLang="ko-KR" sz="1100" dirty="0"/>
              <a:t> := ' Truncate table tmp_ord2 drop storage ';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EXECUTE IMMEDIATE </a:t>
            </a:r>
            <a:r>
              <a:rPr lang="en-US" altLang="ko-KR" sz="1100" dirty="0" err="1"/>
              <a:t>v_qry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-- </a:t>
            </a:r>
            <a:r>
              <a:rPr lang="ko-KR" altLang="en-US" sz="1100" dirty="0"/>
              <a:t>인덱스 삭제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</a:t>
            </a:r>
            <a:r>
              <a:rPr lang="en-US" altLang="ko-KR" sz="1100" dirty="0" err="1"/>
              <a:t>v_qry</a:t>
            </a:r>
            <a:r>
              <a:rPr lang="en-US" altLang="ko-KR" sz="1100" dirty="0"/>
              <a:t> := ' Drop index idx_tmp_ord2_01  ';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EXECUTE IMMEDIATE </a:t>
            </a:r>
            <a:r>
              <a:rPr lang="en-US" altLang="ko-KR" sz="1100" dirty="0" err="1"/>
              <a:t>v_qry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-- </a:t>
            </a:r>
            <a:r>
              <a:rPr lang="ko-KR" altLang="en-US" sz="1100" dirty="0" err="1"/>
              <a:t>데이타</a:t>
            </a:r>
            <a:r>
              <a:rPr lang="ko-KR" altLang="en-US" sz="1100" dirty="0"/>
              <a:t> 입력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</a:t>
            </a:r>
            <a:r>
              <a:rPr lang="en-US" altLang="ko-KR" sz="1100" dirty="0"/>
              <a:t>insert into tmp_ord2  select * from </a:t>
            </a:r>
            <a:r>
              <a:rPr lang="en-US" altLang="ko-KR" sz="1100" dirty="0" err="1"/>
              <a:t>tmp_ord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-- </a:t>
            </a:r>
            <a:r>
              <a:rPr lang="ko-KR" altLang="en-US" sz="1100" dirty="0"/>
              <a:t>인덱스 생성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</a:t>
            </a:r>
            <a:r>
              <a:rPr lang="en-US" altLang="ko-KR" sz="1100" dirty="0" err="1"/>
              <a:t>v_qry</a:t>
            </a:r>
            <a:r>
              <a:rPr lang="en-US" altLang="ko-KR" sz="1100" dirty="0"/>
              <a:t> := ' Create index idx_tmp_ord2_01 on  tmp_ord2(</a:t>
            </a:r>
            <a:r>
              <a:rPr lang="en-US" altLang="ko-KR" sz="1100" dirty="0" err="1"/>
              <a:t>cst_id</a:t>
            </a:r>
            <a:r>
              <a:rPr lang="en-US" altLang="ko-KR" sz="1100" dirty="0"/>
              <a:t>)  ';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EXECUTE IMMEDIATE </a:t>
            </a:r>
            <a:r>
              <a:rPr lang="en-US" altLang="ko-KR" sz="1100" dirty="0" err="1"/>
              <a:t>v_qry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insert into tmp_ord2  select * from </a:t>
            </a:r>
            <a:r>
              <a:rPr lang="en-US" altLang="ko-KR" sz="1100" dirty="0" err="1"/>
              <a:t>tmp_ord</a:t>
            </a:r>
            <a:r>
              <a:rPr lang="en-US" altLang="ko-KR" sz="11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--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commit;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end;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2C62837-65F3-40D3-930E-3A8332E55550}"/>
              </a:ext>
            </a:extLst>
          </p:cNvPr>
          <p:cNvSpPr txBox="1"/>
          <p:nvPr/>
        </p:nvSpPr>
        <p:spPr>
          <a:xfrm>
            <a:off x="7404847" y="923637"/>
            <a:ext cx="2941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Create , Drop, Alter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등 사용 가능</a:t>
            </a:r>
          </a:p>
        </p:txBody>
      </p:sp>
    </p:spTree>
    <p:extLst>
      <p:ext uri="{BB962C8B-B14F-4D97-AF65-F5344CB8AC3E}">
        <p14:creationId xmlns:p14="http://schemas.microsoft.com/office/powerpoint/2010/main" val="3792100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2654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j-ea"/>
                <a:ea typeface="+mj-ea"/>
              </a:rPr>
              <a:t># </a:t>
            </a:r>
            <a:r>
              <a:rPr lang="en-US" altLang="ko-KR" sz="2000" b="1" dirty="0">
                <a:latin typeface="+mj-ea"/>
                <a:ea typeface="+mj-ea"/>
              </a:rPr>
              <a:t>Dynamic SQL </a:t>
            </a:r>
            <a:r>
              <a:rPr lang="ko-KR" altLang="en-US" sz="2000" b="1" dirty="0" smtClean="0">
                <a:latin typeface="+mj-ea"/>
                <a:ea typeface="+mj-ea"/>
              </a:rPr>
              <a:t>개요</a:t>
            </a:r>
            <a:endParaRPr lang="ko-KR" altLang="en-US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27530" y="1994310"/>
            <a:ext cx="82915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rgbClr val="2E8C82"/>
                </a:solidFill>
                <a:latin typeface="Cambria" panose="02040503050406030204" pitchFamily="18" charset="0"/>
              </a:rPr>
              <a:t>Static SQL </a:t>
            </a:r>
            <a:r>
              <a:rPr lang="en-US" altLang="ko-KR" sz="2800" b="1" dirty="0" smtClean="0">
                <a:solidFill>
                  <a:srgbClr val="2E8C82"/>
                </a:solidFill>
                <a:latin typeface="Cambria" panose="02040503050406030204" pitchFamily="18" charset="0"/>
              </a:rPr>
              <a:t>vs. </a:t>
            </a:r>
            <a:r>
              <a:rPr lang="en-US" altLang="ko-KR" sz="2800" b="1" dirty="0">
                <a:solidFill>
                  <a:srgbClr val="2E8C82"/>
                </a:solidFill>
                <a:latin typeface="Cambria" panose="02040503050406030204" pitchFamily="18" charset="0"/>
              </a:rPr>
              <a:t>Dynamic </a:t>
            </a:r>
            <a:r>
              <a:rPr lang="en-US" altLang="ko-KR" sz="2800" b="1" dirty="0" smtClean="0">
                <a:solidFill>
                  <a:srgbClr val="2E8C82"/>
                </a:solidFill>
                <a:latin typeface="Cambria" panose="02040503050406030204" pitchFamily="18" charset="0"/>
              </a:rPr>
              <a:t>SQL </a:t>
            </a:r>
            <a:r>
              <a:rPr lang="en-US" altLang="ko-KR" sz="1200" dirty="0" smtClean="0"/>
              <a:t>https</a:t>
            </a:r>
            <a:r>
              <a:rPr lang="en-US" altLang="ko-KR" sz="1200" dirty="0"/>
              <a:t>://www.oratable.com/static-sql-vs-dynamic-sql</a:t>
            </a:r>
            <a:r>
              <a:rPr lang="en-US" altLang="ko-KR" sz="1200" dirty="0" smtClean="0"/>
              <a:t>/</a:t>
            </a:r>
            <a:endParaRPr lang="en-US" altLang="ko-KR" sz="1200" dirty="0"/>
          </a:p>
        </p:txBody>
      </p:sp>
      <p:sp>
        <p:nvSpPr>
          <p:cNvPr id="3" name="직사각형 2"/>
          <p:cNvSpPr/>
          <p:nvPr/>
        </p:nvSpPr>
        <p:spPr>
          <a:xfrm>
            <a:off x="627530" y="2895959"/>
            <a:ext cx="5227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smtClean="0">
                <a:solidFill>
                  <a:srgbClr val="0000CC"/>
                </a:solidFill>
                <a:latin typeface="Georgia" panose="02040502050405020303" pitchFamily="18" charset="0"/>
              </a:rPr>
              <a:t>If </a:t>
            </a:r>
            <a:r>
              <a:rPr lang="en-US" altLang="ko-KR" i="1" dirty="0">
                <a:solidFill>
                  <a:srgbClr val="0000CC"/>
                </a:solidFill>
                <a:latin typeface="Georgia" panose="02040502050405020303" pitchFamily="18" charset="0"/>
              </a:rPr>
              <a:t>it can be done in static SQL, do it in static SQL.</a:t>
            </a:r>
            <a:endParaRPr lang="ko-KR" altLang="en-US" dirty="0">
              <a:solidFill>
                <a:srgbClr val="0000CC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27530" y="3643719"/>
            <a:ext cx="73510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333333"/>
                </a:solidFill>
                <a:latin typeface="Cambria" panose="02040503050406030204" pitchFamily="18" charset="0"/>
              </a:rPr>
              <a:t>1. Static SQL provides compile time checking. Dynamic SQL does not.</a:t>
            </a:r>
          </a:p>
          <a:p>
            <a:pPr marL="342900" indent="-342900">
              <a:buAutoNum type="arabicPeriod"/>
            </a:pPr>
            <a:endParaRPr lang="en-US" altLang="ko-KR" sz="1600" b="0" i="0" dirty="0"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  <a:p>
            <a:r>
              <a:rPr lang="en-US" altLang="ko-KR" sz="1600" dirty="0"/>
              <a:t>2. Static SQL creates schema object dependencies. Dynamic SQL does not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3. Dynamic SQL comes with greater security risks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4. Static SQL (usually) performs better than Dynamic SQL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5. Static SQL is easier to read and maintain than Dynamic </a:t>
            </a:r>
            <a:r>
              <a:rPr lang="en-US" altLang="ko-KR" sz="1600" dirty="0" smtClean="0"/>
              <a:t>SQL</a:t>
            </a:r>
            <a:endParaRPr lang="en-US" altLang="ko-KR" sz="1600" b="0" i="0" dirty="0"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7530" y="1061883"/>
            <a:ext cx="112058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A1816"/>
                </a:solidFill>
                <a:latin typeface="Oracle Sans"/>
              </a:rPr>
              <a:t>Dynamic SQL</a:t>
            </a:r>
            <a:r>
              <a:rPr lang="en-US" altLang="ko-KR" dirty="0">
                <a:solidFill>
                  <a:srgbClr val="1A1816"/>
                </a:solidFill>
                <a:latin typeface="Oracle Sans"/>
              </a:rPr>
              <a:t> is a programming methodology for generating and running SQL statements at run time</a:t>
            </a:r>
            <a:r>
              <a:rPr lang="en-US" altLang="ko-KR" dirty="0" smtClean="0">
                <a:solidFill>
                  <a:srgbClr val="1A1816"/>
                </a:solidFill>
                <a:latin typeface="Oracle Sans"/>
              </a:rPr>
              <a:t>.</a:t>
            </a:r>
            <a:br>
              <a:rPr lang="en-US" altLang="ko-KR" dirty="0" smtClean="0">
                <a:solidFill>
                  <a:srgbClr val="1A1816"/>
                </a:solidFill>
                <a:latin typeface="Oracle Sans"/>
              </a:rPr>
            </a:br>
            <a:r>
              <a:rPr lang="ko-KR" altLang="en-US" sz="1200" dirty="0"/>
              <a:t>동적 </a:t>
            </a:r>
            <a:r>
              <a:rPr lang="en-US" altLang="ko-KR" sz="1200" dirty="0"/>
              <a:t>SQL</a:t>
            </a:r>
            <a:r>
              <a:rPr lang="ko-KR" altLang="en-US" sz="1200" dirty="0"/>
              <a:t>은 런타임 시 </a:t>
            </a:r>
            <a:r>
              <a:rPr lang="en-US" altLang="ko-KR" sz="1200" dirty="0"/>
              <a:t>SQL </a:t>
            </a:r>
            <a:r>
              <a:rPr lang="ko-KR" altLang="en-US" sz="1200" dirty="0"/>
              <a:t>문을 생성하고 실행하기 위한 프로그래밍 방법론입니다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85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5435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j-ea"/>
                <a:ea typeface="+mj-ea"/>
              </a:rPr>
              <a:t># </a:t>
            </a:r>
            <a:r>
              <a:rPr lang="en-US" altLang="ko-KR" sz="2000" b="1" dirty="0">
                <a:latin typeface="+mj-ea"/>
                <a:ea typeface="+mj-ea"/>
              </a:rPr>
              <a:t>Dynamic SQL </a:t>
            </a:r>
            <a:r>
              <a:rPr lang="ko-KR" altLang="en-US" sz="2000" b="1" dirty="0">
                <a:latin typeface="+mj-ea"/>
                <a:ea typeface="+mj-ea"/>
              </a:rPr>
              <a:t>개념 맛보기 </a:t>
            </a:r>
            <a:r>
              <a:rPr lang="en-US" altLang="ko-KR" sz="2000" b="1" dirty="0">
                <a:latin typeface="+mj-ea"/>
                <a:ea typeface="+mj-ea"/>
              </a:rPr>
              <a:t>(vs. Static </a:t>
            </a:r>
            <a:r>
              <a:rPr lang="en-US" altLang="ko-KR" sz="2000" b="1" dirty="0" smtClean="0">
                <a:latin typeface="+mj-ea"/>
                <a:ea typeface="+mj-ea"/>
              </a:rPr>
              <a:t>SQL)</a:t>
            </a:r>
            <a:endParaRPr lang="ko-KR" altLang="en-US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0CA92FE-3975-4907-9626-880D18CEE3C8}"/>
              </a:ext>
            </a:extLst>
          </p:cNvPr>
          <p:cNvSpPr/>
          <p:nvPr/>
        </p:nvSpPr>
        <p:spPr>
          <a:xfrm>
            <a:off x="775849" y="1924220"/>
            <a:ext cx="4184526" cy="3063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--  기본구문</a:t>
            </a:r>
          </a:p>
          <a:p>
            <a:pPr>
              <a:lnSpc>
                <a:spcPct val="150000"/>
              </a:lnSpc>
            </a:pPr>
            <a:r>
              <a:rPr lang="ko-KR" altLang="en-US" sz="1000" dirty="0" err="1"/>
              <a:t>declare</a:t>
            </a:r>
            <a:r>
              <a:rPr lang="ko-KR" altLang="en-US" sz="1000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 </a:t>
            </a:r>
            <a:r>
              <a:rPr lang="ko-KR" altLang="en-US" sz="1000" dirty="0" err="1"/>
              <a:t>v_birth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cst_info.birth%type</a:t>
            </a:r>
            <a:r>
              <a:rPr lang="ko-KR" altLang="en-US" sz="1000" dirty="0"/>
              <a:t>;</a:t>
            </a:r>
          </a:p>
          <a:p>
            <a:pPr>
              <a:lnSpc>
                <a:spcPct val="150000"/>
              </a:lnSpc>
            </a:pPr>
            <a:r>
              <a:rPr lang="ko-KR" altLang="en-US" sz="1000" dirty="0" err="1"/>
              <a:t>begin</a:t>
            </a:r>
            <a:endParaRPr lang="ko-KR" altLang="en-US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  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  -- 생년 가져오기 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  </a:t>
            </a:r>
            <a:r>
              <a:rPr lang="ko-KR" altLang="en-US" sz="1000" dirty="0" err="1"/>
              <a:t>select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birth</a:t>
            </a:r>
            <a:r>
              <a:rPr lang="ko-KR" altLang="en-US" sz="1000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  </a:t>
            </a:r>
            <a:r>
              <a:rPr lang="ko-KR" altLang="en-US" sz="1000" dirty="0" err="1"/>
              <a:t>into</a:t>
            </a:r>
            <a:r>
              <a:rPr lang="ko-KR" altLang="en-US" sz="1000" dirty="0"/>
              <a:t> </a:t>
            </a:r>
            <a:r>
              <a:rPr lang="ko-KR" altLang="en-US" sz="1000" dirty="0" err="1"/>
              <a:t>v_birth</a:t>
            </a:r>
            <a:endParaRPr lang="ko-KR" altLang="en-US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  </a:t>
            </a:r>
            <a:r>
              <a:rPr lang="ko-KR" altLang="en-US" sz="1000" dirty="0" err="1"/>
              <a:t>from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cst_info</a:t>
            </a:r>
            <a:r>
              <a:rPr lang="ko-KR" altLang="en-US" sz="1000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  </a:t>
            </a:r>
            <a:r>
              <a:rPr lang="ko-KR" altLang="en-US" sz="1000" dirty="0" err="1"/>
              <a:t>where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cst_id</a:t>
            </a:r>
            <a:r>
              <a:rPr lang="ko-KR" altLang="en-US" sz="1000" dirty="0"/>
              <a:t>='C001';   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  </a:t>
            </a:r>
            <a:r>
              <a:rPr lang="ko-KR" altLang="en-US" sz="1000" dirty="0" err="1"/>
              <a:t>dbms_output.put_line</a:t>
            </a:r>
            <a:r>
              <a:rPr lang="ko-KR" altLang="en-US" sz="1000" dirty="0"/>
              <a:t>('</a:t>
            </a:r>
            <a:r>
              <a:rPr lang="ko-KR" altLang="en-US" sz="1000" dirty="0" err="1"/>
              <a:t>v_birth</a:t>
            </a:r>
            <a:r>
              <a:rPr lang="ko-KR" altLang="en-US" sz="1000" dirty="0"/>
              <a:t> : '||</a:t>
            </a:r>
            <a:r>
              <a:rPr lang="ko-KR" altLang="en-US" sz="1000" dirty="0" err="1"/>
              <a:t>v_birth</a:t>
            </a:r>
            <a:r>
              <a:rPr lang="ko-KR" altLang="en-US" sz="1000" dirty="0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000" dirty="0" err="1"/>
              <a:t>end</a:t>
            </a:r>
            <a:r>
              <a:rPr lang="ko-KR" altLang="en-US" sz="1000" dirty="0"/>
              <a:t>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B332636D-B00A-4E17-8F29-D1F9FB300B23}"/>
              </a:ext>
            </a:extLst>
          </p:cNvPr>
          <p:cNvSpPr/>
          <p:nvPr/>
        </p:nvSpPr>
        <p:spPr>
          <a:xfrm>
            <a:off x="4003737" y="899020"/>
            <a:ext cx="4184525" cy="357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Step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1.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기본 사용 구문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by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SQL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EF95BF98-5C13-4399-9A24-AB23FEA021F2}"/>
              </a:ext>
            </a:extLst>
          </p:cNvPr>
          <p:cNvSpPr/>
          <p:nvPr/>
        </p:nvSpPr>
        <p:spPr>
          <a:xfrm>
            <a:off x="775848" y="1591739"/>
            <a:ext cx="1930399" cy="3324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b="1" i="0">
                <a:solidFill>
                  <a:schemeClr val="tx1"/>
                </a:solidFill>
                <a:effectLst/>
                <a:latin typeface="+mj-ea"/>
                <a:ea typeface="+mj-ea"/>
              </a:rPr>
              <a:t>Static SQL</a:t>
            </a:r>
            <a:endParaRPr lang="ko-KR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F24FBF9-BB72-4D43-B7F1-AB8BED758D8D}"/>
              </a:ext>
            </a:extLst>
          </p:cNvPr>
          <p:cNvSpPr/>
          <p:nvPr/>
        </p:nvSpPr>
        <p:spPr>
          <a:xfrm>
            <a:off x="6885702" y="1591738"/>
            <a:ext cx="1930399" cy="3324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Dynamic SQL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7605C4E-530E-490B-88E9-4E0D90331D24}"/>
              </a:ext>
            </a:extLst>
          </p:cNvPr>
          <p:cNvSpPr/>
          <p:nvPr/>
        </p:nvSpPr>
        <p:spPr>
          <a:xfrm>
            <a:off x="6895825" y="1924219"/>
            <a:ext cx="3785136" cy="37559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--  기본구문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 err="1"/>
              <a:t>declare</a:t>
            </a:r>
            <a:r>
              <a:rPr lang="ko-KR" altLang="en-US" sz="1000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 </a:t>
            </a:r>
            <a:r>
              <a:rPr lang="ko-KR" altLang="en-US" sz="1000" dirty="0" err="1"/>
              <a:t>v_birth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cst_info.birth%type</a:t>
            </a:r>
            <a:r>
              <a:rPr lang="ko-KR" altLang="en-US" sz="1000" dirty="0"/>
              <a:t>; </a:t>
            </a:r>
          </a:p>
          <a:p>
            <a:pPr>
              <a:lnSpc>
                <a:spcPct val="150000"/>
              </a:lnSpc>
            </a:pPr>
            <a:r>
              <a:rPr lang="ko-KR" altLang="en-US" sz="1000" dirty="0" err="1"/>
              <a:t>begin</a:t>
            </a:r>
            <a:endParaRPr lang="ko-KR" altLang="en-US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  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  -- 생년 가져오기 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  EXECUTE IMMEDIATE   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    ' </a:t>
            </a:r>
            <a:r>
              <a:rPr lang="ko-KR" altLang="en-US" sz="1000" dirty="0" err="1"/>
              <a:t>select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birth</a:t>
            </a:r>
            <a:r>
              <a:rPr lang="ko-KR" altLang="en-US" sz="1000" dirty="0"/>
              <a:t> '   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   ||' </a:t>
            </a:r>
            <a:r>
              <a:rPr lang="ko-KR" altLang="en-US" sz="1000" dirty="0" err="1"/>
              <a:t>from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cst_info</a:t>
            </a:r>
            <a:r>
              <a:rPr lang="ko-KR" altLang="en-US" sz="1000" dirty="0"/>
              <a:t> '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   ||' </a:t>
            </a:r>
            <a:r>
              <a:rPr lang="ko-KR" altLang="en-US" sz="1000" dirty="0" err="1"/>
              <a:t>where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cst_id</a:t>
            </a:r>
            <a:r>
              <a:rPr lang="ko-KR" altLang="en-US" sz="1000" dirty="0"/>
              <a:t>=''C001'''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  INTO </a:t>
            </a:r>
            <a:r>
              <a:rPr lang="ko-KR" altLang="en-US" sz="1000" dirty="0" err="1"/>
              <a:t>v_birth</a:t>
            </a:r>
            <a:r>
              <a:rPr lang="ko-KR" altLang="en-US" sz="1000" dirty="0"/>
              <a:t>  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  ;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   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  </a:t>
            </a:r>
            <a:r>
              <a:rPr lang="ko-KR" altLang="en-US" sz="1000" dirty="0" err="1"/>
              <a:t>dbms_output.put_line</a:t>
            </a:r>
            <a:r>
              <a:rPr lang="ko-KR" altLang="en-US" sz="1000" dirty="0"/>
              <a:t>('</a:t>
            </a:r>
            <a:r>
              <a:rPr lang="ko-KR" altLang="en-US" sz="1000" dirty="0" err="1"/>
              <a:t>v_birth</a:t>
            </a:r>
            <a:r>
              <a:rPr lang="ko-KR" altLang="en-US" sz="1000" dirty="0"/>
              <a:t> : '||</a:t>
            </a:r>
            <a:r>
              <a:rPr lang="ko-KR" altLang="en-US" sz="1000" dirty="0" err="1"/>
              <a:t>v_birth</a:t>
            </a:r>
            <a:r>
              <a:rPr lang="ko-KR" altLang="en-US" sz="1000" dirty="0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000" dirty="0" err="1"/>
              <a:t>end</a:t>
            </a:r>
            <a:r>
              <a:rPr lang="ko-KR" altLang="en-US" sz="1000" dirty="0"/>
              <a:t>;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143A18C-6F34-4EBC-9AB3-F1D276BD9117}"/>
              </a:ext>
            </a:extLst>
          </p:cNvPr>
          <p:cNvCxnSpPr>
            <a:cxnSpLocks/>
          </p:cNvCxnSpPr>
          <p:nvPr/>
        </p:nvCxnSpPr>
        <p:spPr>
          <a:xfrm>
            <a:off x="6096000" y="1357745"/>
            <a:ext cx="0" cy="53755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151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5435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j-ea"/>
                <a:ea typeface="+mj-ea"/>
              </a:rPr>
              <a:t># </a:t>
            </a:r>
            <a:r>
              <a:rPr lang="en-US" altLang="ko-KR" sz="2000" b="1" dirty="0">
                <a:latin typeface="+mj-ea"/>
                <a:ea typeface="+mj-ea"/>
              </a:rPr>
              <a:t>Dynamic SQL </a:t>
            </a:r>
            <a:r>
              <a:rPr lang="ko-KR" altLang="en-US" sz="2000" b="1" dirty="0">
                <a:latin typeface="+mj-ea"/>
                <a:ea typeface="+mj-ea"/>
              </a:rPr>
              <a:t>개념 맛보기 </a:t>
            </a:r>
            <a:r>
              <a:rPr lang="en-US" altLang="ko-KR" sz="2000" b="1" dirty="0">
                <a:latin typeface="+mj-ea"/>
                <a:ea typeface="+mj-ea"/>
              </a:rPr>
              <a:t>(vs. Static </a:t>
            </a:r>
            <a:r>
              <a:rPr lang="en-US" altLang="ko-KR" sz="2000" b="1" dirty="0" smtClean="0">
                <a:latin typeface="+mj-ea"/>
                <a:ea typeface="+mj-ea"/>
              </a:rPr>
              <a:t>SQL)</a:t>
            </a:r>
            <a:endParaRPr lang="ko-KR" altLang="en-US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2143A18C-6F34-4EBC-9AB3-F1D276BD9117}"/>
              </a:ext>
            </a:extLst>
          </p:cNvPr>
          <p:cNvCxnSpPr>
            <a:cxnSpLocks/>
          </p:cNvCxnSpPr>
          <p:nvPr/>
        </p:nvCxnSpPr>
        <p:spPr>
          <a:xfrm>
            <a:off x="6096000" y="1357745"/>
            <a:ext cx="0" cy="53755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20CA92FE-3975-4907-9626-880D18CEE3C8}"/>
              </a:ext>
            </a:extLst>
          </p:cNvPr>
          <p:cNvSpPr/>
          <p:nvPr/>
        </p:nvSpPr>
        <p:spPr>
          <a:xfrm>
            <a:off x="775854" y="2133765"/>
            <a:ext cx="4184526" cy="3294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declare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err="1"/>
              <a:t>v_birth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cst_info.birth%type</a:t>
            </a:r>
            <a:r>
              <a:rPr lang="en-US" altLang="ko-KR" sz="10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err="1"/>
              <a:t>p_cst_id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cst_info.cst_id%type</a:t>
            </a:r>
            <a:r>
              <a:rPr lang="en-US" altLang="ko-KR" sz="1000" dirty="0"/>
              <a:t>:='C001';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begin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-- </a:t>
            </a:r>
            <a:r>
              <a:rPr lang="ko-KR" altLang="en-US" sz="1000" dirty="0"/>
              <a:t>생년 가져오기 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  </a:t>
            </a:r>
            <a:r>
              <a:rPr lang="en-US" altLang="ko-KR" sz="1000" dirty="0"/>
              <a:t>select birth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into </a:t>
            </a:r>
            <a:r>
              <a:rPr lang="en-US" altLang="ko-KR" sz="1000" dirty="0" err="1"/>
              <a:t>v_birth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from </a:t>
            </a:r>
            <a:r>
              <a:rPr lang="en-US" altLang="ko-KR" sz="1000" dirty="0" err="1"/>
              <a:t>cst_info</a:t>
            </a:r>
            <a:r>
              <a:rPr lang="en-US" altLang="ko-KR" sz="10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where </a:t>
            </a:r>
            <a:r>
              <a:rPr lang="en-US" altLang="ko-KR" sz="1000" dirty="0" err="1"/>
              <a:t>cst_id</a:t>
            </a:r>
            <a:r>
              <a:rPr lang="en-US" altLang="ko-KR" sz="1000" dirty="0"/>
              <a:t>=</a:t>
            </a:r>
            <a:r>
              <a:rPr lang="en-US" altLang="ko-KR" sz="1000" dirty="0" err="1"/>
              <a:t>p_cst_id</a:t>
            </a:r>
            <a:r>
              <a:rPr lang="en-US" altLang="ko-KR" sz="1000" dirty="0"/>
              <a:t>;   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</a:t>
            </a:r>
            <a:r>
              <a:rPr lang="en-US" altLang="ko-KR" sz="1000" dirty="0" err="1"/>
              <a:t>dbms_output.put_line</a:t>
            </a:r>
            <a:r>
              <a:rPr lang="en-US" altLang="ko-KR" sz="1000" dirty="0"/>
              <a:t>('</a:t>
            </a:r>
            <a:r>
              <a:rPr lang="en-US" altLang="ko-KR" sz="1000" dirty="0" err="1"/>
              <a:t>v_birth</a:t>
            </a:r>
            <a:r>
              <a:rPr lang="en-US" altLang="ko-KR" sz="1000" dirty="0"/>
              <a:t> : '||</a:t>
            </a:r>
            <a:r>
              <a:rPr lang="en-US" altLang="ko-KR" sz="1000" dirty="0" err="1"/>
              <a:t>v_birth</a:t>
            </a:r>
            <a:r>
              <a:rPr lang="en-US" altLang="ko-KR" sz="1000" dirty="0"/>
              <a:t>);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end;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B332636D-B00A-4E17-8F29-D1F9FB300B23}"/>
              </a:ext>
            </a:extLst>
          </p:cNvPr>
          <p:cNvSpPr/>
          <p:nvPr/>
        </p:nvSpPr>
        <p:spPr>
          <a:xfrm>
            <a:off x="4003737" y="899020"/>
            <a:ext cx="4184525" cy="357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Step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2. Parameter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사용 방법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EF95BF98-5C13-4399-9A24-AB23FEA021F2}"/>
              </a:ext>
            </a:extLst>
          </p:cNvPr>
          <p:cNvSpPr/>
          <p:nvPr/>
        </p:nvSpPr>
        <p:spPr>
          <a:xfrm>
            <a:off x="775854" y="1591739"/>
            <a:ext cx="1930399" cy="3324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b="1" i="0">
                <a:solidFill>
                  <a:schemeClr val="tx1"/>
                </a:solidFill>
                <a:effectLst/>
                <a:latin typeface="+mj-ea"/>
                <a:ea typeface="+mj-ea"/>
              </a:rPr>
              <a:t>Static SQL</a:t>
            </a:r>
            <a:endParaRPr lang="ko-KR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F24FBF9-BB72-4D43-B7F1-AB8BED758D8D}"/>
              </a:ext>
            </a:extLst>
          </p:cNvPr>
          <p:cNvSpPr/>
          <p:nvPr/>
        </p:nvSpPr>
        <p:spPr>
          <a:xfrm>
            <a:off x="6894953" y="1591738"/>
            <a:ext cx="1930399" cy="3324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Dynamic SQL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77605C4E-530E-490B-88E9-4E0D90331D24}"/>
              </a:ext>
            </a:extLst>
          </p:cNvPr>
          <p:cNvSpPr/>
          <p:nvPr/>
        </p:nvSpPr>
        <p:spPr>
          <a:xfrm>
            <a:off x="6895840" y="2133765"/>
            <a:ext cx="3785136" cy="39867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declare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err="1"/>
              <a:t>v_birth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cst_info.birth%type</a:t>
            </a:r>
            <a:r>
              <a:rPr lang="en-US" altLang="ko-KR" sz="1000" dirty="0"/>
              <a:t>;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err="1"/>
              <a:t>p_cst_id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cst_info.cst_id%type</a:t>
            </a:r>
            <a:r>
              <a:rPr lang="en-US" altLang="ko-KR" sz="1000" dirty="0"/>
              <a:t>:='C001';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err="1"/>
              <a:t>v_qry</a:t>
            </a:r>
            <a:r>
              <a:rPr lang="en-US" altLang="ko-KR" sz="1000" dirty="0"/>
              <a:t> varchar2(1000);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begin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</a:t>
            </a:r>
            <a:r>
              <a:rPr lang="en-US" altLang="ko-KR" sz="1000" dirty="0" err="1"/>
              <a:t>v_qry</a:t>
            </a:r>
            <a:r>
              <a:rPr lang="en-US" altLang="ko-KR" sz="1000" dirty="0"/>
              <a:t> :=' select birth from </a:t>
            </a:r>
            <a:r>
              <a:rPr lang="en-US" altLang="ko-KR" sz="1000" dirty="0" err="1"/>
              <a:t>cst_info</a:t>
            </a:r>
            <a:r>
              <a:rPr lang="en-US" altLang="ko-KR" sz="1000" dirty="0"/>
              <a:t> where </a:t>
            </a:r>
            <a:r>
              <a:rPr lang="en-US" altLang="ko-KR" sz="1000" dirty="0" err="1"/>
              <a:t>cst_id</a:t>
            </a:r>
            <a:r>
              <a:rPr lang="en-US" altLang="ko-KR" sz="1000" dirty="0"/>
              <a:t>= :</a:t>
            </a:r>
            <a:r>
              <a:rPr lang="en-US" altLang="ko-KR" sz="1000" dirty="0" err="1"/>
              <a:t>val</a:t>
            </a:r>
            <a:r>
              <a:rPr lang="en-US" altLang="ko-KR" sz="1000" dirty="0"/>
              <a:t> ';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-- </a:t>
            </a:r>
            <a:r>
              <a:rPr lang="ko-KR" altLang="en-US" sz="1000" dirty="0"/>
              <a:t>생년 가져오기 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  </a:t>
            </a:r>
            <a:r>
              <a:rPr lang="en-US" altLang="ko-KR" sz="1000" dirty="0"/>
              <a:t>EXECUTE IMMEDIATE  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</a:t>
            </a:r>
            <a:r>
              <a:rPr lang="en-US" altLang="ko-KR" sz="1000" dirty="0" err="1"/>
              <a:t>v_qry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INTO </a:t>
            </a:r>
            <a:r>
              <a:rPr lang="en-US" altLang="ko-KR" sz="1000" dirty="0" err="1"/>
              <a:t>v_birth</a:t>
            </a:r>
            <a:r>
              <a:rPr lang="en-US" altLang="ko-KR" sz="1000" dirty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USING </a:t>
            </a:r>
            <a:r>
              <a:rPr lang="en-US" altLang="ko-KR" sz="1000" dirty="0" err="1"/>
              <a:t>p_cst_id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;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</a:t>
            </a:r>
            <a:r>
              <a:rPr lang="en-US" altLang="ko-KR" sz="1000" dirty="0" err="1"/>
              <a:t>dbms_output.put_line</a:t>
            </a:r>
            <a:r>
              <a:rPr lang="en-US" altLang="ko-KR" sz="1000" dirty="0"/>
              <a:t>('</a:t>
            </a:r>
            <a:r>
              <a:rPr lang="en-US" altLang="ko-KR" sz="1000" dirty="0" err="1"/>
              <a:t>v_birth</a:t>
            </a:r>
            <a:r>
              <a:rPr lang="en-US" altLang="ko-KR" sz="1000" dirty="0"/>
              <a:t> : '||</a:t>
            </a:r>
            <a:r>
              <a:rPr lang="en-US" altLang="ko-KR" sz="1000" dirty="0" err="1"/>
              <a:t>v_birth</a:t>
            </a:r>
            <a:r>
              <a:rPr lang="en-US" altLang="ko-KR" sz="1000" dirty="0"/>
              <a:t>);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end;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347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5435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j-ea"/>
                <a:ea typeface="+mj-ea"/>
              </a:rPr>
              <a:t># </a:t>
            </a:r>
            <a:r>
              <a:rPr lang="en-US" altLang="ko-KR" sz="2000" b="1" dirty="0">
                <a:latin typeface="+mj-ea"/>
                <a:ea typeface="+mj-ea"/>
              </a:rPr>
              <a:t>Dynamic SQL </a:t>
            </a:r>
            <a:r>
              <a:rPr lang="ko-KR" altLang="en-US" sz="2000" b="1" dirty="0">
                <a:latin typeface="+mj-ea"/>
                <a:ea typeface="+mj-ea"/>
              </a:rPr>
              <a:t>개념 맛보기 </a:t>
            </a:r>
            <a:r>
              <a:rPr lang="en-US" altLang="ko-KR" sz="2000" b="1" dirty="0">
                <a:latin typeface="+mj-ea"/>
                <a:ea typeface="+mj-ea"/>
              </a:rPr>
              <a:t>(vs. Static </a:t>
            </a:r>
            <a:r>
              <a:rPr lang="en-US" altLang="ko-KR" sz="2000" b="1" dirty="0" smtClean="0">
                <a:latin typeface="+mj-ea"/>
                <a:ea typeface="+mj-ea"/>
              </a:rPr>
              <a:t>SQL)</a:t>
            </a:r>
            <a:endParaRPr lang="ko-KR" altLang="en-US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2143A18C-6F34-4EBC-9AB3-F1D276BD9117}"/>
              </a:ext>
            </a:extLst>
          </p:cNvPr>
          <p:cNvCxnSpPr>
            <a:cxnSpLocks/>
          </p:cNvCxnSpPr>
          <p:nvPr/>
        </p:nvCxnSpPr>
        <p:spPr>
          <a:xfrm>
            <a:off x="5988420" y="1357745"/>
            <a:ext cx="0" cy="53755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0CA92FE-3975-4907-9626-880D18CEE3C8}"/>
              </a:ext>
            </a:extLst>
          </p:cNvPr>
          <p:cNvSpPr/>
          <p:nvPr/>
        </p:nvSpPr>
        <p:spPr>
          <a:xfrm>
            <a:off x="775852" y="2133765"/>
            <a:ext cx="4184526" cy="3294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declare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err="1"/>
              <a:t>v_birth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cst_info.birth%type</a:t>
            </a:r>
            <a:r>
              <a:rPr lang="en-US" altLang="ko-KR" sz="10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err="1"/>
              <a:t>p_cst_id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cst_info.cst_id%type</a:t>
            </a:r>
            <a:r>
              <a:rPr lang="en-US" altLang="ko-KR" sz="1000" dirty="0"/>
              <a:t>:='C001';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begin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-- </a:t>
            </a:r>
            <a:r>
              <a:rPr lang="ko-KR" altLang="en-US" sz="1000" dirty="0"/>
              <a:t>생년 가져오기 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  </a:t>
            </a:r>
            <a:r>
              <a:rPr lang="en-US" altLang="ko-KR" sz="1000" dirty="0"/>
              <a:t>select birth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into </a:t>
            </a:r>
            <a:r>
              <a:rPr lang="en-US" altLang="ko-KR" sz="1000" dirty="0" err="1"/>
              <a:t>v_birth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from </a:t>
            </a:r>
            <a:r>
              <a:rPr lang="en-US" altLang="ko-KR" sz="1000" dirty="0" err="1"/>
              <a:t>cst_info</a:t>
            </a:r>
            <a:r>
              <a:rPr lang="en-US" altLang="ko-KR" sz="10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where </a:t>
            </a:r>
            <a:r>
              <a:rPr lang="en-US" altLang="ko-KR" sz="1000" dirty="0" err="1"/>
              <a:t>cst_id</a:t>
            </a:r>
            <a:r>
              <a:rPr lang="en-US" altLang="ko-KR" sz="1000" dirty="0"/>
              <a:t>=</a:t>
            </a:r>
            <a:r>
              <a:rPr lang="en-US" altLang="ko-KR" sz="1000" dirty="0" err="1"/>
              <a:t>p_cst_id</a:t>
            </a:r>
            <a:r>
              <a:rPr lang="en-US" altLang="ko-KR" sz="1000" dirty="0"/>
              <a:t>;   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</a:t>
            </a:r>
            <a:r>
              <a:rPr lang="en-US" altLang="ko-KR" sz="1000" dirty="0" err="1"/>
              <a:t>dbms_output.put_line</a:t>
            </a:r>
            <a:r>
              <a:rPr lang="en-US" altLang="ko-KR" sz="1000" dirty="0"/>
              <a:t>('</a:t>
            </a:r>
            <a:r>
              <a:rPr lang="en-US" altLang="ko-KR" sz="1000" dirty="0" err="1"/>
              <a:t>v_birth</a:t>
            </a:r>
            <a:r>
              <a:rPr lang="en-US" altLang="ko-KR" sz="1000" dirty="0"/>
              <a:t> : '||</a:t>
            </a:r>
            <a:r>
              <a:rPr lang="en-US" altLang="ko-KR" sz="1000" dirty="0" err="1"/>
              <a:t>v_birth</a:t>
            </a:r>
            <a:r>
              <a:rPr lang="en-US" altLang="ko-KR" sz="1000" dirty="0"/>
              <a:t>);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end;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332636D-B00A-4E17-8F29-D1F9FB300B23}"/>
              </a:ext>
            </a:extLst>
          </p:cNvPr>
          <p:cNvSpPr/>
          <p:nvPr/>
        </p:nvSpPr>
        <p:spPr>
          <a:xfrm>
            <a:off x="4003737" y="899020"/>
            <a:ext cx="4184525" cy="357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Step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3. Runtime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유무 확인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EF95BF98-5C13-4399-9A24-AB23FEA021F2}"/>
              </a:ext>
            </a:extLst>
          </p:cNvPr>
          <p:cNvSpPr/>
          <p:nvPr/>
        </p:nvSpPr>
        <p:spPr>
          <a:xfrm>
            <a:off x="775852" y="1591739"/>
            <a:ext cx="1930399" cy="3324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b="1" i="0">
                <a:solidFill>
                  <a:schemeClr val="tx1"/>
                </a:solidFill>
                <a:effectLst/>
                <a:latin typeface="+mj-ea"/>
                <a:ea typeface="+mj-ea"/>
              </a:rPr>
              <a:t>Static SQL</a:t>
            </a:r>
            <a:endParaRPr lang="ko-KR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F24FBF9-BB72-4D43-B7F1-AB8BED758D8D}"/>
              </a:ext>
            </a:extLst>
          </p:cNvPr>
          <p:cNvSpPr/>
          <p:nvPr/>
        </p:nvSpPr>
        <p:spPr>
          <a:xfrm>
            <a:off x="6904181" y="1591738"/>
            <a:ext cx="1930399" cy="3324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Dynamic SQL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7605C4E-530E-490B-88E9-4E0D90331D24}"/>
              </a:ext>
            </a:extLst>
          </p:cNvPr>
          <p:cNvSpPr/>
          <p:nvPr/>
        </p:nvSpPr>
        <p:spPr>
          <a:xfrm>
            <a:off x="6895832" y="2133765"/>
            <a:ext cx="3785136" cy="352506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declare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err="1"/>
              <a:t>v_birth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cst_info.birth%type</a:t>
            </a:r>
            <a:r>
              <a:rPr lang="en-US" altLang="ko-KR" sz="1000" dirty="0"/>
              <a:t>;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err="1"/>
              <a:t>p_cst_id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cst_info.cst_id%type</a:t>
            </a:r>
            <a:r>
              <a:rPr lang="en-US" altLang="ko-KR" sz="1000" dirty="0"/>
              <a:t>:='C001';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err="1"/>
              <a:t>v_qry</a:t>
            </a:r>
            <a:r>
              <a:rPr lang="en-US" altLang="ko-KR" sz="1000" dirty="0"/>
              <a:t> varchar2(1000);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begin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</a:t>
            </a:r>
            <a:r>
              <a:rPr lang="en-US" altLang="ko-KR" sz="1000" dirty="0" err="1"/>
              <a:t>v_qry</a:t>
            </a:r>
            <a:r>
              <a:rPr lang="en-US" altLang="ko-KR" sz="1000" dirty="0"/>
              <a:t> :=' select birth from </a:t>
            </a:r>
            <a:r>
              <a:rPr lang="en-US" altLang="ko-KR" sz="1000" dirty="0" err="1"/>
              <a:t>cst_info</a:t>
            </a:r>
            <a:r>
              <a:rPr lang="en-US" altLang="ko-KR" sz="1000" dirty="0"/>
              <a:t> where </a:t>
            </a:r>
            <a:r>
              <a:rPr lang="en-US" altLang="ko-KR" sz="1000" dirty="0" err="1"/>
              <a:t>cst_id</a:t>
            </a:r>
            <a:r>
              <a:rPr lang="en-US" altLang="ko-KR" sz="1000" dirty="0"/>
              <a:t>= :</a:t>
            </a:r>
            <a:r>
              <a:rPr lang="en-US" altLang="ko-KR" sz="1000" dirty="0" err="1"/>
              <a:t>val</a:t>
            </a:r>
            <a:r>
              <a:rPr lang="en-US" altLang="ko-KR" sz="1000" dirty="0"/>
              <a:t> ';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-- </a:t>
            </a:r>
            <a:r>
              <a:rPr lang="ko-KR" altLang="en-US" sz="1000" dirty="0"/>
              <a:t>생년 가져오기 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  </a:t>
            </a:r>
            <a:r>
              <a:rPr lang="en-US" altLang="ko-KR" sz="1000" dirty="0"/>
              <a:t>EXECUTE IMMEDIATE  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</a:t>
            </a:r>
            <a:r>
              <a:rPr lang="en-US" altLang="ko-KR" sz="1000" dirty="0" err="1"/>
              <a:t>v_qry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INTO </a:t>
            </a:r>
            <a:r>
              <a:rPr lang="en-US" altLang="ko-KR" sz="1000" dirty="0" err="1"/>
              <a:t>v_birth</a:t>
            </a:r>
            <a:r>
              <a:rPr lang="en-US" altLang="ko-KR" sz="1000" dirty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USING </a:t>
            </a:r>
            <a:r>
              <a:rPr lang="en-US" altLang="ko-KR" sz="1000" dirty="0" err="1"/>
              <a:t>p_cst_id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;  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</a:t>
            </a:r>
            <a:r>
              <a:rPr lang="en-US" altLang="ko-KR" sz="1000" dirty="0" err="1"/>
              <a:t>dbms_output.put_line</a:t>
            </a:r>
            <a:r>
              <a:rPr lang="en-US" altLang="ko-KR" sz="1000" dirty="0"/>
              <a:t>('</a:t>
            </a:r>
            <a:r>
              <a:rPr lang="en-US" altLang="ko-KR" sz="1000" dirty="0" err="1"/>
              <a:t>v_birth</a:t>
            </a:r>
            <a:r>
              <a:rPr lang="en-US" altLang="ko-KR" sz="1000" dirty="0"/>
              <a:t> : '||</a:t>
            </a:r>
            <a:r>
              <a:rPr lang="en-US" altLang="ko-KR" sz="1000" dirty="0" err="1"/>
              <a:t>v_birth</a:t>
            </a:r>
            <a:r>
              <a:rPr lang="en-US" altLang="ko-KR" sz="10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end;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66915A1A-B7B5-4DD9-9641-C9FF70627996}"/>
              </a:ext>
            </a:extLst>
          </p:cNvPr>
          <p:cNvSpPr/>
          <p:nvPr/>
        </p:nvSpPr>
        <p:spPr>
          <a:xfrm>
            <a:off x="5935443" y="6158236"/>
            <a:ext cx="67056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i="0" dirty="0">
                <a:solidFill>
                  <a:srgbClr val="1A1816"/>
                </a:solidFill>
                <a:effectLst/>
                <a:latin typeface="Oracle Sans"/>
              </a:rPr>
              <a:t>* Dynamic SQL</a:t>
            </a:r>
            <a:r>
              <a:rPr lang="en-US" altLang="ko-KR" sz="1000" b="0" i="0" dirty="0">
                <a:solidFill>
                  <a:srgbClr val="1A1816"/>
                </a:solidFill>
                <a:effectLst/>
                <a:latin typeface="Oracle Sans"/>
              </a:rPr>
              <a:t> is a programming methodology for generating and running SQL statements at run time.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C1CC9CE-9D8E-4077-9B89-ABB16336A2D7}"/>
              </a:ext>
            </a:extLst>
          </p:cNvPr>
          <p:cNvSpPr/>
          <p:nvPr/>
        </p:nvSpPr>
        <p:spPr>
          <a:xfrm>
            <a:off x="374073" y="6158236"/>
            <a:ext cx="5541818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/>
              <a:t>* </a:t>
            </a:r>
            <a:r>
              <a:rPr lang="ko-KR" altLang="en-US" sz="1000" b="1" dirty="0" err="1"/>
              <a:t>Static</a:t>
            </a:r>
            <a:r>
              <a:rPr lang="ko-KR" altLang="en-US" sz="1000" b="1" dirty="0"/>
              <a:t> SQL </a:t>
            </a:r>
            <a:r>
              <a:rPr lang="ko-KR" altLang="en-US" sz="1000" b="1" dirty="0" err="1"/>
              <a:t>is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a</a:t>
            </a:r>
            <a:r>
              <a:rPr lang="ko-KR" altLang="en-US" sz="1000" b="1" dirty="0"/>
              <a:t> PL/SQL </a:t>
            </a:r>
            <a:r>
              <a:rPr lang="ko-KR" altLang="en-US" sz="1000" b="1" dirty="0" err="1"/>
              <a:t>feature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that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allows</a:t>
            </a:r>
            <a:r>
              <a:rPr lang="ko-KR" altLang="en-US" sz="1000" b="1" dirty="0"/>
              <a:t> SQL </a:t>
            </a:r>
            <a:r>
              <a:rPr lang="ko-KR" altLang="en-US" sz="1000" b="1" dirty="0" err="1"/>
              <a:t>syntax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directly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in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a</a:t>
            </a:r>
            <a:r>
              <a:rPr lang="ko-KR" altLang="en-US" sz="1000" b="1" dirty="0"/>
              <a:t> PL/SQL </a:t>
            </a:r>
            <a:r>
              <a:rPr lang="ko-KR" altLang="en-US" sz="1000" b="1" dirty="0" err="1"/>
              <a:t>statement</a:t>
            </a:r>
            <a:r>
              <a:rPr lang="ko-KR" altLang="en-US" sz="1000" b="1" dirty="0"/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230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5435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j-ea"/>
                <a:ea typeface="+mj-ea"/>
              </a:rPr>
              <a:t># </a:t>
            </a:r>
            <a:r>
              <a:rPr lang="en-US" altLang="ko-KR" sz="2000" b="1" dirty="0">
                <a:latin typeface="+mj-ea"/>
                <a:ea typeface="+mj-ea"/>
              </a:rPr>
              <a:t>Dynamic SQL </a:t>
            </a:r>
            <a:r>
              <a:rPr lang="ko-KR" altLang="en-US" sz="2000" b="1" dirty="0">
                <a:latin typeface="+mj-ea"/>
                <a:ea typeface="+mj-ea"/>
              </a:rPr>
              <a:t>개념 맛보기 </a:t>
            </a:r>
            <a:r>
              <a:rPr lang="en-US" altLang="ko-KR" sz="2000" b="1" dirty="0">
                <a:latin typeface="+mj-ea"/>
                <a:ea typeface="+mj-ea"/>
              </a:rPr>
              <a:t>(vs. Static </a:t>
            </a:r>
            <a:r>
              <a:rPr lang="en-US" altLang="ko-KR" sz="2000" b="1" dirty="0" smtClean="0">
                <a:latin typeface="+mj-ea"/>
                <a:ea typeface="+mj-ea"/>
              </a:rPr>
              <a:t>SQL)</a:t>
            </a:r>
            <a:endParaRPr lang="ko-KR" altLang="en-US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2143A18C-6F34-4EBC-9AB3-F1D276BD9117}"/>
              </a:ext>
            </a:extLst>
          </p:cNvPr>
          <p:cNvCxnSpPr>
            <a:cxnSpLocks/>
          </p:cNvCxnSpPr>
          <p:nvPr/>
        </p:nvCxnSpPr>
        <p:spPr>
          <a:xfrm>
            <a:off x="6096000" y="1357745"/>
            <a:ext cx="0" cy="53755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20CA92FE-3975-4907-9626-880D18CEE3C8}"/>
              </a:ext>
            </a:extLst>
          </p:cNvPr>
          <p:cNvSpPr/>
          <p:nvPr/>
        </p:nvSpPr>
        <p:spPr>
          <a:xfrm>
            <a:off x="775852" y="2133765"/>
            <a:ext cx="4184526" cy="375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declare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err="1"/>
              <a:t>v_birth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cst_info.birth%type</a:t>
            </a:r>
            <a:r>
              <a:rPr lang="en-US" altLang="ko-KR" sz="10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err="1"/>
              <a:t>p_cst_id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cst_info.cst_id%type</a:t>
            </a:r>
            <a:r>
              <a:rPr lang="en-US" altLang="ko-KR" sz="1000" dirty="0"/>
              <a:t>:='C001';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begin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</a:t>
            </a:r>
            <a:r>
              <a:rPr lang="en-US" altLang="ko-KR" sz="1000" dirty="0" err="1"/>
              <a:t>dbms_output.put_line</a:t>
            </a:r>
            <a:r>
              <a:rPr lang="en-US" altLang="ko-KR" sz="1000" dirty="0"/>
              <a:t>('Start');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-- </a:t>
            </a:r>
            <a:r>
              <a:rPr lang="ko-KR" altLang="en-US" sz="1000" dirty="0"/>
              <a:t>생년 가져오기 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  </a:t>
            </a:r>
            <a:r>
              <a:rPr lang="en-US" altLang="ko-KR" sz="1000" dirty="0"/>
              <a:t>select birth   into </a:t>
            </a:r>
            <a:r>
              <a:rPr lang="en-US" altLang="ko-KR" sz="1000" dirty="0" err="1"/>
              <a:t>v_birth</a:t>
            </a:r>
            <a:r>
              <a:rPr lang="en-US" altLang="ko-KR" sz="1000" dirty="0"/>
              <a:t>   from </a:t>
            </a:r>
            <a:r>
              <a:rPr lang="en-US" altLang="ko-KR" sz="1000" dirty="0" err="1"/>
              <a:t>cst_info</a:t>
            </a:r>
            <a:r>
              <a:rPr lang="en-US" altLang="ko-KR" sz="1000" dirty="0"/>
              <a:t>   where </a:t>
            </a:r>
            <a:r>
              <a:rPr lang="en-US" altLang="ko-KR" sz="1000" dirty="0" err="1"/>
              <a:t>cst_id</a:t>
            </a:r>
            <a:r>
              <a:rPr lang="en-US" altLang="ko-KR" sz="1000" dirty="0"/>
              <a:t>=</a:t>
            </a:r>
            <a:r>
              <a:rPr lang="en-US" altLang="ko-KR" sz="1000" dirty="0" err="1"/>
              <a:t>p_cst_id</a:t>
            </a:r>
            <a:r>
              <a:rPr lang="en-US" altLang="ko-KR" sz="1000" dirty="0"/>
              <a:t>;  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</a:t>
            </a:r>
            <a:r>
              <a:rPr lang="en-US" altLang="ko-KR" sz="1000" dirty="0" err="1"/>
              <a:t>dbms_output.put_line</a:t>
            </a:r>
            <a:r>
              <a:rPr lang="en-US" altLang="ko-KR" sz="1000" dirty="0"/>
              <a:t>('</a:t>
            </a:r>
            <a:r>
              <a:rPr lang="en-US" altLang="ko-KR" sz="1000" dirty="0" err="1"/>
              <a:t>v_birth</a:t>
            </a:r>
            <a:r>
              <a:rPr lang="en-US" altLang="ko-KR" sz="1000" dirty="0"/>
              <a:t> : '||</a:t>
            </a:r>
            <a:r>
              <a:rPr lang="en-US" altLang="ko-KR" sz="1000" dirty="0" err="1"/>
              <a:t>v_birth</a:t>
            </a:r>
            <a:r>
              <a:rPr lang="en-US" altLang="ko-KR" sz="10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-- </a:t>
            </a:r>
            <a:r>
              <a:rPr lang="ko-KR" altLang="en-US" sz="1000" dirty="0"/>
              <a:t>생년 가져오기 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  </a:t>
            </a:r>
            <a:r>
              <a:rPr lang="en-US" altLang="ko-KR" sz="1000" dirty="0" err="1"/>
              <a:t>p_cst_id</a:t>
            </a:r>
            <a:r>
              <a:rPr lang="en-US" altLang="ko-KR" sz="1000" dirty="0"/>
              <a:t> :='C002';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select birth   into </a:t>
            </a:r>
            <a:r>
              <a:rPr lang="en-US" altLang="ko-KR" sz="1000" dirty="0" err="1"/>
              <a:t>v_birth</a:t>
            </a:r>
            <a:r>
              <a:rPr lang="en-US" altLang="ko-KR" sz="1000" dirty="0"/>
              <a:t>   from </a:t>
            </a:r>
            <a:r>
              <a:rPr lang="en-US" altLang="ko-KR" sz="1000" dirty="0" err="1"/>
              <a:t>cst_info</a:t>
            </a:r>
            <a:r>
              <a:rPr lang="en-US" altLang="ko-KR" sz="1000" dirty="0"/>
              <a:t>   where </a:t>
            </a:r>
            <a:r>
              <a:rPr lang="en-US" altLang="ko-KR" sz="1000" dirty="0" err="1"/>
              <a:t>cst_id</a:t>
            </a:r>
            <a:r>
              <a:rPr lang="en-US" altLang="ko-KR" sz="1000" dirty="0"/>
              <a:t>=</a:t>
            </a:r>
            <a:r>
              <a:rPr lang="en-US" altLang="ko-KR" sz="1000" dirty="0" err="1"/>
              <a:t>p_cst_id</a:t>
            </a:r>
            <a:r>
              <a:rPr lang="en-US" altLang="ko-KR" sz="1000" dirty="0"/>
              <a:t>;  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</a:t>
            </a:r>
            <a:r>
              <a:rPr lang="en-US" altLang="ko-KR" sz="1000" dirty="0" err="1"/>
              <a:t>dbms_output.put_line</a:t>
            </a:r>
            <a:r>
              <a:rPr lang="en-US" altLang="ko-KR" sz="1000" dirty="0"/>
              <a:t>('</a:t>
            </a:r>
            <a:r>
              <a:rPr lang="en-US" altLang="ko-KR" sz="1000" dirty="0" err="1"/>
              <a:t>v_birth</a:t>
            </a:r>
            <a:r>
              <a:rPr lang="en-US" altLang="ko-KR" sz="1000" dirty="0"/>
              <a:t> : '||</a:t>
            </a:r>
            <a:r>
              <a:rPr lang="en-US" altLang="ko-KR" sz="1000" dirty="0" err="1"/>
              <a:t>v_birth</a:t>
            </a:r>
            <a:r>
              <a:rPr lang="en-US" altLang="ko-KR" sz="10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end;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B332636D-B00A-4E17-8F29-D1F9FB300B23}"/>
              </a:ext>
            </a:extLst>
          </p:cNvPr>
          <p:cNvSpPr/>
          <p:nvPr/>
        </p:nvSpPr>
        <p:spPr>
          <a:xfrm>
            <a:off x="3564361" y="899020"/>
            <a:ext cx="5063276" cy="357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Step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4. by Runtime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특징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쿼리 재사용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EF95BF98-5C13-4399-9A24-AB23FEA021F2}"/>
              </a:ext>
            </a:extLst>
          </p:cNvPr>
          <p:cNvSpPr/>
          <p:nvPr/>
        </p:nvSpPr>
        <p:spPr>
          <a:xfrm>
            <a:off x="775852" y="1591739"/>
            <a:ext cx="1930399" cy="3324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b="1" i="0">
                <a:solidFill>
                  <a:schemeClr val="tx1"/>
                </a:solidFill>
                <a:effectLst/>
                <a:latin typeface="+mj-ea"/>
                <a:ea typeface="+mj-ea"/>
              </a:rPr>
              <a:t>Static SQL</a:t>
            </a:r>
            <a:endParaRPr lang="ko-KR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F24FBF9-BB72-4D43-B7F1-AB8BED758D8D}"/>
              </a:ext>
            </a:extLst>
          </p:cNvPr>
          <p:cNvSpPr/>
          <p:nvPr/>
        </p:nvSpPr>
        <p:spPr>
          <a:xfrm>
            <a:off x="6885707" y="1591738"/>
            <a:ext cx="1930399" cy="3324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Dynamic SQL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77605C4E-530E-490B-88E9-4E0D90331D24}"/>
              </a:ext>
            </a:extLst>
          </p:cNvPr>
          <p:cNvSpPr/>
          <p:nvPr/>
        </p:nvSpPr>
        <p:spPr>
          <a:xfrm>
            <a:off x="6895829" y="2133765"/>
            <a:ext cx="4483367" cy="3525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+mj-ea"/>
                <a:ea typeface="+mj-ea"/>
              </a:rPr>
              <a:t>declare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err="1">
                <a:latin typeface="+mj-ea"/>
                <a:ea typeface="+mj-ea"/>
              </a:rPr>
              <a:t>v_birth</a:t>
            </a:r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err="1">
                <a:latin typeface="+mj-ea"/>
                <a:ea typeface="+mj-ea"/>
              </a:rPr>
              <a:t>cst_info.birth%type</a:t>
            </a:r>
            <a:r>
              <a:rPr lang="en-US" altLang="ko-KR" sz="1000" dirty="0">
                <a:latin typeface="+mj-ea"/>
                <a:ea typeface="+mj-ea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err="1">
                <a:latin typeface="+mj-ea"/>
                <a:ea typeface="+mj-ea"/>
              </a:rPr>
              <a:t>p_cst_id</a:t>
            </a:r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err="1">
                <a:latin typeface="+mj-ea"/>
                <a:ea typeface="+mj-ea"/>
              </a:rPr>
              <a:t>cst_info.cst_id%type</a:t>
            </a:r>
            <a:r>
              <a:rPr lang="en-US" altLang="ko-KR" sz="1000" dirty="0">
                <a:latin typeface="+mj-ea"/>
                <a:ea typeface="+mj-ea"/>
              </a:rPr>
              <a:t>:='C001';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err="1">
                <a:latin typeface="+mj-ea"/>
                <a:ea typeface="+mj-ea"/>
              </a:rPr>
              <a:t>v_qry</a:t>
            </a:r>
            <a:r>
              <a:rPr lang="en-US" altLang="ko-KR" sz="1000" dirty="0">
                <a:latin typeface="+mj-ea"/>
                <a:ea typeface="+mj-ea"/>
              </a:rPr>
              <a:t> varchar2(1000);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j-ea"/>
                <a:ea typeface="+mj-ea"/>
              </a:rPr>
              <a:t>begin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j-ea"/>
                <a:ea typeface="+mj-ea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j-ea"/>
                <a:ea typeface="+mj-ea"/>
              </a:rPr>
              <a:t>  </a:t>
            </a:r>
            <a:r>
              <a:rPr lang="en-US" altLang="ko-KR" sz="1000" dirty="0" err="1">
                <a:latin typeface="+mj-ea"/>
                <a:ea typeface="+mj-ea"/>
              </a:rPr>
              <a:t>v_qry</a:t>
            </a:r>
            <a:r>
              <a:rPr lang="en-US" altLang="ko-KR" sz="1000" dirty="0">
                <a:latin typeface="+mj-ea"/>
                <a:ea typeface="+mj-ea"/>
              </a:rPr>
              <a:t> :=' select birth from </a:t>
            </a:r>
            <a:r>
              <a:rPr lang="en-US" altLang="ko-KR" sz="1000" dirty="0" err="1">
                <a:latin typeface="+mj-ea"/>
                <a:ea typeface="+mj-ea"/>
              </a:rPr>
              <a:t>cst_info</a:t>
            </a:r>
            <a:r>
              <a:rPr lang="en-US" altLang="ko-KR" sz="1000" dirty="0">
                <a:latin typeface="+mj-ea"/>
                <a:ea typeface="+mj-ea"/>
              </a:rPr>
              <a:t> where </a:t>
            </a:r>
            <a:r>
              <a:rPr lang="en-US" altLang="ko-KR" sz="1000" dirty="0" err="1">
                <a:latin typeface="+mj-ea"/>
                <a:ea typeface="+mj-ea"/>
              </a:rPr>
              <a:t>cst_id</a:t>
            </a:r>
            <a:r>
              <a:rPr lang="en-US" altLang="ko-KR" sz="1000" dirty="0">
                <a:latin typeface="+mj-ea"/>
                <a:ea typeface="+mj-ea"/>
              </a:rPr>
              <a:t>= :</a:t>
            </a:r>
            <a:r>
              <a:rPr lang="en-US" altLang="ko-KR" sz="1000" dirty="0" err="1">
                <a:latin typeface="+mj-ea"/>
                <a:ea typeface="+mj-ea"/>
              </a:rPr>
              <a:t>val</a:t>
            </a:r>
            <a:r>
              <a:rPr lang="en-US" altLang="ko-KR" sz="1000" dirty="0">
                <a:latin typeface="+mj-ea"/>
                <a:ea typeface="+mj-ea"/>
              </a:rPr>
              <a:t> ';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j-ea"/>
                <a:ea typeface="+mj-ea"/>
              </a:rPr>
              <a:t>  -- </a:t>
            </a:r>
            <a:r>
              <a:rPr lang="ko-KR" altLang="en-US" sz="1000" dirty="0">
                <a:latin typeface="+mj-ea"/>
                <a:ea typeface="+mj-ea"/>
              </a:rPr>
              <a:t>생년 가져오기 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+mj-ea"/>
                <a:ea typeface="+mj-ea"/>
              </a:rPr>
              <a:t>  </a:t>
            </a:r>
            <a:r>
              <a:rPr lang="en-US" altLang="ko-KR" sz="1000" dirty="0">
                <a:latin typeface="+mj-ea"/>
                <a:ea typeface="+mj-ea"/>
              </a:rPr>
              <a:t>EXECUTE IMMEDIATE </a:t>
            </a:r>
            <a:r>
              <a:rPr lang="en-US" altLang="ko-KR" sz="1000" dirty="0" err="1">
                <a:latin typeface="+mj-ea"/>
                <a:ea typeface="+mj-ea"/>
              </a:rPr>
              <a:t>v_qry</a:t>
            </a:r>
            <a:r>
              <a:rPr lang="en-US" altLang="ko-KR" sz="1000" dirty="0">
                <a:latin typeface="+mj-ea"/>
                <a:ea typeface="+mj-ea"/>
              </a:rPr>
              <a:t> INTO </a:t>
            </a:r>
            <a:r>
              <a:rPr lang="en-US" altLang="ko-KR" sz="1000" dirty="0" err="1">
                <a:latin typeface="+mj-ea"/>
                <a:ea typeface="+mj-ea"/>
              </a:rPr>
              <a:t>v_birth</a:t>
            </a:r>
            <a:r>
              <a:rPr lang="en-US" altLang="ko-KR" sz="1000" dirty="0">
                <a:latin typeface="+mj-ea"/>
                <a:ea typeface="+mj-ea"/>
              </a:rPr>
              <a:t> USING </a:t>
            </a:r>
            <a:r>
              <a:rPr lang="en-US" altLang="ko-KR" sz="1000" dirty="0" err="1">
                <a:latin typeface="+mj-ea"/>
                <a:ea typeface="+mj-ea"/>
              </a:rPr>
              <a:t>p_cst_id</a:t>
            </a:r>
            <a:r>
              <a:rPr lang="en-US" altLang="ko-KR" sz="1000" dirty="0">
                <a:latin typeface="+mj-ea"/>
                <a:ea typeface="+mj-ea"/>
              </a:rPr>
              <a:t>  ;  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j-ea"/>
                <a:ea typeface="+mj-ea"/>
              </a:rPr>
              <a:t>  </a:t>
            </a:r>
            <a:r>
              <a:rPr lang="en-US" altLang="ko-KR" sz="1000" dirty="0" err="1">
                <a:latin typeface="+mj-ea"/>
                <a:ea typeface="+mj-ea"/>
              </a:rPr>
              <a:t>dbms_output.put_line</a:t>
            </a:r>
            <a:r>
              <a:rPr lang="en-US" altLang="ko-KR" sz="1000" dirty="0">
                <a:latin typeface="+mj-ea"/>
                <a:ea typeface="+mj-ea"/>
              </a:rPr>
              <a:t>('</a:t>
            </a:r>
            <a:r>
              <a:rPr lang="en-US" altLang="ko-KR" sz="1000" dirty="0" err="1">
                <a:latin typeface="+mj-ea"/>
                <a:ea typeface="+mj-ea"/>
              </a:rPr>
              <a:t>v_birth</a:t>
            </a:r>
            <a:r>
              <a:rPr lang="en-US" altLang="ko-KR" sz="1000" dirty="0">
                <a:latin typeface="+mj-ea"/>
                <a:ea typeface="+mj-ea"/>
              </a:rPr>
              <a:t> : '||</a:t>
            </a:r>
            <a:r>
              <a:rPr lang="en-US" altLang="ko-KR" sz="1000" dirty="0" err="1">
                <a:latin typeface="+mj-ea"/>
                <a:ea typeface="+mj-ea"/>
              </a:rPr>
              <a:t>v_birth</a:t>
            </a:r>
            <a:r>
              <a:rPr lang="en-US" altLang="ko-KR" sz="1000" dirty="0">
                <a:latin typeface="+mj-ea"/>
                <a:ea typeface="+mj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j-ea"/>
                <a:ea typeface="+mj-ea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j-ea"/>
                <a:ea typeface="+mj-ea"/>
              </a:rPr>
              <a:t>  </a:t>
            </a:r>
            <a:r>
              <a:rPr lang="en-US" altLang="ko-KR" sz="1000" dirty="0" err="1">
                <a:latin typeface="+mj-ea"/>
                <a:ea typeface="+mj-ea"/>
              </a:rPr>
              <a:t>p_cst_id</a:t>
            </a:r>
            <a:r>
              <a:rPr lang="en-US" altLang="ko-KR" sz="1000" dirty="0">
                <a:latin typeface="+mj-ea"/>
                <a:ea typeface="+mj-ea"/>
              </a:rPr>
              <a:t> :='C002';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j-ea"/>
                <a:ea typeface="+mj-ea"/>
              </a:rPr>
              <a:t>  EXECUTE IMMEDIATE </a:t>
            </a:r>
            <a:r>
              <a:rPr lang="en-US" altLang="ko-KR" sz="1000" dirty="0" err="1">
                <a:latin typeface="+mj-ea"/>
                <a:ea typeface="+mj-ea"/>
              </a:rPr>
              <a:t>v_qry</a:t>
            </a:r>
            <a:r>
              <a:rPr lang="en-US" altLang="ko-KR" sz="1000" dirty="0">
                <a:latin typeface="+mj-ea"/>
                <a:ea typeface="+mj-ea"/>
              </a:rPr>
              <a:t> INTO </a:t>
            </a:r>
            <a:r>
              <a:rPr lang="en-US" altLang="ko-KR" sz="1000" dirty="0" err="1">
                <a:latin typeface="+mj-ea"/>
                <a:ea typeface="+mj-ea"/>
              </a:rPr>
              <a:t>v_birth</a:t>
            </a:r>
            <a:r>
              <a:rPr lang="en-US" altLang="ko-KR" sz="1000" dirty="0">
                <a:latin typeface="+mj-ea"/>
                <a:ea typeface="+mj-ea"/>
              </a:rPr>
              <a:t> USING </a:t>
            </a:r>
            <a:r>
              <a:rPr lang="en-US" altLang="ko-KR" sz="1000" dirty="0" err="1">
                <a:latin typeface="+mj-ea"/>
                <a:ea typeface="+mj-ea"/>
              </a:rPr>
              <a:t>p_cst_id</a:t>
            </a:r>
            <a:r>
              <a:rPr lang="en-US" altLang="ko-KR" sz="1000" dirty="0">
                <a:latin typeface="+mj-ea"/>
                <a:ea typeface="+mj-ea"/>
              </a:rPr>
              <a:t>  ;  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j-ea"/>
                <a:ea typeface="+mj-ea"/>
              </a:rPr>
              <a:t>  </a:t>
            </a:r>
            <a:r>
              <a:rPr lang="en-US" altLang="ko-KR" sz="1000" dirty="0" err="1">
                <a:latin typeface="+mj-ea"/>
                <a:ea typeface="+mj-ea"/>
              </a:rPr>
              <a:t>dbms_output.put_line</a:t>
            </a:r>
            <a:r>
              <a:rPr lang="en-US" altLang="ko-KR" sz="1000" dirty="0">
                <a:latin typeface="+mj-ea"/>
                <a:ea typeface="+mj-ea"/>
              </a:rPr>
              <a:t>('</a:t>
            </a:r>
            <a:r>
              <a:rPr lang="en-US" altLang="ko-KR" sz="1000" dirty="0" err="1">
                <a:latin typeface="+mj-ea"/>
                <a:ea typeface="+mj-ea"/>
              </a:rPr>
              <a:t>v_birth</a:t>
            </a:r>
            <a:r>
              <a:rPr lang="en-US" altLang="ko-KR" sz="1000" dirty="0">
                <a:latin typeface="+mj-ea"/>
                <a:ea typeface="+mj-ea"/>
              </a:rPr>
              <a:t> : '||</a:t>
            </a:r>
            <a:r>
              <a:rPr lang="en-US" altLang="ko-KR" sz="1000" dirty="0" err="1">
                <a:latin typeface="+mj-ea"/>
                <a:ea typeface="+mj-ea"/>
              </a:rPr>
              <a:t>v_birth</a:t>
            </a:r>
            <a:r>
              <a:rPr lang="en-US" altLang="ko-KR" sz="1000" dirty="0">
                <a:latin typeface="+mj-ea"/>
                <a:ea typeface="+mj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j-ea"/>
                <a:ea typeface="+mj-ea"/>
              </a:rPr>
              <a:t>end;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200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5435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j-ea"/>
                <a:ea typeface="+mj-ea"/>
              </a:rPr>
              <a:t># </a:t>
            </a:r>
            <a:r>
              <a:rPr lang="en-US" altLang="ko-KR" sz="2000" b="1" dirty="0">
                <a:latin typeface="+mj-ea"/>
                <a:ea typeface="+mj-ea"/>
              </a:rPr>
              <a:t>Dynamic SQL </a:t>
            </a:r>
            <a:r>
              <a:rPr lang="ko-KR" altLang="en-US" sz="2000" b="1" dirty="0">
                <a:latin typeface="+mj-ea"/>
                <a:ea typeface="+mj-ea"/>
              </a:rPr>
              <a:t>개념 맛보기 </a:t>
            </a:r>
            <a:r>
              <a:rPr lang="en-US" altLang="ko-KR" sz="2000" b="1" dirty="0">
                <a:latin typeface="+mj-ea"/>
                <a:ea typeface="+mj-ea"/>
              </a:rPr>
              <a:t>(vs. Static </a:t>
            </a:r>
            <a:r>
              <a:rPr lang="en-US" altLang="ko-KR" sz="2000" b="1" dirty="0" smtClean="0">
                <a:latin typeface="+mj-ea"/>
                <a:ea typeface="+mj-ea"/>
              </a:rPr>
              <a:t>SQL)</a:t>
            </a:r>
            <a:endParaRPr lang="ko-KR" altLang="en-US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2143A18C-6F34-4EBC-9AB3-F1D276BD9117}"/>
              </a:ext>
            </a:extLst>
          </p:cNvPr>
          <p:cNvCxnSpPr>
            <a:cxnSpLocks/>
          </p:cNvCxnSpPr>
          <p:nvPr/>
        </p:nvCxnSpPr>
        <p:spPr>
          <a:xfrm>
            <a:off x="6096000" y="1357745"/>
            <a:ext cx="0" cy="53755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20CA92FE-3975-4907-9626-880D18CEE3C8}"/>
              </a:ext>
            </a:extLst>
          </p:cNvPr>
          <p:cNvSpPr/>
          <p:nvPr/>
        </p:nvSpPr>
        <p:spPr>
          <a:xfrm>
            <a:off x="775850" y="2133765"/>
            <a:ext cx="4184526" cy="375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declare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err="1"/>
              <a:t>v_birth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cst_info.birth%type</a:t>
            </a:r>
            <a:r>
              <a:rPr lang="en-US" altLang="ko-KR" sz="10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err="1"/>
              <a:t>p_cst_id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cst_info.cst_id%type</a:t>
            </a:r>
            <a:r>
              <a:rPr lang="en-US" altLang="ko-KR" sz="1000" dirty="0"/>
              <a:t>:='C001';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begin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</a:t>
            </a:r>
            <a:r>
              <a:rPr lang="en-US" altLang="ko-KR" sz="1000" dirty="0" err="1"/>
              <a:t>dbms_output.put_line</a:t>
            </a:r>
            <a:r>
              <a:rPr lang="en-US" altLang="ko-KR" sz="1000" dirty="0"/>
              <a:t>('Start');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-- </a:t>
            </a:r>
            <a:r>
              <a:rPr lang="ko-KR" altLang="en-US" sz="1000" dirty="0"/>
              <a:t>생년 가져오기 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  </a:t>
            </a:r>
            <a:r>
              <a:rPr lang="en-US" altLang="ko-KR" sz="1000" dirty="0"/>
              <a:t>select birth   into </a:t>
            </a:r>
            <a:r>
              <a:rPr lang="en-US" altLang="ko-KR" sz="1000" dirty="0" err="1"/>
              <a:t>v_birth</a:t>
            </a:r>
            <a:r>
              <a:rPr lang="en-US" altLang="ko-KR" sz="1000" dirty="0"/>
              <a:t>   from </a:t>
            </a:r>
            <a:r>
              <a:rPr lang="en-US" altLang="ko-KR" sz="1000" dirty="0" err="1"/>
              <a:t>cst_info</a:t>
            </a:r>
            <a:r>
              <a:rPr lang="en-US" altLang="ko-KR" sz="1000" dirty="0"/>
              <a:t>   where </a:t>
            </a:r>
            <a:r>
              <a:rPr lang="en-US" altLang="ko-KR" sz="1000" dirty="0" err="1"/>
              <a:t>cst_id</a:t>
            </a:r>
            <a:r>
              <a:rPr lang="en-US" altLang="ko-KR" sz="1000" dirty="0"/>
              <a:t>=</a:t>
            </a:r>
            <a:r>
              <a:rPr lang="en-US" altLang="ko-KR" sz="1000" dirty="0" err="1"/>
              <a:t>p_cst_id</a:t>
            </a:r>
            <a:r>
              <a:rPr lang="en-US" altLang="ko-KR" sz="1000" dirty="0"/>
              <a:t>;  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</a:t>
            </a:r>
            <a:r>
              <a:rPr lang="en-US" altLang="ko-KR" sz="1000" dirty="0" err="1"/>
              <a:t>dbms_output.put_line</a:t>
            </a:r>
            <a:r>
              <a:rPr lang="en-US" altLang="ko-KR" sz="1000" dirty="0"/>
              <a:t>('</a:t>
            </a:r>
            <a:r>
              <a:rPr lang="en-US" altLang="ko-KR" sz="1000" dirty="0" err="1"/>
              <a:t>v_birth</a:t>
            </a:r>
            <a:r>
              <a:rPr lang="en-US" altLang="ko-KR" sz="1000" dirty="0"/>
              <a:t> : '||</a:t>
            </a:r>
            <a:r>
              <a:rPr lang="en-US" altLang="ko-KR" sz="1000" dirty="0" err="1"/>
              <a:t>v_birth</a:t>
            </a:r>
            <a:r>
              <a:rPr lang="en-US" altLang="ko-KR" sz="10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-- </a:t>
            </a:r>
            <a:r>
              <a:rPr lang="ko-KR" altLang="en-US" sz="1000" dirty="0"/>
              <a:t>생년 가져오기 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  </a:t>
            </a:r>
            <a:r>
              <a:rPr lang="en-US" altLang="ko-KR" sz="1000" dirty="0" err="1"/>
              <a:t>p_cst_id</a:t>
            </a:r>
            <a:r>
              <a:rPr lang="en-US" altLang="ko-KR" sz="1000" dirty="0"/>
              <a:t> :='C002';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select birth   into </a:t>
            </a:r>
            <a:r>
              <a:rPr lang="en-US" altLang="ko-KR" sz="1000" dirty="0" err="1"/>
              <a:t>v_birth</a:t>
            </a:r>
            <a:r>
              <a:rPr lang="en-US" altLang="ko-KR" sz="1000" dirty="0"/>
              <a:t>   from </a:t>
            </a:r>
            <a:r>
              <a:rPr lang="en-US" altLang="ko-KR" sz="1000" dirty="0" err="1"/>
              <a:t>cst_info</a:t>
            </a:r>
            <a:r>
              <a:rPr lang="en-US" altLang="ko-KR" sz="1000" dirty="0"/>
              <a:t>   where </a:t>
            </a:r>
            <a:r>
              <a:rPr lang="en-US" altLang="ko-KR" sz="1000" dirty="0" err="1"/>
              <a:t>cst_id</a:t>
            </a:r>
            <a:r>
              <a:rPr lang="en-US" altLang="ko-KR" sz="1000" dirty="0"/>
              <a:t>=</a:t>
            </a:r>
            <a:r>
              <a:rPr lang="en-US" altLang="ko-KR" sz="1000" dirty="0" err="1"/>
              <a:t>p_cst_id</a:t>
            </a:r>
            <a:r>
              <a:rPr lang="en-US" altLang="ko-KR" sz="1000" dirty="0"/>
              <a:t>;  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</a:t>
            </a:r>
            <a:r>
              <a:rPr lang="en-US" altLang="ko-KR" sz="1000" dirty="0" err="1"/>
              <a:t>dbms_output.put_line</a:t>
            </a:r>
            <a:r>
              <a:rPr lang="en-US" altLang="ko-KR" sz="1000" dirty="0"/>
              <a:t>('</a:t>
            </a:r>
            <a:r>
              <a:rPr lang="en-US" altLang="ko-KR" sz="1000" dirty="0" err="1"/>
              <a:t>v_birth</a:t>
            </a:r>
            <a:r>
              <a:rPr lang="en-US" altLang="ko-KR" sz="1000" dirty="0"/>
              <a:t> : '||</a:t>
            </a:r>
            <a:r>
              <a:rPr lang="en-US" altLang="ko-KR" sz="1000" dirty="0" err="1"/>
              <a:t>v_birth</a:t>
            </a:r>
            <a:r>
              <a:rPr lang="en-US" altLang="ko-KR" sz="10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end;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B332636D-B00A-4E17-8F29-D1F9FB300B23}"/>
              </a:ext>
            </a:extLst>
          </p:cNvPr>
          <p:cNvSpPr/>
          <p:nvPr/>
        </p:nvSpPr>
        <p:spPr>
          <a:xfrm>
            <a:off x="3564361" y="899020"/>
            <a:ext cx="5063276" cy="357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Step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5. by Runtime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특징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컬럼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테이블명등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..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변수 사용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EF95BF98-5C13-4399-9A24-AB23FEA021F2}"/>
              </a:ext>
            </a:extLst>
          </p:cNvPr>
          <p:cNvSpPr/>
          <p:nvPr/>
        </p:nvSpPr>
        <p:spPr>
          <a:xfrm>
            <a:off x="775850" y="1591739"/>
            <a:ext cx="1930399" cy="3324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b="1" i="0">
                <a:solidFill>
                  <a:schemeClr val="tx1"/>
                </a:solidFill>
                <a:effectLst/>
                <a:latin typeface="+mj-ea"/>
                <a:ea typeface="+mj-ea"/>
              </a:rPr>
              <a:t>Static SQL</a:t>
            </a:r>
            <a:endParaRPr lang="ko-KR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0F24FBF9-BB72-4D43-B7F1-AB8BED758D8D}"/>
              </a:ext>
            </a:extLst>
          </p:cNvPr>
          <p:cNvSpPr/>
          <p:nvPr/>
        </p:nvSpPr>
        <p:spPr>
          <a:xfrm>
            <a:off x="6894945" y="1591738"/>
            <a:ext cx="1930399" cy="3324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Dynamic SQL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77605C4E-530E-490B-88E9-4E0D90331D24}"/>
              </a:ext>
            </a:extLst>
          </p:cNvPr>
          <p:cNvSpPr/>
          <p:nvPr/>
        </p:nvSpPr>
        <p:spPr>
          <a:xfrm>
            <a:off x="6895831" y="2133765"/>
            <a:ext cx="4483367" cy="3294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+mj-ea"/>
                <a:ea typeface="+mj-ea"/>
              </a:rPr>
              <a:t>declare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err="1">
                <a:latin typeface="+mj-ea"/>
                <a:ea typeface="+mj-ea"/>
              </a:rPr>
              <a:t>v_birth</a:t>
            </a:r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err="1">
                <a:latin typeface="+mj-ea"/>
                <a:ea typeface="+mj-ea"/>
              </a:rPr>
              <a:t>cst_info.birth%type</a:t>
            </a:r>
            <a:r>
              <a:rPr lang="en-US" altLang="ko-KR" sz="1000" dirty="0">
                <a:latin typeface="+mj-ea"/>
                <a:ea typeface="+mj-ea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err="1">
                <a:latin typeface="+mj-ea"/>
                <a:ea typeface="+mj-ea"/>
              </a:rPr>
              <a:t>p_cst_id</a:t>
            </a:r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err="1">
                <a:latin typeface="+mj-ea"/>
                <a:ea typeface="+mj-ea"/>
              </a:rPr>
              <a:t>cst_info.cst_id%type</a:t>
            </a:r>
            <a:r>
              <a:rPr lang="en-US" altLang="ko-KR" sz="1000" dirty="0">
                <a:latin typeface="+mj-ea"/>
                <a:ea typeface="+mj-ea"/>
              </a:rPr>
              <a:t>:='C001';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err="1">
                <a:latin typeface="+mj-ea"/>
                <a:ea typeface="+mj-ea"/>
              </a:rPr>
              <a:t>v_qry</a:t>
            </a:r>
            <a:r>
              <a:rPr lang="en-US" altLang="ko-KR" sz="1000" dirty="0">
                <a:latin typeface="+mj-ea"/>
                <a:ea typeface="+mj-ea"/>
              </a:rPr>
              <a:t> varchar2(1000);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err="1">
                <a:latin typeface="+mj-ea"/>
                <a:ea typeface="+mj-ea"/>
              </a:rPr>
              <a:t>v_text</a:t>
            </a:r>
            <a:r>
              <a:rPr lang="en-US" altLang="ko-KR" sz="1000" dirty="0">
                <a:latin typeface="+mj-ea"/>
                <a:ea typeface="+mj-ea"/>
              </a:rPr>
              <a:t> varchar2(1000);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j-ea"/>
                <a:ea typeface="+mj-ea"/>
              </a:rPr>
              <a:t>begin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j-ea"/>
                <a:ea typeface="+mj-ea"/>
              </a:rPr>
              <a:t>  </a:t>
            </a:r>
            <a:r>
              <a:rPr lang="en-US" altLang="ko-KR" sz="1000" dirty="0" err="1">
                <a:latin typeface="+mj-ea"/>
                <a:ea typeface="+mj-ea"/>
              </a:rPr>
              <a:t>v_text</a:t>
            </a:r>
            <a:r>
              <a:rPr lang="en-US" altLang="ko-KR" sz="1000" dirty="0">
                <a:latin typeface="+mj-ea"/>
                <a:ea typeface="+mj-ea"/>
              </a:rPr>
              <a:t> :='birth from </a:t>
            </a:r>
            <a:r>
              <a:rPr lang="en-US" altLang="ko-KR" sz="1000" dirty="0" err="1">
                <a:latin typeface="+mj-ea"/>
                <a:ea typeface="+mj-ea"/>
              </a:rPr>
              <a:t>cst_info</a:t>
            </a:r>
            <a:r>
              <a:rPr lang="en-US" altLang="ko-KR" sz="1000" dirty="0">
                <a:latin typeface="+mj-ea"/>
                <a:ea typeface="+mj-ea"/>
              </a:rPr>
              <a:t> ';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j-ea"/>
                <a:ea typeface="+mj-ea"/>
              </a:rPr>
              <a:t>  </a:t>
            </a:r>
            <a:r>
              <a:rPr lang="en-US" altLang="ko-KR" sz="1000" dirty="0" err="1">
                <a:latin typeface="+mj-ea"/>
                <a:ea typeface="+mj-ea"/>
              </a:rPr>
              <a:t>v_qry</a:t>
            </a:r>
            <a:r>
              <a:rPr lang="en-US" altLang="ko-KR" sz="1000" dirty="0">
                <a:latin typeface="+mj-ea"/>
                <a:ea typeface="+mj-ea"/>
              </a:rPr>
              <a:t> :=' select '||</a:t>
            </a:r>
            <a:r>
              <a:rPr lang="en-US" altLang="ko-KR" sz="1000" dirty="0" err="1">
                <a:latin typeface="+mj-ea"/>
                <a:ea typeface="+mj-ea"/>
              </a:rPr>
              <a:t>v_text</a:t>
            </a:r>
            <a:r>
              <a:rPr lang="en-US" altLang="ko-KR" sz="1000" dirty="0">
                <a:latin typeface="+mj-ea"/>
                <a:ea typeface="+mj-ea"/>
              </a:rPr>
              <a:t>||' where </a:t>
            </a:r>
            <a:r>
              <a:rPr lang="en-US" altLang="ko-KR" sz="1000" dirty="0" err="1">
                <a:latin typeface="+mj-ea"/>
                <a:ea typeface="+mj-ea"/>
              </a:rPr>
              <a:t>cst_id</a:t>
            </a:r>
            <a:r>
              <a:rPr lang="en-US" altLang="ko-KR" sz="1000" dirty="0">
                <a:latin typeface="+mj-ea"/>
                <a:ea typeface="+mj-ea"/>
              </a:rPr>
              <a:t>= :</a:t>
            </a:r>
            <a:r>
              <a:rPr lang="en-US" altLang="ko-KR" sz="1000" dirty="0" err="1">
                <a:latin typeface="+mj-ea"/>
                <a:ea typeface="+mj-ea"/>
              </a:rPr>
              <a:t>val</a:t>
            </a:r>
            <a:r>
              <a:rPr lang="en-US" altLang="ko-KR" sz="1000" dirty="0">
                <a:latin typeface="+mj-ea"/>
                <a:ea typeface="+mj-ea"/>
              </a:rPr>
              <a:t> ';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j-ea"/>
                <a:ea typeface="+mj-ea"/>
              </a:rPr>
              <a:t>  </a:t>
            </a:r>
            <a:r>
              <a:rPr lang="en-US" altLang="ko-KR" sz="1000" dirty="0" err="1">
                <a:latin typeface="+mj-ea"/>
                <a:ea typeface="+mj-ea"/>
              </a:rPr>
              <a:t>dbms_output.put_line</a:t>
            </a:r>
            <a:r>
              <a:rPr lang="en-US" altLang="ko-KR" sz="1000" dirty="0">
                <a:latin typeface="+mj-ea"/>
                <a:ea typeface="+mj-ea"/>
              </a:rPr>
              <a:t>(</a:t>
            </a:r>
            <a:r>
              <a:rPr lang="en-US" altLang="ko-KR" sz="1000" dirty="0" err="1">
                <a:latin typeface="+mj-ea"/>
                <a:ea typeface="+mj-ea"/>
              </a:rPr>
              <a:t>v_qry</a:t>
            </a:r>
            <a:r>
              <a:rPr lang="en-US" altLang="ko-KR" sz="1000" dirty="0">
                <a:latin typeface="+mj-ea"/>
                <a:ea typeface="+mj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j-ea"/>
                <a:ea typeface="+mj-ea"/>
              </a:rPr>
              <a:t>  -- </a:t>
            </a:r>
            <a:r>
              <a:rPr lang="ko-KR" altLang="en-US" sz="1000" dirty="0">
                <a:latin typeface="+mj-ea"/>
                <a:ea typeface="+mj-ea"/>
              </a:rPr>
              <a:t>생년 가져오기 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+mj-ea"/>
                <a:ea typeface="+mj-ea"/>
              </a:rPr>
              <a:t>  </a:t>
            </a:r>
            <a:r>
              <a:rPr lang="en-US" altLang="ko-KR" sz="1000" dirty="0">
                <a:latin typeface="+mj-ea"/>
                <a:ea typeface="+mj-ea"/>
              </a:rPr>
              <a:t>EXECUTE IMMEDIATE </a:t>
            </a:r>
            <a:r>
              <a:rPr lang="en-US" altLang="ko-KR" sz="1000" dirty="0" err="1">
                <a:latin typeface="+mj-ea"/>
                <a:ea typeface="+mj-ea"/>
              </a:rPr>
              <a:t>v_qry</a:t>
            </a:r>
            <a:r>
              <a:rPr lang="en-US" altLang="ko-KR" sz="1000" dirty="0">
                <a:latin typeface="+mj-ea"/>
                <a:ea typeface="+mj-ea"/>
              </a:rPr>
              <a:t> INTO </a:t>
            </a:r>
            <a:r>
              <a:rPr lang="en-US" altLang="ko-KR" sz="1000" dirty="0" err="1">
                <a:latin typeface="+mj-ea"/>
                <a:ea typeface="+mj-ea"/>
              </a:rPr>
              <a:t>v_birth</a:t>
            </a:r>
            <a:r>
              <a:rPr lang="en-US" altLang="ko-KR" sz="1000" dirty="0">
                <a:latin typeface="+mj-ea"/>
                <a:ea typeface="+mj-ea"/>
              </a:rPr>
              <a:t> USING </a:t>
            </a:r>
            <a:r>
              <a:rPr lang="en-US" altLang="ko-KR" sz="1000" dirty="0" err="1">
                <a:latin typeface="+mj-ea"/>
                <a:ea typeface="+mj-ea"/>
              </a:rPr>
              <a:t>p_cst_id</a:t>
            </a:r>
            <a:r>
              <a:rPr lang="en-US" altLang="ko-KR" sz="1000" dirty="0">
                <a:latin typeface="+mj-ea"/>
                <a:ea typeface="+mj-ea"/>
              </a:rPr>
              <a:t>  ;  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j-ea"/>
                <a:ea typeface="+mj-ea"/>
              </a:rPr>
              <a:t>  </a:t>
            </a:r>
            <a:r>
              <a:rPr lang="en-US" altLang="ko-KR" sz="1000" dirty="0" err="1">
                <a:latin typeface="+mj-ea"/>
                <a:ea typeface="+mj-ea"/>
              </a:rPr>
              <a:t>dbms_output.put_line</a:t>
            </a:r>
            <a:r>
              <a:rPr lang="en-US" altLang="ko-KR" sz="1000" dirty="0">
                <a:latin typeface="+mj-ea"/>
                <a:ea typeface="+mj-ea"/>
              </a:rPr>
              <a:t>('</a:t>
            </a:r>
            <a:r>
              <a:rPr lang="en-US" altLang="ko-KR" sz="1000" dirty="0" err="1">
                <a:latin typeface="+mj-ea"/>
                <a:ea typeface="+mj-ea"/>
              </a:rPr>
              <a:t>v_birth</a:t>
            </a:r>
            <a:r>
              <a:rPr lang="en-US" altLang="ko-KR" sz="1000" dirty="0">
                <a:latin typeface="+mj-ea"/>
                <a:ea typeface="+mj-ea"/>
              </a:rPr>
              <a:t> : '||</a:t>
            </a:r>
            <a:r>
              <a:rPr lang="en-US" altLang="ko-KR" sz="1000" dirty="0" err="1">
                <a:latin typeface="+mj-ea"/>
                <a:ea typeface="+mj-ea"/>
              </a:rPr>
              <a:t>v_birth</a:t>
            </a:r>
            <a:r>
              <a:rPr lang="en-US" altLang="ko-KR" sz="1000" dirty="0">
                <a:latin typeface="+mj-ea"/>
                <a:ea typeface="+mj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j-ea"/>
                <a:ea typeface="+mj-ea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j-ea"/>
                <a:ea typeface="+mj-ea"/>
              </a:rPr>
              <a:t>end;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1322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3509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j-ea"/>
                <a:ea typeface="+mj-ea"/>
              </a:rPr>
              <a:t># </a:t>
            </a:r>
            <a:r>
              <a:rPr lang="en-US" altLang="ko-KR" sz="2000" b="1" dirty="0"/>
              <a:t>Dynamic SQL - DML </a:t>
            </a:r>
            <a:r>
              <a:rPr lang="ko-KR" altLang="en-US" sz="2000" b="1" dirty="0"/>
              <a:t>실습</a:t>
            </a:r>
            <a:endParaRPr lang="en-US" altLang="ko-KR" sz="2000" b="1" dirty="0">
              <a:latin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0CA92FE-3975-4907-9626-880D18CEE3C8}"/>
              </a:ext>
            </a:extLst>
          </p:cNvPr>
          <p:cNvSpPr/>
          <p:nvPr/>
        </p:nvSpPr>
        <p:spPr>
          <a:xfrm>
            <a:off x="775850" y="1653476"/>
            <a:ext cx="4184526" cy="4122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declare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en-US" altLang="ko-KR" sz="1100" dirty="0" err="1"/>
              <a:t>v_birth</a:t>
            </a:r>
            <a:r>
              <a:rPr lang="en-US" altLang="ko-KR" sz="1100" dirty="0"/>
              <a:t> </a:t>
            </a:r>
            <a:r>
              <a:rPr lang="en-US" altLang="ko-KR" sz="1100" dirty="0" err="1"/>
              <a:t>cst_info.birth%type</a:t>
            </a:r>
            <a:r>
              <a:rPr lang="en-US" altLang="ko-KR" sz="1100" dirty="0"/>
              <a:t>;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en-US" altLang="ko-KR" sz="1100" dirty="0" err="1"/>
              <a:t>p_cst_id</a:t>
            </a:r>
            <a:r>
              <a:rPr lang="en-US" altLang="ko-KR" sz="1100" dirty="0"/>
              <a:t> </a:t>
            </a:r>
            <a:r>
              <a:rPr lang="en-US" altLang="ko-KR" sz="1100" dirty="0" err="1"/>
              <a:t>cst_info.cst_id%type</a:t>
            </a:r>
            <a:r>
              <a:rPr lang="en-US" altLang="ko-KR" sz="1100" dirty="0"/>
              <a:t>:='C001';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en-US" altLang="ko-KR" sz="1100" dirty="0" err="1"/>
              <a:t>v_qry</a:t>
            </a:r>
            <a:r>
              <a:rPr lang="en-US" altLang="ko-KR" sz="1100" dirty="0"/>
              <a:t> varchar2(1000);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begin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</a:t>
            </a:r>
            <a:r>
              <a:rPr lang="en-US" altLang="ko-KR" sz="1100" dirty="0" err="1"/>
              <a:t>v_qry</a:t>
            </a:r>
            <a:r>
              <a:rPr lang="en-US" altLang="ko-KR" sz="1100" dirty="0"/>
              <a:t> :=' select birth from </a:t>
            </a:r>
            <a:r>
              <a:rPr lang="en-US" altLang="ko-KR" sz="1100" dirty="0" err="1"/>
              <a:t>cst_info</a:t>
            </a:r>
            <a:r>
              <a:rPr lang="en-US" altLang="ko-KR" sz="1100" dirty="0"/>
              <a:t> where </a:t>
            </a:r>
            <a:r>
              <a:rPr lang="en-US" altLang="ko-KR" sz="1100" dirty="0" err="1"/>
              <a:t>cst_id</a:t>
            </a:r>
            <a:r>
              <a:rPr lang="en-US" altLang="ko-KR" sz="1100" dirty="0"/>
              <a:t>= :</a:t>
            </a:r>
            <a:r>
              <a:rPr lang="en-US" altLang="ko-KR" sz="1100" dirty="0" err="1"/>
              <a:t>val</a:t>
            </a:r>
            <a:r>
              <a:rPr lang="en-US" altLang="ko-KR" sz="1100" dirty="0"/>
              <a:t> ';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-- </a:t>
            </a:r>
            <a:r>
              <a:rPr lang="ko-KR" altLang="en-US" sz="1100" dirty="0"/>
              <a:t>생년 가져오기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 </a:t>
            </a:r>
            <a:r>
              <a:rPr lang="en-US" altLang="ko-KR" sz="1100" dirty="0"/>
              <a:t>EXECUTE IMMEDIATE  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</a:t>
            </a:r>
            <a:r>
              <a:rPr lang="en-US" altLang="ko-KR" sz="1100" dirty="0" err="1"/>
              <a:t>v_qry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INTO </a:t>
            </a:r>
            <a:r>
              <a:rPr lang="en-US" altLang="ko-KR" sz="1100" dirty="0" err="1"/>
              <a:t>v_birth</a:t>
            </a:r>
            <a:r>
              <a:rPr lang="en-US" altLang="ko-KR" sz="1100" dirty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USING </a:t>
            </a:r>
            <a:r>
              <a:rPr lang="en-US" altLang="ko-KR" sz="1100" dirty="0" err="1"/>
              <a:t>p_cst_id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;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</a:t>
            </a:r>
            <a:r>
              <a:rPr lang="en-US" altLang="ko-KR" sz="1100" dirty="0" err="1"/>
              <a:t>dbms_output.put_line</a:t>
            </a:r>
            <a:r>
              <a:rPr lang="en-US" altLang="ko-KR" sz="1100" dirty="0"/>
              <a:t>('</a:t>
            </a:r>
            <a:r>
              <a:rPr lang="en-US" altLang="ko-KR" sz="1100" dirty="0" err="1"/>
              <a:t>v_birth</a:t>
            </a:r>
            <a:r>
              <a:rPr lang="en-US" altLang="ko-KR" sz="1100" dirty="0"/>
              <a:t> : '||</a:t>
            </a:r>
            <a:r>
              <a:rPr lang="en-US" altLang="ko-KR" sz="1100" dirty="0" err="1"/>
              <a:t>v_birth</a:t>
            </a:r>
            <a:r>
              <a:rPr lang="en-US" altLang="ko-KR" sz="1100" dirty="0"/>
              <a:t>);</a:t>
            </a:r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end;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F95BF98-5C13-4399-9A24-AB23FEA021F2}"/>
              </a:ext>
            </a:extLst>
          </p:cNvPr>
          <p:cNvSpPr/>
          <p:nvPr/>
        </p:nvSpPr>
        <p:spPr>
          <a:xfrm>
            <a:off x="775850" y="1111450"/>
            <a:ext cx="1930399" cy="3324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Select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A418150-9710-4F34-802D-7C03F1CA09E5}"/>
              </a:ext>
            </a:extLst>
          </p:cNvPr>
          <p:cNvSpPr txBox="1"/>
          <p:nvPr/>
        </p:nvSpPr>
        <p:spPr>
          <a:xfrm>
            <a:off x="4260490" y="1112971"/>
            <a:ext cx="5255346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solidFill>
                  <a:srgbClr val="FF0000"/>
                </a:solidFill>
                <a:latin typeface="+mj-ea"/>
                <a:ea typeface="+mj-ea"/>
              </a:rPr>
              <a:t>실습과제 </a:t>
            </a:r>
            <a:r>
              <a:rPr lang="en-US" altLang="ko-KR" sz="1100" dirty="0">
                <a:solidFill>
                  <a:srgbClr val="FF0000"/>
                </a:solidFill>
                <a:latin typeface="+mj-ea"/>
                <a:ea typeface="+mj-ea"/>
              </a:rPr>
              <a:t>: </a:t>
            </a:r>
            <a:r>
              <a:rPr lang="ko-KR" altLang="en-US" sz="1100" dirty="0">
                <a:solidFill>
                  <a:srgbClr val="FF0000"/>
                </a:solidFill>
                <a:latin typeface="+mj-ea"/>
                <a:ea typeface="+mj-ea"/>
              </a:rPr>
              <a:t>인자값으로 </a:t>
            </a:r>
            <a:r>
              <a:rPr lang="en-US" altLang="ko-KR" sz="1100" dirty="0">
                <a:solidFill>
                  <a:srgbClr val="FF0000"/>
                </a:solidFill>
                <a:latin typeface="+mj-ea"/>
                <a:ea typeface="+mj-ea"/>
              </a:rPr>
              <a:t>Key , </a:t>
            </a:r>
            <a:r>
              <a:rPr lang="ko-KR" altLang="en-US" sz="1100" dirty="0" err="1">
                <a:solidFill>
                  <a:srgbClr val="FF0000"/>
                </a:solidFill>
                <a:latin typeface="+mj-ea"/>
                <a:ea typeface="+mj-ea"/>
              </a:rPr>
              <a:t>컬럼명</a:t>
            </a:r>
            <a:r>
              <a:rPr lang="ko-KR" altLang="en-US" sz="1100" dirty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r>
              <a:rPr lang="en-US" altLang="ko-KR" sz="1100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ko-KR" altLang="en-US" sz="1100" dirty="0">
                <a:solidFill>
                  <a:srgbClr val="FF0000"/>
                </a:solidFill>
                <a:latin typeface="+mj-ea"/>
                <a:ea typeface="+mj-ea"/>
              </a:rPr>
              <a:t>개를 넘겨서</a:t>
            </a:r>
            <a:r>
              <a:rPr lang="en-US" altLang="ko-KR" sz="1100" dirty="0">
                <a:solidFill>
                  <a:srgbClr val="FF0000"/>
                </a:solidFill>
                <a:latin typeface="+mj-ea"/>
                <a:ea typeface="+mj-ea"/>
              </a:rPr>
              <a:t/>
            </a:r>
            <a:br>
              <a:rPr lang="en-US" altLang="ko-KR" sz="1100" dirty="0">
                <a:solidFill>
                  <a:srgbClr val="FF0000"/>
                </a:solidFill>
                <a:latin typeface="+mj-ea"/>
                <a:ea typeface="+mj-ea"/>
              </a:rPr>
            </a:br>
            <a:r>
              <a:rPr lang="en-US" altLang="ko-KR" sz="1100" dirty="0">
                <a:solidFill>
                  <a:srgbClr val="FF0000"/>
                </a:solidFill>
                <a:latin typeface="+mj-ea"/>
                <a:ea typeface="+mj-ea"/>
              </a:rPr>
              <a:t>              </a:t>
            </a:r>
            <a:r>
              <a:rPr lang="ko-KR" altLang="en-US" sz="1100" dirty="0">
                <a:solidFill>
                  <a:srgbClr val="FF0000"/>
                </a:solidFill>
                <a:latin typeface="+mj-ea"/>
                <a:ea typeface="+mj-ea"/>
              </a:rPr>
              <a:t>컬럼의 값을 </a:t>
            </a:r>
            <a:r>
              <a:rPr lang="ko-KR" altLang="en-US" sz="1100" dirty="0" err="1">
                <a:solidFill>
                  <a:srgbClr val="FF0000"/>
                </a:solidFill>
                <a:latin typeface="+mj-ea"/>
                <a:ea typeface="+mj-ea"/>
              </a:rPr>
              <a:t>리턴값으로</a:t>
            </a:r>
            <a:r>
              <a:rPr lang="ko-KR" altLang="en-US" sz="1100" dirty="0">
                <a:solidFill>
                  <a:srgbClr val="FF0000"/>
                </a:solidFill>
                <a:latin typeface="+mj-ea"/>
                <a:ea typeface="+mj-ea"/>
              </a:rPr>
              <a:t> 받아오는 </a:t>
            </a:r>
            <a:r>
              <a:rPr lang="ko-KR" altLang="en-US" sz="1100" dirty="0" err="1">
                <a:solidFill>
                  <a:srgbClr val="FF0000"/>
                </a:solidFill>
                <a:latin typeface="+mj-ea"/>
                <a:ea typeface="+mj-ea"/>
              </a:rPr>
              <a:t>평션을</a:t>
            </a:r>
            <a:r>
              <a:rPr lang="ko-KR" altLang="en-US" sz="1100" dirty="0">
                <a:solidFill>
                  <a:srgbClr val="FF0000"/>
                </a:solidFill>
                <a:latin typeface="+mj-ea"/>
                <a:ea typeface="+mj-ea"/>
              </a:rPr>
              <a:t> 생성하고 호출하기</a:t>
            </a:r>
            <a:r>
              <a:rPr lang="en-US" altLang="ko-KR" sz="1100" dirty="0">
                <a:solidFill>
                  <a:srgbClr val="FF0000"/>
                </a:solidFill>
                <a:latin typeface="+mj-ea"/>
                <a:ea typeface="+mj-ea"/>
              </a:rPr>
              <a:t/>
            </a:r>
            <a:br>
              <a:rPr lang="en-US" altLang="ko-KR" sz="1100" dirty="0">
                <a:solidFill>
                  <a:srgbClr val="FF0000"/>
                </a:solidFill>
                <a:latin typeface="+mj-ea"/>
                <a:ea typeface="+mj-ea"/>
              </a:rPr>
            </a:br>
            <a:r>
              <a:rPr lang="en-US" altLang="ko-KR" sz="1100" dirty="0">
                <a:solidFill>
                  <a:srgbClr val="FF0000"/>
                </a:solidFill>
                <a:latin typeface="+mj-ea"/>
                <a:ea typeface="+mj-ea"/>
              </a:rPr>
              <a:t>              (Table -</a:t>
            </a:r>
            <a:r>
              <a:rPr lang="ko-KR" altLang="en-US" sz="11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+mj-ea"/>
                <a:ea typeface="+mj-ea"/>
              </a:rPr>
              <a:t>MENU</a:t>
            </a:r>
            <a:r>
              <a:rPr lang="ko-KR" altLang="en-US" sz="11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+mj-ea"/>
                <a:ea typeface="+mj-ea"/>
              </a:rPr>
              <a:t>,</a:t>
            </a:r>
            <a:r>
              <a:rPr lang="ko-KR" altLang="en-US" sz="11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+mj-ea"/>
                <a:ea typeface="+mj-ea"/>
              </a:rPr>
              <a:t>Key</a:t>
            </a:r>
            <a:r>
              <a:rPr lang="ko-KR" altLang="en-US" sz="1100" dirty="0">
                <a:solidFill>
                  <a:srgbClr val="FF0000"/>
                </a:solidFill>
                <a:latin typeface="+mj-ea"/>
                <a:ea typeface="+mj-ea"/>
              </a:rPr>
              <a:t> 파라미터 </a:t>
            </a:r>
            <a:r>
              <a:rPr lang="en-US" altLang="ko-KR" sz="1100" dirty="0" err="1">
                <a:solidFill>
                  <a:srgbClr val="FF0000"/>
                </a:solidFill>
                <a:latin typeface="+mj-ea"/>
                <a:ea typeface="+mj-ea"/>
              </a:rPr>
              <a:t>mnu_id</a:t>
            </a:r>
            <a:r>
              <a:rPr lang="ko-KR" altLang="en-US" sz="1100" dirty="0">
                <a:solidFill>
                  <a:srgbClr val="FF0000"/>
                </a:solidFill>
                <a:latin typeface="+mj-ea"/>
                <a:ea typeface="+mj-ea"/>
              </a:rPr>
              <a:t> 사용</a:t>
            </a:r>
            <a:r>
              <a:rPr lang="en-US" altLang="ko-KR" sz="11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11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2928F5A0-A6E3-4F25-B1ED-0F7B5CCE8006}"/>
              </a:ext>
            </a:extLst>
          </p:cNvPr>
          <p:cNvSpPr/>
          <p:nvPr/>
        </p:nvSpPr>
        <p:spPr>
          <a:xfrm>
            <a:off x="6797964" y="2025732"/>
            <a:ext cx="482138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--  기본구문</a:t>
            </a:r>
          </a:p>
          <a:p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declare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r_val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varchar2(100); 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Function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f_get_val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p_key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in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varchar2,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p_col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in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varchar2)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Return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varchar2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is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v_qry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varchar2(1000);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v_val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varchar2(100);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Begin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  --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퀄리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생성 가져오기 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v_qry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:='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select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'||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p_col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||'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from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menu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where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mnu_id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= :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p_key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';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  -- 쿼리 실행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 EXECUTE IMMEDIATE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v_qry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INTO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v_val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 USING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p_key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;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Return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v_val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; 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  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End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f_get_val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begin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r_val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:=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f_get_val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('M005', 'MNU_NM');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dbms_output.put_line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('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r_val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: '||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r_val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end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xmlns="" id="{33FA3229-406F-4FF9-9855-02274C20DB6D}"/>
              </a:ext>
            </a:extLst>
          </p:cNvPr>
          <p:cNvSpPr/>
          <p:nvPr/>
        </p:nvSpPr>
        <p:spPr>
          <a:xfrm rot="5400000">
            <a:off x="4545444" y="3078388"/>
            <a:ext cx="1973534" cy="553443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3259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2383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844" y="126384"/>
            <a:ext cx="3509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j-ea"/>
                <a:ea typeface="+mj-ea"/>
              </a:rPr>
              <a:t># </a:t>
            </a:r>
            <a:r>
              <a:rPr lang="en-US" altLang="ko-KR" sz="2000" b="1" dirty="0"/>
              <a:t>Dynamic SQL - DML </a:t>
            </a:r>
            <a:r>
              <a:rPr lang="ko-KR" altLang="en-US" sz="2000" b="1" dirty="0"/>
              <a:t>실습</a:t>
            </a:r>
            <a:endParaRPr lang="en-US" altLang="ko-KR" sz="2000" b="1" dirty="0">
              <a:latin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0CA92FE-3975-4907-9626-880D18CEE3C8}"/>
              </a:ext>
            </a:extLst>
          </p:cNvPr>
          <p:cNvSpPr/>
          <p:nvPr/>
        </p:nvSpPr>
        <p:spPr>
          <a:xfrm>
            <a:off x="775850" y="1653476"/>
            <a:ext cx="4184526" cy="3614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</a:rPr>
              <a:t>declare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</a:rPr>
              <a:t>  </a:t>
            </a:r>
            <a:r>
              <a:rPr lang="en-US" altLang="ko-KR" sz="1100" dirty="0" err="1">
                <a:latin typeface="+mj-ea"/>
              </a:rPr>
              <a:t>p_mnu_id</a:t>
            </a:r>
            <a:r>
              <a:rPr lang="en-US" altLang="ko-KR" sz="1100" dirty="0">
                <a:latin typeface="+mj-ea"/>
              </a:rPr>
              <a:t>  </a:t>
            </a:r>
            <a:r>
              <a:rPr lang="en-US" altLang="ko-KR" sz="1100" dirty="0" err="1">
                <a:latin typeface="+mj-ea"/>
              </a:rPr>
              <a:t>menu.mnu_id%type</a:t>
            </a:r>
            <a:r>
              <a:rPr lang="en-US" altLang="ko-KR" sz="1100" dirty="0">
                <a:latin typeface="+mj-ea"/>
              </a:rPr>
              <a:t> :='M001';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</a:rPr>
              <a:t>  </a:t>
            </a:r>
            <a:r>
              <a:rPr lang="en-US" altLang="ko-KR" sz="1100" dirty="0" err="1">
                <a:latin typeface="+mj-ea"/>
              </a:rPr>
              <a:t>p_price</a:t>
            </a:r>
            <a:r>
              <a:rPr lang="en-US" altLang="ko-KR" sz="1100" dirty="0">
                <a:latin typeface="+mj-ea"/>
              </a:rPr>
              <a:t>   </a:t>
            </a:r>
            <a:r>
              <a:rPr lang="en-US" altLang="ko-KR" sz="1100" dirty="0" err="1">
                <a:latin typeface="+mj-ea"/>
              </a:rPr>
              <a:t>menu.mnu_price%type</a:t>
            </a:r>
            <a:r>
              <a:rPr lang="en-US" altLang="ko-KR" sz="1100" dirty="0">
                <a:latin typeface="+mj-ea"/>
              </a:rPr>
              <a:t> :=9494;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</a:rPr>
              <a:t>  </a:t>
            </a:r>
            <a:r>
              <a:rPr lang="en-US" altLang="ko-KR" sz="1100" dirty="0" err="1">
                <a:latin typeface="+mj-ea"/>
              </a:rPr>
              <a:t>v_qry</a:t>
            </a:r>
            <a:r>
              <a:rPr lang="en-US" altLang="ko-KR" sz="1100" dirty="0">
                <a:latin typeface="+mj-ea"/>
              </a:rPr>
              <a:t> varchar2(1000);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</a:rPr>
              <a:t>begin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</a:rPr>
              <a:t>  </a:t>
            </a:r>
            <a:r>
              <a:rPr lang="en-US" altLang="ko-KR" sz="1100" dirty="0" err="1">
                <a:latin typeface="+mj-ea"/>
              </a:rPr>
              <a:t>v_qry</a:t>
            </a:r>
            <a:r>
              <a:rPr lang="en-US" altLang="ko-KR" sz="1100" dirty="0">
                <a:latin typeface="+mj-ea"/>
              </a:rPr>
              <a:t> :=' UPDATE MENU SET </a:t>
            </a:r>
            <a:r>
              <a:rPr lang="en-US" altLang="ko-KR" sz="1100" dirty="0" err="1">
                <a:latin typeface="+mj-ea"/>
              </a:rPr>
              <a:t>mnu_price</a:t>
            </a:r>
            <a:r>
              <a:rPr lang="en-US" altLang="ko-KR" sz="1100" dirty="0">
                <a:latin typeface="+mj-ea"/>
              </a:rPr>
              <a:t> = :p  where mnu_id= ''M005'' ';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</a:rPr>
              <a:t>  </a:t>
            </a:r>
            <a:r>
              <a:rPr lang="en-US" altLang="ko-KR" sz="1100" dirty="0" err="1">
                <a:latin typeface="+mj-ea"/>
              </a:rPr>
              <a:t>dbms_output.put_line</a:t>
            </a:r>
            <a:r>
              <a:rPr lang="en-US" altLang="ko-KR" sz="1100" dirty="0">
                <a:latin typeface="+mj-ea"/>
              </a:rPr>
              <a:t>(</a:t>
            </a:r>
            <a:r>
              <a:rPr lang="en-US" altLang="ko-KR" sz="1100" dirty="0" err="1">
                <a:latin typeface="+mj-ea"/>
              </a:rPr>
              <a:t>v_qry</a:t>
            </a:r>
            <a:r>
              <a:rPr lang="en-US" altLang="ko-KR" sz="1100" dirty="0">
                <a:latin typeface="+mj-ea"/>
              </a:rPr>
              <a:t>); 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</a:rPr>
              <a:t>  EXECUTE IMMEDIATE </a:t>
            </a:r>
            <a:r>
              <a:rPr lang="en-US" altLang="ko-KR" sz="1100" dirty="0" err="1">
                <a:latin typeface="+mj-ea"/>
              </a:rPr>
              <a:t>v_qry</a:t>
            </a:r>
            <a:r>
              <a:rPr lang="en-US" altLang="ko-KR" sz="1100" dirty="0">
                <a:latin typeface="+mj-ea"/>
              </a:rPr>
              <a:t>  USING </a:t>
            </a:r>
            <a:r>
              <a:rPr lang="en-US" altLang="ko-KR" sz="1100" dirty="0" err="1">
                <a:latin typeface="+mj-ea"/>
              </a:rPr>
              <a:t>p_price</a:t>
            </a:r>
            <a:r>
              <a:rPr lang="en-US" altLang="ko-KR" sz="1100" dirty="0">
                <a:latin typeface="+mj-ea"/>
              </a:rPr>
              <a:t>  ;  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</a:rPr>
              <a:t>  </a:t>
            </a:r>
            <a:r>
              <a:rPr lang="en-US" altLang="ko-KR" sz="1100" dirty="0" err="1">
                <a:latin typeface="+mj-ea"/>
              </a:rPr>
              <a:t>dbms_output.put_line</a:t>
            </a:r>
            <a:r>
              <a:rPr lang="en-US" altLang="ko-KR" sz="1100" dirty="0">
                <a:latin typeface="+mj-ea"/>
              </a:rPr>
              <a:t>(SQL%ROWCOUNT);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</a:rPr>
              <a:t>end;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EF95BF98-5C13-4399-9A24-AB23FEA021F2}"/>
              </a:ext>
            </a:extLst>
          </p:cNvPr>
          <p:cNvSpPr/>
          <p:nvPr/>
        </p:nvSpPr>
        <p:spPr>
          <a:xfrm>
            <a:off x="775850" y="1111450"/>
            <a:ext cx="1930399" cy="3324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Update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2928F5A0-A6E3-4F25-B1ED-0F7B5CCE8006}"/>
              </a:ext>
            </a:extLst>
          </p:cNvPr>
          <p:cNvSpPr/>
          <p:nvPr/>
        </p:nvSpPr>
        <p:spPr>
          <a:xfrm>
            <a:off x="6797964" y="2025732"/>
            <a:ext cx="482138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declare 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 Procedure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sp_menu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p_key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in varchar2,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p_col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in varchar2,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p_val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in varchar2)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 is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v_qry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varchar2(1000);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v_val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varchar2(100);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Begin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  --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퀄리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생성 가져오기 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v_qry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:=' UPDATE MENU SET '||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p_col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||' = :b where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mnu_id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= :c ';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  --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쿼리 실행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EXECUTE IMMEDIATE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v_qry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USING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p_val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p_key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;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    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End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sp_menu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begin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sp_menu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('M005', 'MNU_NM','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흑맥주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2');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end;</a:t>
            </a: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xmlns="" id="{33FA3229-406F-4FF9-9855-02274C20DB6D}"/>
              </a:ext>
            </a:extLst>
          </p:cNvPr>
          <p:cNvSpPr/>
          <p:nvPr/>
        </p:nvSpPr>
        <p:spPr>
          <a:xfrm rot="5400000">
            <a:off x="4545444" y="3078388"/>
            <a:ext cx="1973534" cy="553443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948486C-F599-4ED0-B38C-EEA92C9EA06B}"/>
              </a:ext>
            </a:extLst>
          </p:cNvPr>
          <p:cNvSpPr txBox="1"/>
          <p:nvPr/>
        </p:nvSpPr>
        <p:spPr>
          <a:xfrm>
            <a:off x="4260490" y="1112971"/>
            <a:ext cx="5255346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solidFill>
                  <a:srgbClr val="FF0000"/>
                </a:solidFill>
                <a:latin typeface="+mj-ea"/>
                <a:ea typeface="+mj-ea"/>
              </a:rPr>
              <a:t>실습과제 </a:t>
            </a:r>
            <a:r>
              <a:rPr lang="en-US" altLang="ko-KR" sz="1100" dirty="0">
                <a:solidFill>
                  <a:srgbClr val="FF0000"/>
                </a:solidFill>
                <a:latin typeface="+mj-ea"/>
                <a:ea typeface="+mj-ea"/>
              </a:rPr>
              <a:t>: </a:t>
            </a:r>
            <a:r>
              <a:rPr lang="ko-KR" altLang="en-US" sz="1100" dirty="0">
                <a:solidFill>
                  <a:srgbClr val="FF0000"/>
                </a:solidFill>
                <a:latin typeface="+mj-ea"/>
                <a:ea typeface="+mj-ea"/>
              </a:rPr>
              <a:t>인자값으로 </a:t>
            </a:r>
            <a:r>
              <a:rPr lang="en-US" altLang="ko-KR" sz="1100" dirty="0">
                <a:solidFill>
                  <a:srgbClr val="FF0000"/>
                </a:solidFill>
                <a:latin typeface="+mj-ea"/>
                <a:ea typeface="+mj-ea"/>
              </a:rPr>
              <a:t>Key , </a:t>
            </a:r>
            <a:r>
              <a:rPr lang="ko-KR" altLang="en-US" sz="1100" dirty="0" err="1">
                <a:solidFill>
                  <a:srgbClr val="FF0000"/>
                </a:solidFill>
                <a:latin typeface="+mj-ea"/>
                <a:ea typeface="+mj-ea"/>
              </a:rPr>
              <a:t>컬럼명</a:t>
            </a:r>
            <a:r>
              <a:rPr lang="en-US" altLang="ko-KR" sz="11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100" dirty="0" err="1">
                <a:solidFill>
                  <a:srgbClr val="FF0000"/>
                </a:solidFill>
                <a:latin typeface="+mj-ea"/>
                <a:ea typeface="+mj-ea"/>
              </a:rPr>
              <a:t>컬럼명</a:t>
            </a:r>
            <a:r>
              <a:rPr lang="ko-KR" altLang="en-US" sz="11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  <a:latin typeface="+mj-ea"/>
                <a:ea typeface="+mj-ea"/>
              </a:rPr>
              <a:t>입력값</a:t>
            </a:r>
            <a:r>
              <a:rPr lang="ko-KR" altLang="en-US" sz="1100" dirty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r>
              <a:rPr lang="en-US" altLang="ko-KR" sz="1100" dirty="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r>
              <a:rPr lang="ko-KR" altLang="en-US" sz="1100" dirty="0">
                <a:solidFill>
                  <a:srgbClr val="FF0000"/>
                </a:solidFill>
                <a:latin typeface="+mj-ea"/>
                <a:ea typeface="+mj-ea"/>
              </a:rPr>
              <a:t>개를 넘겨서</a:t>
            </a:r>
            <a:r>
              <a:rPr lang="en-US" altLang="ko-KR" sz="1100" dirty="0">
                <a:solidFill>
                  <a:srgbClr val="FF0000"/>
                </a:solidFill>
                <a:latin typeface="+mj-ea"/>
                <a:ea typeface="+mj-ea"/>
              </a:rPr>
              <a:t/>
            </a:r>
            <a:br>
              <a:rPr lang="en-US" altLang="ko-KR" sz="1100" dirty="0">
                <a:solidFill>
                  <a:srgbClr val="FF0000"/>
                </a:solidFill>
                <a:latin typeface="+mj-ea"/>
                <a:ea typeface="+mj-ea"/>
              </a:rPr>
            </a:br>
            <a:r>
              <a:rPr lang="en-US" altLang="ko-KR" sz="1100" dirty="0">
                <a:solidFill>
                  <a:srgbClr val="FF0000"/>
                </a:solidFill>
                <a:latin typeface="+mj-ea"/>
                <a:ea typeface="+mj-ea"/>
              </a:rPr>
              <a:t>              </a:t>
            </a:r>
            <a:r>
              <a:rPr lang="ko-KR" altLang="en-US" sz="1100" dirty="0">
                <a:solidFill>
                  <a:srgbClr val="FF0000"/>
                </a:solidFill>
                <a:latin typeface="+mj-ea"/>
                <a:ea typeface="+mj-ea"/>
              </a:rPr>
              <a:t>컬럼의 값을 변경하는 프로시저를 생성하고 호출하기</a:t>
            </a:r>
            <a:r>
              <a:rPr lang="en-US" altLang="ko-KR" sz="1100" dirty="0">
                <a:solidFill>
                  <a:srgbClr val="FF0000"/>
                </a:solidFill>
                <a:latin typeface="+mj-ea"/>
                <a:ea typeface="+mj-ea"/>
              </a:rPr>
              <a:t/>
            </a:r>
            <a:br>
              <a:rPr lang="en-US" altLang="ko-KR" sz="1100" dirty="0">
                <a:solidFill>
                  <a:srgbClr val="FF0000"/>
                </a:solidFill>
                <a:latin typeface="+mj-ea"/>
                <a:ea typeface="+mj-ea"/>
              </a:rPr>
            </a:br>
            <a:r>
              <a:rPr lang="en-US" altLang="ko-KR" sz="1100" dirty="0">
                <a:solidFill>
                  <a:srgbClr val="FF0000"/>
                </a:solidFill>
                <a:latin typeface="+mj-ea"/>
                <a:ea typeface="+mj-ea"/>
              </a:rPr>
              <a:t>              (Table -</a:t>
            </a:r>
            <a:r>
              <a:rPr lang="ko-KR" altLang="en-US" sz="11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+mj-ea"/>
                <a:ea typeface="+mj-ea"/>
              </a:rPr>
              <a:t>MENU</a:t>
            </a:r>
            <a:r>
              <a:rPr lang="ko-KR" altLang="en-US" sz="11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+mj-ea"/>
                <a:ea typeface="+mj-ea"/>
              </a:rPr>
              <a:t>,</a:t>
            </a:r>
            <a:r>
              <a:rPr lang="ko-KR" altLang="en-US" sz="11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+mj-ea"/>
                <a:ea typeface="+mj-ea"/>
              </a:rPr>
              <a:t>Key</a:t>
            </a:r>
            <a:r>
              <a:rPr lang="ko-KR" altLang="en-US" sz="1100" dirty="0">
                <a:solidFill>
                  <a:srgbClr val="FF0000"/>
                </a:solidFill>
                <a:latin typeface="+mj-ea"/>
                <a:ea typeface="+mj-ea"/>
              </a:rPr>
              <a:t> 파라미터 </a:t>
            </a:r>
            <a:r>
              <a:rPr lang="en-US" altLang="ko-KR" sz="1100" dirty="0" err="1">
                <a:solidFill>
                  <a:srgbClr val="FF0000"/>
                </a:solidFill>
                <a:latin typeface="+mj-ea"/>
                <a:ea typeface="+mj-ea"/>
              </a:rPr>
              <a:t>mnu_id</a:t>
            </a:r>
            <a:r>
              <a:rPr lang="ko-KR" altLang="en-US" sz="1100" dirty="0">
                <a:solidFill>
                  <a:srgbClr val="FF0000"/>
                </a:solidFill>
                <a:latin typeface="+mj-ea"/>
                <a:ea typeface="+mj-ea"/>
              </a:rPr>
              <a:t> 사용</a:t>
            </a:r>
            <a:r>
              <a:rPr lang="en-US" altLang="ko-KR" sz="11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11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2383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8981</TotalTime>
  <Words>1292</Words>
  <Application>Microsoft Office PowerPoint</Application>
  <PresentationFormat>와이드스크린</PresentationFormat>
  <Paragraphs>308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HY얕은샘물M</vt:lpstr>
      <vt:lpstr>Oracle Sans</vt:lpstr>
      <vt:lpstr>맑은 고딕</vt:lpstr>
      <vt:lpstr>Arial</vt:lpstr>
      <vt:lpstr>Cambria</vt:lpstr>
      <vt:lpstr>Georgia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Microsoft 계정</cp:lastModifiedBy>
  <cp:revision>201</cp:revision>
  <dcterms:created xsi:type="dcterms:W3CDTF">2022-03-06T08:54:36Z</dcterms:created>
  <dcterms:modified xsi:type="dcterms:W3CDTF">2023-09-13T22:17:47Z</dcterms:modified>
</cp:coreProperties>
</file>