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84284" y="1811561"/>
            <a:ext cx="52553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#Section9 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sz="4400" b="1" dirty="0"/>
              <a:t> </a:t>
            </a:r>
            <a:r>
              <a:rPr lang="en-US" altLang="ko-KR" sz="4400" b="1" dirty="0" smtClean="0"/>
              <a:t>Triggers </a:t>
            </a:r>
            <a:r>
              <a:rPr lang="en-US" altLang="ko-KR" sz="2800" b="1" dirty="0" smtClean="0"/>
              <a:t>(DBMS </a:t>
            </a:r>
            <a:r>
              <a:rPr lang="ko-KR" altLang="en-US" sz="2800" b="1" dirty="0" smtClean="0"/>
              <a:t>검문소</a:t>
            </a:r>
            <a:r>
              <a:rPr lang="en-US" altLang="ko-KR" sz="2800" b="1" dirty="0" smtClean="0"/>
              <a:t>)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30669"/>
            <a:ext cx="12192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895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Trigger </a:t>
            </a:r>
            <a:r>
              <a:rPr lang="ko-KR" altLang="en-US" sz="2000" b="1" dirty="0" smtClean="0">
                <a:latin typeface="+mj-ea"/>
                <a:ea typeface="+mj-ea"/>
              </a:rPr>
              <a:t>개요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7" y="801906"/>
            <a:ext cx="11205882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1A1816"/>
                </a:solidFill>
                <a:latin typeface="Oracle Sans"/>
              </a:rPr>
              <a:t>A trigger </a:t>
            </a:r>
            <a:r>
              <a:rPr lang="en-US" altLang="ko-KR" sz="1400" dirty="0">
                <a:solidFill>
                  <a:srgbClr val="1A1816"/>
                </a:solidFill>
                <a:latin typeface="Oracle Sans"/>
              </a:rPr>
              <a:t>is like a stored procedure that Oracle Database invokes automatically whenever a specified event occurs</a:t>
            </a:r>
            <a:r>
              <a:rPr lang="en-US" altLang="ko-KR" sz="1400" dirty="0" smtClean="0">
                <a:solidFill>
                  <a:srgbClr val="1A1816"/>
                </a:solidFill>
                <a:latin typeface="Oracle Sans"/>
              </a:rPr>
              <a:t>.</a:t>
            </a:r>
            <a:br>
              <a:rPr lang="en-US" altLang="ko-KR" sz="1400" dirty="0" smtClean="0">
                <a:solidFill>
                  <a:srgbClr val="1A1816"/>
                </a:solidFill>
                <a:latin typeface="Oracle Sans"/>
              </a:rPr>
            </a:br>
            <a:r>
              <a:rPr lang="ko-KR" altLang="en-US" sz="1100" b="1" dirty="0" smtClean="0">
                <a:solidFill>
                  <a:srgbClr val="1A1816"/>
                </a:solidFill>
                <a:latin typeface="Oracle Sans"/>
              </a:rPr>
              <a:t>트리거</a:t>
            </a:r>
            <a:r>
              <a:rPr lang="ko-KR" altLang="en-US" sz="1100" dirty="0" smtClean="0">
                <a:solidFill>
                  <a:srgbClr val="1A1816"/>
                </a:solidFill>
                <a:latin typeface="Oracle Sans"/>
              </a:rPr>
              <a:t>는 지정된 이벤트가 발생할 때마다 </a:t>
            </a:r>
            <a:r>
              <a:rPr lang="ko-KR" altLang="en-US" sz="1100" dirty="0" err="1" smtClean="0">
                <a:solidFill>
                  <a:srgbClr val="1A1816"/>
                </a:solidFill>
                <a:latin typeface="Oracle Sans"/>
              </a:rPr>
              <a:t>오라클</a:t>
            </a:r>
            <a:r>
              <a:rPr lang="ko-KR" altLang="en-US" sz="1100" dirty="0" smtClean="0">
                <a:solidFill>
                  <a:srgbClr val="1A1816"/>
                </a:solidFill>
                <a:latin typeface="Oracle Sans"/>
              </a:rPr>
              <a:t>  데이터베이스가 호출하는 저장 프로시저와 같다</a:t>
            </a:r>
            <a:r>
              <a:rPr lang="en-US" altLang="ko-KR" sz="1100" dirty="0" smtClean="0">
                <a:solidFill>
                  <a:srgbClr val="1A1816"/>
                </a:solidFill>
                <a:latin typeface="Oracle Sans"/>
              </a:rPr>
              <a:t>.</a:t>
            </a:r>
            <a:endParaRPr lang="ko-KR" altLang="en-US" sz="1400" dirty="0"/>
          </a:p>
        </p:txBody>
      </p:sp>
      <p:sp>
        <p:nvSpPr>
          <p:cNvPr id="11" name="순서도: 자기 디스크 10"/>
          <p:cNvSpPr/>
          <p:nvPr/>
        </p:nvSpPr>
        <p:spPr>
          <a:xfrm>
            <a:off x="5960571" y="2832847"/>
            <a:ext cx="3559947" cy="327211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DBMS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36" y="3934856"/>
            <a:ext cx="1884497" cy="1531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5033" y="3477099"/>
            <a:ext cx="1029559" cy="34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Trigger </a:t>
            </a:r>
            <a:endParaRPr lang="ko-KR" altLang="en-US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2384611" y="3527963"/>
            <a:ext cx="1987563" cy="652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DML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384611" y="4358707"/>
            <a:ext cx="1987563" cy="652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Schema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393444" y="5180972"/>
            <a:ext cx="1987563" cy="652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Database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4776" y="1757082"/>
            <a:ext cx="719459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DB </a:t>
            </a:r>
            <a:r>
              <a:rPr lang="ko-KR" altLang="en-US" sz="1400" dirty="0" smtClean="0">
                <a:latin typeface="+mj-ea"/>
                <a:ea typeface="+mj-ea"/>
              </a:rPr>
              <a:t>운영자 입장에서 </a:t>
            </a:r>
            <a:r>
              <a:rPr lang="en-US" altLang="ko-KR" sz="1400" dirty="0" smtClean="0">
                <a:latin typeface="+mj-ea"/>
                <a:ea typeface="+mj-ea"/>
              </a:rPr>
              <a:t>App. DB </a:t>
            </a:r>
            <a:r>
              <a:rPr lang="ko-KR" altLang="en-US" sz="1400" dirty="0" smtClean="0">
                <a:latin typeface="+mj-ea"/>
                <a:ea typeface="+mj-ea"/>
              </a:rPr>
              <a:t>개발자로부터 </a:t>
            </a:r>
            <a:r>
              <a:rPr lang="en-US" altLang="ko-KR" sz="1400" dirty="0" smtClean="0">
                <a:latin typeface="+mj-ea"/>
                <a:ea typeface="+mj-ea"/>
              </a:rPr>
              <a:t>DB</a:t>
            </a:r>
            <a:r>
              <a:rPr lang="ko-KR" altLang="en-US" sz="1400" dirty="0" smtClean="0">
                <a:latin typeface="+mj-ea"/>
                <a:ea typeface="+mj-ea"/>
              </a:rPr>
              <a:t>를 관리하는  </a:t>
            </a:r>
            <a:r>
              <a:rPr lang="en-US" altLang="ko-KR" sz="1400" dirty="0" smtClean="0">
                <a:latin typeface="+mj-ea"/>
                <a:ea typeface="+mj-ea"/>
              </a:rPr>
              <a:t>DB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관리의 마지막 보루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DML </a:t>
            </a:r>
            <a:r>
              <a:rPr lang="ko-KR" altLang="en-US" sz="1400" dirty="0" smtClean="0">
                <a:latin typeface="+mj-ea"/>
                <a:ea typeface="+mj-ea"/>
              </a:rPr>
              <a:t>뿐 아니라 </a:t>
            </a:r>
            <a:r>
              <a:rPr lang="en-US" altLang="ko-KR" sz="1400" dirty="0" smtClean="0">
                <a:latin typeface="+mj-ea"/>
                <a:ea typeface="+mj-ea"/>
              </a:rPr>
              <a:t>DDL Level </a:t>
            </a:r>
            <a:r>
              <a:rPr lang="ko-KR" altLang="en-US" sz="1400" dirty="0" smtClean="0">
                <a:latin typeface="+mj-ea"/>
                <a:ea typeface="+mj-ea"/>
              </a:rPr>
              <a:t>까지 통제가 가능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58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95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DML Trigger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0635" y="1021698"/>
            <a:ext cx="8157883" cy="5319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CREATE OR REPLACE TRIGGER </a:t>
            </a:r>
            <a:r>
              <a:rPr lang="ko-KR" altLang="en-US" sz="1200" dirty="0" err="1"/>
              <a:t>트리거이름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   </a:t>
            </a:r>
            <a:r>
              <a:rPr lang="ko-KR" altLang="en-US" sz="1200" dirty="0" smtClean="0"/>
              <a:t>[필수] </a:t>
            </a:r>
            <a:r>
              <a:rPr lang="ko-KR" altLang="en-US" sz="1200" dirty="0"/>
              <a:t>BEFORE or AFTER  ---------------------------------------&gt; </a:t>
            </a:r>
            <a:r>
              <a:rPr lang="ko-KR" altLang="en-US" sz="1200" dirty="0" err="1"/>
              <a:t>트리거의</a:t>
            </a:r>
            <a:r>
              <a:rPr lang="ko-KR" altLang="en-US" sz="1200" dirty="0"/>
              <a:t> 발생 시점, 보통 Before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많이 사용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</a:t>
            </a:r>
            <a:r>
              <a:rPr lang="ko-KR" altLang="en-US" sz="1200" dirty="0" smtClean="0"/>
              <a:t>[필수</a:t>
            </a:r>
            <a:r>
              <a:rPr lang="ko-KR" altLang="en-US" sz="1200" dirty="0"/>
              <a:t>] DELETE OR INSERT OR UPDATE ON </a:t>
            </a:r>
            <a:r>
              <a:rPr lang="ko-KR" altLang="en-US" sz="1200" dirty="0" err="1"/>
              <a:t>테이블명</a:t>
            </a:r>
            <a:r>
              <a:rPr lang="ko-KR" altLang="en-US" sz="1200" dirty="0"/>
              <a:t>----&gt; 3개를 선택해서 사용 (INSERT/UPDATE/DELETE)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[선택] REFERENCING NEW AS NEW OLD AS OLD  ------------------&gt; NEW , OLD 에 대한 alias 사용 가능,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[선택] FOR EACH ROW [statement]  --------------&gt; </a:t>
            </a:r>
            <a:r>
              <a:rPr lang="ko-KR" altLang="en-US" sz="1200" dirty="0" err="1"/>
              <a:t>생략될경우</a:t>
            </a:r>
            <a:r>
              <a:rPr lang="ko-KR" altLang="en-US" sz="1200" dirty="0"/>
              <a:t> statement 실행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                                                --------------&gt; statement : 해당 이벤트에 한번만 실행됨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[선택] WHEN (new.column = '~~')  --------------&gt; </a:t>
            </a:r>
            <a:r>
              <a:rPr lang="ko-KR" altLang="en-US" sz="1200" dirty="0" err="1"/>
              <a:t>트리거의</a:t>
            </a:r>
            <a:r>
              <a:rPr lang="ko-KR" altLang="en-US" sz="1200" dirty="0"/>
              <a:t> 조건을 생성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DECLARE --- PL/SQL 구문 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 n number;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BEGIN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-- NEW : 새로 추가되거나 변경된 후의 값에 </a:t>
            </a:r>
            <a:r>
              <a:rPr lang="ko-KR" altLang="en-US" sz="1200" dirty="0" err="1"/>
              <a:t>트리거가</a:t>
            </a:r>
            <a:r>
              <a:rPr lang="ko-KR" altLang="en-US" sz="1200" dirty="0"/>
              <a:t> 적용된다.(INSERT : 입력할 값, UPDATE : 수정할 값)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--  OLD : 변경 전의 값에 </a:t>
            </a:r>
            <a:r>
              <a:rPr lang="ko-KR" altLang="en-US" sz="1200" dirty="0" err="1"/>
              <a:t>트리거가</a:t>
            </a:r>
            <a:r>
              <a:rPr lang="ko-KR" altLang="en-US" sz="1200" dirty="0"/>
              <a:t> 적용된다. (UPDATE : 수정 전 값, DELETE : 삭제할 값)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 IF INSERTING THEN      ~~ ;  ------&gt; insert 이벤트 실행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 ELSIF UPDATING THEN    ~~ :  ----&gt; update 이벤트 실행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 ELSIF DELETING THEN    ~~ :  ----&gt; delete 이벤트 실행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 END IF;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END;</a:t>
            </a:r>
          </a:p>
        </p:txBody>
      </p:sp>
    </p:spTree>
    <p:extLst>
      <p:ext uri="{BB962C8B-B14F-4D97-AF65-F5344CB8AC3E}">
        <p14:creationId xmlns:p14="http://schemas.microsoft.com/office/powerpoint/2010/main" val="251350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3391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/>
              <a:t>Compound DML </a:t>
            </a:r>
            <a:r>
              <a:rPr lang="en-US" altLang="ko-KR" sz="2000" b="1" dirty="0" smtClean="0"/>
              <a:t>Trigger</a:t>
            </a:r>
            <a:endParaRPr lang="en-US" altLang="ko-KR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988" y="699246"/>
            <a:ext cx="9808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 compound DML trigger</a:t>
            </a:r>
            <a:r>
              <a:rPr lang="en-US" altLang="ko-KR" dirty="0"/>
              <a:t> </a:t>
            </a:r>
            <a:r>
              <a:rPr lang="en-US" altLang="ko-KR" sz="1600" dirty="0"/>
              <a:t>created on a table or </a:t>
            </a:r>
            <a:r>
              <a:rPr lang="en-US" altLang="ko-KR" sz="1600" dirty="0" err="1"/>
              <a:t>editioning</a:t>
            </a:r>
            <a:r>
              <a:rPr lang="en-US" altLang="ko-KR" sz="1600" dirty="0"/>
              <a:t> view can fire at multiple timing </a:t>
            </a:r>
            <a:r>
              <a:rPr lang="en-US" altLang="ko-KR" sz="1600" dirty="0" smtClean="0"/>
              <a:t>points.</a:t>
            </a:r>
            <a:br>
              <a:rPr lang="en-US" altLang="ko-KR" sz="1600" dirty="0" smtClean="0"/>
            </a:br>
            <a:r>
              <a:rPr lang="ko-KR" altLang="en-US" sz="1400" dirty="0" smtClean="0"/>
              <a:t>복합 트리거는 여러 타이밍 지점에서 실행 가능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19954" y="1766047"/>
            <a:ext cx="7106433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Create </a:t>
            </a:r>
            <a:r>
              <a:rPr lang="en-US" altLang="ko-KR" sz="1100" dirty="0"/>
              <a:t>or </a:t>
            </a:r>
            <a:r>
              <a:rPr lang="en-US" altLang="ko-KR" sz="1100" dirty="0" smtClean="0"/>
              <a:t>Replace TRIGGER </a:t>
            </a:r>
            <a:r>
              <a:rPr lang="en-US" altLang="ko-KR" sz="1100" dirty="0"/>
              <a:t>TG_CPD_CST_INFO</a:t>
            </a:r>
          </a:p>
          <a:p>
            <a:r>
              <a:rPr lang="en-US" altLang="ko-KR" sz="1100" dirty="0"/>
              <a:t>   FOR DELETE OR INSERT OR UPDATE  ON CST_INFO----&gt; 3</a:t>
            </a:r>
            <a:r>
              <a:rPr lang="ko-KR" altLang="en-US" sz="1100" dirty="0"/>
              <a:t>개를 선택해서 사용 </a:t>
            </a:r>
            <a:r>
              <a:rPr lang="en-US" altLang="ko-KR" sz="1100" dirty="0"/>
              <a:t>(INSERT/UPDATE/DELETE) </a:t>
            </a:r>
          </a:p>
          <a:p>
            <a:r>
              <a:rPr lang="en-US" altLang="ko-KR" sz="1100" dirty="0"/>
              <a:t>   COMPOUND TRIGGER   </a:t>
            </a:r>
          </a:p>
          <a:p>
            <a:r>
              <a:rPr lang="en-US" altLang="ko-KR" sz="1100" dirty="0"/>
              <a:t>     -- </a:t>
            </a:r>
            <a:r>
              <a:rPr lang="ko-KR" altLang="en-US" sz="1100" dirty="0"/>
              <a:t>변수 선언 </a:t>
            </a:r>
          </a:p>
          <a:p>
            <a:r>
              <a:rPr lang="ko-KR" altLang="en-US" sz="1100" dirty="0"/>
              <a:t>     </a:t>
            </a:r>
            <a:r>
              <a:rPr lang="en-US" altLang="ko-KR" sz="1100" dirty="0"/>
              <a:t>n number;</a:t>
            </a:r>
          </a:p>
          <a:p>
            <a:r>
              <a:rPr lang="en-US" altLang="ko-KR" sz="1100" dirty="0"/>
              <a:t>     </a:t>
            </a:r>
            <a:r>
              <a:rPr lang="en-US" altLang="ko-KR" sz="1100" dirty="0" err="1"/>
              <a:t>v_birth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cst_info.birth%type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AFTER EACH ROW IS   </a:t>
            </a:r>
          </a:p>
          <a:p>
            <a:r>
              <a:rPr lang="en-US" altLang="ko-KR" sz="1100" dirty="0"/>
              <a:t>   BEGIN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IF INSERTING THEN  </a:t>
            </a:r>
            <a:r>
              <a:rPr lang="en-US" altLang="ko-KR" sz="1100" dirty="0" err="1"/>
              <a:t>DBMS_OUTPUT.put_line</a:t>
            </a:r>
            <a:r>
              <a:rPr lang="en-US" altLang="ko-KR" sz="1100" dirty="0"/>
              <a:t>('TG_DEPARTMENTS_BEFORE - INSERT');</a:t>
            </a:r>
          </a:p>
          <a:p>
            <a:r>
              <a:rPr lang="en-US" altLang="ko-KR" sz="1100" dirty="0"/>
              <a:t>     ELSIF UPDATING THEN  </a:t>
            </a:r>
            <a:r>
              <a:rPr lang="en-US" altLang="ko-KR" sz="1100" dirty="0" err="1"/>
              <a:t>DBMS_OUTPUT.put_line</a:t>
            </a:r>
            <a:r>
              <a:rPr lang="en-US" altLang="ko-KR" sz="1100" dirty="0"/>
              <a:t>('TG_DEPARTMENTS_BEFORE - UPDATE');         </a:t>
            </a:r>
          </a:p>
          <a:p>
            <a:r>
              <a:rPr lang="en-US" altLang="ko-KR" sz="1100" dirty="0"/>
              <a:t>     END IF;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End AFTER EACH ROW;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AFTER STATEMENT IS</a:t>
            </a:r>
          </a:p>
          <a:p>
            <a:r>
              <a:rPr lang="en-US" altLang="ko-KR" sz="1100" dirty="0"/>
              <a:t>   BEGIN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select count(*)</a:t>
            </a:r>
          </a:p>
          <a:p>
            <a:r>
              <a:rPr lang="en-US" altLang="ko-KR" sz="1100" dirty="0"/>
              <a:t>     into n</a:t>
            </a:r>
          </a:p>
          <a:p>
            <a:r>
              <a:rPr lang="en-US" altLang="ko-KR" sz="1100" dirty="0"/>
              <a:t>     from </a:t>
            </a:r>
            <a:r>
              <a:rPr lang="en-US" altLang="ko-KR" sz="1100" dirty="0" err="1"/>
              <a:t>cst_info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</a:t>
            </a:r>
            <a:r>
              <a:rPr lang="en-US" altLang="ko-KR" sz="1100" dirty="0" err="1"/>
              <a:t>DBMS_OUTPUT.put_line</a:t>
            </a:r>
            <a:r>
              <a:rPr lang="en-US" altLang="ko-KR" sz="1100" dirty="0"/>
              <a:t>('n -&gt; '||n);</a:t>
            </a:r>
          </a:p>
          <a:p>
            <a:r>
              <a:rPr lang="en-US" altLang="ko-KR" sz="1100" dirty="0"/>
              <a:t>     IF DELETING THEN  </a:t>
            </a:r>
            <a:r>
              <a:rPr lang="en-US" altLang="ko-KR" sz="1100" dirty="0" err="1"/>
              <a:t>Raise_Application_Error</a:t>
            </a:r>
            <a:r>
              <a:rPr lang="en-US" altLang="ko-KR" sz="1100" dirty="0"/>
              <a:t>(-20001, '</a:t>
            </a:r>
            <a:r>
              <a:rPr lang="en-US" altLang="ko-KR" sz="1100" dirty="0" err="1"/>
              <a:t>Dont</a:t>
            </a:r>
            <a:r>
              <a:rPr lang="en-US" altLang="ko-KR" sz="1100" dirty="0"/>
              <a:t> delete this table'); End IF; 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END AFTER STATEMENT;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END TG_CPD_CST_INFO;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10987" y="1497105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CC"/>
                </a:solidFill>
              </a:rPr>
              <a:t>[Sample]</a:t>
            </a:r>
            <a:endParaRPr lang="ko-KR" altLang="en-US" sz="1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1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895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 smtClean="0"/>
              <a:t>DDL </a:t>
            </a:r>
            <a:r>
              <a:rPr lang="en-US" altLang="ko-KR" sz="2000" b="1" dirty="0" smtClean="0"/>
              <a:t>Trigger</a:t>
            </a:r>
            <a:endParaRPr lang="en-US" altLang="ko-KR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67" y="1210795"/>
            <a:ext cx="5058092" cy="48493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6682" y="2402541"/>
            <a:ext cx="82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DROP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5552" y="3657600"/>
            <a:ext cx="10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CREATE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59740" y="4303059"/>
            <a:ext cx="8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ALTER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68824" y="3083858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TRUNCATE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4307" y="1093694"/>
            <a:ext cx="6027869" cy="5194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0000CC"/>
                </a:solidFill>
              </a:rPr>
              <a:t>[Sample]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CREATE </a:t>
            </a:r>
            <a:r>
              <a:rPr lang="en-US" altLang="ko-KR" sz="1400" dirty="0"/>
              <a:t>OR REPLACE TRIGGER TG_DDL 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BEFORE 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DROP OR TRUNCATE ON USER_TMP.SCHEMA 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BEGIN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ora_dict_obj_name</a:t>
            </a:r>
            <a:r>
              <a:rPr lang="en-US" altLang="ko-KR" sz="1400" dirty="0"/>
              <a:t> &gt;'|| </a:t>
            </a:r>
            <a:r>
              <a:rPr lang="en-US" altLang="ko-KR" sz="1400" dirty="0" err="1"/>
              <a:t>ora_dict_obj_name</a:t>
            </a:r>
            <a:r>
              <a:rPr lang="en-US" altLang="ko-KR" sz="1400" dirty="0"/>
              <a:t>); 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ora_dict_obj_type</a:t>
            </a:r>
            <a:r>
              <a:rPr lang="en-US" altLang="ko-KR" sz="1400" dirty="0"/>
              <a:t> &gt;'|| </a:t>
            </a:r>
            <a:r>
              <a:rPr lang="en-US" altLang="ko-KR" sz="1400" dirty="0" err="1"/>
              <a:t>ora_dict_obj_type</a:t>
            </a:r>
            <a:r>
              <a:rPr lang="en-US" altLang="ko-KR" sz="1400" dirty="0"/>
              <a:t>); 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 IF </a:t>
            </a:r>
            <a:r>
              <a:rPr lang="en-US" altLang="ko-KR" sz="1400" dirty="0" err="1"/>
              <a:t>ora_dict_obj_type</a:t>
            </a:r>
            <a:r>
              <a:rPr lang="en-US" altLang="ko-KR" sz="1400" dirty="0"/>
              <a:t> in ('TABLE') Then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Raise_Application_Error</a:t>
            </a:r>
            <a:r>
              <a:rPr lang="en-US" altLang="ko-KR" sz="1400" dirty="0"/>
              <a:t>(-20001, 'Warning !! Warning !! Warning !! 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                                      This command cannot be executed. !!');   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 End If;                                  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END;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477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9034</TotalTime>
  <Words>476</Words>
  <Application>Microsoft Office PowerPoint</Application>
  <PresentationFormat>와이드스크린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HY얕은샘물M</vt:lpstr>
      <vt:lpstr>Oracle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Microsoft 계정</cp:lastModifiedBy>
  <cp:revision>210</cp:revision>
  <dcterms:created xsi:type="dcterms:W3CDTF">2022-03-06T08:54:36Z</dcterms:created>
  <dcterms:modified xsi:type="dcterms:W3CDTF">2023-09-21T00:15:17Z</dcterms:modified>
</cp:coreProperties>
</file>