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7">
          <p15:clr>
            <a:srgbClr val="A4A3A4"/>
          </p15:clr>
        </p15:guide>
        <p15:guide id="2" pos="21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532" y="-594"/>
      </p:cViewPr>
      <p:guideLst>
        <p:guide orient="horz" pos="3117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14"/>
          <p:cNvSpPr/>
          <p:nvPr/>
        </p:nvSpPr>
        <p:spPr>
          <a:xfrm>
            <a:off x="147472" y="320038"/>
            <a:ext cx="3281528" cy="31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텍스트 추출하기 </a:t>
            </a:r>
          </a:p>
        </p:txBody>
      </p:sp>
      <p:sp>
        <p:nvSpPr>
          <p:cNvPr id="24" name="직사각형 14"/>
          <p:cNvSpPr/>
          <p:nvPr/>
        </p:nvSpPr>
        <p:spPr>
          <a:xfrm>
            <a:off x="184349" y="95910"/>
            <a:ext cx="1182006" cy="235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2-2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41" name="직사각형 14">
            <a:extLst>
              <a:ext uri="{FF2B5EF4-FFF2-40B4-BE49-F238E27FC236}">
                <a16:creationId xmlns:a16="http://schemas.microsoft.com/office/drawing/2014/main" xmlns="" id="{CDB30F70-E631-4CC7-9084-26F114FE6F63}"/>
              </a:ext>
            </a:extLst>
          </p:cNvPr>
          <p:cNvSpPr/>
          <p:nvPr/>
        </p:nvSpPr>
        <p:spPr>
          <a:xfrm>
            <a:off x="166326" y="892040"/>
            <a:ext cx="6220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Get Text, Message Box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액티비티를 이용하여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원하는 텍스트를 추출하고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출력할 수 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직사각형 14">
            <a:extLst>
              <a:ext uri="{FF2B5EF4-FFF2-40B4-BE49-F238E27FC236}">
                <a16:creationId xmlns:a16="http://schemas.microsoft.com/office/drawing/2014/main" xmlns="" id="{1E7E5417-57BE-47B6-9D29-594026DEB102}"/>
              </a:ext>
            </a:extLst>
          </p:cNvPr>
          <p:cNvSpPr/>
          <p:nvPr/>
        </p:nvSpPr>
        <p:spPr>
          <a:xfrm>
            <a:off x="184349" y="160947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xmlns="" id="{BA293BE6-2A0C-48C6-BE45-5F53A20681B3}"/>
              </a:ext>
            </a:extLst>
          </p:cNvPr>
          <p:cNvSpPr/>
          <p:nvPr/>
        </p:nvSpPr>
        <p:spPr>
          <a:xfrm>
            <a:off x="609600" y="1946148"/>
            <a:ext cx="5744407" cy="7335637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53779C1D-36B2-4900-A94E-BE5FF31B3885}"/>
              </a:ext>
            </a:extLst>
          </p:cNvPr>
          <p:cNvSpPr/>
          <p:nvPr/>
        </p:nvSpPr>
        <p:spPr>
          <a:xfrm>
            <a:off x="2933700" y="2039742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xmlns="" id="{71689A52-B683-4325-A787-83062188E166}"/>
              </a:ext>
            </a:extLst>
          </p:cNvPr>
          <p:cNvSpPr/>
          <p:nvPr/>
        </p:nvSpPr>
        <p:spPr>
          <a:xfrm>
            <a:off x="2640904" y="2943447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브라우저 실행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AD1B5CF4-E61F-4128-BB42-EE1B8222EDE3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3421954" y="2576261"/>
            <a:ext cx="7046" cy="36718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xmlns="" id="{73625B76-82E4-4E6F-B3A7-663A4140AAD2}"/>
              </a:ext>
            </a:extLst>
          </p:cNvPr>
          <p:cNvSpPr/>
          <p:nvPr/>
        </p:nvSpPr>
        <p:spPr>
          <a:xfrm>
            <a:off x="2640904" y="3866502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네이버 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이동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D3147A9B-4581-45C3-88CC-604047A76B32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3421954" y="3479966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xmlns="" id="{8556DD7A-B40F-4FE8-8776-F7BD712A13E8}"/>
              </a:ext>
            </a:extLst>
          </p:cNvPr>
          <p:cNvSpPr/>
          <p:nvPr/>
        </p:nvSpPr>
        <p:spPr>
          <a:xfrm>
            <a:off x="2640904" y="4808578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검색창에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RPA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입력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85346889-9FB7-43B2-B201-78E28287C229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>
            <a:off x="3421954" y="4403021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7D6475-8A95-4B8C-8864-DC8EE47EBE80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3421954" y="5345097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xmlns="" id="{3957766C-7936-4CA7-963D-7C43AC4B2ECC}"/>
              </a:ext>
            </a:extLst>
          </p:cNvPr>
          <p:cNvSpPr/>
          <p:nvPr/>
        </p:nvSpPr>
        <p:spPr>
          <a:xfrm>
            <a:off x="2640904" y="5728495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검색버튼 클릭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98BD075D-B16F-4767-9188-51C46B2E9CFA}"/>
              </a:ext>
            </a:extLst>
          </p:cNvPr>
          <p:cNvCxnSpPr>
            <a:cxnSpLocks/>
          </p:cNvCxnSpPr>
          <p:nvPr/>
        </p:nvCxnSpPr>
        <p:spPr>
          <a:xfrm>
            <a:off x="3429000" y="6292553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xmlns="" id="{3F991888-9B7A-4797-8047-4A2237988F3D}"/>
              </a:ext>
            </a:extLst>
          </p:cNvPr>
          <p:cNvSpPr/>
          <p:nvPr/>
        </p:nvSpPr>
        <p:spPr>
          <a:xfrm>
            <a:off x="2640904" y="6673955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지식백과 본문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텍스트 추출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EDE834E3-3974-463D-BB1E-120E2CAB5951}"/>
              </a:ext>
            </a:extLst>
          </p:cNvPr>
          <p:cNvCxnSpPr>
            <a:cxnSpLocks/>
          </p:cNvCxnSpPr>
          <p:nvPr/>
        </p:nvCxnSpPr>
        <p:spPr>
          <a:xfrm>
            <a:off x="3429000" y="7238013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xmlns="" id="{D59CD916-2DBE-465D-863B-AC2FECC7AE8A}"/>
              </a:ext>
            </a:extLst>
          </p:cNvPr>
          <p:cNvSpPr/>
          <p:nvPr/>
        </p:nvSpPr>
        <p:spPr>
          <a:xfrm>
            <a:off x="2640904" y="7619415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추출한 텍스트 출력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A4AD531-72EE-430F-911C-17EA91B7DD18}"/>
              </a:ext>
            </a:extLst>
          </p:cNvPr>
          <p:cNvSpPr/>
          <p:nvPr/>
        </p:nvSpPr>
        <p:spPr>
          <a:xfrm>
            <a:off x="2804160" y="8487120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FB30E847-675A-4659-AC51-76ABE1F244F2}"/>
              </a:ext>
            </a:extLst>
          </p:cNvPr>
          <p:cNvCxnSpPr>
            <a:cxnSpLocks/>
          </p:cNvCxnSpPr>
          <p:nvPr/>
        </p:nvCxnSpPr>
        <p:spPr>
          <a:xfrm>
            <a:off x="3447214" y="8175706"/>
            <a:ext cx="0" cy="304800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사각형 설명선 24"/>
          <p:cNvSpPr/>
          <p:nvPr/>
        </p:nvSpPr>
        <p:spPr>
          <a:xfrm>
            <a:off x="4610614" y="4978840"/>
            <a:ext cx="1759646" cy="314325"/>
          </a:xfrm>
          <a:prstGeom prst="wedgeRoundRectCallout">
            <a:avLst>
              <a:gd name="adj1" fmla="val -66812"/>
              <a:gd name="adj2" fmla="val -47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Type Info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4626866" y="5847249"/>
            <a:ext cx="1759646" cy="314325"/>
          </a:xfrm>
          <a:prstGeom prst="wedgeRoundRectCallout">
            <a:avLst>
              <a:gd name="adj1" fmla="val -66812"/>
              <a:gd name="adj2" fmla="val -47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Click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4519929" y="3502640"/>
            <a:ext cx="1759646" cy="653522"/>
          </a:xfrm>
          <a:prstGeom prst="wedgeRoundRectCallout">
            <a:avLst>
              <a:gd name="adj1" fmla="val -63023"/>
              <a:gd name="adj2" fmla="val -149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kern="0" dirty="0">
                <a:solidFill>
                  <a:srgbClr val="000000"/>
                </a:solidFill>
                <a:ea typeface="맑은 고딕"/>
                <a:cs typeface="맑은 고딕"/>
              </a:rPr>
              <a:t>Use Application/Browser</a:t>
            </a:r>
            <a:endParaRPr lang="ko-KR" altLang="en-US" sz="1200"/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4610614" y="6829587"/>
            <a:ext cx="1759646" cy="314325"/>
          </a:xfrm>
          <a:prstGeom prst="wedgeRoundRectCallout">
            <a:avLst>
              <a:gd name="adj1" fmla="val -66812"/>
              <a:gd name="adj2" fmla="val -47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Get Text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4610614" y="7654762"/>
            <a:ext cx="1759646" cy="314325"/>
          </a:xfrm>
          <a:prstGeom prst="wedgeRoundRectCallout">
            <a:avLst>
              <a:gd name="adj1" fmla="val -66812"/>
              <a:gd name="adj2" fmla="val -47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Message Box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23DF6F8-05AE-41E3-B43D-CF9C6CA70183}"/>
              </a:ext>
            </a:extLst>
          </p:cNvPr>
          <p:cNvSpPr txBox="1"/>
          <p:nvPr/>
        </p:nvSpPr>
        <p:spPr>
          <a:xfrm>
            <a:off x="466624" y="618801"/>
            <a:ext cx="4652959" cy="642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01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/>
              <a:t>2-1</a:t>
            </a:r>
            <a:r>
              <a:rPr lang="ko-KR" altLang="en-US" sz="1200"/>
              <a:t>장 오늘의 날씨 검색하기 액티비티들을 그대로 사용해서</a:t>
            </a:r>
            <a:r>
              <a:rPr lang="en-US" altLang="ko-KR" sz="1200"/>
              <a:t>,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/>
              <a:t>    </a:t>
            </a:r>
            <a:r>
              <a:rPr lang="en-US" altLang="ko-KR" sz="1200"/>
              <a:t>Type Into </a:t>
            </a:r>
            <a:r>
              <a:rPr lang="ko-KR" altLang="en-US" sz="1200"/>
              <a:t>액티비티의 텍스트를 </a:t>
            </a:r>
            <a:r>
              <a:rPr lang="en-US" altLang="ko-KR" sz="1200"/>
              <a:t>“RPA”</a:t>
            </a:r>
            <a:r>
              <a:rPr lang="ko-KR" altLang="en-US" sz="1200"/>
              <a:t>로 변경한후 실행한다</a:t>
            </a:r>
            <a:r>
              <a:rPr lang="en-US" altLang="ko-KR" sz="120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FA61575A-85DE-4A2D-92A5-C130EC476EEA}"/>
              </a:ext>
            </a:extLst>
          </p:cNvPr>
          <p:cNvGrpSpPr/>
          <p:nvPr/>
        </p:nvGrpSpPr>
        <p:grpSpPr>
          <a:xfrm>
            <a:off x="816335" y="1480093"/>
            <a:ext cx="2234399" cy="3988113"/>
            <a:chOff x="805894" y="2560368"/>
            <a:chExt cx="2234399" cy="3988113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xmlns="" id="{A8C18C4B-2669-48F6-9952-3A9F57C5D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05894" y="2560368"/>
              <a:ext cx="2234399" cy="39881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DF467159-9CF2-421B-8933-EC24DD1D89D3}"/>
                </a:ext>
              </a:extLst>
            </p:cNvPr>
            <p:cNvSpPr/>
            <p:nvPr/>
          </p:nvSpPr>
          <p:spPr>
            <a:xfrm>
              <a:off x="1125494" y="4602613"/>
              <a:ext cx="390563" cy="1167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xmlns="" id="{9B120523-B4A7-4988-AA87-474EF443B8E0}"/>
              </a:ext>
            </a:extLst>
          </p:cNvPr>
          <p:cNvSpPr/>
          <p:nvPr/>
        </p:nvSpPr>
        <p:spPr>
          <a:xfrm>
            <a:off x="3199365" y="3278208"/>
            <a:ext cx="480150" cy="2364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8B61CB24-D878-479E-A881-259EFAE3F84B}"/>
              </a:ext>
            </a:extLst>
          </p:cNvPr>
          <p:cNvGrpSpPr/>
          <p:nvPr/>
        </p:nvGrpSpPr>
        <p:grpSpPr>
          <a:xfrm>
            <a:off x="3836168" y="1554313"/>
            <a:ext cx="2234398" cy="3988113"/>
            <a:chOff x="3825727" y="2634588"/>
            <a:chExt cx="2234398" cy="3988113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xmlns="" id="{AF512106-27AF-4096-B9D0-3DBB35E53C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825727" y="2634588"/>
              <a:ext cx="2234398" cy="39881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BC0739F7-ABB9-442F-9D94-412DC29630B7}"/>
                </a:ext>
              </a:extLst>
            </p:cNvPr>
            <p:cNvSpPr/>
            <p:nvPr/>
          </p:nvSpPr>
          <p:spPr>
            <a:xfrm>
              <a:off x="4098745" y="4686947"/>
              <a:ext cx="265151" cy="1066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89B117BC-C5BF-4B44-9305-06DA276D5D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63095" y="5867773"/>
            <a:ext cx="4731809" cy="2558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83B9413-99A1-4500-AD46-BDFF53BF4DE8}"/>
              </a:ext>
            </a:extLst>
          </p:cNvPr>
          <p:cNvSpPr txBox="1"/>
          <p:nvPr/>
        </p:nvSpPr>
        <p:spPr>
          <a:xfrm>
            <a:off x="1052459" y="5858427"/>
            <a:ext cx="1155872" cy="271941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solidFill>
                  <a:schemeClr val="bg1"/>
                </a:solidFill>
              </a:rPr>
              <a:t>실행결과</a:t>
            </a:r>
          </a:p>
        </p:txBody>
      </p:sp>
      <p:sp>
        <p:nvSpPr>
          <p:cNvPr id="36" name="직사각형 14">
            <a:extLst>
              <a:ext uri="{FF2B5EF4-FFF2-40B4-BE49-F238E27FC236}">
                <a16:creationId xmlns:a16="http://schemas.microsoft.com/office/drawing/2014/main" xmlns="" id="{99434CC1-DB30-4579-9A30-259728FB59D7}"/>
              </a:ext>
            </a:extLst>
          </p:cNvPr>
          <p:cNvSpPr/>
          <p:nvPr/>
        </p:nvSpPr>
        <p:spPr>
          <a:xfrm>
            <a:off x="167017" y="141807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RPA</a:t>
            </a:r>
            <a:r>
              <a:rPr kumimoji="0" lang="ko-KR" altLang="en-US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검색하기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43" y="1043460"/>
            <a:ext cx="6155929" cy="271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01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/>
              <a:t>Click </a:t>
            </a:r>
            <a:r>
              <a:rPr lang="ko-KR" altLang="en-US" sz="1200"/>
              <a:t>액티비티 밑에 </a:t>
            </a:r>
            <a:r>
              <a:rPr lang="en-US" altLang="ko-KR" sz="1200"/>
              <a:t>Get Text </a:t>
            </a:r>
            <a:r>
              <a:rPr lang="ko-KR" altLang="en-US" sz="1200"/>
              <a:t>액티비티를 추가한다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351035" y="5804039"/>
            <a:ext cx="6155929" cy="642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02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/>
              <a:t>“</a:t>
            </a:r>
            <a:r>
              <a:rPr lang="ko-KR" altLang="en-US" sz="1200"/>
              <a:t>화면에 타겟 표시</a:t>
            </a:r>
            <a:r>
              <a:rPr lang="en-US" altLang="ko-KR" sz="1200"/>
              <a:t>”</a:t>
            </a:r>
            <a:r>
              <a:rPr lang="ko-KR" altLang="en-US" sz="1200"/>
              <a:t>를 눌러서</a:t>
            </a:r>
            <a:r>
              <a:rPr lang="en-US" altLang="ko-KR" sz="1200"/>
              <a:t>, </a:t>
            </a:r>
            <a:r>
              <a:rPr lang="ko-KR" altLang="en-US" sz="1200"/>
              <a:t>추출하고자 하는 텍스트 지정 후 확인을 누른다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/>
              <a:t>     </a:t>
            </a:r>
            <a:r>
              <a:rPr lang="en-US" altLang="ko-KR" sz="1200"/>
              <a:t>(</a:t>
            </a:r>
            <a:r>
              <a:rPr lang="ko-KR" altLang="en-US" sz="1200"/>
              <a:t>지식백과 </a:t>
            </a:r>
            <a:r>
              <a:rPr lang="en-US" altLang="ko-KR" sz="1200"/>
              <a:t>RPA </a:t>
            </a:r>
            <a:r>
              <a:rPr lang="ko-KR" altLang="en-US" sz="1200"/>
              <a:t>본문을 추출</a:t>
            </a:r>
            <a:r>
              <a:rPr lang="en-US" altLang="ko-KR" sz="1200"/>
              <a:t>, </a:t>
            </a:r>
            <a:r>
              <a:rPr lang="ko-KR" altLang="en-US" sz="1200"/>
              <a:t>앵커는 지식백과로 지정하였음</a:t>
            </a:r>
            <a:r>
              <a:rPr lang="en-US" altLang="ko-KR" sz="120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0167" y="672661"/>
            <a:ext cx="5509622" cy="2601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Get Text </a:t>
            </a:r>
            <a:r>
              <a:rPr lang="en-US" altLang="ko-KR" sz="1100"/>
              <a:t>: </a:t>
            </a:r>
            <a:r>
              <a:rPr lang="ko-KR" altLang="en-US" sz="1100"/>
              <a:t>지정된 </a:t>
            </a:r>
            <a:r>
              <a:rPr lang="en-US" altLang="ko-KR" sz="1100"/>
              <a:t>UI </a:t>
            </a:r>
            <a:r>
              <a:rPr lang="ko-KR" altLang="en-US" sz="1100"/>
              <a:t>엘리먼트에서 텍스트를 추출합니다</a:t>
            </a:r>
            <a:r>
              <a:rPr lang="en-US" altLang="ko-KR" sz="110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5191" y="1467074"/>
            <a:ext cx="2713808" cy="42350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직사각형 14"/>
          <p:cNvSpPr/>
          <p:nvPr/>
        </p:nvSpPr>
        <p:spPr>
          <a:xfrm>
            <a:off x="156576" y="238656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텍스트</a:t>
            </a: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추출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5377705" y="672842"/>
            <a:ext cx="805341" cy="262537"/>
          </a:xfrm>
          <a:prstGeom prst="rect">
            <a:avLst/>
          </a:prstGeom>
          <a:solidFill>
            <a:srgbClr val="843C0B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액티비티</a:t>
            </a:r>
            <a:endParaRPr kumimoji="0" lang="en-US" altLang="ko-KR" sz="11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2E16A95-F326-425E-9F36-556A92D99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76" y="6421301"/>
            <a:ext cx="6511383" cy="28609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240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77855" y="178977"/>
            <a:ext cx="7609421" cy="635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03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/>
              <a:t>텍스트를 값으로 저장하기위해 </a:t>
            </a:r>
            <a:r>
              <a:rPr lang="en-US" altLang="ko-KR" sz="1200"/>
              <a:t>+ </a:t>
            </a:r>
            <a:r>
              <a:rPr lang="ko-KR" altLang="en-US" sz="1200"/>
              <a:t>버튼을 누르고 나중에 사용하도록 저장 클릭 후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/>
              <a:t>     </a:t>
            </a:r>
            <a:r>
              <a:rPr lang="en-US" altLang="ko-KR" sz="1200"/>
              <a:t>“RPA”</a:t>
            </a:r>
            <a:r>
              <a:rPr lang="ko-KR" altLang="en-US" sz="1200"/>
              <a:t>라고 입력한다</a:t>
            </a:r>
            <a:r>
              <a:rPr lang="en-US" altLang="ko-KR" sz="120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9414" y="1319428"/>
            <a:ext cx="5479170" cy="26377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3770192" y="2774569"/>
            <a:ext cx="207312" cy="160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20321" y="3058048"/>
            <a:ext cx="2052038" cy="249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21170" y="4286547"/>
            <a:ext cx="3215659" cy="1204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6461159" y="0"/>
            <a:ext cx="412920" cy="586343"/>
            <a:chOff x="6445080" y="0"/>
            <a:chExt cx="412920" cy="586343"/>
          </a:xfrm>
        </p:grpSpPr>
        <p:sp>
          <p:nvSpPr>
            <p:cNvPr id="27" name="직사각형 26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1297" y="1802514"/>
            <a:ext cx="3792710" cy="3755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530404" y="1327973"/>
            <a:ext cx="3069583" cy="271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01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/>
              <a:t>Message Box </a:t>
            </a:r>
            <a:r>
              <a:rPr lang="ko-KR" altLang="en-US" sz="1200"/>
              <a:t>액티비티를 추가한다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635550" y="5872075"/>
            <a:ext cx="4034453" cy="271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02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/>
              <a:t>+ </a:t>
            </a:r>
            <a:r>
              <a:rPr lang="ko-KR" altLang="en-US" sz="1200"/>
              <a:t>버튼을 누르고 저장된 값 사용 항목을 클릭한다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9504" y="6367090"/>
            <a:ext cx="4563246" cy="2989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490617" y="905467"/>
            <a:ext cx="5725648" cy="26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Message Box : </a:t>
            </a:r>
            <a:r>
              <a:rPr lang="ko-KR" altLang="en-US" sz="1100"/>
              <a:t>입력 또는 저장된 텍스트 값을 화면에 메시지 상자로 표시합니다</a:t>
            </a:r>
            <a:r>
              <a:rPr lang="en-US" altLang="ko-KR" sz="1100"/>
              <a:t>.</a:t>
            </a:r>
          </a:p>
        </p:txBody>
      </p:sp>
      <p:sp>
        <p:nvSpPr>
          <p:cNvPr id="24" name="직사각형 14"/>
          <p:cNvSpPr/>
          <p:nvPr/>
        </p:nvSpPr>
        <p:spPr>
          <a:xfrm>
            <a:off x="156576" y="238656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메세지 박스 출력</a:t>
            </a:r>
          </a:p>
        </p:txBody>
      </p:sp>
      <p:sp>
        <p:nvSpPr>
          <p:cNvPr id="26" name="TextBox 17"/>
          <p:cNvSpPr txBox="1"/>
          <p:nvPr/>
        </p:nvSpPr>
        <p:spPr>
          <a:xfrm>
            <a:off x="485318" y="654286"/>
            <a:ext cx="805341" cy="262538"/>
          </a:xfrm>
          <a:prstGeom prst="rect">
            <a:avLst/>
          </a:prstGeom>
          <a:solidFill>
            <a:srgbClr val="843C0B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액티비티</a:t>
            </a:r>
            <a:endParaRPr kumimoji="0" lang="en-US" altLang="ko-KR" sz="11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30" name="직사각형 29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0394" y="1070037"/>
            <a:ext cx="6199165" cy="4668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221150" y="622876"/>
            <a:ext cx="5005508" cy="271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실행결과 메시지 박스에 저장한 텍스트가 출력된 것을 확인할 수 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</a:p>
        </p:txBody>
      </p:sp>
      <p:sp>
        <p:nvSpPr>
          <p:cNvPr id="20" name="직사각형 14"/>
          <p:cNvSpPr/>
          <p:nvPr/>
        </p:nvSpPr>
        <p:spPr>
          <a:xfrm>
            <a:off x="156576" y="238656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24" name="직사각형 23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306</Words>
  <Application>Microsoft Office PowerPoint</Application>
  <PresentationFormat>A4 용지(210x297mm)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에스코어 드림 3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SAJ09210004</cp:lastModifiedBy>
  <cp:revision>146</cp:revision>
  <dcterms:created xsi:type="dcterms:W3CDTF">2021-07-15T05:33:11Z</dcterms:created>
  <dcterms:modified xsi:type="dcterms:W3CDTF">2023-04-12T00:14:19Z</dcterms:modified>
  <cp:version/>
</cp:coreProperties>
</file>