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63" r:id="rId2"/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6">
          <p15:clr>
            <a:srgbClr val="A4A3A4"/>
          </p15:clr>
        </p15:guide>
        <p15:guide id="2" pos="2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-1380"/>
      </p:cViewPr>
      <p:guideLst>
        <p:guide orient="horz" pos="3116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3E0F891-158A-44C2-8942-8C89CDCC4F18}" type="datetime1">
              <a:rPr lang="ko-KR" altLang="en-US"/>
              <a:pPr lvl="0">
                <a:defRPr/>
              </a:pPr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FADD424-D077-40C5-B559-27368A7428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pasamples.com/suppli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pasamples.com/suppli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신규 공급자 추가하기</a:t>
            </a:r>
          </a:p>
        </p:txBody>
      </p:sp>
      <p:sp>
        <p:nvSpPr>
          <p:cNvPr id="21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48" name="직사각형 14">
            <a:extLst>
              <a:ext uri="{FF2B5EF4-FFF2-40B4-BE49-F238E27FC236}">
                <a16:creationId xmlns:a16="http://schemas.microsoft.com/office/drawing/2014/main" xmlns="" id="{E41BE210-7411-4DE1-9D40-3BABB2F5DC32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 내에 셀 값을 가져와서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행 반복 작업을 통해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여러 명의 신규 공급자를 생성하는 로봇을 만들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xmlns="" id="{EA9F17D9-2440-4B6C-9B96-7798E2B011D3}"/>
              </a:ext>
            </a:extLst>
          </p:cNvPr>
          <p:cNvSpPr/>
          <p:nvPr/>
        </p:nvSpPr>
        <p:spPr>
          <a:xfrm>
            <a:off x="609600" y="2142243"/>
            <a:ext cx="5744407" cy="674994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14">
            <a:extLst>
              <a:ext uri="{FF2B5EF4-FFF2-40B4-BE49-F238E27FC236}">
                <a16:creationId xmlns:a16="http://schemas.microsoft.com/office/drawing/2014/main" xmlns="" id="{D4B59A3A-580C-4A93-A732-E268E1EF5569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BE0AD4D4-B0F9-434E-A7B8-7D33F10BDA27}"/>
              </a:ext>
            </a:extLst>
          </p:cNvPr>
          <p:cNvSpPr/>
          <p:nvPr/>
        </p:nvSpPr>
        <p:spPr>
          <a:xfrm>
            <a:off x="2906107" y="2376431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xmlns="" id="{7A799431-B930-4E85-A411-CE8F131581DD}"/>
              </a:ext>
            </a:extLst>
          </p:cNvPr>
          <p:cNvSpPr/>
          <p:nvPr/>
        </p:nvSpPr>
        <p:spPr>
          <a:xfrm>
            <a:off x="2620357" y="3280136"/>
            <a:ext cx="1562100" cy="28846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E32DEA37-D266-402B-95A0-A7EB745A364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3401407" y="2912950"/>
            <a:ext cx="0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xmlns="" id="{7B3BDC20-F0F2-490A-AEFF-C284E3093DF3}"/>
              </a:ext>
            </a:extLst>
          </p:cNvPr>
          <p:cNvSpPr/>
          <p:nvPr/>
        </p:nvSpPr>
        <p:spPr>
          <a:xfrm>
            <a:off x="2620357" y="3774566"/>
            <a:ext cx="1562100" cy="44326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신규 공급자를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생성하는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00C309AF-6A32-409C-A733-1088B6FC071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3401407" y="3568603"/>
            <a:ext cx="0" cy="20596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xmlns="" id="{3C521563-97F0-4A9A-8172-B7EA805B2FFC}"/>
              </a:ext>
            </a:extLst>
          </p:cNvPr>
          <p:cNvSpPr/>
          <p:nvPr/>
        </p:nvSpPr>
        <p:spPr>
          <a:xfrm>
            <a:off x="2620357" y="4440417"/>
            <a:ext cx="1562100" cy="3362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suppliers.xlsx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6009E36-CBE2-4434-BFB4-802DA101DE9E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3401407" y="4217835"/>
            <a:ext cx="0" cy="222582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판단 89">
            <a:extLst>
              <a:ext uri="{FF2B5EF4-FFF2-40B4-BE49-F238E27FC236}">
                <a16:creationId xmlns:a16="http://schemas.microsoft.com/office/drawing/2014/main" xmlns="" id="{BB525874-4A14-4648-BF42-595FCF1ABC95}"/>
              </a:ext>
            </a:extLst>
          </p:cNvPr>
          <p:cNvSpPr/>
          <p:nvPr/>
        </p:nvSpPr>
        <p:spPr>
          <a:xfrm>
            <a:off x="2467957" y="5384215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FD434CE2-BA5D-42BC-9332-CD1887DCE4ED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3401407" y="4776652"/>
            <a:ext cx="3810" cy="60756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xmlns="" id="{4BD1EC5E-097C-41F5-97A2-A77C2B52C5DD}"/>
              </a:ext>
            </a:extLst>
          </p:cNvPr>
          <p:cNvSpPr/>
          <p:nvPr/>
        </p:nvSpPr>
        <p:spPr>
          <a:xfrm>
            <a:off x="2307936" y="7184564"/>
            <a:ext cx="2185269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</a:t>
            </a:r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행씩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 입력 반복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내부이름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외부이름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F9905337-5D7B-48C9-9D1C-CF5D972B9B6D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 flipH="1">
            <a:off x="3400571" y="6118586"/>
            <a:ext cx="4646" cy="106597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xmlns="" id="{2AAB38E8-93F3-4ADA-8670-3EDE6530EDCC}"/>
              </a:ext>
            </a:extLst>
          </p:cNvPr>
          <p:cNvSpPr/>
          <p:nvPr/>
        </p:nvSpPr>
        <p:spPr>
          <a:xfrm>
            <a:off x="2620357" y="826171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저장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F0082DB5-0109-4B69-A91B-1F0346BDD6B9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3400571" y="7721083"/>
            <a:ext cx="836" cy="5406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xmlns="" id="{242DE5CA-D778-4038-B7D0-B69D381293B1}"/>
              </a:ext>
            </a:extLst>
          </p:cNvPr>
          <p:cNvCxnSpPr>
            <a:cxnSpLocks/>
            <a:stCxn id="94" idx="1"/>
            <a:endCxn id="90" idx="1"/>
          </p:cNvCxnSpPr>
          <p:nvPr/>
        </p:nvCxnSpPr>
        <p:spPr>
          <a:xfrm rot="10800000">
            <a:off x="2467957" y="5751401"/>
            <a:ext cx="152400" cy="2778570"/>
          </a:xfrm>
          <a:prstGeom prst="bentConnector3">
            <a:avLst>
              <a:gd name="adj1" fmla="val 250000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05474969-DD97-4CE1-B8BB-4CA1C77AABC1}"/>
              </a:ext>
            </a:extLst>
          </p:cNvPr>
          <p:cNvSpPr/>
          <p:nvPr/>
        </p:nvSpPr>
        <p:spPr>
          <a:xfrm>
            <a:off x="4830157" y="6921352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xmlns="" id="{DD57E339-E4CD-4EA3-A785-192F338E75AD}"/>
              </a:ext>
            </a:extLst>
          </p:cNvPr>
          <p:cNvCxnSpPr>
            <a:cxnSpLocks/>
            <a:stCxn id="90" idx="3"/>
            <a:endCxn id="97" idx="0"/>
          </p:cNvCxnSpPr>
          <p:nvPr/>
        </p:nvCxnSpPr>
        <p:spPr>
          <a:xfrm>
            <a:off x="4342477" y="5751401"/>
            <a:ext cx="1112520" cy="116995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5D17C49-D87C-4DD4-B9B7-BC4E7C45A994}"/>
              </a:ext>
            </a:extLst>
          </p:cNvPr>
          <p:cNvSpPr txBox="1"/>
          <p:nvPr/>
        </p:nvSpPr>
        <p:spPr>
          <a:xfrm>
            <a:off x="4721806" y="61517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4F10BFF-F655-48EE-93E5-2923C91F4855}"/>
              </a:ext>
            </a:extLst>
          </p:cNvPr>
          <p:cNvSpPr txBox="1"/>
          <p:nvPr/>
        </p:nvSpPr>
        <p:spPr>
          <a:xfrm>
            <a:off x="3426406" y="68375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885825" y="3351657"/>
            <a:ext cx="1582132" cy="21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application 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66326" y="3701672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linkClick r:id="rId4"/>
              </a:rPr>
              <a:t>https://www.rpasamples.com/suppliers</a:t>
            </a:r>
            <a:endParaRPr lang="ko-KR" altLang="en-US" sz="1000"/>
          </a:p>
        </p:txBody>
      </p:sp>
      <p:sp>
        <p:nvSpPr>
          <p:cNvPr id="30" name="직사각형 29"/>
          <p:cNvSpPr/>
          <p:nvPr/>
        </p:nvSpPr>
        <p:spPr>
          <a:xfrm>
            <a:off x="261081" y="6738851"/>
            <a:ext cx="1582132" cy="21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Browser Click</a:t>
            </a:r>
            <a:endParaRPr lang="ko-KR" alt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212520" y="69509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새공급자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823913" y="4425311"/>
            <a:ext cx="1582132" cy="21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Use Excel</a:t>
            </a:r>
            <a:endParaRPr lang="ko-KR" altLang="en-US" sz="1000"/>
          </a:p>
        </p:txBody>
      </p:sp>
      <p:sp>
        <p:nvSpPr>
          <p:cNvPr id="42" name="직사각형 41"/>
          <p:cNvSpPr/>
          <p:nvPr/>
        </p:nvSpPr>
        <p:spPr>
          <a:xfrm>
            <a:off x="264641" y="5773776"/>
            <a:ext cx="1582132" cy="21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For Each Excel Row</a:t>
            </a:r>
            <a:endParaRPr lang="ko-KR" altLang="en-US" sz="1000"/>
          </a:p>
        </p:txBody>
      </p:sp>
      <p:sp>
        <p:nvSpPr>
          <p:cNvPr id="43" name="직사각형 42"/>
          <p:cNvSpPr/>
          <p:nvPr/>
        </p:nvSpPr>
        <p:spPr>
          <a:xfrm>
            <a:off x="250393" y="6371336"/>
            <a:ext cx="1582132" cy="21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For Each Excel Row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358080" y="5994196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범위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내 </a:t>
            </a:r>
            <a:r>
              <a:rPr lang="en-US" altLang="ko-KR" sz="1000" dirty="0" smtClean="0"/>
              <a:t>: Sheet </a:t>
            </a:r>
            <a:r>
              <a:rPr lang="ko-KR" altLang="en-US" sz="1000" smtClean="0"/>
              <a:t>선택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63711" y="7325836"/>
            <a:ext cx="1582132" cy="21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Type into</a:t>
            </a:r>
            <a:endParaRPr lang="ko-KR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261081" y="757847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내부이름 선택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263711" y="7884716"/>
            <a:ext cx="1582132" cy="21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Type into</a:t>
            </a:r>
            <a:endParaRPr lang="ko-KR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261081" y="813735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외부이름 선택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95284" y="8472221"/>
            <a:ext cx="1582132" cy="21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Browser Click</a:t>
            </a:r>
            <a:endParaRPr lang="ko-KR" altLang="en-US" sz="1000"/>
          </a:p>
        </p:txBody>
      </p:sp>
      <p:sp>
        <p:nvSpPr>
          <p:cNvPr id="53" name="TextBox 52"/>
          <p:cNvSpPr txBox="1"/>
          <p:nvPr/>
        </p:nvSpPr>
        <p:spPr>
          <a:xfrm>
            <a:off x="246723" y="86843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0" y="2194464"/>
            <a:ext cx="6229350" cy="6911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1442" y="4303872"/>
            <a:ext cx="6086466" cy="4724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54086" y="5161295"/>
            <a:ext cx="5925751" cy="3769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신규 공급자 추가하기</a:t>
            </a:r>
          </a:p>
        </p:txBody>
      </p:sp>
      <p:sp>
        <p:nvSpPr>
          <p:cNvPr id="21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48" name="직사각형 14">
            <a:extLst>
              <a:ext uri="{FF2B5EF4-FFF2-40B4-BE49-F238E27FC236}">
                <a16:creationId xmlns:a16="http://schemas.microsoft.com/office/drawing/2014/main" xmlns="" id="{E41BE210-7411-4DE1-9D40-3BABB2F5DC32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 내에 셀 값을 가져와서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행 반복 작업을 통해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여러 명의 신규 공급자를 생성하는 로봇을 만들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xmlns="" id="{EA9F17D9-2440-4B6C-9B96-7798E2B011D3}"/>
              </a:ext>
            </a:extLst>
          </p:cNvPr>
          <p:cNvSpPr/>
          <p:nvPr/>
        </p:nvSpPr>
        <p:spPr>
          <a:xfrm>
            <a:off x="609600" y="2142243"/>
            <a:ext cx="5744407" cy="674994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14">
            <a:extLst>
              <a:ext uri="{FF2B5EF4-FFF2-40B4-BE49-F238E27FC236}">
                <a16:creationId xmlns:a16="http://schemas.microsoft.com/office/drawing/2014/main" xmlns="" id="{D4B59A3A-580C-4A93-A732-E268E1EF5569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BE0AD4D4-B0F9-434E-A7B8-7D33F10BDA27}"/>
              </a:ext>
            </a:extLst>
          </p:cNvPr>
          <p:cNvSpPr/>
          <p:nvPr/>
        </p:nvSpPr>
        <p:spPr>
          <a:xfrm>
            <a:off x="2906107" y="2376431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xmlns="" id="{7A799431-B930-4E85-A411-CE8F131581DD}"/>
              </a:ext>
            </a:extLst>
          </p:cNvPr>
          <p:cNvSpPr/>
          <p:nvPr/>
        </p:nvSpPr>
        <p:spPr>
          <a:xfrm>
            <a:off x="2620357" y="32801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E32DEA37-D266-402B-95A0-A7EB745A364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3401407" y="2912950"/>
            <a:ext cx="0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xmlns="" id="{7B3BDC20-F0F2-490A-AEFF-C284E3093DF3}"/>
              </a:ext>
            </a:extLst>
          </p:cNvPr>
          <p:cNvSpPr/>
          <p:nvPr/>
        </p:nvSpPr>
        <p:spPr>
          <a:xfrm>
            <a:off x="2620357" y="420319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신규 공급자를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생성하는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00C309AF-6A32-409C-A733-1088B6FC071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3401407" y="3816655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xmlns="" id="{3C521563-97F0-4A9A-8172-B7EA805B2FFC}"/>
              </a:ext>
            </a:extLst>
          </p:cNvPr>
          <p:cNvSpPr/>
          <p:nvPr/>
        </p:nvSpPr>
        <p:spPr>
          <a:xfrm>
            <a:off x="2620357" y="514526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suppliers.xlsx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E6009E36-CBE2-4434-BFB4-802DA101DE9E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3401407" y="4739710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판단 89">
            <a:extLst>
              <a:ext uri="{FF2B5EF4-FFF2-40B4-BE49-F238E27FC236}">
                <a16:creationId xmlns:a16="http://schemas.microsoft.com/office/drawing/2014/main" xmlns="" id="{BB525874-4A14-4648-BF42-595FCF1ABC95}"/>
              </a:ext>
            </a:extLst>
          </p:cNvPr>
          <p:cNvSpPr/>
          <p:nvPr/>
        </p:nvSpPr>
        <p:spPr>
          <a:xfrm>
            <a:off x="2467957" y="6050965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FD434CE2-BA5D-42BC-9332-CD1887DCE4ED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3401407" y="5681786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xmlns="" id="{4BD1EC5E-097C-41F5-97A2-A77C2B52C5DD}"/>
              </a:ext>
            </a:extLst>
          </p:cNvPr>
          <p:cNvSpPr/>
          <p:nvPr/>
        </p:nvSpPr>
        <p:spPr>
          <a:xfrm>
            <a:off x="2307936" y="7184564"/>
            <a:ext cx="2185269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</a:t>
            </a:r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행씩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 입력 반복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내부이름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외부이름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F9905337-5D7B-48C9-9D1C-CF5D972B9B6D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 flipH="1">
            <a:off x="3400571" y="6785336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xmlns="" id="{2AAB38E8-93F3-4ADA-8670-3EDE6530EDCC}"/>
              </a:ext>
            </a:extLst>
          </p:cNvPr>
          <p:cNvSpPr/>
          <p:nvPr/>
        </p:nvSpPr>
        <p:spPr>
          <a:xfrm>
            <a:off x="2620357" y="80045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저장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F0082DB5-0109-4B69-A91B-1F0346BDD6B9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3400571" y="7721083"/>
            <a:ext cx="836" cy="28345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xmlns="" id="{242DE5CA-D778-4038-B7D0-B69D381293B1}"/>
              </a:ext>
            </a:extLst>
          </p:cNvPr>
          <p:cNvCxnSpPr>
            <a:cxnSpLocks/>
            <a:stCxn id="94" idx="1"/>
            <a:endCxn id="90" idx="1"/>
          </p:cNvCxnSpPr>
          <p:nvPr/>
        </p:nvCxnSpPr>
        <p:spPr>
          <a:xfrm rot="10800000">
            <a:off x="2467957" y="6418152"/>
            <a:ext cx="152400" cy="1854645"/>
          </a:xfrm>
          <a:prstGeom prst="bentConnector3">
            <a:avLst>
              <a:gd name="adj1" fmla="val 628083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05474969-DD97-4CE1-B8BB-4CA1C77AABC1}"/>
              </a:ext>
            </a:extLst>
          </p:cNvPr>
          <p:cNvSpPr/>
          <p:nvPr/>
        </p:nvSpPr>
        <p:spPr>
          <a:xfrm>
            <a:off x="4830157" y="6921352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xmlns="" id="{DD57E339-E4CD-4EA3-A785-192F338E75AD}"/>
              </a:ext>
            </a:extLst>
          </p:cNvPr>
          <p:cNvCxnSpPr>
            <a:cxnSpLocks/>
            <a:stCxn id="90" idx="3"/>
            <a:endCxn id="97" idx="0"/>
          </p:cNvCxnSpPr>
          <p:nvPr/>
        </p:nvCxnSpPr>
        <p:spPr>
          <a:xfrm>
            <a:off x="4342477" y="6418151"/>
            <a:ext cx="1112520" cy="50320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5D17C49-D87C-4DD4-B9B7-BC4E7C45A994}"/>
              </a:ext>
            </a:extLst>
          </p:cNvPr>
          <p:cNvSpPr txBox="1"/>
          <p:nvPr/>
        </p:nvSpPr>
        <p:spPr>
          <a:xfrm>
            <a:off x="4721806" y="61517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4F10BFF-F655-48EE-93E5-2923C91F4855}"/>
              </a:ext>
            </a:extLst>
          </p:cNvPr>
          <p:cNvSpPr txBox="1"/>
          <p:nvPr/>
        </p:nvSpPr>
        <p:spPr>
          <a:xfrm>
            <a:off x="3426406" y="68375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6" name="직사각형 3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1B27C8-724F-43E2-8293-862FC158B15D}"/>
              </a:ext>
            </a:extLst>
          </p:cNvPr>
          <p:cNvSpPr txBox="1"/>
          <p:nvPr/>
        </p:nvSpPr>
        <p:spPr>
          <a:xfrm>
            <a:off x="3958387" y="770680"/>
            <a:ext cx="3116610" cy="1093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Application/Browser </a:t>
            </a:r>
            <a:r>
              <a:rPr lang="ko-KR" altLang="en-US" sz="1100"/>
              <a:t>액티비티를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추가해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hlinkClick r:id="rId3"/>
              </a:rPr>
              <a:t>https://www.rpasamples.com/suppliers</a:t>
            </a:r>
            <a:r>
              <a:rPr lang="en-US" altLang="ko-KR" sz="1100" dirty="0"/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웹사이트 페이지의 </a:t>
            </a:r>
            <a:r>
              <a:rPr lang="ko-KR" altLang="en-US" sz="1100" dirty="0" err="1"/>
              <a:t>타겟을</a:t>
            </a:r>
            <a:r>
              <a:rPr lang="ko-KR" altLang="en-US" sz="1100" dirty="0"/>
              <a:t> 지정한다</a:t>
            </a:r>
            <a:r>
              <a:rPr lang="en-US" altLang="ko-KR" sz="1100" dirty="0"/>
              <a:t>.</a:t>
            </a:r>
            <a:r>
              <a:rPr lang="ko-KR" altLang="en-US" sz="1100"/>
              <a:t>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D8A151F-E0BC-4096-B068-2025DE6FB2F4}"/>
              </a:ext>
            </a:extLst>
          </p:cNvPr>
          <p:cNvGrpSpPr/>
          <p:nvPr/>
        </p:nvGrpSpPr>
        <p:grpSpPr>
          <a:xfrm>
            <a:off x="224297" y="639498"/>
            <a:ext cx="3468931" cy="3975816"/>
            <a:chOff x="-5376333" y="2069825"/>
            <a:chExt cx="6126590" cy="725064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677CC779-EADA-4C3E-A479-5B4980F7C0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5220859" y="2069825"/>
              <a:ext cx="5971116" cy="72506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1B1814A6-F59D-49A7-9DB5-25FB1E8C63C4}"/>
                </a:ext>
              </a:extLst>
            </p:cNvPr>
            <p:cNvSpPr/>
            <p:nvPr/>
          </p:nvSpPr>
          <p:spPr>
            <a:xfrm>
              <a:off x="-5376333" y="2120211"/>
              <a:ext cx="400109" cy="4001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46DA1CBE-6308-47D0-AE24-05074C2FFB0B}"/>
                </a:ext>
              </a:extLst>
            </p:cNvPr>
            <p:cNvSpPr/>
            <p:nvPr/>
          </p:nvSpPr>
          <p:spPr>
            <a:xfrm>
              <a:off x="-4680466" y="5391758"/>
              <a:ext cx="400109" cy="4001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</p:grpSp>
      <p:sp>
        <p:nvSpPr>
          <p:cNvPr id="39" name="직사각형 14">
            <a:extLst>
              <a:ext uri="{FF2B5EF4-FFF2-40B4-BE49-F238E27FC236}">
                <a16:creationId xmlns:a16="http://schemas.microsoft.com/office/drawing/2014/main" xmlns="" id="{B00828E0-3513-4540-8810-3CFEC5A1CA2B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엑셀 파일 사용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D1011C7-5CC0-4A3D-A926-79B0B1DD6847}"/>
              </a:ext>
            </a:extLst>
          </p:cNvPr>
          <p:cNvSpPr txBox="1"/>
          <p:nvPr/>
        </p:nvSpPr>
        <p:spPr>
          <a:xfrm>
            <a:off x="286337" y="4920113"/>
            <a:ext cx="6010604" cy="42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03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Excel File </a:t>
            </a:r>
            <a:r>
              <a:rPr lang="ko-KR" altLang="en-US" sz="1100" dirty="0"/>
              <a:t>액티비티를 추가하고 실습파일의 파일 경로를 지정한다</a:t>
            </a:r>
            <a:r>
              <a:rPr lang="en-US" altLang="ko-KR" sz="1100" dirty="0"/>
              <a:t>. </a:t>
            </a:r>
          </a:p>
          <a:p>
            <a:pPr lvl="0">
              <a:defRPr/>
            </a:pPr>
            <a:r>
              <a:rPr lang="ko-KR" altLang="en-US" sz="1100" dirty="0"/>
              <a:t>    이름은 </a:t>
            </a:r>
            <a:r>
              <a:rPr lang="en-US" altLang="ko-KR" sz="1100" dirty="0"/>
              <a:t>“Suppliers” </a:t>
            </a:r>
            <a:r>
              <a:rPr lang="ko-KR" altLang="en-US" sz="1100" dirty="0"/>
              <a:t>로 참조한다</a:t>
            </a:r>
            <a:r>
              <a:rPr lang="en-US" altLang="ko-KR" sz="11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A37CC7C-B504-4E8C-A16E-45091B6E01AD}"/>
              </a:ext>
            </a:extLst>
          </p:cNvPr>
          <p:cNvSpPr txBox="1"/>
          <p:nvPr/>
        </p:nvSpPr>
        <p:spPr>
          <a:xfrm>
            <a:off x="3932112" y="2650536"/>
            <a:ext cx="2831224" cy="42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Click </a:t>
            </a:r>
            <a:r>
              <a:rPr lang="ko-KR" altLang="en-US" sz="1100"/>
              <a:t>액티비티로 우측에 보이는</a:t>
            </a:r>
          </a:p>
          <a:p>
            <a:pPr lvl="0">
              <a:defRPr/>
            </a:pPr>
            <a:r>
              <a:rPr lang="ko-KR" altLang="en-US" sz="1100"/>
              <a:t>    </a:t>
            </a:r>
            <a:r>
              <a:rPr lang="en-US" altLang="ko-KR" sz="1100"/>
              <a:t>“</a:t>
            </a:r>
            <a:r>
              <a:rPr lang="ko-KR" altLang="en-US" sz="1100"/>
              <a:t>새 공급자</a:t>
            </a:r>
            <a:r>
              <a:rPr lang="en-US" altLang="ko-KR" sz="1100"/>
              <a:t>“ </a:t>
            </a:r>
            <a:r>
              <a:rPr lang="ko-KR" altLang="en-US" sz="1100"/>
              <a:t>버튼을 클릭한다</a:t>
            </a:r>
            <a:r>
              <a:rPr lang="en-US" altLang="ko-KR" sz="11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8CD4E7-80EA-4B10-802A-23B7F44AD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98" y="5323836"/>
            <a:ext cx="4405576" cy="3866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87215" y="4090495"/>
            <a:ext cx="6477001" cy="2443655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3930" y="1468164"/>
            <a:ext cx="6477000" cy="24436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7287" y="715822"/>
            <a:ext cx="12105878" cy="415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브라우저에서 새 공급자를 클릭하고 </a:t>
            </a:r>
            <a:r>
              <a:rPr lang="en-US" altLang="ko-KR" sz="1100"/>
              <a:t>Type Into </a:t>
            </a:r>
            <a:r>
              <a:rPr lang="ko-KR" altLang="en-US" sz="1100"/>
              <a:t>액티비티를 </a:t>
            </a:r>
            <a:r>
              <a:rPr lang="en-US" altLang="ko-KR" sz="1100"/>
              <a:t>2</a:t>
            </a:r>
            <a:r>
              <a:rPr lang="ko-KR" altLang="en-US" sz="1100"/>
              <a:t>개 생성한다</a:t>
            </a:r>
            <a:r>
              <a:rPr lang="en-US" altLang="ko-KR" sz="1100"/>
              <a:t>. </a:t>
            </a:r>
          </a:p>
          <a:p>
            <a:pPr lvl="0">
              <a:defRPr/>
            </a:pPr>
            <a:r>
              <a:rPr lang="ko-KR" altLang="en-US" sz="1100"/>
              <a:t>타겟을 각각 내부이름</a:t>
            </a:r>
            <a:r>
              <a:rPr lang="en-US" altLang="ko-KR" sz="1100"/>
              <a:t>, </a:t>
            </a:r>
            <a:r>
              <a:rPr lang="ko-KR" altLang="en-US" sz="1100"/>
              <a:t>외부이름으로 하고 내부이름은 </a:t>
            </a:r>
            <a:r>
              <a:rPr lang="en-US" altLang="ko-KR" sz="1100"/>
              <a:t>A2</a:t>
            </a:r>
            <a:r>
              <a:rPr lang="ko-KR" altLang="en-US" sz="1100"/>
              <a:t>셀</a:t>
            </a:r>
            <a:r>
              <a:rPr lang="en-US" altLang="ko-KR" sz="1100"/>
              <a:t>, </a:t>
            </a:r>
            <a:r>
              <a:rPr lang="ko-KR" altLang="en-US" sz="1100"/>
              <a:t>외부이름은 </a:t>
            </a:r>
            <a:r>
              <a:rPr lang="en-US" altLang="ko-KR" sz="1100"/>
              <a:t>B2</a:t>
            </a:r>
            <a:r>
              <a:rPr lang="ko-KR" altLang="en-US" sz="1100"/>
              <a:t>셀로 지정한다</a:t>
            </a:r>
            <a:r>
              <a:rPr lang="en-US" altLang="ko-KR" sz="110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863" y="1767620"/>
            <a:ext cx="3287706" cy="17731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4866" y="1710566"/>
            <a:ext cx="2483671" cy="20360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174" y="4307349"/>
            <a:ext cx="3626389" cy="193850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92227" y="4410054"/>
            <a:ext cx="2483671" cy="19651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8828" y="1377884"/>
            <a:ext cx="748596" cy="25949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내부이름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104" y="3984905"/>
            <a:ext cx="748596" cy="2626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외부이름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82518" y="7284413"/>
            <a:ext cx="3755805" cy="2026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직사각형 14"/>
          <p:cNvSpPr/>
          <p:nvPr/>
        </p:nvSpPr>
        <p:spPr>
          <a:xfrm>
            <a:off x="156576" y="289288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셀 값 가져오기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6776" y="6943094"/>
            <a:ext cx="5143500" cy="25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Click </a:t>
            </a:r>
            <a:r>
              <a:rPr lang="ko-KR" altLang="en-US" sz="1100"/>
              <a:t>액티비티를 추가하고</a:t>
            </a:r>
            <a:r>
              <a:rPr lang="en-US" altLang="ko-KR" sz="1100"/>
              <a:t>, </a:t>
            </a:r>
            <a:r>
              <a:rPr lang="ko-KR" altLang="en-US" sz="1100"/>
              <a:t>아래쪽에있는 </a:t>
            </a:r>
            <a:r>
              <a:rPr lang="en-US" altLang="ko-KR" sz="1100"/>
              <a:t>“</a:t>
            </a:r>
            <a:r>
              <a:rPr lang="ko-KR" altLang="en-US" sz="1100"/>
              <a:t>저장</a:t>
            </a:r>
            <a:r>
              <a:rPr lang="en-US" altLang="ko-KR" sz="1100"/>
              <a:t>”</a:t>
            </a:r>
            <a:r>
              <a:rPr lang="ko-KR" altLang="en-US" sz="1100"/>
              <a:t>버튼을 지정한다</a:t>
            </a:r>
            <a:r>
              <a:rPr lang="en-US" altLang="ko-KR" sz="1100"/>
              <a:t>.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6" name="직사각형 3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7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682975"/>
            <a:ext cx="5182188" cy="59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지정된 셀값이 아닌 모든 행 값들을 반복하는 작업을 하기 위해 </a:t>
            </a:r>
          </a:p>
          <a:p>
            <a:pPr lvl="0">
              <a:defRPr/>
            </a:pPr>
            <a:r>
              <a:rPr lang="en-US" altLang="ko-KR" sz="1100"/>
              <a:t>     Use Excel File </a:t>
            </a:r>
            <a:r>
              <a:rPr lang="ko-KR" altLang="en-US" sz="1100"/>
              <a:t>액티비티 아래 </a:t>
            </a:r>
            <a:r>
              <a:rPr lang="en-US" altLang="ko-KR" sz="1100"/>
              <a:t>For each Excel Row </a:t>
            </a:r>
            <a:r>
              <a:rPr lang="ko-KR" altLang="en-US" sz="1100"/>
              <a:t>액티비티를 추가한다</a:t>
            </a:r>
            <a:r>
              <a:rPr lang="en-US" altLang="ko-KR" sz="1100"/>
              <a:t>.</a:t>
            </a:r>
          </a:p>
          <a:p>
            <a:pPr lvl="0">
              <a:defRPr/>
            </a:pPr>
            <a:endParaRPr lang="en-US" altLang="ko-KR" sz="1100" b="1">
              <a:solidFill>
                <a:srgbClr val="9C3A3A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22" name="직사각형 14"/>
          <p:cNvSpPr/>
          <p:nvPr/>
        </p:nvSpPr>
        <p:spPr>
          <a:xfrm>
            <a:off x="156576" y="289288"/>
            <a:ext cx="23856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For each Excel Row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3343" y="6701281"/>
            <a:ext cx="5636172" cy="26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Suppliers</a:t>
            </a:r>
            <a:r>
              <a:rPr lang="ko-KR" altLang="en-US" sz="1100"/>
              <a:t>의 </a:t>
            </a:r>
            <a:r>
              <a:rPr lang="en-US" altLang="ko-KR" sz="1100"/>
              <a:t>Sheet1</a:t>
            </a:r>
            <a:r>
              <a:rPr lang="ko-KR" altLang="en-US" sz="1100"/>
              <a:t>을 선택하고 헤더포함에 체크한다</a:t>
            </a:r>
            <a:r>
              <a:rPr lang="en-US" altLang="ko-KR" sz="1100"/>
              <a:t>.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EE27CE1-3244-453F-AB70-7B27FE3E5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3" y="1145596"/>
            <a:ext cx="4145107" cy="4878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863917F-DF92-4C50-AB85-43E228D3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1" y="6970394"/>
            <a:ext cx="6162944" cy="2298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874" y="295409"/>
            <a:ext cx="5320137" cy="270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03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For each Excel Row</a:t>
            </a:r>
            <a:r>
              <a:rPr lang="ko-KR" altLang="en-US" sz="1200"/>
              <a:t>안에 액티비티들을 넣는다</a:t>
            </a:r>
            <a:r>
              <a:rPr lang="en-US" altLang="ko-KR" sz="120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3" name="직사각형 22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789402-15A1-4839-B84F-7A95049D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13" y="718485"/>
            <a:ext cx="2999773" cy="8252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087" y="1145318"/>
            <a:ext cx="5061173" cy="2984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374" y="4784057"/>
            <a:ext cx="4838843" cy="2917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3637" y="214428"/>
            <a:ext cx="6010603" cy="45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04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내부이름과 외부이름 입력을 각각</a:t>
            </a:r>
          </a:p>
          <a:p>
            <a:pPr lvl="0">
              <a:defRPr/>
            </a:pPr>
            <a:r>
              <a:rPr lang="ko-KR" altLang="en-US" sz="1200"/>
              <a:t> </a:t>
            </a:r>
            <a:r>
              <a:rPr lang="en-US" altLang="ko-KR" sz="1200"/>
              <a:t>CurrentRow – </a:t>
            </a:r>
            <a:r>
              <a:rPr lang="ko-KR" altLang="en-US" sz="1200"/>
              <a:t>내부이름</a:t>
            </a:r>
            <a:r>
              <a:rPr lang="en-US" altLang="ko-KR" sz="1200"/>
              <a:t>, CurrentRow – </a:t>
            </a:r>
            <a:r>
              <a:rPr lang="ko-KR" altLang="en-US" sz="1200"/>
              <a:t>외부이름으로 변경한다</a:t>
            </a:r>
            <a:r>
              <a:rPr lang="en-US" altLang="ko-KR" sz="1200"/>
              <a:t>.</a:t>
            </a:r>
            <a:endParaRPr lang="en-US" altLang="ko-KR"/>
          </a:p>
        </p:txBody>
      </p:sp>
      <p:grpSp>
        <p:nvGrpSpPr>
          <p:cNvPr id="26" name="그룹 25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7" name="직사각형 26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24063" y="991718"/>
            <a:ext cx="6213515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 정상적으로 셀 값들을 가져와서 입력하고</a:t>
            </a:r>
            <a:r>
              <a:rPr lang="en-US" altLang="ko-KR" sz="1200"/>
              <a:t>, </a:t>
            </a:r>
            <a:r>
              <a:rPr lang="ko-KR" altLang="en-US" sz="1200"/>
              <a:t>저장 하는 것을 확인할 수 있다</a:t>
            </a:r>
            <a:r>
              <a:rPr lang="en-US" altLang="ko-KR" sz="12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649" y="1424674"/>
            <a:ext cx="5784594" cy="4518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22" name="직사각형 14"/>
          <p:cNvSpPr/>
          <p:nvPr/>
        </p:nvSpPr>
        <p:spPr>
          <a:xfrm>
            <a:off x="333938" y="269582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480</Words>
  <Application>Microsoft Office PowerPoint</Application>
  <PresentationFormat>A4 용지(210x297mm)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NAJ05150004</cp:lastModifiedBy>
  <cp:revision>59</cp:revision>
  <dcterms:created xsi:type="dcterms:W3CDTF">2021-07-16T05:42:09Z</dcterms:created>
  <dcterms:modified xsi:type="dcterms:W3CDTF">2023-04-18T08:35:15Z</dcterms:modified>
  <cp:version/>
</cp:coreProperties>
</file>