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3DDC813-1F37-4A77-A6CE-91890E8F666F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982EDAF-969C-41FA-A061-3432F5080E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열 삽입하기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7" name="직사각형 14">
            <a:extLst>
              <a:ext uri="{FF2B5EF4-FFF2-40B4-BE49-F238E27FC236}">
                <a16:creationId xmlns:a16="http://schemas.microsoft.com/office/drawing/2014/main" xmlns="" id="{FEEC46A4-B0E5-47E9-97CC-61AD48F49DDB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자동화 액티비티를 사용해서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불러오고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열 추가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Cell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 입력을 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xmlns="" id="{541F4FBA-997D-464C-B089-0345C7E3EA42}"/>
              </a:ext>
            </a:extLst>
          </p:cNvPr>
          <p:cNvSpPr/>
          <p:nvPr/>
        </p:nvSpPr>
        <p:spPr>
          <a:xfrm>
            <a:off x="609600" y="2142244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9D970777-92AB-4BAB-A5C4-48157A7DD05B}"/>
              </a:ext>
            </a:extLst>
          </p:cNvPr>
          <p:cNvSpPr/>
          <p:nvPr/>
        </p:nvSpPr>
        <p:spPr>
          <a:xfrm>
            <a:off x="2933700" y="25239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xmlns="" id="{7376EF25-DEC2-4FC1-B98C-0A0D84E7EE64}"/>
              </a:ext>
            </a:extLst>
          </p:cNvPr>
          <p:cNvSpPr/>
          <p:nvPr/>
        </p:nvSpPr>
        <p:spPr>
          <a:xfrm>
            <a:off x="2640904" y="342764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학생목록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4C643A4-9B83-4324-ADD1-384EDEBEDC2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421954" y="3060454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C56B7644-6500-4E9B-BF22-BFE3738599DB}"/>
              </a:ext>
            </a:extLst>
          </p:cNvPr>
          <p:cNvSpPr/>
          <p:nvPr/>
        </p:nvSpPr>
        <p:spPr>
          <a:xfrm>
            <a:off x="2640904" y="435069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Sheet1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나이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열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이전에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전공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DEC6832-9581-44CD-878C-F2707DA6F9D1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3421954" y="396415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695C8DB3-6D02-4C6D-8285-D87516B9471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21954" y="488721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4">
            <a:extLst>
              <a:ext uri="{FF2B5EF4-FFF2-40B4-BE49-F238E27FC236}">
                <a16:creationId xmlns:a16="http://schemas.microsoft.com/office/drawing/2014/main" xmlns="" id="{52283DF6-4C5E-4810-B194-54F1F9B4A0E7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xmlns="" id="{9488B289-652E-40E4-8AC4-E0CC5BF0B640}"/>
              </a:ext>
            </a:extLst>
          </p:cNvPr>
          <p:cNvSpPr/>
          <p:nvPr/>
        </p:nvSpPr>
        <p:spPr>
          <a:xfrm>
            <a:off x="2484694" y="5266478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9C6CBE93-9083-4A28-AC92-ED6E5A652281}"/>
              </a:ext>
            </a:extLst>
          </p:cNvPr>
          <p:cNvSpPr/>
          <p:nvPr/>
        </p:nvSpPr>
        <p:spPr>
          <a:xfrm>
            <a:off x="2324673" y="6400077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전공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반복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97B04E5-FD2D-4319-8717-6A8D77F3C1F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3417308" y="6000849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xmlns="" id="{0342E586-FA48-4CFC-BF3D-E77472ADB79D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2324672" y="5633665"/>
            <a:ext cx="160021" cy="1034673"/>
          </a:xfrm>
          <a:prstGeom prst="bentConnector3">
            <a:avLst>
              <a:gd name="adj1" fmla="val -142856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32F10A6-1A4E-4983-A52A-A9FD5F03EFCD}"/>
              </a:ext>
            </a:extLst>
          </p:cNvPr>
          <p:cNvSpPr/>
          <p:nvPr/>
        </p:nvSpPr>
        <p:spPr>
          <a:xfrm>
            <a:off x="4833831" y="6136865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2C213896-E0AF-4C61-ACA3-22997AF7606E}"/>
              </a:ext>
            </a:extLst>
          </p:cNvPr>
          <p:cNvCxnSpPr>
            <a:cxnSpLocks/>
          </p:cNvCxnSpPr>
          <p:nvPr/>
        </p:nvCxnSpPr>
        <p:spPr>
          <a:xfrm>
            <a:off x="4346151" y="5633664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282B091-C519-4612-8061-32BCFA3B97AF}"/>
              </a:ext>
            </a:extLst>
          </p:cNvPr>
          <p:cNvSpPr txBox="1"/>
          <p:nvPr/>
        </p:nvSpPr>
        <p:spPr>
          <a:xfrm>
            <a:off x="4738543" y="536723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FB949DA-E6ED-49B0-8486-83A13A477F70}"/>
              </a:ext>
            </a:extLst>
          </p:cNvPr>
          <p:cNvSpPr txBox="1"/>
          <p:nvPr/>
        </p:nvSpPr>
        <p:spPr>
          <a:xfrm>
            <a:off x="3443143" y="605303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609600" y="3501111"/>
            <a:ext cx="1787177" cy="24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Use Excel File</a:t>
            </a:r>
            <a:endParaRPr lang="ko-KR" altLang="en-US" sz="1100"/>
          </a:p>
        </p:txBody>
      </p:sp>
      <p:sp>
        <p:nvSpPr>
          <p:cNvPr id="32" name="직사각형 31"/>
          <p:cNvSpPr/>
          <p:nvPr/>
        </p:nvSpPr>
        <p:spPr>
          <a:xfrm>
            <a:off x="609600" y="4366556"/>
            <a:ext cx="1787177" cy="24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Insert Column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4346151" y="4325773"/>
            <a:ext cx="20040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/>
              <a:t>범위선택 </a:t>
            </a:r>
            <a:r>
              <a:rPr lang="en-US" altLang="ko-KR" sz="1050" dirty="0" smtClean="0"/>
              <a:t>Sheet1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err="1" smtClean="0"/>
              <a:t>열기준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나이선택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헤더추가 </a:t>
            </a:r>
            <a:r>
              <a:rPr lang="en-US" altLang="ko-KR" sz="1050" dirty="0" smtClean="0"/>
              <a:t>– </a:t>
            </a:r>
            <a:r>
              <a:rPr lang="ko-KR" altLang="en-US" sz="1050" smtClean="0"/>
              <a:t>텍스트 </a:t>
            </a:r>
            <a:r>
              <a:rPr lang="en-US" altLang="ko-KR" sz="1050" dirty="0" smtClean="0"/>
              <a:t>– “</a:t>
            </a:r>
            <a:r>
              <a:rPr lang="ko-KR" altLang="en-US" sz="1050" smtClean="0"/>
              <a:t>전공</a:t>
            </a:r>
            <a:r>
              <a:rPr lang="en-US" altLang="ko-KR" sz="1050" dirty="0" smtClean="0"/>
              <a:t>”</a:t>
            </a:r>
            <a:endParaRPr lang="ko-KR" altLang="en-US" sz="1050"/>
          </a:p>
        </p:txBody>
      </p:sp>
      <p:sp>
        <p:nvSpPr>
          <p:cNvPr id="36" name="TextBox 35"/>
          <p:cNvSpPr txBox="1"/>
          <p:nvPr/>
        </p:nvSpPr>
        <p:spPr>
          <a:xfrm>
            <a:off x="4224735" y="3450926"/>
            <a:ext cx="2182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smtClean="0"/>
              <a:t>폴더를 </a:t>
            </a:r>
            <a:r>
              <a:rPr lang="ko-KR" altLang="en-US" sz="1050" dirty="0" smtClean="0"/>
              <a:t>눌러 엑셀파일 가져오기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</a:t>
            </a:r>
            <a:r>
              <a:rPr lang="ko-KR" altLang="en-US" sz="1050" smtClean="0"/>
              <a:t>참조명칭 변경 가능</a:t>
            </a:r>
            <a:endParaRPr lang="ko-KR" altLang="en-US" sz="1050"/>
          </a:p>
        </p:txBody>
      </p:sp>
      <p:sp>
        <p:nvSpPr>
          <p:cNvPr id="37" name="직사각형 36"/>
          <p:cNvSpPr/>
          <p:nvPr/>
        </p:nvSpPr>
        <p:spPr>
          <a:xfrm>
            <a:off x="609600" y="5325704"/>
            <a:ext cx="1787177" cy="24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For Each Excel Row</a:t>
            </a:r>
            <a:endParaRPr lang="ko-KR" alt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584073" y="5649455"/>
            <a:ext cx="13612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/>
              <a:t>범위선택 </a:t>
            </a:r>
            <a:r>
              <a:rPr lang="en-US" altLang="ko-KR" sz="1050" dirty="0" smtClean="0"/>
              <a:t>Sheet1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헤더포함체크</a:t>
            </a:r>
            <a:endParaRPr lang="en-US" altLang="ko-KR" sz="105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475741" y="5803585"/>
            <a:ext cx="1787177" cy="24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Write Cell</a:t>
            </a:r>
            <a:endParaRPr lang="ko-KR" alt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5575720" y="5620410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err="1" smtClean="0"/>
              <a:t>쓰는내용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smtClean="0"/>
              <a:t>텍스트 </a:t>
            </a:r>
            <a:r>
              <a:rPr lang="en-US" altLang="ko-KR" sz="1050" dirty="0" smtClean="0"/>
              <a:t>– </a:t>
            </a:r>
            <a:r>
              <a:rPr lang="ko-KR" altLang="en-US" sz="1050" smtClean="0"/>
              <a:t>성악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헤더추가 </a:t>
            </a:r>
            <a:r>
              <a:rPr lang="en-US" altLang="ko-KR" sz="1050" dirty="0" smtClean="0"/>
              <a:t>– </a:t>
            </a:r>
            <a:r>
              <a:rPr lang="ko-KR" altLang="en-US" sz="1050" smtClean="0"/>
              <a:t>텍스트 </a:t>
            </a:r>
            <a:r>
              <a:rPr lang="en-US" altLang="ko-KR" sz="1050" dirty="0" smtClean="0"/>
              <a:t>– “</a:t>
            </a:r>
            <a:r>
              <a:rPr lang="ko-KR" altLang="en-US" sz="1050" smtClean="0"/>
              <a:t>전공</a:t>
            </a:r>
            <a:r>
              <a:rPr lang="en-US" altLang="ko-KR" sz="1050" dirty="0" smtClean="0"/>
              <a:t>”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6" name="직사각형 3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21E93C-DD91-44CC-9C70-D4132A2783EC}"/>
              </a:ext>
            </a:extLst>
          </p:cNvPr>
          <p:cNvSpPr txBox="1"/>
          <p:nvPr/>
        </p:nvSpPr>
        <p:spPr>
          <a:xfrm>
            <a:off x="217726" y="2564009"/>
            <a:ext cx="63186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실습파일을 다운받고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액티비티를 추가하여 엑셀파일 경로를 입력한다</a:t>
            </a:r>
            <a:r>
              <a:rPr lang="en-US" altLang="ko-KR" sz="1100" dirty="0"/>
              <a:t>. </a:t>
            </a:r>
          </a:p>
          <a:p>
            <a:pPr lvl="0">
              <a:defRPr/>
            </a:pPr>
            <a:r>
              <a:rPr lang="ko-KR" altLang="en-US" sz="1100" dirty="0"/>
              <a:t>     이름은 </a:t>
            </a:r>
            <a:r>
              <a:rPr lang="en-US" altLang="ko-KR" sz="1100" dirty="0"/>
              <a:t>“Students”</a:t>
            </a:r>
            <a:r>
              <a:rPr lang="ko-KR" altLang="en-US" sz="1100" dirty="0"/>
              <a:t>라고 참조한다</a:t>
            </a:r>
            <a:r>
              <a:rPr lang="en-US" altLang="ko-KR" sz="1100" dirty="0"/>
              <a:t>.</a:t>
            </a:r>
          </a:p>
          <a:p>
            <a:pPr lvl="0">
              <a:defRPr/>
            </a:pPr>
            <a:endParaRPr lang="en-US" altLang="ko-KR" sz="1100" dirty="0"/>
          </a:p>
          <a:p>
            <a:pPr lvl="0"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02 </a:t>
            </a:r>
            <a:r>
              <a:rPr lang="en-US" altLang="ko-KR" sz="1100" dirty="0"/>
              <a:t>Insert Column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범위는 </a:t>
            </a:r>
            <a:r>
              <a:rPr lang="en-US" altLang="ko-KR" sz="1100" dirty="0"/>
              <a:t>students</a:t>
            </a:r>
            <a:r>
              <a:rPr lang="ko-KR" altLang="en-US" sz="1100" dirty="0"/>
              <a:t>의 </a:t>
            </a:r>
            <a:r>
              <a:rPr lang="en-US" altLang="ko-KR" sz="1100" dirty="0"/>
              <a:t>Sheet1, </a:t>
            </a:r>
            <a:r>
              <a:rPr lang="ko-KR" altLang="en-US" sz="1100" dirty="0"/>
              <a:t>나이 열 이전에 </a:t>
            </a:r>
            <a:r>
              <a:rPr lang="ko-KR" altLang="en-US" sz="1100" dirty="0" err="1"/>
              <a:t>입력하게하고</a:t>
            </a:r>
            <a:r>
              <a:rPr lang="en-US" altLang="ko-KR" sz="1100" dirty="0"/>
              <a:t>, </a:t>
            </a:r>
          </a:p>
          <a:p>
            <a:pPr lvl="0">
              <a:defRPr/>
            </a:pPr>
            <a:r>
              <a:rPr lang="ko-KR" altLang="en-US" sz="1100" dirty="0"/>
              <a:t>     헤더에 </a:t>
            </a:r>
            <a:r>
              <a:rPr lang="en-US" altLang="ko-KR" sz="1100" dirty="0"/>
              <a:t>“</a:t>
            </a:r>
            <a:r>
              <a:rPr lang="ko-KR" altLang="en-US" sz="1100" dirty="0"/>
              <a:t>전공</a:t>
            </a:r>
            <a:r>
              <a:rPr lang="en-US" altLang="ko-KR" sz="1100" dirty="0"/>
              <a:t>“</a:t>
            </a:r>
            <a:r>
              <a:rPr lang="ko-KR" altLang="en-US" sz="1100" dirty="0"/>
              <a:t>이라고 추가한다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F2B549-2C9D-47F7-98AA-564A7723EB8F}"/>
              </a:ext>
            </a:extLst>
          </p:cNvPr>
          <p:cNvSpPr txBox="1"/>
          <p:nvPr/>
        </p:nvSpPr>
        <p:spPr>
          <a:xfrm>
            <a:off x="263061" y="859549"/>
            <a:ext cx="6319264" cy="134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7080" lvl="0" indent="-15708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100" b="1" dirty="0"/>
              <a:t>Use Excel File : </a:t>
            </a:r>
            <a:r>
              <a:rPr lang="ko-KR" altLang="en-US" sz="1100"/>
              <a:t>자동화에 사용할 </a:t>
            </a:r>
            <a:r>
              <a:rPr lang="en-US" altLang="ko-KR" sz="1100" dirty="0"/>
              <a:t>Excel </a:t>
            </a:r>
            <a:r>
              <a:rPr lang="ko-KR" altLang="en-US" sz="1100"/>
              <a:t>파일을 열거나 만듭니다</a:t>
            </a:r>
            <a:r>
              <a:rPr lang="en-US" altLang="ko-KR" sz="1100" dirty="0"/>
              <a:t>.</a:t>
            </a:r>
          </a:p>
          <a:p>
            <a:pPr marL="157080" lvl="0" indent="-15708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100" b="1" dirty="0"/>
              <a:t>Insert Column : </a:t>
            </a:r>
            <a:r>
              <a:rPr lang="ko-KR" altLang="en-US" sz="1100"/>
              <a:t>지정된 위치에서 시트</a:t>
            </a:r>
            <a:r>
              <a:rPr lang="en-US" altLang="ko-KR" sz="1100" dirty="0"/>
              <a:t>, </a:t>
            </a:r>
            <a:r>
              <a:rPr lang="ko-KR" altLang="en-US" sz="1100"/>
              <a:t>테이블 또는 범위에 열을 삽입합니다</a:t>
            </a:r>
            <a:r>
              <a:rPr lang="en-US" altLang="ko-KR" sz="1100" dirty="0"/>
              <a:t>.</a:t>
            </a:r>
          </a:p>
          <a:p>
            <a:pPr marL="157080" lvl="0" indent="-15708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100" b="1" dirty="0"/>
              <a:t>For each Excel Row : </a:t>
            </a:r>
            <a:r>
              <a:rPr lang="ko-KR" altLang="en-US" sz="1100"/>
              <a:t>지정된 시트</a:t>
            </a:r>
            <a:r>
              <a:rPr lang="en-US" altLang="ko-KR" sz="1100" dirty="0"/>
              <a:t>, </a:t>
            </a:r>
            <a:r>
              <a:rPr lang="ko-KR" altLang="en-US" sz="1100"/>
              <a:t>범위 또는 테이블의 각 행에 대해 포함된 액티비티를 한 번        반복합니다</a:t>
            </a:r>
            <a:r>
              <a:rPr lang="en-US" altLang="ko-KR" sz="1100" dirty="0"/>
              <a:t>.</a:t>
            </a:r>
          </a:p>
          <a:p>
            <a:pPr marL="157080" lvl="0" indent="-15708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100" b="1" dirty="0"/>
              <a:t>Write Cell : </a:t>
            </a:r>
            <a:r>
              <a:rPr lang="ko-KR" altLang="en-US" sz="1100"/>
              <a:t>셀에 텍스트 또는 수식을 입력합니다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F603C6-94D5-46A4-A71D-99D274934006}"/>
              </a:ext>
            </a:extLst>
          </p:cNvPr>
          <p:cNvSpPr txBox="1"/>
          <p:nvPr/>
        </p:nvSpPr>
        <p:spPr>
          <a:xfrm>
            <a:off x="273238" y="593952"/>
            <a:ext cx="1094376" cy="2623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xmlns="" id="{E03A64FA-B77D-44DE-BBB0-EBAB51355EC8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Excel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사용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6CCD79A-0D82-467D-86FA-5E1D9EF7776E}"/>
              </a:ext>
            </a:extLst>
          </p:cNvPr>
          <p:cNvGrpSpPr/>
          <p:nvPr/>
        </p:nvGrpSpPr>
        <p:grpSpPr>
          <a:xfrm>
            <a:off x="988630" y="3634808"/>
            <a:ext cx="4605587" cy="5163849"/>
            <a:chOff x="5838893" y="3382057"/>
            <a:chExt cx="4605587" cy="51638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BF32CFCC-07FA-4B73-B759-9FD950CD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093" y="3382057"/>
              <a:ext cx="4583387" cy="5163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C032EE51-453C-453F-A23B-BAE65FCECBE5}"/>
                </a:ext>
              </a:extLst>
            </p:cNvPr>
            <p:cNvSpPr/>
            <p:nvPr/>
          </p:nvSpPr>
          <p:spPr>
            <a:xfrm>
              <a:off x="5838893" y="3502728"/>
              <a:ext cx="244422" cy="24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6CD37623-A994-4584-8FF4-E0470B7D84F1}"/>
                </a:ext>
              </a:extLst>
            </p:cNvPr>
            <p:cNvSpPr/>
            <p:nvPr/>
          </p:nvSpPr>
          <p:spPr>
            <a:xfrm>
              <a:off x="6083315" y="6054142"/>
              <a:ext cx="244422" cy="24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49620" y="269031"/>
            <a:ext cx="6293068" cy="92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 </a:t>
            </a:r>
            <a:r>
              <a:rPr lang="en-US" altLang="ko-KR" sz="1100"/>
              <a:t>For Each Excel Row </a:t>
            </a:r>
            <a:r>
              <a:rPr lang="ko-KR" altLang="en-US" sz="1100"/>
              <a:t>액티비티를 추가하고 범위는 </a:t>
            </a:r>
            <a:r>
              <a:rPr lang="en-US" altLang="ko-KR" sz="1100"/>
              <a:t>students</a:t>
            </a:r>
            <a:r>
              <a:rPr lang="ko-KR" altLang="en-US" sz="1100"/>
              <a:t>의 </a:t>
            </a:r>
            <a:r>
              <a:rPr lang="en-US" altLang="ko-KR" sz="1100"/>
              <a:t>Sheet1</a:t>
            </a:r>
            <a:r>
              <a:rPr lang="ko-KR" altLang="en-US" sz="1100"/>
              <a:t>으로 지정</a:t>
            </a:r>
            <a:r>
              <a:rPr lang="en-US" altLang="ko-KR" sz="1100"/>
              <a:t>, 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    헤더포함에 체크한다</a:t>
            </a:r>
            <a:r>
              <a:rPr lang="en-US" altLang="ko-KR" sz="1100"/>
              <a:t>.</a:t>
            </a:r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04 </a:t>
            </a:r>
            <a:r>
              <a:rPr lang="en-US" altLang="ko-KR" sz="1100"/>
              <a:t>Write Cell </a:t>
            </a:r>
            <a:r>
              <a:rPr lang="ko-KR" altLang="en-US" sz="1100"/>
              <a:t>액티비티를 추가하고</a:t>
            </a:r>
            <a:r>
              <a:rPr lang="en-US" altLang="ko-KR" sz="1100"/>
              <a:t>, </a:t>
            </a:r>
            <a:r>
              <a:rPr lang="ko-KR" altLang="en-US" sz="1100"/>
              <a:t>쓰는 내용에는 성악</a:t>
            </a:r>
            <a:r>
              <a:rPr lang="en-US" altLang="ko-KR" sz="1100"/>
              <a:t>, </a:t>
            </a:r>
            <a:r>
              <a:rPr lang="ko-KR" altLang="en-US" sz="1100"/>
              <a:t>쓰는 위치에는 </a:t>
            </a:r>
            <a:r>
              <a:rPr lang="en-US" altLang="ko-KR" sz="1100"/>
              <a:t>[CurrentRow] 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    전공을 입력한다</a:t>
            </a:r>
            <a:r>
              <a:rPr lang="en-US" altLang="ko-KR" sz="110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686" y="6088835"/>
            <a:ext cx="5684627" cy="3165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18"/>
          <p:cNvSpPr txBox="1"/>
          <p:nvPr/>
        </p:nvSpPr>
        <p:spPr>
          <a:xfrm>
            <a:off x="145243" y="5708236"/>
            <a:ext cx="6712757" cy="26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실행결과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엑셀 파일을 열어보면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"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전공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"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열이 삽입되고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"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성악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"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이라는 값들이 입력된 것을 확인할 수 있다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4" name="직사각형 14"/>
          <p:cNvSpPr/>
          <p:nvPr/>
        </p:nvSpPr>
        <p:spPr>
          <a:xfrm>
            <a:off x="156576" y="5380237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6" name="직사각형 3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1DC3B60-BFE4-4242-8EAC-7B6DABBB15CD}"/>
              </a:ext>
            </a:extLst>
          </p:cNvPr>
          <p:cNvGrpSpPr/>
          <p:nvPr/>
        </p:nvGrpSpPr>
        <p:grpSpPr>
          <a:xfrm>
            <a:off x="874691" y="1209292"/>
            <a:ext cx="4733629" cy="4193477"/>
            <a:chOff x="5411043" y="1235890"/>
            <a:chExt cx="5763429" cy="55919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4026A3E-542E-4F7E-8D92-1AFAF51AC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1043" y="1235890"/>
              <a:ext cx="5763429" cy="5591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7BAB91F9-7746-4A0B-8BB1-D2CF3E00D10F}"/>
                </a:ext>
              </a:extLst>
            </p:cNvPr>
            <p:cNvSpPr/>
            <p:nvPr/>
          </p:nvSpPr>
          <p:spPr>
            <a:xfrm>
              <a:off x="5416141" y="1433042"/>
              <a:ext cx="259641" cy="25964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45E4FB41-7FBD-46E0-B72A-3BB6103F4137}"/>
                </a:ext>
              </a:extLst>
            </p:cNvPr>
            <p:cNvSpPr/>
            <p:nvPr/>
          </p:nvSpPr>
          <p:spPr>
            <a:xfrm>
              <a:off x="5764957" y="3902046"/>
              <a:ext cx="259641" cy="25964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4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6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330</Words>
  <Application>Microsoft Office PowerPoint</Application>
  <PresentationFormat>A4 용지(210x297mm)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37</cp:revision>
  <dcterms:created xsi:type="dcterms:W3CDTF">2021-07-18T16:23:44Z</dcterms:created>
  <dcterms:modified xsi:type="dcterms:W3CDTF">2023-04-14T05:43:35Z</dcterms:modified>
  <cp:version/>
</cp:coreProperties>
</file>