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sldIdLst>
    <p:sldId id="261" r:id="rId2"/>
    <p:sldId id="256" r:id="rId3"/>
    <p:sldId id="257" r:id="rId4"/>
    <p:sldId id="260" r:id="rId5"/>
    <p:sldId id="258" r:id="rId6"/>
    <p:sldId id="259" r:id="rId7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56" y="-15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281528" cy="31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앵커 고정하기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3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4-3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7" name="직사각형 14">
            <a:extLst>
              <a:ext uri="{FF2B5EF4-FFF2-40B4-BE49-F238E27FC236}">
                <a16:creationId xmlns:a16="http://schemas.microsoft.com/office/drawing/2014/main" xmlns="" id="{89040410-9AC7-4A40-8C69-2D64D567F52C}"/>
              </a:ext>
            </a:extLst>
          </p:cNvPr>
          <p:cNvSpPr/>
          <p:nvPr/>
        </p:nvSpPr>
        <p:spPr>
          <a:xfrm>
            <a:off x="166326" y="892040"/>
            <a:ext cx="622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앵커를 고정하여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화면의 타겟 위치가 변경되는 </a:t>
            </a:r>
            <a:r>
              <a:rPr kumimoji="0" lang="ko-KR" altLang="en-US" sz="1200" i="0" u="none" strike="noStrike" kern="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엘리먼트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위치를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정확히 찾아서 텍스트를 입력할 수 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지정된 행 반복 작업을 할 때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반복할 횟수를 지정할 수 있다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xmlns="" id="{5F38DB22-7C46-41B9-A8EA-65CA74704D88}"/>
              </a:ext>
            </a:extLst>
          </p:cNvPr>
          <p:cNvSpPr/>
          <p:nvPr/>
        </p:nvSpPr>
        <p:spPr>
          <a:xfrm>
            <a:off x="609600" y="2142243"/>
            <a:ext cx="5744407" cy="6749947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14">
            <a:extLst>
              <a:ext uri="{FF2B5EF4-FFF2-40B4-BE49-F238E27FC236}">
                <a16:creationId xmlns:a16="http://schemas.microsoft.com/office/drawing/2014/main" xmlns="" id="{38BBD726-F167-40AF-A0D3-2F004616905F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252CC79C-A7E6-47AF-9131-00E3930F21C0}"/>
              </a:ext>
            </a:extLst>
          </p:cNvPr>
          <p:cNvSpPr/>
          <p:nvPr/>
        </p:nvSpPr>
        <p:spPr>
          <a:xfrm>
            <a:off x="2906107" y="2364535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xmlns="" id="{6B2BC37A-0CAD-4C57-9495-3BBCE1D7DE83}"/>
              </a:ext>
            </a:extLst>
          </p:cNvPr>
          <p:cNvSpPr/>
          <p:nvPr/>
        </p:nvSpPr>
        <p:spPr>
          <a:xfrm>
            <a:off x="2620357" y="3280136"/>
            <a:ext cx="1562100" cy="373927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브라우저 실행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D51353AA-80D9-4E9F-8D05-F1265DD10FC1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3401407" y="2901054"/>
            <a:ext cx="0" cy="379082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20776FCB-E0AC-480C-873F-EE9C198E9979}"/>
              </a:ext>
            </a:extLst>
          </p:cNvPr>
          <p:cNvSpPr/>
          <p:nvPr/>
        </p:nvSpPr>
        <p:spPr>
          <a:xfrm>
            <a:off x="2620357" y="3988186"/>
            <a:ext cx="1562100" cy="373927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RpaChallenge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이동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E25D44B2-E3F2-4459-A6CD-163ECD18FE81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3401407" y="3654063"/>
            <a:ext cx="0" cy="334123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xmlns="" id="{26F0C17B-5A22-4B0C-8CB7-A19690E731AF}"/>
              </a:ext>
            </a:extLst>
          </p:cNvPr>
          <p:cNvSpPr/>
          <p:nvPr/>
        </p:nvSpPr>
        <p:spPr>
          <a:xfrm>
            <a:off x="2620357" y="4690744"/>
            <a:ext cx="1562100" cy="373927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challenge.xlsx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7D8C3D5-22A4-4EE9-8965-6A88FF1B72E8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3401407" y="4362113"/>
            <a:ext cx="0" cy="328631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xmlns="" id="{B1031A94-3D83-45A6-8FF5-B66CAC1B43C8}"/>
              </a:ext>
            </a:extLst>
          </p:cNvPr>
          <p:cNvSpPr/>
          <p:nvPr/>
        </p:nvSpPr>
        <p:spPr>
          <a:xfrm>
            <a:off x="2467957" y="6050965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 데이터 </a:t>
            </a:r>
            <a:endParaRPr lang="en-US" altLang="ko-KR" sz="11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유무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2691837A-3986-4CD4-9159-77246B5FF730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400571" y="5075491"/>
            <a:ext cx="4646" cy="975474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xmlns="" id="{E9D9B10F-0615-46CD-8A0E-CC74EFB7371F}"/>
              </a:ext>
            </a:extLst>
          </p:cNvPr>
          <p:cNvSpPr/>
          <p:nvPr/>
        </p:nvSpPr>
        <p:spPr>
          <a:xfrm>
            <a:off x="2307936" y="7184564"/>
            <a:ext cx="2185269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 </a:t>
            </a:r>
            <a:r>
              <a:rPr lang="ko-KR" altLang="en-US" sz="11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행씩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데이터 입력 반복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(First Name ~ Phone Number)</a:t>
            </a:r>
            <a:endParaRPr lang="ko-KR" altLang="en-US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8FF11C28-24BE-4962-ABA1-57757443DB2F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3400571" y="6785336"/>
            <a:ext cx="4646" cy="39922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xmlns="" id="{4D7C8CC7-6B17-4BCD-B49E-7678DD18C86F}"/>
              </a:ext>
            </a:extLst>
          </p:cNvPr>
          <p:cNvSpPr/>
          <p:nvPr/>
        </p:nvSpPr>
        <p:spPr>
          <a:xfrm>
            <a:off x="2620357" y="800453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SUBMIT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클릭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94CFF789-744E-4582-A5DE-D90AA7C7C77D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3400571" y="7721083"/>
            <a:ext cx="836" cy="283453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xmlns="" id="{A716349C-286C-4F41-B2C6-074C4F3D697D}"/>
              </a:ext>
            </a:extLst>
          </p:cNvPr>
          <p:cNvCxnSpPr>
            <a:cxnSpLocks/>
            <a:stCxn id="43" idx="1"/>
            <a:endCxn id="39" idx="1"/>
          </p:cNvCxnSpPr>
          <p:nvPr/>
        </p:nvCxnSpPr>
        <p:spPr>
          <a:xfrm rot="10800000">
            <a:off x="2467957" y="6418152"/>
            <a:ext cx="152400" cy="1854645"/>
          </a:xfrm>
          <a:prstGeom prst="bentConnector3">
            <a:avLst>
              <a:gd name="adj1" fmla="val 628083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CBB7A03A-80E3-4E9B-BDE3-FC1497D1F761}"/>
              </a:ext>
            </a:extLst>
          </p:cNvPr>
          <p:cNvSpPr/>
          <p:nvPr/>
        </p:nvSpPr>
        <p:spPr>
          <a:xfrm>
            <a:off x="4830157" y="6921352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E4468D1A-86E6-4789-88D3-DF7D76B37E1C}"/>
              </a:ext>
            </a:extLst>
          </p:cNvPr>
          <p:cNvCxnSpPr>
            <a:cxnSpLocks/>
            <a:stCxn id="39" idx="3"/>
            <a:endCxn id="46" idx="0"/>
          </p:cNvCxnSpPr>
          <p:nvPr/>
        </p:nvCxnSpPr>
        <p:spPr>
          <a:xfrm>
            <a:off x="4342477" y="6418151"/>
            <a:ext cx="1112520" cy="503201"/>
          </a:xfrm>
          <a:prstGeom prst="bentConnector2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C3AC127-D7F6-4B04-8A2D-1815BCD54967}"/>
              </a:ext>
            </a:extLst>
          </p:cNvPr>
          <p:cNvSpPr txBox="1"/>
          <p:nvPr/>
        </p:nvSpPr>
        <p:spPr>
          <a:xfrm>
            <a:off x="4721806" y="6151719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NO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7000AAE-D0AD-43FD-9C8E-4E003345501C}"/>
              </a:ext>
            </a:extLst>
          </p:cNvPr>
          <p:cNvSpPr txBox="1"/>
          <p:nvPr/>
        </p:nvSpPr>
        <p:spPr>
          <a:xfrm>
            <a:off x="3426406" y="6837519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251922" y="3280136"/>
            <a:ext cx="1753582" cy="2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Use Application ~~</a:t>
            </a:r>
            <a:endParaRPr lang="ko-KR" alt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66326" y="3588831"/>
            <a:ext cx="25715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https://rpachallenge.azurewebsites.net/</a:t>
            </a:r>
            <a:endParaRPr lang="ko-KR" altLang="en-US" sz="1050"/>
          </a:p>
        </p:txBody>
      </p:sp>
      <p:sp>
        <p:nvSpPr>
          <p:cNvPr id="50" name="직사각형 49"/>
          <p:cNvSpPr/>
          <p:nvPr/>
        </p:nvSpPr>
        <p:spPr>
          <a:xfrm>
            <a:off x="251922" y="4754099"/>
            <a:ext cx="1753582" cy="2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Use Application ~~</a:t>
            </a:r>
            <a:endParaRPr lang="ko-KR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214954" y="5036021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challenge </a:t>
            </a:r>
            <a:r>
              <a:rPr lang="ko-KR" altLang="en-US" sz="1050" smtClean="0"/>
              <a:t>엑셀 선택</a:t>
            </a:r>
            <a:endParaRPr lang="ko-KR" altLang="en-US" sz="1050"/>
          </a:p>
        </p:txBody>
      </p:sp>
      <p:sp>
        <p:nvSpPr>
          <p:cNvPr id="52" name="직사각형 51"/>
          <p:cNvSpPr/>
          <p:nvPr/>
        </p:nvSpPr>
        <p:spPr>
          <a:xfrm>
            <a:off x="251922" y="6042197"/>
            <a:ext cx="1753582" cy="2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For Each Excel Row</a:t>
            </a:r>
            <a:endParaRPr lang="ko-KR" altLang="en-US" sz="1000"/>
          </a:p>
        </p:txBody>
      </p:sp>
      <p:sp>
        <p:nvSpPr>
          <p:cNvPr id="53" name="직사각형 52"/>
          <p:cNvSpPr/>
          <p:nvPr/>
        </p:nvSpPr>
        <p:spPr>
          <a:xfrm>
            <a:off x="251922" y="6665172"/>
            <a:ext cx="1753582" cy="2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Type Into </a:t>
            </a:r>
            <a:r>
              <a:rPr lang="ko-KR" altLang="en-US" sz="1000" smtClean="0"/>
              <a:t>항목에 맞게 추가</a:t>
            </a:r>
            <a:endParaRPr lang="ko-KR" altLang="en-US" sz="1000"/>
          </a:p>
        </p:txBody>
      </p:sp>
      <p:sp>
        <p:nvSpPr>
          <p:cNvPr id="54" name="직사각형 53"/>
          <p:cNvSpPr/>
          <p:nvPr/>
        </p:nvSpPr>
        <p:spPr>
          <a:xfrm>
            <a:off x="251922" y="8058121"/>
            <a:ext cx="1753582" cy="2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Click</a:t>
            </a:r>
            <a:endParaRPr lang="ko-KR" altLang="en-US" sz="100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256986" y="5162978"/>
            <a:ext cx="2315264" cy="835803"/>
          </a:xfrm>
          <a:prstGeom prst="wedgeRoundRectCallout">
            <a:avLst>
              <a:gd name="adj1" fmla="val -61861"/>
              <a:gd name="adj2" fmla="val 718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Repeat Number Of Times ?</a:t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-&gt; For Each </a:t>
            </a:r>
            <a:r>
              <a:rPr lang="ko-KR" altLang="en-US" sz="1000" smtClean="0">
                <a:solidFill>
                  <a:schemeClr val="tx1"/>
                </a:solidFill>
              </a:rPr>
              <a:t>는 전체를 순환하고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Repeat Number ~~</a:t>
            </a:r>
            <a:r>
              <a:rPr lang="ko-KR" altLang="en-US" sz="1000" smtClean="0">
                <a:solidFill>
                  <a:schemeClr val="tx1"/>
                </a:solidFill>
              </a:rPr>
              <a:t>는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정한 순번만큼 한로우만 실행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4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281528" cy="31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앵커 고정하기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3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4-3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7" name="직사각형 14">
            <a:extLst>
              <a:ext uri="{FF2B5EF4-FFF2-40B4-BE49-F238E27FC236}">
                <a16:creationId xmlns:a16="http://schemas.microsoft.com/office/drawing/2014/main" xmlns="" id="{89040410-9AC7-4A40-8C69-2D64D567F52C}"/>
              </a:ext>
            </a:extLst>
          </p:cNvPr>
          <p:cNvSpPr/>
          <p:nvPr/>
        </p:nvSpPr>
        <p:spPr>
          <a:xfrm>
            <a:off x="166326" y="892040"/>
            <a:ext cx="622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앵커를 고정하여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화면의 타겟 위치가 변경되는 </a:t>
            </a:r>
            <a:r>
              <a:rPr kumimoji="0" lang="ko-KR" altLang="en-US" sz="1200" i="0" u="none" strike="noStrike" kern="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엘리먼트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위치를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정확히 찾아서 텍스트를 입력할 수 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지정된 행 반복 작업을 할 때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반복할 횟수를 지정할 수 있다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xmlns="" id="{5F38DB22-7C46-41B9-A8EA-65CA74704D88}"/>
              </a:ext>
            </a:extLst>
          </p:cNvPr>
          <p:cNvSpPr/>
          <p:nvPr/>
        </p:nvSpPr>
        <p:spPr>
          <a:xfrm>
            <a:off x="609600" y="2142243"/>
            <a:ext cx="5744407" cy="6749947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14">
            <a:extLst>
              <a:ext uri="{FF2B5EF4-FFF2-40B4-BE49-F238E27FC236}">
                <a16:creationId xmlns:a16="http://schemas.microsoft.com/office/drawing/2014/main" xmlns="" id="{38BBD726-F167-40AF-A0D3-2F004616905F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252CC79C-A7E6-47AF-9131-00E3930F21C0}"/>
              </a:ext>
            </a:extLst>
          </p:cNvPr>
          <p:cNvSpPr/>
          <p:nvPr/>
        </p:nvSpPr>
        <p:spPr>
          <a:xfrm>
            <a:off x="2906107" y="2364535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xmlns="" id="{6B2BC37A-0CAD-4C57-9495-3BBCE1D7DE83}"/>
              </a:ext>
            </a:extLst>
          </p:cNvPr>
          <p:cNvSpPr/>
          <p:nvPr/>
        </p:nvSpPr>
        <p:spPr>
          <a:xfrm>
            <a:off x="2620357" y="328013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브라우저 실행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D51353AA-80D9-4E9F-8D05-F1265DD10FC1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3401407" y="2901054"/>
            <a:ext cx="0" cy="379082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20776FCB-E0AC-480C-873F-EE9C198E9979}"/>
              </a:ext>
            </a:extLst>
          </p:cNvPr>
          <p:cNvSpPr/>
          <p:nvPr/>
        </p:nvSpPr>
        <p:spPr>
          <a:xfrm>
            <a:off x="2620357" y="4203191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RpaChallenge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이동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E25D44B2-E3F2-4459-A6CD-163ECD18FE81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3401407" y="3816655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xmlns="" id="{26F0C17B-5A22-4B0C-8CB7-A19690E731AF}"/>
              </a:ext>
            </a:extLst>
          </p:cNvPr>
          <p:cNvSpPr/>
          <p:nvPr/>
        </p:nvSpPr>
        <p:spPr>
          <a:xfrm>
            <a:off x="2620357" y="5145267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challenge.xlsx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7D8C3D5-22A4-4EE9-8965-6A88FF1B72E8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3401407" y="4739710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xmlns="" id="{B1031A94-3D83-45A6-8FF5-B66CAC1B43C8}"/>
              </a:ext>
            </a:extLst>
          </p:cNvPr>
          <p:cNvSpPr/>
          <p:nvPr/>
        </p:nvSpPr>
        <p:spPr>
          <a:xfrm>
            <a:off x="2467957" y="6050965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 데이터 </a:t>
            </a:r>
            <a:endParaRPr lang="en-US" altLang="ko-KR" sz="11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유무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2691837A-3986-4CD4-9159-77246B5FF730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3401407" y="5681786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xmlns="" id="{E9D9B10F-0615-46CD-8A0E-CC74EFB7371F}"/>
              </a:ext>
            </a:extLst>
          </p:cNvPr>
          <p:cNvSpPr/>
          <p:nvPr/>
        </p:nvSpPr>
        <p:spPr>
          <a:xfrm>
            <a:off x="2307936" y="7184564"/>
            <a:ext cx="2185269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 </a:t>
            </a:r>
            <a:r>
              <a:rPr lang="ko-KR" altLang="en-US" sz="11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행씩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데이터 입력 반복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(First Name ~ Phone Number)</a:t>
            </a:r>
            <a:endParaRPr lang="ko-KR" altLang="en-US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8FF11C28-24BE-4962-ABA1-57757443DB2F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3400571" y="6785336"/>
            <a:ext cx="4646" cy="39922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xmlns="" id="{4D7C8CC7-6B17-4BCD-B49E-7678DD18C86F}"/>
              </a:ext>
            </a:extLst>
          </p:cNvPr>
          <p:cNvSpPr/>
          <p:nvPr/>
        </p:nvSpPr>
        <p:spPr>
          <a:xfrm>
            <a:off x="2620357" y="800453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SUBMIT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클릭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94CFF789-744E-4582-A5DE-D90AA7C7C77D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3400571" y="7721083"/>
            <a:ext cx="836" cy="283453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xmlns="" id="{A716349C-286C-4F41-B2C6-074C4F3D697D}"/>
              </a:ext>
            </a:extLst>
          </p:cNvPr>
          <p:cNvCxnSpPr>
            <a:cxnSpLocks/>
            <a:stCxn id="43" idx="1"/>
            <a:endCxn id="39" idx="1"/>
          </p:cNvCxnSpPr>
          <p:nvPr/>
        </p:nvCxnSpPr>
        <p:spPr>
          <a:xfrm rot="10800000">
            <a:off x="2467957" y="6418152"/>
            <a:ext cx="152400" cy="1854645"/>
          </a:xfrm>
          <a:prstGeom prst="bentConnector3">
            <a:avLst>
              <a:gd name="adj1" fmla="val 628083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CBB7A03A-80E3-4E9B-BDE3-FC1497D1F761}"/>
              </a:ext>
            </a:extLst>
          </p:cNvPr>
          <p:cNvSpPr/>
          <p:nvPr/>
        </p:nvSpPr>
        <p:spPr>
          <a:xfrm>
            <a:off x="4830157" y="6921352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E4468D1A-86E6-4789-88D3-DF7D76B37E1C}"/>
              </a:ext>
            </a:extLst>
          </p:cNvPr>
          <p:cNvCxnSpPr>
            <a:cxnSpLocks/>
            <a:stCxn id="39" idx="3"/>
            <a:endCxn id="46" idx="0"/>
          </p:cNvCxnSpPr>
          <p:nvPr/>
        </p:nvCxnSpPr>
        <p:spPr>
          <a:xfrm>
            <a:off x="4342477" y="6418151"/>
            <a:ext cx="1112520" cy="503201"/>
          </a:xfrm>
          <a:prstGeom prst="bentConnector2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C3AC127-D7F6-4B04-8A2D-1815BCD54967}"/>
              </a:ext>
            </a:extLst>
          </p:cNvPr>
          <p:cNvSpPr txBox="1"/>
          <p:nvPr/>
        </p:nvSpPr>
        <p:spPr>
          <a:xfrm>
            <a:off x="4721806" y="6151719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NO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7000AAE-D0AD-43FD-9C8E-4E003345501C}"/>
              </a:ext>
            </a:extLst>
          </p:cNvPr>
          <p:cNvSpPr txBox="1"/>
          <p:nvPr/>
        </p:nvSpPr>
        <p:spPr>
          <a:xfrm>
            <a:off x="3426406" y="6837519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6" name="직사각형 25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1A59D41-E8E6-431E-ACD1-3C3B715AA53E}"/>
              </a:ext>
            </a:extLst>
          </p:cNvPr>
          <p:cNvSpPr txBox="1"/>
          <p:nvPr/>
        </p:nvSpPr>
        <p:spPr>
          <a:xfrm>
            <a:off x="282250" y="612876"/>
            <a:ext cx="6162830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rgbClr val="9C3A3A"/>
                </a:solidFill>
              </a:rPr>
              <a:t>01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Use Application/Browser </a:t>
            </a:r>
            <a:r>
              <a:rPr lang="ko-KR" altLang="en-US" sz="1100" dirty="0"/>
              <a:t>액티비티를 추가해 </a:t>
            </a:r>
            <a:r>
              <a:rPr lang="en-US" altLang="ko-KR" sz="1100" dirty="0"/>
              <a:t>“https://rpachallenge.azurewebsites.net/”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/>
              <a:t>     웹사이트 페이지의 타겟을 지정한다</a:t>
            </a:r>
            <a:r>
              <a:rPr lang="en-US" altLang="ko-KR" sz="1100" dirty="0"/>
              <a:t>.</a:t>
            </a:r>
          </a:p>
        </p:txBody>
      </p:sp>
      <p:sp>
        <p:nvSpPr>
          <p:cNvPr id="29" name="직사각형 14">
            <a:extLst>
              <a:ext uri="{FF2B5EF4-FFF2-40B4-BE49-F238E27FC236}">
                <a16:creationId xmlns:a16="http://schemas.microsoft.com/office/drawing/2014/main" xmlns="" id="{60138C98-4530-4BCD-9713-62793A707FAF}"/>
              </a:ext>
            </a:extLst>
          </p:cNvPr>
          <p:cNvSpPr/>
          <p:nvPr/>
        </p:nvSpPr>
        <p:spPr>
          <a:xfrm>
            <a:off x="167017" y="173355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엑셀 파일 사용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6B98192-DC70-4BDB-84E7-4953236380B6}"/>
              </a:ext>
            </a:extLst>
          </p:cNvPr>
          <p:cNvSpPr txBox="1"/>
          <p:nvPr/>
        </p:nvSpPr>
        <p:spPr>
          <a:xfrm>
            <a:off x="282250" y="4571410"/>
            <a:ext cx="5944953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rgbClr val="9C3A3A"/>
                </a:solidFill>
              </a:rPr>
              <a:t>02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Use Excel File </a:t>
            </a:r>
            <a:r>
              <a:rPr lang="ko-KR" altLang="en-US" sz="1100" dirty="0"/>
              <a:t>액티비티를 추가하고 실습파일의 경로를 지정한다</a:t>
            </a:r>
            <a:r>
              <a:rPr lang="en-US" altLang="ko-KR" sz="1100" dirty="0"/>
              <a:t>.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/>
              <a:t>    </a:t>
            </a:r>
            <a:r>
              <a:rPr lang="ko-KR" altLang="en-US" sz="1100" dirty="0"/>
              <a:t>이름은 </a:t>
            </a:r>
            <a:r>
              <a:rPr lang="en-US" altLang="ko-KR" sz="1100" dirty="0"/>
              <a:t>“</a:t>
            </a:r>
            <a:r>
              <a:rPr lang="en-US" altLang="ko-KR" sz="1100" dirty="0" err="1"/>
              <a:t>RPAChallenge</a:t>
            </a:r>
            <a:r>
              <a:rPr lang="en-US" altLang="ko-KR" sz="1100" dirty="0"/>
              <a:t>”</a:t>
            </a:r>
            <a:r>
              <a:rPr lang="ko-KR" altLang="en-US" sz="1100" dirty="0"/>
              <a:t>로 참조한다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7C8267D-0713-486F-ACC5-4E747C3FB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30" y="1352625"/>
            <a:ext cx="5191125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4412637-EFBA-41F8-ADA5-793E890B2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30" y="5277262"/>
            <a:ext cx="4410207" cy="3925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1805" y="755235"/>
            <a:ext cx="8289307" cy="595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01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/>
              <a:t>For each Excel Row </a:t>
            </a:r>
            <a:r>
              <a:rPr lang="ko-KR" altLang="en-US" sz="1100"/>
              <a:t>액티비티를 추가해 범위는 </a:t>
            </a:r>
            <a:r>
              <a:rPr lang="en-US" altLang="ko-KR" sz="1100"/>
              <a:t>RPAChallenge</a:t>
            </a:r>
            <a:r>
              <a:rPr lang="ko-KR" altLang="en-US" sz="1100"/>
              <a:t>의 </a:t>
            </a:r>
            <a:r>
              <a:rPr lang="en-US" altLang="ko-KR" sz="1100"/>
              <a:t>Sheet1</a:t>
            </a:r>
            <a:r>
              <a:rPr lang="ko-KR" altLang="en-US" sz="1100"/>
              <a:t>로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/>
              <a:t>    지정하고 헤더포함에 체크한다</a:t>
            </a:r>
            <a:r>
              <a:rPr lang="en-US" altLang="ko-KR" sz="110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203" y="1407684"/>
            <a:ext cx="5860814" cy="2115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448" y="4261781"/>
            <a:ext cx="3116948" cy="2456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4017" y="7370133"/>
            <a:ext cx="3618733" cy="2213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4"/>
          <p:cNvSpPr/>
          <p:nvPr/>
        </p:nvSpPr>
        <p:spPr>
          <a:xfrm>
            <a:off x="156576" y="381254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반복문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449" y="6851134"/>
            <a:ext cx="6161688" cy="42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03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/>
              <a:t>다른 항목도 </a:t>
            </a:r>
            <a:r>
              <a:rPr lang="en-US" altLang="ko-KR" sz="1100" b="1">
                <a:solidFill>
                  <a:srgbClr val="9C3A3A"/>
                </a:solidFill>
              </a:rPr>
              <a:t>02 </a:t>
            </a:r>
            <a:r>
              <a:rPr lang="ko-KR" altLang="en-US" sz="1100"/>
              <a:t>와 마찬가지로 입력하고</a:t>
            </a:r>
            <a:r>
              <a:rPr lang="en-US" altLang="ko-KR" sz="1100"/>
              <a:t>, </a:t>
            </a:r>
            <a:r>
              <a:rPr lang="ko-KR" altLang="en-US" sz="1100"/>
              <a:t>마지막으로 </a:t>
            </a:r>
            <a:r>
              <a:rPr lang="en-US" altLang="ko-KR" sz="1100"/>
              <a:t>Click</a:t>
            </a:r>
            <a:r>
              <a:rPr lang="ko-KR" altLang="en-US" sz="1100"/>
              <a:t>액티비티를 추가해 </a:t>
            </a:r>
            <a:r>
              <a:rPr lang="en-US" altLang="ko-KR" sz="1100"/>
              <a:t>SUBMIT</a:t>
            </a:r>
            <a:r>
              <a:rPr lang="ko-KR" altLang="en-US" sz="1100"/>
              <a:t>버튼을 </a:t>
            </a:r>
          </a:p>
          <a:p>
            <a:pPr lvl="0">
              <a:defRPr/>
            </a:pPr>
            <a:r>
              <a:rPr lang="ko-KR" altLang="en-US" sz="1100"/>
              <a:t>    타겟으로 지정한다</a:t>
            </a:r>
            <a:r>
              <a:rPr lang="en-US" altLang="ko-KR" sz="110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8153" y="3714617"/>
            <a:ext cx="5866087" cy="588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02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/>
              <a:t>Type Into </a:t>
            </a:r>
            <a:r>
              <a:rPr lang="ko-KR" altLang="en-US" sz="1100"/>
              <a:t>액티비티를 추가해 타겟은 </a:t>
            </a:r>
            <a:r>
              <a:rPr lang="en-US" altLang="ko-KR" sz="1100"/>
              <a:t>FirstName</a:t>
            </a:r>
            <a:r>
              <a:rPr lang="ko-KR" altLang="en-US" sz="1100"/>
              <a:t>입력 칸을 지정하고</a:t>
            </a:r>
            <a:r>
              <a:rPr lang="en-US" altLang="ko-KR" sz="1100"/>
              <a:t>,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/>
              <a:t>    입력은 </a:t>
            </a:r>
            <a:r>
              <a:rPr lang="en-US" altLang="ko-KR" sz="1100"/>
              <a:t>CurrentRow</a:t>
            </a:r>
            <a:r>
              <a:rPr lang="ko-KR" altLang="en-US" sz="1100"/>
              <a:t>의 </a:t>
            </a:r>
            <a:r>
              <a:rPr lang="en-US" altLang="ko-KR" sz="1100"/>
              <a:t>FirstName</a:t>
            </a:r>
            <a:r>
              <a:rPr lang="ko-KR" altLang="en-US" sz="1100"/>
              <a:t>을 선택한다</a:t>
            </a:r>
            <a:r>
              <a:rPr lang="en-US" altLang="ko-KR" sz="110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6" name="직사각형 25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7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9839" y="834063"/>
            <a:ext cx="5779964" cy="271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실행결과 로봇이 앵커를 정확히 찾아서 입력되는 것을 확인 할 수가 있다</a:t>
            </a:r>
            <a:r>
              <a:rPr lang="en-US" altLang="ko-KR" sz="120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254" y="1261243"/>
            <a:ext cx="5579944" cy="3500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sp>
        <p:nvSpPr>
          <p:cNvPr id="22" name="직사각형 14"/>
          <p:cNvSpPr/>
          <p:nvPr/>
        </p:nvSpPr>
        <p:spPr>
          <a:xfrm>
            <a:off x="156576" y="381254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 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4" name="직사각형 23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3609" y="997320"/>
            <a:ext cx="7320745" cy="593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rgbClr val="9C3A3A"/>
                </a:solidFill>
              </a:rPr>
              <a:t>01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Use Excel File </a:t>
            </a:r>
            <a:r>
              <a:rPr lang="ko-KR" altLang="en-US" sz="1100" dirty="0"/>
              <a:t>액티비티 밑에 </a:t>
            </a:r>
            <a:r>
              <a:rPr lang="en-US" altLang="ko-KR" sz="1100" dirty="0"/>
              <a:t>Repeat Number Of Times </a:t>
            </a:r>
            <a:r>
              <a:rPr lang="ko-KR" altLang="en-US" sz="1100" dirty="0"/>
              <a:t>액티비티를 추가하고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/>
              <a:t>    반복횟수를 </a:t>
            </a:r>
            <a:r>
              <a:rPr lang="en-US" altLang="ko-KR" sz="1100" dirty="0"/>
              <a:t>3</a:t>
            </a:r>
            <a:r>
              <a:rPr lang="ko-KR" altLang="en-US" sz="1100" dirty="0"/>
              <a:t>으로 입력한다</a:t>
            </a:r>
            <a:r>
              <a:rPr lang="en-US" altLang="ko-KR" sz="11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687" y="516072"/>
            <a:ext cx="5296541" cy="259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 dirty="0"/>
              <a:t>Repeat Number Of Times : </a:t>
            </a:r>
            <a:r>
              <a:rPr lang="ko-KR" altLang="en-US" sz="1100" dirty="0"/>
              <a:t>지정된 횟수로 액티비티 세트를 반복합니다</a:t>
            </a:r>
            <a:r>
              <a:rPr lang="en-US" altLang="ko-KR" sz="1100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7498" y="506055"/>
            <a:ext cx="746221" cy="25635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액티비티</a:t>
            </a:r>
            <a:endParaRPr lang="en-US" altLang="ko-KR" sz="11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997" y="7628918"/>
            <a:ext cx="711307" cy="27133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704" y="7908267"/>
            <a:ext cx="6076359" cy="4163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/>
              <a:t>For Each Excel Row </a:t>
            </a:r>
            <a:r>
              <a:rPr lang="ko-KR" altLang="en-US" sz="1100"/>
              <a:t>액티비티와 마찬가지로 앵커를 정확히 찾아서 셀 값이 입력되는 것을 </a:t>
            </a:r>
          </a:p>
          <a:p>
            <a:pPr lvl="0">
              <a:defRPr/>
            </a:pPr>
            <a:r>
              <a:rPr lang="ko-KR" altLang="en-US" sz="1100"/>
              <a:t>확인 할 수가 있다</a:t>
            </a:r>
            <a:r>
              <a:rPr lang="en-US" altLang="ko-KR" sz="1100"/>
              <a:t>.</a:t>
            </a:r>
            <a:r>
              <a:rPr lang="ko-KR" altLang="en-US" sz="1100"/>
              <a:t> 결과 화면은 생략한다</a:t>
            </a:r>
            <a:r>
              <a:rPr lang="en-US" altLang="ko-KR" sz="1100"/>
              <a:t>.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293041" y="145117"/>
            <a:ext cx="3120024" cy="29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지정된 횟수만큼 반복하기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39207" y="3950828"/>
            <a:ext cx="3218792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rgbClr val="9C3A3A"/>
                </a:solidFill>
              </a:rPr>
              <a:t>02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For each Excel Row </a:t>
            </a:r>
            <a:r>
              <a:rPr lang="ko-KR" altLang="en-US" sz="1100" dirty="0"/>
              <a:t>안의 액티비티들을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/>
              <a:t>모두 옮겨준 후 </a:t>
            </a:r>
            <a:r>
              <a:rPr lang="en-US" altLang="ko-KR" sz="1100" dirty="0"/>
              <a:t>For each Excel Row</a:t>
            </a:r>
            <a:r>
              <a:rPr lang="ko-KR" altLang="en-US" sz="1100" dirty="0"/>
              <a:t>는 삭제한다</a:t>
            </a:r>
            <a:r>
              <a:rPr lang="en-US" altLang="ko-KR" sz="1100" dirty="0"/>
              <a:t>. Type Into </a:t>
            </a:r>
            <a:r>
              <a:rPr lang="ko-KR" altLang="en-US" sz="1100" dirty="0"/>
              <a:t>액티비티에서 다음입력 부분을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/>
              <a:t>전부 두번째 행으로 </a:t>
            </a:r>
            <a:r>
              <a:rPr lang="en-US" altLang="ko-KR" sz="1100" dirty="0"/>
              <a:t>Excel</a:t>
            </a:r>
            <a:r>
              <a:rPr lang="ko-KR" altLang="en-US" sz="1100" dirty="0"/>
              <a:t>에서 표시한다</a:t>
            </a:r>
            <a:r>
              <a:rPr lang="en-US" altLang="ko-KR" sz="1100" dirty="0"/>
              <a:t>.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8" name="직사각형 27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AB01241-D04C-4667-AE01-CE119225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2" y="1719171"/>
            <a:ext cx="3365264" cy="54136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473</Words>
  <Application>Microsoft Office PowerPoint</Application>
  <PresentationFormat>A4 용지(210x297mm)</PresentationFormat>
  <Paragraphs>83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SAJ09210004</cp:lastModifiedBy>
  <cp:revision>64</cp:revision>
  <dcterms:created xsi:type="dcterms:W3CDTF">2021-07-16T06:32:42Z</dcterms:created>
  <dcterms:modified xsi:type="dcterms:W3CDTF">2023-04-19T04:47:01Z</dcterms:modified>
  <cp:version/>
</cp:coreProperties>
</file>