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4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532" y="-1266"/>
      </p:cViewPr>
      <p:guideLst>
        <p:guide orient="horz" pos="3114"/>
        <p:guide pos="21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2038" y="685800"/>
            <a:ext cx="23739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8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14"/>
          <p:cNvSpPr/>
          <p:nvPr/>
        </p:nvSpPr>
        <p:spPr>
          <a:xfrm>
            <a:off x="147472" y="320038"/>
            <a:ext cx="32815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야구팀 표 데이터 테이블 추출하기</a:t>
            </a:r>
          </a:p>
        </p:txBody>
      </p:sp>
      <p:sp>
        <p:nvSpPr>
          <p:cNvPr id="25" name="직사각형 14"/>
          <p:cNvSpPr/>
          <p:nvPr/>
        </p:nvSpPr>
        <p:spPr>
          <a:xfrm>
            <a:off x="184349" y="95910"/>
            <a:ext cx="11820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</a:t>
            </a:r>
            <a:r>
              <a:rPr lang="en-US" altLang="ko-KR" sz="1000" b="1" ker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-4</a:t>
            </a:r>
          </a:p>
        </p:txBody>
      </p:sp>
      <p:sp>
        <p:nvSpPr>
          <p:cNvPr id="4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18" name="직사각형 14">
            <a:extLst>
              <a:ext uri="{FF2B5EF4-FFF2-40B4-BE49-F238E27FC236}">
                <a16:creationId xmlns:a16="http://schemas.microsoft.com/office/drawing/2014/main" xmlns="" id="{BA8CB470-5FF2-4E55-BD9B-41034B4830D1}"/>
              </a:ext>
            </a:extLst>
          </p:cNvPr>
          <p:cNvSpPr/>
          <p:nvPr/>
        </p:nvSpPr>
        <p:spPr>
          <a:xfrm>
            <a:off x="166326" y="892040"/>
            <a:ext cx="6220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 추출 기능을 이용하여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야구팀의 표 데이터를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Project.xlsx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추출하고 출력하는 로봇을 만들 수 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xmlns="" id="{95EF012C-CD6C-4D26-AD2E-8F63DBF57ADB}"/>
              </a:ext>
            </a:extLst>
          </p:cNvPr>
          <p:cNvSpPr/>
          <p:nvPr/>
        </p:nvSpPr>
        <p:spPr>
          <a:xfrm>
            <a:off x="609600" y="2142243"/>
            <a:ext cx="5744407" cy="6749947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14">
            <a:extLst>
              <a:ext uri="{FF2B5EF4-FFF2-40B4-BE49-F238E27FC236}">
                <a16:creationId xmlns:a16="http://schemas.microsoft.com/office/drawing/2014/main" xmlns="" id="{798C441F-32B6-4099-8E64-BF6E43096F7B}"/>
              </a:ext>
            </a:extLst>
          </p:cNvPr>
          <p:cNvSpPr/>
          <p:nvPr/>
        </p:nvSpPr>
        <p:spPr>
          <a:xfrm>
            <a:off x="184349" y="163558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B9C8D015-D374-42BE-B8FE-D828176B38EC}"/>
              </a:ext>
            </a:extLst>
          </p:cNvPr>
          <p:cNvSpPr/>
          <p:nvPr/>
        </p:nvSpPr>
        <p:spPr>
          <a:xfrm>
            <a:off x="2906107" y="2364535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xmlns="" id="{99CC4509-60FC-47A1-ACE1-5E43251C32CC}"/>
              </a:ext>
            </a:extLst>
          </p:cNvPr>
          <p:cNvSpPr/>
          <p:nvPr/>
        </p:nvSpPr>
        <p:spPr>
          <a:xfrm>
            <a:off x="2620357" y="3280136"/>
            <a:ext cx="1562100" cy="1407391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야구 순위표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테이블 추출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네이버 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"2021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프로야구 순위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순위 표 데이터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ADC28285-732F-4411-AF66-40A96CD51860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3401407" y="2901054"/>
            <a:ext cx="0" cy="379082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A496830A-C53D-44C5-A391-DA291EDBCA9D}"/>
              </a:ext>
            </a:extLst>
          </p:cNvPr>
          <p:cNvSpPr/>
          <p:nvPr/>
        </p:nvSpPr>
        <p:spPr>
          <a:xfrm>
            <a:off x="2620357" y="5145267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Project Notebook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추출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5BDBEBDE-15DE-4F03-A680-CEF97BF8822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401407" y="4739710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판단 34">
            <a:extLst>
              <a:ext uri="{FF2B5EF4-FFF2-40B4-BE49-F238E27FC236}">
                <a16:creationId xmlns:a16="http://schemas.microsoft.com/office/drawing/2014/main" xmlns="" id="{A892685A-FFD3-43F6-A302-98D496C086B8}"/>
              </a:ext>
            </a:extLst>
          </p:cNvPr>
          <p:cNvSpPr/>
          <p:nvPr/>
        </p:nvSpPr>
        <p:spPr>
          <a:xfrm>
            <a:off x="2467957" y="6050965"/>
            <a:ext cx="1874520" cy="734371"/>
          </a:xfrm>
          <a:prstGeom prst="flowChartDecision">
            <a:avLst/>
          </a:prstGeom>
          <a:solidFill>
            <a:srgbClr val="5F5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 데이터 </a:t>
            </a:r>
            <a:endParaRPr lang="en-US" altLang="ko-KR" sz="11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유무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7BB26261-CDE6-45C0-99B9-3A6DEB182501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3401407" y="5681786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xmlns="" id="{20AF4D7E-D2EF-4A31-9F9B-01A1531762C1}"/>
              </a:ext>
            </a:extLst>
          </p:cNvPr>
          <p:cNvSpPr/>
          <p:nvPr/>
        </p:nvSpPr>
        <p:spPr>
          <a:xfrm>
            <a:off x="2307936" y="7184564"/>
            <a:ext cx="2185269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 </a:t>
            </a:r>
            <a:r>
              <a:rPr lang="ko-KR" altLang="en-US" sz="11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행씩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데이터 출력 반복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("</a:t>
            </a:r>
            <a:r>
              <a:rPr lang="ko-KR" altLang="en-US" sz="11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팀명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A5096055-281B-4482-8190-DC7109CE2CE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3400571" y="6785336"/>
            <a:ext cx="4646" cy="399228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xmlns="" id="{ED93EE85-4B36-43BD-8259-E615E533567C}"/>
              </a:ext>
            </a:extLst>
          </p:cNvPr>
          <p:cNvCxnSpPr>
            <a:cxnSpLocks/>
            <a:stCxn id="37" idx="1"/>
            <a:endCxn id="35" idx="1"/>
          </p:cNvCxnSpPr>
          <p:nvPr/>
        </p:nvCxnSpPr>
        <p:spPr>
          <a:xfrm rot="10800000" flipH="1">
            <a:off x="2307935" y="6418152"/>
            <a:ext cx="160021" cy="1034673"/>
          </a:xfrm>
          <a:prstGeom prst="bentConnector3">
            <a:avLst>
              <a:gd name="adj1" fmla="val -142856"/>
            </a:avLst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4DF35E00-2FA0-474B-8B2F-8EAA0046CBA5}"/>
              </a:ext>
            </a:extLst>
          </p:cNvPr>
          <p:cNvSpPr/>
          <p:nvPr/>
        </p:nvSpPr>
        <p:spPr>
          <a:xfrm>
            <a:off x="4830157" y="6921352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xmlns="" id="{E5286BF5-8919-495B-8004-08D95787A5C8}"/>
              </a:ext>
            </a:extLst>
          </p:cNvPr>
          <p:cNvCxnSpPr>
            <a:cxnSpLocks/>
            <a:stCxn id="35" idx="3"/>
            <a:endCxn id="47" idx="0"/>
          </p:cNvCxnSpPr>
          <p:nvPr/>
        </p:nvCxnSpPr>
        <p:spPr>
          <a:xfrm>
            <a:off x="4342477" y="6418151"/>
            <a:ext cx="1112520" cy="503201"/>
          </a:xfrm>
          <a:prstGeom prst="bentConnector2">
            <a:avLst/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4397316-631B-4555-871B-1A9B65A15354}"/>
              </a:ext>
            </a:extLst>
          </p:cNvPr>
          <p:cNvSpPr txBox="1"/>
          <p:nvPr/>
        </p:nvSpPr>
        <p:spPr>
          <a:xfrm>
            <a:off x="4721806" y="6151719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NO</a:t>
            </a:r>
            <a:endParaRPr lang="ko-KR" altLang="en-US" sz="11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B4D63EA-E347-4089-A0E5-C65567F1616C}"/>
              </a:ext>
            </a:extLst>
          </p:cNvPr>
          <p:cNvSpPr txBox="1"/>
          <p:nvPr/>
        </p:nvSpPr>
        <p:spPr>
          <a:xfrm>
            <a:off x="3426406" y="6837519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2" name="직사각형 1"/>
          <p:cNvSpPr/>
          <p:nvPr/>
        </p:nvSpPr>
        <p:spPr>
          <a:xfrm>
            <a:off x="214934" y="3280137"/>
            <a:ext cx="1785316" cy="29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Use Application </a:t>
            </a:r>
            <a:endParaRPr lang="ko-KR" altLang="en-US" sz="1000"/>
          </a:p>
        </p:txBody>
      </p:sp>
      <p:sp>
        <p:nvSpPr>
          <p:cNvPr id="3" name="TextBox 2"/>
          <p:cNvSpPr txBox="1"/>
          <p:nvPr/>
        </p:nvSpPr>
        <p:spPr>
          <a:xfrm>
            <a:off x="107837" y="3599170"/>
            <a:ext cx="2517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Naver</a:t>
            </a:r>
            <a:r>
              <a:rPr lang="en-US" altLang="ko-KR" sz="1000" dirty="0" smtClean="0"/>
              <a:t> : 2020 </a:t>
            </a:r>
            <a:r>
              <a:rPr lang="ko-KR" altLang="en-US" sz="1000" smtClean="0"/>
              <a:t>프로야구 순위 사이트 이도</a:t>
            </a:r>
            <a:endParaRPr lang="ko-KR" altLang="en-US" sz="1000"/>
          </a:p>
        </p:txBody>
      </p:sp>
      <p:sp>
        <p:nvSpPr>
          <p:cNvPr id="29" name="직사각형 28"/>
          <p:cNvSpPr/>
          <p:nvPr/>
        </p:nvSpPr>
        <p:spPr>
          <a:xfrm>
            <a:off x="214934" y="3993283"/>
            <a:ext cx="1785316" cy="29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테이블 </a:t>
            </a:r>
            <a:r>
              <a:rPr lang="ko-KR" altLang="en-US" sz="1000" dirty="0" err="1" smtClean="0"/>
              <a:t>추츨</a:t>
            </a:r>
            <a:r>
              <a:rPr lang="ko-KR" altLang="en-US" sz="1000" dirty="0" smtClean="0"/>
              <a:t> 버튼 클릭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166326" y="4302288"/>
            <a:ext cx="2222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순위 사이트에서 </a:t>
            </a:r>
            <a:r>
              <a:rPr lang="ko-KR" altLang="en-US" sz="1000" dirty="0" err="1" smtClean="0"/>
              <a:t>셀하나</a:t>
            </a:r>
            <a:r>
              <a:rPr lang="ko-KR" altLang="en-US" sz="1000" dirty="0" smtClean="0"/>
              <a:t> 지정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다음으로추출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-&gt; Notebook -&gt; Scratch pad </a:t>
            </a:r>
            <a:r>
              <a:rPr lang="ko-KR" altLang="en-US" sz="1000" smtClean="0"/>
              <a:t>선택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214934" y="5346193"/>
            <a:ext cx="1785316" cy="29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For Each Excel Row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166326" y="5702261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범위내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en-US" altLang="ko-KR" sz="1000" dirty="0"/>
              <a:t>Notebook -&gt; Scratch pad </a:t>
            </a:r>
            <a:r>
              <a:rPr lang="ko-KR" altLang="en-US" sz="1000" smtClean="0"/>
              <a:t>선택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263542" y="6172940"/>
            <a:ext cx="1785316" cy="29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Write Line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-1285860" y="6515246"/>
            <a:ext cx="3448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범위내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CurrentRow</a:t>
            </a:r>
            <a:r>
              <a:rPr lang="en-US" altLang="ko-KR" sz="1000" dirty="0" smtClean="0"/>
              <a:t> -&gt; </a:t>
            </a:r>
            <a:r>
              <a:rPr lang="ko-KR" altLang="en-US" sz="1000" smtClean="0"/>
              <a:t>사용자지정입력 </a:t>
            </a:r>
            <a:r>
              <a:rPr lang="en-US" altLang="ko-KR" sz="1000" dirty="0" smtClean="0"/>
              <a:t>-&gt; </a:t>
            </a:r>
            <a:r>
              <a:rPr lang="ko-KR" altLang="en-US" sz="1000" smtClean="0"/>
              <a:t>열이름 </a:t>
            </a:r>
            <a:r>
              <a:rPr lang="en-US" altLang="ko-KR" sz="1000" dirty="0" smtClean="0"/>
              <a:t>:</a:t>
            </a:r>
            <a:r>
              <a:rPr lang="ko-KR" altLang="en-US" sz="1000" smtClean="0"/>
              <a:t>팀명</a:t>
            </a:r>
            <a:endParaRPr lang="ko-KR" altLang="en-US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6461499" y="0"/>
            <a:ext cx="412920" cy="586343"/>
            <a:chOff x="6445080" y="0"/>
            <a:chExt cx="412920" cy="586343"/>
          </a:xfrm>
        </p:grpSpPr>
        <p:sp>
          <p:nvSpPr>
            <p:cNvPr id="13" name="직사각형 12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6C40568-D3CA-417D-AF2A-8CEE3404CC6F}"/>
              </a:ext>
            </a:extLst>
          </p:cNvPr>
          <p:cNvSpPr/>
          <p:nvPr/>
        </p:nvSpPr>
        <p:spPr>
          <a:xfrm>
            <a:off x="136633" y="173355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buNone/>
              <a:defRPr/>
            </a:pPr>
            <a:r>
              <a:rPr lang="en-US" altLang="ko-KR" sz="1400" kern="0"/>
              <a:t>1.</a:t>
            </a:r>
            <a:r>
              <a:rPr lang="ko-KR" altLang="en-US" sz="1400" kern="0"/>
              <a:t> 테이블 추출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8503596-FDA7-4C85-87D2-D9C84A55F947}"/>
              </a:ext>
            </a:extLst>
          </p:cNvPr>
          <p:cNvSpPr txBox="1"/>
          <p:nvPr/>
        </p:nvSpPr>
        <p:spPr>
          <a:xfrm>
            <a:off x="495428" y="1053418"/>
            <a:ext cx="5469084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srgbClr val="9C3A3A"/>
                </a:solidFill>
              </a:rPr>
              <a:t>01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 dirty="0"/>
              <a:t>네이버에서 “</a:t>
            </a:r>
            <a:r>
              <a:rPr lang="en-US" altLang="ko-KR" sz="1100" dirty="0"/>
              <a:t>2021 </a:t>
            </a:r>
            <a:r>
              <a:rPr lang="ko-KR" altLang="en-US" sz="1100" dirty="0"/>
              <a:t>프로야구 </a:t>
            </a:r>
            <a:r>
              <a:rPr lang="ko-KR" altLang="en-US" sz="1100" dirty="0" err="1"/>
              <a:t>순위”를</a:t>
            </a:r>
            <a:r>
              <a:rPr lang="ko-KR" altLang="en-US" sz="1100" dirty="0"/>
              <a:t> 검색하고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StudioX</a:t>
            </a:r>
            <a:r>
              <a:rPr lang="en-US" altLang="ko-KR" sz="1100" dirty="0"/>
              <a:t> </a:t>
            </a:r>
            <a:r>
              <a:rPr lang="ko-KR" altLang="en-US" sz="1100" dirty="0"/>
              <a:t>상단에 “테이블 추출”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/>
              <a:t>    버튼을 클릭한다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7">
            <a:extLst>
              <a:ext uri="{FF2B5EF4-FFF2-40B4-BE49-F238E27FC236}">
                <a16:creationId xmlns:a16="http://schemas.microsoft.com/office/drawing/2014/main" xmlns="" id="{FD6A368B-B7B9-47D4-95D3-38F926741583}"/>
              </a:ext>
            </a:extLst>
          </p:cNvPr>
          <p:cNvSpPr txBox="1"/>
          <p:nvPr/>
        </p:nvSpPr>
        <p:spPr>
          <a:xfrm>
            <a:off x="373506" y="559648"/>
            <a:ext cx="5624649" cy="246221"/>
          </a:xfrm>
          <a:prstGeom prst="rect">
            <a:avLst/>
          </a:prstGeom>
          <a:solidFill>
            <a:srgbClr val="FBE5D7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Extract Table Data : </a:t>
            </a:r>
            <a:r>
              <a:rPr kumimoji="0" lang="ko-KR" altLang="en-US" sz="10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지정된 웹 페이지 또는 애플리케이션 표 형식 데이터를 추출합니다</a:t>
            </a:r>
            <a:r>
              <a:rPr kumimoji="0" lang="en-US" altLang="ko-KR" sz="10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</a:p>
        </p:txBody>
      </p:sp>
      <p:sp>
        <p:nvSpPr>
          <p:cNvPr id="27" name="TextBox 17">
            <a:extLst>
              <a:ext uri="{FF2B5EF4-FFF2-40B4-BE49-F238E27FC236}">
                <a16:creationId xmlns:a16="http://schemas.microsoft.com/office/drawing/2014/main" xmlns="" id="{721615EF-F516-4D61-A3AF-E13B937C18D9}"/>
              </a:ext>
            </a:extLst>
          </p:cNvPr>
          <p:cNvSpPr txBox="1"/>
          <p:nvPr/>
        </p:nvSpPr>
        <p:spPr>
          <a:xfrm>
            <a:off x="5642275" y="539504"/>
            <a:ext cx="805341" cy="257714"/>
          </a:xfrm>
          <a:prstGeom prst="rect">
            <a:avLst/>
          </a:prstGeom>
          <a:solidFill>
            <a:srgbClr val="843C0B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액티비티</a:t>
            </a:r>
            <a:endParaRPr kumimoji="0" lang="en-US" altLang="ko-KR" sz="11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DCC6A20F-AA69-4B47-B9FA-C67554939FDD}"/>
              </a:ext>
            </a:extLst>
          </p:cNvPr>
          <p:cNvGrpSpPr/>
          <p:nvPr/>
        </p:nvGrpSpPr>
        <p:grpSpPr>
          <a:xfrm>
            <a:off x="878902" y="1815252"/>
            <a:ext cx="4875987" cy="659640"/>
            <a:chOff x="898845" y="2863979"/>
            <a:chExt cx="4875987" cy="65964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xmlns="" id="{171040B0-AC42-4244-927A-881B5006C0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98845" y="2863979"/>
              <a:ext cx="4875987" cy="659640"/>
            </a:xfrm>
            <a:prstGeom prst="rect">
              <a:avLst/>
            </a:prstGeom>
            <a:ln>
              <a:solidFill>
                <a:schemeClr val="dk1"/>
              </a:solidFill>
            </a:ln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007AAE64-C4C3-42FF-B82E-CBABC29C74B9}"/>
                </a:ext>
              </a:extLst>
            </p:cNvPr>
            <p:cNvSpPr/>
            <p:nvPr/>
          </p:nvSpPr>
          <p:spPr>
            <a:xfrm>
              <a:off x="3936810" y="3048301"/>
              <a:ext cx="368950" cy="4753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/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922FF9A-A8DA-4597-9AD9-829E03355C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5009" y="3007480"/>
            <a:ext cx="4857802" cy="459260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408" y="262563"/>
            <a:ext cx="6401551" cy="907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9C3A3A"/>
                </a:solidFill>
              </a:rPr>
              <a:t>02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/>
              <a:t>데이터추가를 누르고 표의 아무 곳이나 클릭한 후 </a:t>
            </a:r>
            <a:r>
              <a:rPr lang="en-US" altLang="ko-KR" sz="1200" dirty="0"/>
              <a:t>“</a:t>
            </a:r>
            <a:r>
              <a:rPr lang="ko-KR" altLang="en-US" sz="1200" dirty="0"/>
              <a:t>테이블에서 모든 열을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 dirty="0"/>
              <a:t>    </a:t>
            </a:r>
            <a:r>
              <a:rPr lang="ko-KR" altLang="en-US" sz="1200" dirty="0" err="1"/>
              <a:t>추출하시겠습니까</a:t>
            </a:r>
            <a:r>
              <a:rPr lang="en-US" altLang="ko-KR" sz="1200" dirty="0"/>
              <a:t>?” </a:t>
            </a:r>
            <a:r>
              <a:rPr lang="ko-KR" altLang="en-US" sz="1200" dirty="0"/>
              <a:t>예 를 선택하면 자동으로 모든 열이 추출된다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pPr lvl="0">
              <a:lnSpc>
                <a:spcPct val="150000"/>
              </a:lnSpc>
              <a:defRPr/>
            </a:pPr>
            <a:r>
              <a:rPr lang="ko-KR" altLang="en-US" sz="1200" dirty="0"/>
              <a:t>    추출 후 저장버튼을 누른다</a:t>
            </a:r>
            <a:r>
              <a:rPr lang="en-US" altLang="ko-KR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6461499" y="0"/>
            <a:ext cx="412920" cy="586343"/>
            <a:chOff x="6445080" y="0"/>
            <a:chExt cx="412920" cy="586343"/>
          </a:xfrm>
        </p:grpSpPr>
        <p:sp>
          <p:nvSpPr>
            <p:cNvPr id="13" name="직사각형 12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03180" y="5617279"/>
            <a:ext cx="3490434" cy="330161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25102" y="5451953"/>
            <a:ext cx="3607796" cy="359352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8D8DF9E-148A-4F9F-9351-06EED05F2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677" y="1274742"/>
            <a:ext cx="3948646" cy="38619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848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37201" y="5215107"/>
            <a:ext cx="5589464" cy="26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02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/>
              <a:t>Scratchpad</a:t>
            </a:r>
            <a:r>
              <a:rPr lang="ko-KR" altLang="en-US" sz="1200"/>
              <a:t> 시트의 </a:t>
            </a:r>
            <a:r>
              <a:rPr lang="en-US" altLang="ko-KR" sz="1200"/>
              <a:t>A1 </a:t>
            </a:r>
            <a:r>
              <a:rPr lang="ko-KR" altLang="en-US" sz="1200"/>
              <a:t>셀로 지정하고 확인을 누른다</a:t>
            </a:r>
            <a:r>
              <a:rPr lang="en-US" altLang="ko-KR" sz="1200"/>
              <a:t>.</a:t>
            </a:r>
          </a:p>
        </p:txBody>
      </p:sp>
      <p:sp>
        <p:nvSpPr>
          <p:cNvPr id="22" name="직사각형 14"/>
          <p:cNvSpPr/>
          <p:nvPr/>
        </p:nvSpPr>
        <p:spPr>
          <a:xfrm>
            <a:off x="156576" y="256443"/>
            <a:ext cx="1903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ea typeface="맑은 고딕"/>
                <a:cs typeface="맑은 고딕"/>
              </a:rPr>
              <a:t>2. Project Notebook</a:t>
            </a:r>
            <a:endParaRPr kumimoji="0" lang="ko-KR" altLang="en-US" sz="1400" b="0" i="0" u="none" strike="noStrike" kern="0" cap="none" spc="0" normalizeH="0" baseline="0">
              <a:solidFill>
                <a:srgbClr val="000000"/>
              </a:solidFill>
              <a:ea typeface="맑은 고딕"/>
              <a:cs typeface="맑은 고딕"/>
            </a:endParaRPr>
          </a:p>
        </p:txBody>
      </p:sp>
      <p:sp>
        <p:nvSpPr>
          <p:cNvPr id="23" name="TextBox 18"/>
          <p:cNvSpPr txBox="1"/>
          <p:nvPr/>
        </p:nvSpPr>
        <p:spPr>
          <a:xfrm>
            <a:off x="437201" y="682977"/>
            <a:ext cx="52076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01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/>
              <a:t>다음으로 추출에서 </a:t>
            </a:r>
            <a:r>
              <a:rPr lang="en-US" altLang="ko-KR" sz="1200"/>
              <a:t>+ </a:t>
            </a:r>
            <a:r>
              <a:rPr lang="ko-KR" altLang="en-US" sz="1200"/>
              <a:t>를 누르고 노트북에서 </a:t>
            </a:r>
            <a:r>
              <a:rPr lang="en-US" altLang="ko-KR" sz="1200"/>
              <a:t>Excel</a:t>
            </a:r>
            <a:r>
              <a:rPr lang="ko-KR" altLang="en-US" sz="1200"/>
              <a:t>에서 표시를 누른다</a:t>
            </a:r>
            <a:r>
              <a:rPr lang="en-US" altLang="ko-KR" sz="120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9" name="직사각형 28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0815" y="1078733"/>
            <a:ext cx="4960466" cy="3423852"/>
          </a:xfrm>
          <a:prstGeom prst="rect">
            <a:avLst/>
          </a:prstGeom>
          <a:ln>
            <a:solidFill>
              <a:schemeClr val="dk1"/>
            </a:solidFill>
          </a:ln>
        </p:spPr>
      </p:pic>
      <p:grpSp>
        <p:nvGrpSpPr>
          <p:cNvPr id="6" name="그룹 5"/>
          <p:cNvGrpSpPr/>
          <p:nvPr/>
        </p:nvGrpSpPr>
        <p:grpSpPr>
          <a:xfrm>
            <a:off x="554717" y="5677672"/>
            <a:ext cx="4968213" cy="2687056"/>
            <a:chOff x="437201" y="5327612"/>
            <a:chExt cx="4567959" cy="2470579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37201" y="5327612"/>
              <a:ext cx="4567959" cy="2470579"/>
            </a:xfrm>
            <a:prstGeom prst="rect">
              <a:avLst/>
            </a:prstGeom>
            <a:ln>
              <a:solidFill>
                <a:schemeClr val="dk1"/>
              </a:solidFill>
            </a:ln>
          </p:spPr>
        </p:pic>
        <p:cxnSp>
          <p:nvCxnSpPr>
            <p:cNvPr id="33" name="직선 화살표 연결선 32"/>
            <p:cNvCxnSpPr/>
            <p:nvPr/>
          </p:nvCxnSpPr>
          <p:spPr>
            <a:xfrm flipV="1">
              <a:off x="1418665" y="6416169"/>
              <a:ext cx="0" cy="1064268"/>
            </a:xfrm>
            <a:prstGeom prst="straightConnector1">
              <a:avLst/>
            </a:prstGeom>
            <a:ln w="28575">
              <a:solidFill>
                <a:schemeClr val="dk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4"/>
          <p:cNvSpPr/>
          <p:nvPr/>
        </p:nvSpPr>
        <p:spPr>
          <a:xfrm>
            <a:off x="156576" y="256443"/>
            <a:ext cx="1903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ea typeface="맑은 고딕"/>
                <a:cs typeface="맑은 고딕"/>
              </a:rPr>
              <a:t>3.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ea typeface="맑은 고딕"/>
                <a:cs typeface="맑은 고딕"/>
              </a:rPr>
              <a:t>반복문</a:t>
            </a:r>
          </a:p>
        </p:txBody>
      </p:sp>
      <p:sp>
        <p:nvSpPr>
          <p:cNvPr id="23" name="TextBox 18"/>
          <p:cNvSpPr txBox="1"/>
          <p:nvPr/>
        </p:nvSpPr>
        <p:spPr>
          <a:xfrm>
            <a:off x="437201" y="682977"/>
            <a:ext cx="5881867" cy="591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srgbClr val="9C3A3A"/>
                </a:solidFill>
              </a:rPr>
              <a:t>01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For </a:t>
            </a:r>
            <a:r>
              <a:rPr lang="en-US" altLang="ko-KR" sz="1100" dirty="0" err="1"/>
              <a:t>Eeach</a:t>
            </a:r>
            <a:r>
              <a:rPr lang="en-US" altLang="ko-KR" sz="1100" dirty="0"/>
              <a:t> Excel Row </a:t>
            </a:r>
            <a:r>
              <a:rPr lang="ko-KR" altLang="en-US" sz="1100" dirty="0"/>
              <a:t>액티비티를 추가하고 범위를 </a:t>
            </a:r>
            <a:r>
              <a:rPr lang="en-US" altLang="ko-KR" sz="1100" dirty="0"/>
              <a:t>Scratchpad </a:t>
            </a:r>
            <a:r>
              <a:rPr lang="ko-KR" altLang="en-US" sz="1100" dirty="0"/>
              <a:t>시트로 지정한다</a:t>
            </a:r>
            <a:r>
              <a:rPr lang="en-US" altLang="ko-KR" sz="1100" dirty="0"/>
              <a:t>. </a:t>
            </a:r>
            <a:r>
              <a:rPr lang="ko-KR" altLang="en-US" sz="1100" dirty="0"/>
              <a:t>    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/>
              <a:t>    헤더포함에 체크한다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9" name="직사각형 28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2494" y="1529357"/>
            <a:ext cx="5913011" cy="379854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9" name="직사각형 28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67017" y="251200"/>
            <a:ext cx="5512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/>
              <a:t>4. </a:t>
            </a:r>
            <a:r>
              <a:rPr lang="ko-KR" altLang="en-US" sz="1400" kern="0"/>
              <a:t>문자열 출력</a:t>
            </a:r>
            <a:endParaRPr lang="en-US" altLang="ko-KR" sz="3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6903" y="1398445"/>
            <a:ext cx="5758287" cy="3409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9605" y="5156447"/>
            <a:ext cx="2638402" cy="13152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6903" y="6970961"/>
            <a:ext cx="3357182" cy="16818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8">
            <a:extLst>
              <a:ext uri="{FF2B5EF4-FFF2-40B4-BE49-F238E27FC236}">
                <a16:creationId xmlns:a16="http://schemas.microsoft.com/office/drawing/2014/main" xmlns="" id="{0A7459AD-6C67-45ED-9EA3-50828B7C9328}"/>
              </a:ext>
            </a:extLst>
          </p:cNvPr>
          <p:cNvSpPr txBox="1"/>
          <p:nvPr/>
        </p:nvSpPr>
        <p:spPr>
          <a:xfrm>
            <a:off x="437201" y="682977"/>
            <a:ext cx="588186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9C3A3A"/>
                </a:solidFill>
              </a:rPr>
              <a:t>01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For Each Excel Row </a:t>
            </a:r>
            <a:r>
              <a:rPr lang="ko-KR" altLang="en-US" sz="1100" dirty="0"/>
              <a:t>액티비티 내에 </a:t>
            </a:r>
            <a:r>
              <a:rPr lang="en-US" altLang="ko-KR" sz="1100" dirty="0"/>
              <a:t>Write Line </a:t>
            </a:r>
            <a:r>
              <a:rPr lang="ko-KR" altLang="en-US" sz="1100" dirty="0"/>
              <a:t>액티비티를 추가하고 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CurrentRow</a:t>
            </a:r>
            <a:r>
              <a:rPr lang="ko-KR" altLang="en-US" sz="1100" dirty="0"/>
              <a:t>에서 사용자 지정 입력을 선택해 열이름에 </a:t>
            </a:r>
            <a:r>
              <a:rPr lang="en-US" altLang="ko-KR" sz="1100" dirty="0"/>
              <a:t>“</a:t>
            </a:r>
            <a:r>
              <a:rPr lang="ko-KR" altLang="en-US" sz="1100" dirty="0" err="1"/>
              <a:t>팀명</a:t>
            </a:r>
            <a:r>
              <a:rPr lang="en-US" altLang="ko-KR" sz="1100" dirty="0"/>
              <a:t>”</a:t>
            </a:r>
            <a:r>
              <a:rPr lang="ko-KR" altLang="en-US" sz="1100" dirty="0"/>
              <a:t>이라고 입력한다</a:t>
            </a:r>
            <a:r>
              <a:rPr lang="en-US" altLang="ko-KR" sz="11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4"/>
          <p:cNvSpPr/>
          <p:nvPr/>
        </p:nvSpPr>
        <p:spPr>
          <a:xfrm>
            <a:off x="156576" y="256443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/>
              <a:t>5. </a:t>
            </a:r>
            <a:r>
              <a:rPr lang="ko-KR" altLang="en-US" sz="1400" kern="0"/>
              <a:t>결과</a:t>
            </a:r>
            <a:endParaRPr lang="en-US" altLang="ko-KR" sz="3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TextBox 18"/>
          <p:cNvSpPr txBox="1"/>
          <p:nvPr/>
        </p:nvSpPr>
        <p:spPr>
          <a:xfrm>
            <a:off x="437201" y="682977"/>
            <a:ext cx="6007879" cy="639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200" dirty="0"/>
              <a:t>정상적으로 표 데이터 테이블이 노트북의 </a:t>
            </a:r>
            <a:r>
              <a:rPr lang="en-US" altLang="ko-KR" sz="1200" dirty="0"/>
              <a:t>Scratchpad </a:t>
            </a:r>
            <a:r>
              <a:rPr lang="ko-KR" altLang="en-US" sz="1200" dirty="0"/>
              <a:t>시트로 저장이 되는 것을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 dirty="0"/>
              <a:t>확인할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출력창에서도 야구팀 </a:t>
            </a:r>
            <a:r>
              <a:rPr lang="ko-KR" altLang="en-US" sz="1200" dirty="0" err="1"/>
              <a:t>팀명만</a:t>
            </a:r>
            <a:r>
              <a:rPr lang="ko-KR" altLang="en-US" sz="1200" dirty="0"/>
              <a:t> 잘 출력된 것을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9" name="직사각형 28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1560" y="1708723"/>
            <a:ext cx="6053519" cy="283466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1560" y="4953000"/>
            <a:ext cx="2643249" cy="21313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401</Words>
  <Application>Microsoft Office PowerPoint</Application>
  <PresentationFormat>A4 용지(210x297mm)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에스코어 드림 3 Light</vt:lpstr>
      <vt:lpstr>Arial</vt:lpstr>
      <vt:lpstr>Calibri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SAJ09210004</cp:lastModifiedBy>
  <cp:revision>159</cp:revision>
  <dcterms:created xsi:type="dcterms:W3CDTF">2021-07-15T05:33:11Z</dcterms:created>
  <dcterms:modified xsi:type="dcterms:W3CDTF">2023-04-19T08:46:27Z</dcterms:modified>
  <cp:version/>
</cp:coreProperties>
</file>