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63" r:id="rId2"/>
    <p:sldId id="257" r:id="rId3"/>
    <p:sldId id="258" r:id="rId4"/>
    <p:sldId id="261" r:id="rId5"/>
    <p:sldId id="259" r:id="rId6"/>
    <p:sldId id="262" r:id="rId7"/>
    <p:sldId id="260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594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1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 하나로 합치기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54FA345-0D07-481B-9EFD-640B4887E3B9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Fill Range, Copy Range, Append Range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엑셀파일을 하나로 합칠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="" xmlns:a16="http://schemas.microsoft.com/office/drawing/2014/main" id="{B572DA12-8D46-42FD-A224-D4403FC3771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="" xmlns:a16="http://schemas.microsoft.com/office/drawing/2014/main" id="{3C3E70BC-CA1A-4738-9E38-BE51924799AD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670D4156-18CC-43BE-95A2-E10A49BCA028}"/>
              </a:ext>
            </a:extLst>
          </p:cNvPr>
          <p:cNvSpPr/>
          <p:nvPr/>
        </p:nvSpPr>
        <p:spPr>
          <a:xfrm>
            <a:off x="1543050" y="2213241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C57E8AA-A718-4D29-B5D3-F9FF2F15D0F5}"/>
              </a:ext>
            </a:extLst>
          </p:cNvPr>
          <p:cNvSpPr/>
          <p:nvPr/>
        </p:nvSpPr>
        <p:spPr>
          <a:xfrm>
            <a:off x="1257300" y="329448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9FACCAD-C505-4BA4-BD68-0D1C91BB2B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038350" y="2749760"/>
            <a:ext cx="0" cy="54472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="" xmlns:a16="http://schemas.microsoft.com/office/drawing/2014/main" id="{3BCDB9C2-E941-46B9-A590-880B3749EFC7}"/>
              </a:ext>
            </a:extLst>
          </p:cNvPr>
          <p:cNvSpPr/>
          <p:nvPr/>
        </p:nvSpPr>
        <p:spPr>
          <a:xfrm>
            <a:off x="1257300" y="421753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BEA6F5C-6ADC-4E47-9410-8928B23097CF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038350" y="383099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920460B2-E15A-4D37-A4E3-1108B5A57CFF}"/>
              </a:ext>
            </a:extLst>
          </p:cNvPr>
          <p:cNvSpPr/>
          <p:nvPr/>
        </p:nvSpPr>
        <p:spPr>
          <a:xfrm>
            <a:off x="1257300" y="515961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AFB2804C-51BE-4033-BDB4-AA6D34B828F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038350" y="475405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7895C78-1343-4452-BFF3-21E67AA3703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038350" y="569613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="" xmlns:a16="http://schemas.microsoft.com/office/drawing/2014/main" id="{45208D8A-944E-4917-948B-00757B3A8CE6}"/>
              </a:ext>
            </a:extLst>
          </p:cNvPr>
          <p:cNvSpPr/>
          <p:nvPr/>
        </p:nvSpPr>
        <p:spPr>
          <a:xfrm>
            <a:off x="1219200" y="6080389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1D2C0D7C-AD64-4025-8E39-AABDC8BD41C1}"/>
              </a:ext>
            </a:extLst>
          </p:cNvPr>
          <p:cNvSpPr/>
          <p:nvPr/>
        </p:nvSpPr>
        <p:spPr>
          <a:xfrm>
            <a:off x="3903925" y="320040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="" xmlns:a16="http://schemas.microsoft.com/office/drawing/2014/main" id="{7D32FE7C-54E1-4F38-A579-E9C344DDF8F8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8A109663-6E64-4A29-9397-1D4A3E853BC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684975" y="37369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="" xmlns:a16="http://schemas.microsoft.com/office/drawing/2014/main" id="{5BD14A63-34C5-48B6-9D8E-5FC15627FA88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AB003464-9583-4286-8ED2-5C0951446B11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8DDA8367-6901-42AC-A11F-DA355242386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4F72C06B-4FDD-4141-9BC1-0E38AD672B84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2781300" y="3468660"/>
            <a:ext cx="1122625" cy="3839665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24188C1-2043-4A05-867B-3041611D5BD6}"/>
              </a:ext>
            </a:extLst>
          </p:cNvPr>
          <p:cNvSpPr/>
          <p:nvPr/>
        </p:nvSpPr>
        <p:spPr>
          <a:xfrm>
            <a:off x="4060135" y="7897198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="" xmlns:a16="http://schemas.microsoft.com/office/drawing/2014/main" id="{DF95C6F5-77A2-4236-BD95-C8719F32A764}"/>
              </a:ext>
            </a:extLst>
          </p:cNvPr>
          <p:cNvSpPr/>
          <p:nvPr/>
        </p:nvSpPr>
        <p:spPr>
          <a:xfrm>
            <a:off x="3903925" y="5971582"/>
            <a:ext cx="1562100" cy="72892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시트의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데이터 뒤에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8C29A14C-0226-497A-B293-9D67D66194D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684975" y="6596664"/>
            <a:ext cx="0" cy="1300534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F075FB1-08BC-4C89-BF49-1C4EFDB1ABBA}"/>
              </a:ext>
            </a:extLst>
          </p:cNvPr>
          <p:cNvCxnSpPr>
            <a:cxnSpLocks/>
          </p:cNvCxnSpPr>
          <p:nvPr/>
        </p:nvCxnSpPr>
        <p:spPr>
          <a:xfrm>
            <a:off x="2038350" y="664814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="" xmlns:a16="http://schemas.microsoft.com/office/drawing/2014/main" id="{D0562141-6D5B-40D0-9C96-EFE353221DC3}"/>
              </a:ext>
            </a:extLst>
          </p:cNvPr>
          <p:cNvSpPr/>
          <p:nvPr/>
        </p:nvSpPr>
        <p:spPr>
          <a:xfrm>
            <a:off x="1219200" y="7032407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1070510" y="3341235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</a:t>
            </a:r>
            <a:r>
              <a:rPr lang="en-US" altLang="ko-KR" sz="1000" dirty="0" err="1" smtClean="0"/>
              <a:t>Excell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-1088352" y="359207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회사사원정보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776703" y="2895600"/>
            <a:ext cx="5414547" cy="495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1075" y="3971925"/>
            <a:ext cx="2133600" cy="3743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704331" y="3092508"/>
            <a:ext cx="2133600" cy="3743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106054" y="4265350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</a:t>
            </a:r>
            <a:r>
              <a:rPr lang="en-US" altLang="ko-KR" sz="1000" dirty="0" err="1" smtClean="0"/>
              <a:t>Excell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-1123896" y="451618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개발팀 사원정보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-1094324" y="5189465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Insert Column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-1112166" y="5440303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범위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개발팀 </a:t>
            </a:r>
            <a:r>
              <a:rPr lang="en-US" altLang="ko-KR" sz="1000" dirty="0" smtClean="0"/>
              <a:t>Sheet1</a:t>
            </a:r>
          </a:p>
          <a:p>
            <a:r>
              <a:rPr lang="ko-KR" altLang="en-US" sz="1000" dirty="0" smtClean="0"/>
              <a:t>장소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이후 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열기준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직급</a:t>
            </a:r>
            <a:endParaRPr lang="en-US" altLang="ko-KR" sz="1000" dirty="0" smtClean="0"/>
          </a:p>
          <a:p>
            <a:r>
              <a:rPr lang="ko-KR" altLang="en-US" sz="1000" dirty="0" smtClean="0"/>
              <a:t>헤더추가 </a:t>
            </a:r>
            <a:r>
              <a:rPr lang="en-US" altLang="ko-KR" sz="1000" dirty="0" smtClean="0"/>
              <a:t>- </a:t>
            </a:r>
            <a:r>
              <a:rPr lang="ko-KR" altLang="en-US" sz="1000" smtClean="0"/>
              <a:t>부서명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-1084995" y="5983306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Fill Range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-1551173" y="6256259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쓰는위치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개발팀 엑셀 직접 셀 지정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쓰는내용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‘</a:t>
            </a:r>
            <a:r>
              <a:rPr lang="ko-KR" altLang="en-US" sz="1000" smtClean="0"/>
              <a:t>개발팀</a:t>
            </a:r>
            <a:r>
              <a:rPr lang="en-US" altLang="ko-KR" sz="1000" dirty="0" smtClean="0"/>
              <a:t>’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1076482" y="7002862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Copy/Paste Range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-1094324" y="7253700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소스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개발팀 </a:t>
            </a:r>
            <a:r>
              <a:rPr lang="en-US" altLang="ko-KR" sz="1000" dirty="0" smtClean="0"/>
              <a:t>Sheet1</a:t>
            </a:r>
          </a:p>
          <a:p>
            <a:r>
              <a:rPr lang="ko-KR" altLang="en-US" sz="1000" dirty="0" smtClean="0"/>
              <a:t>대상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회</a:t>
            </a:r>
            <a:r>
              <a:rPr lang="ko-KR" altLang="en-US" sz="1000" smtClean="0"/>
              <a:t>사사원</a:t>
            </a:r>
            <a:r>
              <a:rPr lang="ko-KR" altLang="en-US" sz="1000" smtClean="0"/>
              <a:t>정보 </a:t>
            </a:r>
            <a:r>
              <a:rPr lang="en-US" altLang="ko-KR" sz="1000" dirty="0" smtClean="0"/>
              <a:t>Sheet1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6302979" y="3275898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</a:t>
            </a:r>
            <a:r>
              <a:rPr lang="en-US" altLang="ko-KR" sz="1000" dirty="0" err="1" smtClean="0"/>
              <a:t>Excell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285137" y="352673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인사팀</a:t>
            </a:r>
            <a:r>
              <a:rPr lang="ko-KR" altLang="en-US" sz="1000" dirty="0" smtClean="0"/>
              <a:t> 사원정보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6314709" y="4142863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Insert Column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296867" y="439370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범위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인사팀팀 </a:t>
            </a:r>
            <a:r>
              <a:rPr lang="en-US" altLang="ko-KR" sz="1000" dirty="0" smtClean="0"/>
              <a:t>Sheet1</a:t>
            </a:r>
          </a:p>
          <a:p>
            <a:r>
              <a:rPr lang="ko-KR" altLang="en-US" sz="1000" dirty="0" smtClean="0"/>
              <a:t>장소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이후 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열기준 </a:t>
            </a:r>
            <a:r>
              <a:rPr lang="en-US" altLang="ko-KR" sz="1000" dirty="0" smtClean="0"/>
              <a:t>– </a:t>
            </a:r>
            <a:r>
              <a:rPr lang="ko-KR" altLang="en-US" sz="1000" smtClean="0"/>
              <a:t>직급</a:t>
            </a:r>
            <a:endParaRPr lang="en-US" altLang="ko-KR" sz="1000" dirty="0" smtClean="0"/>
          </a:p>
          <a:p>
            <a:r>
              <a:rPr lang="ko-KR" altLang="en-US" sz="1000" dirty="0" smtClean="0"/>
              <a:t>헤더추가 </a:t>
            </a:r>
            <a:r>
              <a:rPr lang="en-US" altLang="ko-KR" sz="1000" dirty="0" smtClean="0"/>
              <a:t>- </a:t>
            </a:r>
            <a:r>
              <a:rPr lang="ko-KR" altLang="en-US" sz="1000" smtClean="0"/>
              <a:t>부서명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6324038" y="5051004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Fill Range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306196" y="5301842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쓰는위치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인사팀 엑셀 직접 셀 지정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쓰는내용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‘</a:t>
            </a:r>
            <a:r>
              <a:rPr lang="ko-KR" altLang="en-US" sz="1000" smtClean="0"/>
              <a:t>인사팀</a:t>
            </a:r>
            <a:r>
              <a:rPr lang="en-US" altLang="ko-KR" sz="1000" dirty="0" smtClean="0"/>
              <a:t>’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332551" y="6070560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Append Range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314709" y="6321398"/>
            <a:ext cx="2501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추가할 </a:t>
            </a:r>
            <a:r>
              <a:rPr lang="en-US" altLang="ko-KR" sz="1000" dirty="0" smtClean="0"/>
              <a:t>Excel </a:t>
            </a:r>
            <a:r>
              <a:rPr lang="ko-KR" altLang="en-US" sz="1000" smtClean="0"/>
              <a:t>범위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인사팀 </a:t>
            </a:r>
            <a:r>
              <a:rPr lang="en-US" altLang="ko-KR" sz="1000" dirty="0" smtClean="0"/>
              <a:t>Sheet1</a:t>
            </a:r>
          </a:p>
          <a:p>
            <a:r>
              <a:rPr lang="ko-KR" altLang="en-US" sz="1000" dirty="0" smtClean="0"/>
              <a:t>범위 다음에 추가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회사사원정보 </a:t>
            </a:r>
            <a:r>
              <a:rPr lang="en-US" altLang="ko-KR" sz="1000" dirty="0" smtClean="0"/>
              <a:t>Sheet1</a:t>
            </a:r>
          </a:p>
          <a:p>
            <a:r>
              <a:rPr lang="ko-KR" altLang="en-US" sz="1000" dirty="0" smtClean="0"/>
              <a:t>머리글제외 체크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49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 하나로 합치기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54FA345-0D07-481B-9EFD-640B4887E3B9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Fill Range, Copy Range, Append Range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엑셀파일을 하나로 합칠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="" xmlns:a16="http://schemas.microsoft.com/office/drawing/2014/main" id="{B572DA12-8D46-42FD-A224-D4403FC3771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="" xmlns:a16="http://schemas.microsoft.com/office/drawing/2014/main" id="{3C3E70BC-CA1A-4738-9E38-BE51924799AD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670D4156-18CC-43BE-95A2-E10A49BCA028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C57E8AA-A718-4D29-B5D3-F9FF2F15D0F5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B9FACCAD-C505-4BA4-BD68-0D1C91BB2B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="" xmlns:a16="http://schemas.microsoft.com/office/drawing/2014/main" id="{3BCDB9C2-E941-46B9-A590-880B3749EFC7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BEA6F5C-6ADC-4E47-9410-8928B23097CF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920460B2-E15A-4D37-A4E3-1108B5A57CFF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AFB2804C-51BE-4033-BDB4-AA6D34B828F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7895C78-1343-4452-BFF3-21E67AA3703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="" xmlns:a16="http://schemas.microsoft.com/office/drawing/2014/main" id="{45208D8A-944E-4917-948B-00757B3A8CE6}"/>
              </a:ext>
            </a:extLst>
          </p:cNvPr>
          <p:cNvSpPr/>
          <p:nvPr/>
        </p:nvSpPr>
        <p:spPr>
          <a:xfrm>
            <a:off x="1219200" y="6737614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1D2C0D7C-AD64-4025-8E39-AABDC8BD41C1}"/>
              </a:ext>
            </a:extLst>
          </p:cNvPr>
          <p:cNvSpPr/>
          <p:nvPr/>
        </p:nvSpPr>
        <p:spPr>
          <a:xfrm>
            <a:off x="3903925" y="320040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="" xmlns:a16="http://schemas.microsoft.com/office/drawing/2014/main" id="{7D32FE7C-54E1-4F38-A579-E9C344DDF8F8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8A109663-6E64-4A29-9397-1D4A3E853BC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684975" y="37369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="" xmlns:a16="http://schemas.microsoft.com/office/drawing/2014/main" id="{5BD14A63-34C5-48B6-9D8E-5FC15627FA88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AB003464-9583-4286-8ED2-5C0951446B11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8DDA8367-6901-42AC-A11F-DA355242386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4F72C06B-4FDD-4141-9BC1-0E38AD672B84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2781300" y="3468660"/>
            <a:ext cx="1122625" cy="4496890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24188C1-2043-4A05-867B-3041611D5BD6}"/>
              </a:ext>
            </a:extLst>
          </p:cNvPr>
          <p:cNvSpPr/>
          <p:nvPr/>
        </p:nvSpPr>
        <p:spPr>
          <a:xfrm>
            <a:off x="4060135" y="7070036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="" xmlns:a16="http://schemas.microsoft.com/office/drawing/2014/main" id="{DF95C6F5-77A2-4236-BD95-C8719F32A764}"/>
              </a:ext>
            </a:extLst>
          </p:cNvPr>
          <p:cNvSpPr/>
          <p:nvPr/>
        </p:nvSpPr>
        <p:spPr>
          <a:xfrm>
            <a:off x="3903925" y="5971582"/>
            <a:ext cx="1562100" cy="72892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시트의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데이터 뒤에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8C29A14C-0226-497A-B293-9D67D66194D1}"/>
              </a:ext>
            </a:extLst>
          </p:cNvPr>
          <p:cNvCxnSpPr>
            <a:cxnSpLocks/>
          </p:cNvCxnSpPr>
          <p:nvPr/>
        </p:nvCxnSpPr>
        <p:spPr>
          <a:xfrm>
            <a:off x="4683070" y="670085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F075FB1-08BC-4C89-BF49-1C4EFDB1ABBA}"/>
              </a:ext>
            </a:extLst>
          </p:cNvPr>
          <p:cNvCxnSpPr>
            <a:cxnSpLocks/>
          </p:cNvCxnSpPr>
          <p:nvPr/>
        </p:nvCxnSpPr>
        <p:spPr>
          <a:xfrm>
            <a:off x="2038350" y="730537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="" xmlns:a16="http://schemas.microsoft.com/office/drawing/2014/main" id="{D0562141-6D5B-40D0-9C96-EFE353221DC3}"/>
              </a:ext>
            </a:extLst>
          </p:cNvPr>
          <p:cNvSpPr/>
          <p:nvPr/>
        </p:nvSpPr>
        <p:spPr>
          <a:xfrm>
            <a:off x="1219200" y="7689632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7" name="직사각형 14">
            <a:extLst>
              <a:ext uri="{FF2B5EF4-FFF2-40B4-BE49-F238E27FC236}">
                <a16:creationId xmlns="" xmlns:a16="http://schemas.microsoft.com/office/drawing/2014/main" id="{8539A4B2-7C42-46ED-9C12-814B13D0F61E}"/>
              </a:ext>
            </a:extLst>
          </p:cNvPr>
          <p:cNvSpPr/>
          <p:nvPr/>
        </p:nvSpPr>
        <p:spPr>
          <a:xfrm>
            <a:off x="167017" y="141807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새로운 열 삽입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3FB0A3A-7276-4666-9B81-A9D16A54E89C}"/>
              </a:ext>
            </a:extLst>
          </p:cNvPr>
          <p:cNvSpPr txBox="1"/>
          <p:nvPr/>
        </p:nvSpPr>
        <p:spPr>
          <a:xfrm>
            <a:off x="263711" y="491562"/>
            <a:ext cx="669961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실습파일을 모두 다운받고</a:t>
            </a:r>
            <a:r>
              <a:rPr lang="en-US" altLang="ko-KR" sz="1200" dirty="0"/>
              <a:t>, Use Excel File </a:t>
            </a:r>
            <a:r>
              <a:rPr lang="ko-KR" altLang="en-US" sz="1200" dirty="0"/>
              <a:t>액티비티를 추가해서 </a:t>
            </a:r>
            <a:endParaRPr lang="en-US" altLang="ko-KR" sz="12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   </a:t>
            </a:r>
            <a:r>
              <a:rPr lang="ko-KR" altLang="en-US" sz="1200" dirty="0"/>
              <a:t>회사 사원 정보</a:t>
            </a:r>
            <a:r>
              <a:rPr lang="en-US" altLang="ko-KR" sz="1200" dirty="0"/>
              <a:t>.xlsx </a:t>
            </a:r>
            <a:r>
              <a:rPr lang="ko-KR" altLang="en-US" sz="1200" dirty="0"/>
              <a:t>경로를 지정한다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회사사원</a:t>
            </a:r>
            <a:r>
              <a:rPr lang="en-US" altLang="ko-KR" sz="1200" dirty="0"/>
              <a:t>”</a:t>
            </a:r>
            <a:r>
              <a:rPr lang="ko-KR" altLang="en-US" sz="1200" dirty="0"/>
              <a:t>이라고 참조한다</a:t>
            </a:r>
            <a:r>
              <a:rPr lang="en-US" altLang="ko-KR" sz="12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F09D7B-80FC-4629-9F1F-0034D781B7FF}"/>
              </a:ext>
            </a:extLst>
          </p:cNvPr>
          <p:cNvSpPr txBox="1"/>
          <p:nvPr/>
        </p:nvSpPr>
        <p:spPr>
          <a:xfrm>
            <a:off x="263711" y="4285011"/>
            <a:ext cx="669961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이어서 바로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하나 더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개발팀 사원 정보</a:t>
            </a:r>
            <a:r>
              <a:rPr lang="en-US" altLang="ko-KR" sz="1200" dirty="0"/>
              <a:t>.xlsx</a:t>
            </a:r>
            <a:r>
              <a:rPr lang="ko-KR" altLang="en-US" sz="1200" dirty="0"/>
              <a:t>의 경로를 지정한다</a:t>
            </a:r>
            <a:r>
              <a:rPr lang="en-US" altLang="ko-KR" sz="1200" dirty="0"/>
              <a:t>. “</a:t>
            </a:r>
            <a:r>
              <a:rPr lang="ko-KR" altLang="en-US" sz="1200" dirty="0"/>
              <a:t>개발팀</a:t>
            </a:r>
            <a:r>
              <a:rPr lang="en-US" altLang="ko-KR" sz="1200" dirty="0"/>
              <a:t>“</a:t>
            </a:r>
            <a:r>
              <a:rPr lang="ko-KR" altLang="en-US" sz="1200" dirty="0"/>
              <a:t>이라고 참조한다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88E5D5C-A513-4374-9712-78CD9FAD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3" y="1309228"/>
            <a:ext cx="4877481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7605071-DBE3-4027-B4E4-D6448A27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03" y="5151311"/>
            <a:ext cx="4839375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Insert Column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범위는 개발팀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장소와 열 기준은 직급 열 이후로 지정하고</a:t>
            </a:r>
            <a:r>
              <a:rPr lang="en-US" altLang="ko-KR" sz="1100" dirty="0"/>
              <a:t>, </a:t>
            </a:r>
            <a:r>
              <a:rPr lang="ko-KR" altLang="en-US" sz="1100" dirty="0"/>
              <a:t>헤더추가에 부서명을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B4C51EA-77AD-4B00-9BF7-AE8AE92286BB}"/>
              </a:ext>
            </a:extLst>
          </p:cNvPr>
          <p:cNvGrpSpPr/>
          <p:nvPr/>
        </p:nvGrpSpPr>
        <p:grpSpPr>
          <a:xfrm>
            <a:off x="266408" y="897944"/>
            <a:ext cx="6494565" cy="2200275"/>
            <a:chOff x="266408" y="1136466"/>
            <a:chExt cx="6494565" cy="2200275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122271D9-3B67-4E8C-9D45-DA050FB4C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08" y="1136466"/>
              <a:ext cx="4152900" cy="22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91C36ED-A2F4-4CD4-9D2A-F9DA02C54F2E}"/>
                </a:ext>
              </a:extLst>
            </p:cNvPr>
            <p:cNvSpPr txBox="1"/>
            <p:nvPr/>
          </p:nvSpPr>
          <p:spPr>
            <a:xfrm>
              <a:off x="4667130" y="1721951"/>
              <a:ext cx="2093843" cy="276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ko-KR" altLang="en-US" sz="1200" dirty="0"/>
                <a:t>버튼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개발팀 </a:t>
              </a:r>
              <a:r>
                <a:rPr lang="en-US" altLang="ko-KR" sz="1200" dirty="0"/>
                <a:t>-&gt; Sheet1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4D9D09D-EE4B-413E-A699-E0C95E4F4156}"/>
                </a:ext>
              </a:extLst>
            </p:cNvPr>
            <p:cNvSpPr txBox="1"/>
            <p:nvPr/>
          </p:nvSpPr>
          <p:spPr>
            <a:xfrm>
              <a:off x="4667130" y="2353311"/>
              <a:ext cx="1904689" cy="276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ko-KR" altLang="en-US" sz="1200" dirty="0"/>
                <a:t>버튼 </a:t>
              </a:r>
              <a:r>
                <a:rPr lang="en-US" altLang="ko-KR" sz="1200" dirty="0"/>
                <a:t>-&gt; Range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직급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E02953EB-9EC2-4023-B82C-931ECCE7B9E8}"/>
                </a:ext>
              </a:extLst>
            </p:cNvPr>
            <p:cNvCxnSpPr/>
            <p:nvPr/>
          </p:nvCxnSpPr>
          <p:spPr>
            <a:xfrm>
              <a:off x="4103712" y="1862523"/>
              <a:ext cx="5634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="" xmlns:a16="http://schemas.microsoft.com/office/drawing/2014/main" id="{7BD003F8-EA15-4B22-B70C-EA45A66D3787}"/>
                </a:ext>
              </a:extLst>
            </p:cNvPr>
            <p:cNvCxnSpPr/>
            <p:nvPr/>
          </p:nvCxnSpPr>
          <p:spPr>
            <a:xfrm>
              <a:off x="4080704" y="2491811"/>
              <a:ext cx="5634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94FC382-2ACB-459C-AC9A-6623CA84504B}"/>
              </a:ext>
            </a:extLst>
          </p:cNvPr>
          <p:cNvSpPr txBox="1"/>
          <p:nvPr/>
        </p:nvSpPr>
        <p:spPr>
          <a:xfrm>
            <a:off x="530404" y="4451264"/>
            <a:ext cx="5163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Fill Range </a:t>
            </a:r>
            <a:r>
              <a:rPr lang="ko-KR" altLang="en-US" sz="1200" dirty="0"/>
              <a:t>액티비티를 추가해서 쓰는 위치에는 </a:t>
            </a:r>
            <a:r>
              <a:rPr lang="en-US" altLang="ko-KR" sz="1200" dirty="0"/>
              <a:t>E2:E7</a:t>
            </a:r>
            <a:r>
              <a:rPr lang="ko-KR" altLang="en-US" sz="1200" dirty="0"/>
              <a:t>셀을 선택한다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 쓰는 내용에는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개발팀</a:t>
            </a:r>
            <a:r>
              <a:rPr lang="en-US" altLang="ko-KR" sz="1200" dirty="0"/>
              <a:t>“ </a:t>
            </a:r>
            <a:r>
              <a:rPr lang="ko-KR" altLang="en-US" sz="1200" dirty="0"/>
              <a:t>이라고 입력한다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A5F91EA-AF1F-4BCF-965A-4B818ABDBFE0}"/>
              </a:ext>
            </a:extLst>
          </p:cNvPr>
          <p:cNvSpPr txBox="1"/>
          <p:nvPr/>
        </p:nvSpPr>
        <p:spPr>
          <a:xfrm>
            <a:off x="490617" y="4028758"/>
            <a:ext cx="5725648" cy="2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Fill Range  : </a:t>
            </a:r>
            <a:r>
              <a:rPr lang="ko-KR" altLang="en-US" sz="1100" dirty="0"/>
              <a:t>범위에 있는 모든 셀에 수식 또는 값을 입력합니다</a:t>
            </a:r>
            <a:r>
              <a:rPr lang="en-US" altLang="ko-KR" sz="1100" b="1" dirty="0"/>
              <a:t>.</a:t>
            </a:r>
            <a:endParaRPr lang="en-US" altLang="ko-KR" sz="1100" dirty="0"/>
          </a:p>
        </p:txBody>
      </p:sp>
      <p:sp>
        <p:nvSpPr>
          <p:cNvPr id="30" name="직사각형 14">
            <a:extLst>
              <a:ext uri="{FF2B5EF4-FFF2-40B4-BE49-F238E27FC236}">
                <a16:creationId xmlns="" xmlns:a16="http://schemas.microsoft.com/office/drawing/2014/main" id="{18B1E570-F7F8-4F97-A0F1-AB170CE34471}"/>
              </a:ext>
            </a:extLst>
          </p:cNvPr>
          <p:cNvSpPr/>
          <p:nvPr/>
        </p:nvSpPr>
        <p:spPr>
          <a:xfrm>
            <a:off x="156576" y="3361947"/>
            <a:ext cx="207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지정 범위에 값 입력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="" xmlns:a16="http://schemas.microsoft.com/office/drawing/2014/main" id="{E6F164FD-C7E8-4269-BF35-1BB99A42A99E}"/>
              </a:ext>
            </a:extLst>
          </p:cNvPr>
          <p:cNvSpPr txBox="1"/>
          <p:nvPr/>
        </p:nvSpPr>
        <p:spPr>
          <a:xfrm>
            <a:off x="485318" y="3777577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C977FC1-731F-4A47-81AB-195EBE28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04" y="4980847"/>
            <a:ext cx="5931095" cy="15347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450498E-D37B-4497-BB5E-E6BB763D9F0C}"/>
              </a:ext>
            </a:extLst>
          </p:cNvPr>
          <p:cNvGrpSpPr/>
          <p:nvPr/>
        </p:nvGrpSpPr>
        <p:grpSpPr>
          <a:xfrm>
            <a:off x="1727334" y="6608450"/>
            <a:ext cx="2769400" cy="2774702"/>
            <a:chOff x="530404" y="6595985"/>
            <a:chExt cx="2769400" cy="2774702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32A31653-AE01-4314-A7A6-76262EA02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04" y="6595985"/>
              <a:ext cx="2769400" cy="27747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73D3356-B475-4E26-817C-15C4AEA0563D}"/>
                </a:ext>
              </a:extLst>
            </p:cNvPr>
            <p:cNvSpPr/>
            <p:nvPr/>
          </p:nvSpPr>
          <p:spPr>
            <a:xfrm>
              <a:off x="2605227" y="8343858"/>
              <a:ext cx="631010" cy="9464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="" xmlns:a16="http://schemas.microsoft.com/office/drawing/2014/main" id="{CCFF3EEC-ED02-4E5D-BD65-C3F6708359F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1523232" y="7428364"/>
              <a:ext cx="1397500" cy="9154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0404" y="1497982"/>
            <a:ext cx="6857948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Copy/Paste Range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소스에는 개발팀의 </a:t>
            </a:r>
            <a:r>
              <a:rPr lang="en-US" altLang="ko-KR" sz="1100" dirty="0"/>
              <a:t>Sheet1,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Destination(</a:t>
            </a:r>
            <a:r>
              <a:rPr lang="ko-KR" altLang="en-US" sz="1100" dirty="0"/>
              <a:t>붙여 넣을 위치</a:t>
            </a:r>
            <a:r>
              <a:rPr lang="en-US" altLang="ko-KR" sz="1100" dirty="0"/>
              <a:t>)</a:t>
            </a:r>
            <a:r>
              <a:rPr lang="ko-KR" altLang="en-US" sz="1100" dirty="0"/>
              <a:t>는 회사사원의 </a:t>
            </a:r>
            <a:r>
              <a:rPr lang="en-US" altLang="ko-KR" sz="1100" dirty="0"/>
              <a:t>Sheet1</a:t>
            </a:r>
            <a:r>
              <a:rPr lang="ko-KR" altLang="en-US" sz="1100" dirty="0"/>
              <a:t>을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550" y="4715663"/>
            <a:ext cx="5809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인사팀 작업도 마찬가지로 </a:t>
            </a:r>
            <a:r>
              <a:rPr lang="en-US" altLang="ko-KR" sz="1100" b="1" dirty="0"/>
              <a:t>1.</a:t>
            </a:r>
            <a:r>
              <a:rPr lang="ko-KR" altLang="en-US" sz="1100" b="1" dirty="0"/>
              <a:t>새로운 열 삽입 </a:t>
            </a:r>
            <a:r>
              <a:rPr lang="ko-KR" altLang="en-US" sz="1100" dirty="0"/>
              <a:t>을 참고해서 다음과 같이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0617" y="905467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Append Range : </a:t>
            </a:r>
            <a:r>
              <a:rPr lang="ko-KR" altLang="en-US" sz="1100" dirty="0"/>
              <a:t>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범위 또는 시트의 데이터를 복사하고 </a:t>
            </a:r>
            <a:endParaRPr lang="en-US" altLang="ko-KR" sz="1100" dirty="0"/>
          </a:p>
          <a:p>
            <a:r>
              <a:rPr lang="ko-KR" altLang="en-US" sz="1100" dirty="0"/>
              <a:t>지정된 다른 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범위 또는 시트의 기존 데이터 뒤에 붙여 넣습니다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4" name="직사각형 14"/>
          <p:cNvSpPr/>
          <p:nvPr/>
        </p:nvSpPr>
        <p:spPr>
          <a:xfrm>
            <a:off x="156576" y="238656"/>
            <a:ext cx="220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시트 복사</a:t>
            </a:r>
            <a:r>
              <a:rPr lang="en-US" altLang="ko-KR" sz="1400" kern="0" dirty="0"/>
              <a:t>/</a:t>
            </a:r>
            <a:r>
              <a:rPr lang="ko-KR" altLang="en-US" sz="1400" kern="0" dirty="0"/>
              <a:t>붙여넣기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B0022D8-94B4-47C0-8565-EB3F40F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6" y="2065445"/>
            <a:ext cx="3815628" cy="2417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E9BB113-65BC-45DC-A1DA-2FF437EBC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32" y="4977273"/>
            <a:ext cx="3029017" cy="4391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fill range </a:t>
            </a:r>
            <a:r>
              <a:rPr lang="ko-KR" altLang="en-US" sz="1100" dirty="0"/>
              <a:t>액티비티 다음에 </a:t>
            </a:r>
            <a:r>
              <a:rPr lang="en-US" altLang="ko-KR" sz="1100" dirty="0"/>
              <a:t>Append Range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추가할 </a:t>
            </a:r>
            <a:r>
              <a:rPr lang="en-US" altLang="ko-KR" sz="1100" dirty="0"/>
              <a:t>Excel </a:t>
            </a:r>
            <a:r>
              <a:rPr lang="ko-KR" altLang="en-US" sz="1100" dirty="0"/>
              <a:t>범위에는 </a:t>
            </a:r>
            <a:r>
              <a:rPr lang="en-US" altLang="ko-KR" sz="1100" dirty="0"/>
              <a:t>[</a:t>
            </a:r>
            <a:r>
              <a:rPr lang="ko-KR" altLang="en-US" sz="1100" dirty="0"/>
              <a:t>인사팀</a:t>
            </a:r>
            <a:r>
              <a:rPr lang="en-US" altLang="ko-KR" sz="1100" dirty="0"/>
              <a:t>] Sheet1, </a:t>
            </a:r>
            <a:r>
              <a:rPr lang="ko-KR" altLang="en-US" sz="1100" dirty="0"/>
              <a:t>범위 다음에 추가에는 </a:t>
            </a:r>
            <a:r>
              <a:rPr lang="en-US" altLang="ko-KR" sz="1100" dirty="0"/>
              <a:t>[</a:t>
            </a:r>
            <a:r>
              <a:rPr lang="ko-KR" altLang="en-US" sz="1100" dirty="0"/>
              <a:t>회사사원</a:t>
            </a:r>
            <a:r>
              <a:rPr lang="en-US" altLang="ko-KR" sz="1100" dirty="0"/>
              <a:t>] Sheet1</a:t>
            </a:r>
            <a:r>
              <a:rPr lang="ko-KR" altLang="en-US" sz="1100" dirty="0"/>
              <a:t>을 입력한다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헤더포함에 체크한다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F0FD7ED-D269-45D8-9D63-9AF7759A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59" y="1346505"/>
            <a:ext cx="3805482" cy="7351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6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1150" y="622876"/>
            <a:ext cx="6223930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실행결과</a:t>
            </a:r>
            <a:r>
              <a:rPr lang="en-US" altLang="ko-KR" sz="1100" dirty="0"/>
              <a:t>, </a:t>
            </a:r>
            <a:r>
              <a:rPr lang="ko-KR" altLang="en-US" sz="1100" dirty="0"/>
              <a:t>개발팀과 인사팀에는 부서명 열이 삽입되고</a:t>
            </a:r>
            <a:r>
              <a:rPr lang="en-US" altLang="ko-KR" sz="1100" dirty="0"/>
              <a:t>, </a:t>
            </a:r>
            <a:r>
              <a:rPr lang="ko-KR" altLang="en-US" sz="1100" dirty="0"/>
              <a:t>각 행에는 개발팀과 인사팀이라는 값이 잘 들어갔다</a:t>
            </a:r>
            <a:r>
              <a:rPr lang="en-US" altLang="ko-KR" sz="1100" dirty="0"/>
              <a:t>. </a:t>
            </a:r>
            <a:r>
              <a:rPr lang="ko-KR" altLang="en-US" sz="1100" dirty="0"/>
              <a:t>그리고 회사사원 </a:t>
            </a:r>
            <a:r>
              <a:rPr lang="en-US" altLang="ko-KR" sz="1100" dirty="0"/>
              <a:t>Excel</a:t>
            </a:r>
            <a:r>
              <a:rPr lang="ko-KR" altLang="en-US" sz="1100" dirty="0"/>
              <a:t>의 </a:t>
            </a:r>
            <a:r>
              <a:rPr lang="en-US" altLang="ko-KR" sz="1100" dirty="0"/>
              <a:t>Sheet1</a:t>
            </a:r>
            <a:r>
              <a:rPr lang="ko-KR" altLang="en-US" sz="1100" dirty="0"/>
              <a:t>을 보면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데이터가 정상적으로 복사가 된 것을 확인할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6" y="238656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D2001AE-CA7D-4D2A-BB8C-A1FD9974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805461"/>
            <a:ext cx="381000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1AD7226-CCE1-493B-B1D0-5C5EF475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4155115"/>
            <a:ext cx="383857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D20D414-A4B3-4E1C-9840-7EBDF53B0DCD}"/>
              </a:ext>
            </a:extLst>
          </p:cNvPr>
          <p:cNvSpPr txBox="1"/>
          <p:nvPr/>
        </p:nvSpPr>
        <p:spPr>
          <a:xfrm>
            <a:off x="1504950" y="1528462"/>
            <a:ext cx="1370888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개발팀 사원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AC611A-FE58-409E-8224-99C7B3809521}"/>
              </a:ext>
            </a:extLst>
          </p:cNvPr>
          <p:cNvSpPr txBox="1"/>
          <p:nvPr/>
        </p:nvSpPr>
        <p:spPr>
          <a:xfrm>
            <a:off x="1504950" y="3898412"/>
            <a:ext cx="1370888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인사팀 사원 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28939AA-6540-4741-A57F-037F2388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6264537"/>
            <a:ext cx="3848100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5D32E5-97FC-4F76-AE54-FC5C55ED6016}"/>
              </a:ext>
            </a:extLst>
          </p:cNvPr>
          <p:cNvSpPr txBox="1"/>
          <p:nvPr/>
        </p:nvSpPr>
        <p:spPr>
          <a:xfrm>
            <a:off x="1504950" y="5998064"/>
            <a:ext cx="1217000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회사 사원 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717</Words>
  <Application>Microsoft Office PowerPoint</Application>
  <PresentationFormat>A4 용지(210x297mm)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179</cp:revision>
  <dcterms:created xsi:type="dcterms:W3CDTF">2021-07-15T05:33:11Z</dcterms:created>
  <dcterms:modified xsi:type="dcterms:W3CDTF">2023-04-24T08:45:50Z</dcterms:modified>
  <cp:version/>
</cp:coreProperties>
</file>