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5">
          <p15:clr>
            <a:srgbClr val="A4A3A4"/>
          </p15:clr>
        </p15:guide>
        <p15:guide id="2" pos="2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89" y="-821"/>
      </p:cViewPr>
      <p:guideLst>
        <p:guide orient="horz" pos="3115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2038" y="685800"/>
            <a:ext cx="23739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ot.wooribank.com/pot/Dream?withyou=FXXRT0011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4"/>
          <p:cNvSpPr/>
          <p:nvPr/>
        </p:nvSpPr>
        <p:spPr>
          <a:xfrm>
            <a:off x="147472" y="320038"/>
            <a:ext cx="32815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환율 정보 추출하기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184349" y="95910"/>
            <a:ext cx="11820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8-1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13" name="직사각형 14">
            <a:extLst>
              <a:ext uri="{FF2B5EF4-FFF2-40B4-BE49-F238E27FC236}">
                <a16:creationId xmlns:a16="http://schemas.microsoft.com/office/drawing/2014/main" id="{B52F625C-F8B2-4935-A903-1E73B2E3BC95}"/>
              </a:ext>
            </a:extLst>
          </p:cNvPr>
          <p:cNvSpPr/>
          <p:nvPr/>
        </p:nvSpPr>
        <p:spPr>
          <a:xfrm>
            <a:off x="166326" y="892040"/>
            <a:ext cx="6220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 추출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Copy Range, Write Cell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액티비티를 이용하여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일별 환율을 조회해서 데이터를 추출하고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지정된 셀에 값에 넣을 수 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직사각형 14">
            <a:extLst>
              <a:ext uri="{FF2B5EF4-FFF2-40B4-BE49-F238E27FC236}">
                <a16:creationId xmlns:a16="http://schemas.microsoft.com/office/drawing/2014/main" id="{0C2E08A0-2AFB-4AD4-99B6-1FF1AED6BCDB}"/>
              </a:ext>
            </a:extLst>
          </p:cNvPr>
          <p:cNvSpPr/>
          <p:nvPr/>
        </p:nvSpPr>
        <p:spPr>
          <a:xfrm>
            <a:off x="184349" y="160947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18DBC20D-4192-4922-83E6-5AC61DD978AA}"/>
              </a:ext>
            </a:extLst>
          </p:cNvPr>
          <p:cNvSpPr/>
          <p:nvPr/>
        </p:nvSpPr>
        <p:spPr>
          <a:xfrm>
            <a:off x="609600" y="1946148"/>
            <a:ext cx="5744407" cy="7335637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id="{D96A27F5-CC9E-4870-BD90-38D8F2C7D81E}"/>
              </a:ext>
            </a:extLst>
          </p:cNvPr>
          <p:cNvSpPr/>
          <p:nvPr/>
        </p:nvSpPr>
        <p:spPr>
          <a:xfrm>
            <a:off x="1659151" y="2191197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37EEA103-36AA-43D3-B404-85577DD38E54}"/>
              </a:ext>
            </a:extLst>
          </p:cNvPr>
          <p:cNvSpPr/>
          <p:nvPr/>
        </p:nvSpPr>
        <p:spPr>
          <a:xfrm>
            <a:off x="1366355" y="3094902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환율 변동 추이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.xlsx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C2D064-FEEE-4B72-AB62-55EBEACCF916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2147405" y="2727716"/>
            <a:ext cx="7046" cy="36718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71F4B747-FE1F-42A0-BB45-3E84397B924B}"/>
              </a:ext>
            </a:extLst>
          </p:cNvPr>
          <p:cNvSpPr/>
          <p:nvPr/>
        </p:nvSpPr>
        <p:spPr>
          <a:xfrm>
            <a:off x="1366355" y="4017957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우리은행 최신 환율 정보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.xlsx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9EEFB9-8DBF-4FA8-80C5-DD7D021D3FD0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>
            <a:off x="2147405" y="3631421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EBFA5FDA-091A-442C-BC28-CC9C86727115}"/>
              </a:ext>
            </a:extLst>
          </p:cNvPr>
          <p:cNvSpPr/>
          <p:nvPr/>
        </p:nvSpPr>
        <p:spPr>
          <a:xfrm>
            <a:off x="1366355" y="4960033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브라우저 실행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0BC3092-3B7B-45F2-93A9-2B8F9BA6FFF6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2147405" y="4554476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8C37C5-7785-49F8-875C-9A008A98283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147405" y="5496552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9E01D1BD-8956-4BF3-B366-B2E53FAFD90C}"/>
              </a:ext>
            </a:extLst>
          </p:cNvPr>
          <p:cNvSpPr/>
          <p:nvPr/>
        </p:nvSpPr>
        <p:spPr>
          <a:xfrm>
            <a:off x="1366355" y="5879950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우리은행 환율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웹페이지로 이동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463FDBC-EBA4-4FB5-AD97-57A46E201D8F}"/>
              </a:ext>
            </a:extLst>
          </p:cNvPr>
          <p:cNvCxnSpPr>
            <a:cxnSpLocks/>
          </p:cNvCxnSpPr>
          <p:nvPr/>
        </p:nvCxnSpPr>
        <p:spPr>
          <a:xfrm>
            <a:off x="2154451" y="6444008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C861B7BE-B140-4399-A459-BDC417A672AB}"/>
              </a:ext>
            </a:extLst>
          </p:cNvPr>
          <p:cNvSpPr/>
          <p:nvPr/>
        </p:nvSpPr>
        <p:spPr>
          <a:xfrm>
            <a:off x="1366355" y="6825410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조회 버튼 클릭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1E0E23-48B5-404E-952C-D40A177BC76D}"/>
              </a:ext>
            </a:extLst>
          </p:cNvPr>
          <p:cNvCxnSpPr>
            <a:cxnSpLocks/>
          </p:cNvCxnSpPr>
          <p:nvPr/>
        </p:nvCxnSpPr>
        <p:spPr>
          <a:xfrm>
            <a:off x="2154451" y="7389468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082C4137-FBE1-4A55-9224-AC28285E30F6}"/>
              </a:ext>
            </a:extLst>
          </p:cNvPr>
          <p:cNvSpPr/>
          <p:nvPr/>
        </p:nvSpPr>
        <p:spPr>
          <a:xfrm>
            <a:off x="1366355" y="7770871"/>
            <a:ext cx="1562100" cy="66862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환율 표 테이블을 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최신환율정보 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엑셀시트로 추출</a:t>
            </a:r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31375379-BB01-4E56-B124-DCA66BBC13C6}"/>
              </a:ext>
            </a:extLst>
          </p:cNvPr>
          <p:cNvSpPr/>
          <p:nvPr/>
        </p:nvSpPr>
        <p:spPr>
          <a:xfrm>
            <a:off x="3709505" y="3093159"/>
            <a:ext cx="1562100" cy="649611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환율변동추이 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엑셀시트의 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A7:E22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환율변동추이 엑셀시트 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A6:E21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복사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붙여넣기</a:t>
            </a: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A22FBB90-7974-4C00-A185-08A4DB4CE27F}"/>
              </a:ext>
            </a:extLst>
          </p:cNvPr>
          <p:cNvSpPr/>
          <p:nvPr/>
        </p:nvSpPr>
        <p:spPr>
          <a:xfrm>
            <a:off x="3709505" y="4129306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환율변동추이 </a:t>
            </a:r>
            <a:r>
              <a:rPr lang="en-US" altLang="ko-KR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A22</a:t>
            </a:r>
            <a:r>
              <a:rPr lang="ko-KR" altLang="en-US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셀에 </a:t>
            </a:r>
            <a:r>
              <a:rPr lang="en-US" altLang="ko-KR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=Today() </a:t>
            </a:r>
            <a:r>
              <a:rPr lang="ko-KR" altLang="en-US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입력</a:t>
            </a:r>
            <a:endParaRPr lang="en-US" altLang="ko-KR" sz="105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4F9F93-2717-4493-83C2-7D765C36BF0E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4490555" y="3742770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B7E3AD9-64B3-44D7-8E0B-758F1E0749F4}"/>
              </a:ext>
            </a:extLst>
          </p:cNvPr>
          <p:cNvSpPr/>
          <p:nvPr/>
        </p:nvSpPr>
        <p:spPr>
          <a:xfrm>
            <a:off x="3709505" y="5071383"/>
            <a:ext cx="1562100" cy="568046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미국과 일본의 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매매 기준율 입력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A9F4F3F-0251-4C25-B068-5A12669E94C1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4490555" y="4665825"/>
            <a:ext cx="0" cy="405558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3D734C4-EE67-4B8D-A124-92AF4883D062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2928455" y="3417965"/>
            <a:ext cx="781050" cy="4687219"/>
          </a:xfrm>
          <a:prstGeom prst="bentConnector3">
            <a:avLst>
              <a:gd name="adj1" fmla="val 50000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592E24FB-A477-4CB5-A54D-9F677A5E7AB6}"/>
              </a:ext>
            </a:extLst>
          </p:cNvPr>
          <p:cNvSpPr/>
          <p:nvPr/>
        </p:nvSpPr>
        <p:spPr>
          <a:xfrm>
            <a:off x="3865715" y="6018322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9915F7C-03B0-4187-BF95-5DE0E50434A3}"/>
              </a:ext>
            </a:extLst>
          </p:cNvPr>
          <p:cNvCxnSpPr>
            <a:cxnSpLocks/>
          </p:cNvCxnSpPr>
          <p:nvPr/>
        </p:nvCxnSpPr>
        <p:spPr>
          <a:xfrm>
            <a:off x="4490555" y="5641826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202063E-8067-4F89-87B0-91FCE72ECA25}"/>
              </a:ext>
            </a:extLst>
          </p:cNvPr>
          <p:cNvSpPr txBox="1"/>
          <p:nvPr/>
        </p:nvSpPr>
        <p:spPr>
          <a:xfrm>
            <a:off x="313248" y="696469"/>
            <a:ext cx="6174101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Use Excel File </a:t>
            </a:r>
            <a:r>
              <a:rPr lang="ko-KR" altLang="en-US" sz="1200" dirty="0"/>
              <a:t>액티비티를 추가하고 환율 변동 추이</a:t>
            </a:r>
            <a:r>
              <a:rPr lang="en-US" altLang="ko-KR" sz="1200" dirty="0"/>
              <a:t>.xlsx</a:t>
            </a:r>
            <a:r>
              <a:rPr lang="ko-KR" altLang="en-US" sz="1200" dirty="0"/>
              <a:t>의 경로를 지정한다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이름은 </a:t>
            </a:r>
            <a:r>
              <a:rPr lang="en-US" altLang="ko-KR" sz="1200" dirty="0"/>
              <a:t>“</a:t>
            </a:r>
            <a:r>
              <a:rPr lang="ko-KR" altLang="en-US" sz="1200" dirty="0"/>
              <a:t>환율변동추이</a:t>
            </a:r>
            <a:r>
              <a:rPr lang="en-US" altLang="ko-KR" sz="1200" dirty="0"/>
              <a:t>”</a:t>
            </a:r>
            <a:r>
              <a:rPr lang="ko-KR" altLang="en-US" sz="1200" dirty="0"/>
              <a:t>로 참조한다</a:t>
            </a:r>
            <a:r>
              <a:rPr lang="en-US" altLang="ko-KR" sz="12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FCD00F-8D56-4C06-BA86-851615B8C438}"/>
              </a:ext>
            </a:extLst>
          </p:cNvPr>
          <p:cNvSpPr/>
          <p:nvPr/>
        </p:nvSpPr>
        <p:spPr>
          <a:xfrm>
            <a:off x="157432" y="173355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1. </a:t>
            </a:r>
            <a:r>
              <a:rPr lang="ko-KR" altLang="en-US" sz="1400" kern="0" dirty="0"/>
              <a:t>환율 조회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242DA-75DF-49E6-9ECF-CDF74047EB0E}"/>
              </a:ext>
            </a:extLst>
          </p:cNvPr>
          <p:cNvSpPr txBox="1"/>
          <p:nvPr/>
        </p:nvSpPr>
        <p:spPr>
          <a:xfrm>
            <a:off x="313248" y="4350413"/>
            <a:ext cx="6174101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/>
              <a:t>한번 더 </a:t>
            </a:r>
            <a:r>
              <a:rPr lang="en-US" altLang="ko-KR" sz="1200" dirty="0"/>
              <a:t>Use Excel File </a:t>
            </a:r>
            <a:r>
              <a:rPr lang="ko-KR" altLang="en-US" sz="1200" dirty="0"/>
              <a:t>액티비티를 추가하고 우리은행 최신 환율 정보</a:t>
            </a:r>
            <a:r>
              <a:rPr lang="en-US" altLang="ko-KR" sz="1200" dirty="0"/>
              <a:t>.xlsx</a:t>
            </a:r>
            <a:r>
              <a:rPr lang="ko-KR" altLang="en-US" sz="1200" dirty="0"/>
              <a:t>의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경로를 지정한다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이름은 </a:t>
            </a:r>
            <a:r>
              <a:rPr lang="en-US" altLang="ko-KR" sz="1200" dirty="0"/>
              <a:t>“</a:t>
            </a:r>
            <a:r>
              <a:rPr lang="ko-KR" altLang="en-US" sz="1200" dirty="0"/>
              <a:t>최신환율조회</a:t>
            </a:r>
            <a:r>
              <a:rPr lang="en-US" altLang="ko-KR" sz="1200" dirty="0"/>
              <a:t>”</a:t>
            </a:r>
            <a:r>
              <a:rPr lang="ko-KR" altLang="en-US" sz="1200" dirty="0"/>
              <a:t>로 참조한다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5EA6ED-C64A-4909-8681-B231BEDBA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42" y="1522422"/>
            <a:ext cx="4201111" cy="21148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5856F6-7EA3-44E3-965A-1AC8BA723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33" y="5238911"/>
            <a:ext cx="4228620" cy="21341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262563"/>
            <a:ext cx="7363085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03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>
                <a:hlinkClick r:id="rId2"/>
              </a:rPr>
              <a:t>https://spot.wooribank.com/pot/Dream?withyou=FXXRT0011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(</a:t>
            </a:r>
            <a:r>
              <a:rPr lang="ko-KR" altLang="en-US" sz="1200" dirty="0"/>
              <a:t>우리은행</a:t>
            </a:r>
            <a:r>
              <a:rPr lang="en-US" altLang="ko-KR" sz="1200" dirty="0"/>
              <a:t>-</a:t>
            </a:r>
            <a:r>
              <a:rPr lang="ko-KR" altLang="en-US" sz="1200" dirty="0"/>
              <a:t>환율</a:t>
            </a:r>
            <a:r>
              <a:rPr lang="en-US" altLang="ko-KR" sz="1200" dirty="0"/>
              <a:t>) </a:t>
            </a:r>
            <a:r>
              <a:rPr lang="ko-KR" altLang="en-US" sz="1200" dirty="0"/>
              <a:t>웹페이지로 이동하고</a:t>
            </a:r>
            <a:r>
              <a:rPr lang="en-US" altLang="ko-KR" sz="1200" dirty="0"/>
              <a:t>, Click</a:t>
            </a:r>
            <a:r>
              <a:rPr lang="ko-KR" altLang="en-US" sz="1200" dirty="0"/>
              <a:t> 액티비티를 추가하여 일별 환율을 조회한다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Maximize Window </a:t>
            </a:r>
            <a:r>
              <a:rPr lang="ko-KR" altLang="en-US" sz="1200" dirty="0"/>
              <a:t>액티비티는 페이지가 항상 최대화를 유지하게 해주는 액티비티이다</a:t>
            </a:r>
            <a:r>
              <a:rPr lang="en-US" altLang="ko-KR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06D2986-4F66-42D7-AC37-46F357B89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16" y="1308674"/>
            <a:ext cx="3886579" cy="4936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E5CE05D-3999-4ED3-BA55-63C01B504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561" y="6860210"/>
            <a:ext cx="4806805" cy="111236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A98E6DE-239C-4069-8762-D9B12F1637A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807106" y="4864610"/>
            <a:ext cx="469858" cy="1995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55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43770" y="5647256"/>
            <a:ext cx="55894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9C3A3A"/>
                </a:solidFill>
              </a:rPr>
              <a:t>02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/>
              <a:t>다음으로 추출에는 </a:t>
            </a:r>
            <a:r>
              <a:rPr lang="en-US" altLang="ko-KR" sz="1200" dirty="0"/>
              <a:t>[</a:t>
            </a:r>
            <a:r>
              <a:rPr lang="ko-KR" altLang="en-US" sz="1200" dirty="0"/>
              <a:t>최신환율조회</a:t>
            </a:r>
            <a:r>
              <a:rPr lang="en-US" altLang="ko-KR" sz="1200" dirty="0"/>
              <a:t>]</a:t>
            </a:r>
            <a:r>
              <a:rPr lang="ko-KR" altLang="en-US" sz="1200" dirty="0"/>
              <a:t>의 </a:t>
            </a:r>
            <a:r>
              <a:rPr lang="en-US" altLang="ko-KR" sz="1200" dirty="0"/>
              <a:t>Sheet1</a:t>
            </a:r>
            <a:r>
              <a:rPr lang="ko-KR" altLang="en-US" sz="1200" dirty="0"/>
              <a:t>를 선택한다</a:t>
            </a:r>
            <a:r>
              <a:rPr lang="en-US" altLang="ko-KR" sz="1200" dirty="0"/>
              <a:t>.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156576" y="256443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2. </a:t>
            </a:r>
            <a:r>
              <a:rPr lang="ko-KR" altLang="en-US" sz="1400" kern="0" dirty="0"/>
              <a:t>테이블 추출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437201" y="682977"/>
            <a:ext cx="7341295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>
                <a:solidFill>
                  <a:srgbClr val="9C3A3A"/>
                </a:solidFill>
              </a:rPr>
              <a:t>01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/>
              <a:t>테이블추출 클릭하고 조회된 </a:t>
            </a:r>
            <a:r>
              <a:rPr lang="ko-KR" altLang="en-US" sz="1100" dirty="0"/>
              <a:t>환율 표의 아무 곳이나 클릭하면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</a:t>
            </a:r>
            <a:r>
              <a:rPr lang="ko-KR" altLang="en-US" sz="1100" dirty="0"/>
              <a:t>모든 열을 </a:t>
            </a:r>
            <a:r>
              <a:rPr lang="ko-KR" altLang="en-US" sz="1100" dirty="0" err="1"/>
              <a:t>추출하시겠습니까</a:t>
            </a:r>
            <a:r>
              <a:rPr lang="en-US" altLang="ko-KR" sz="1100" dirty="0"/>
              <a:t>? </a:t>
            </a:r>
            <a:r>
              <a:rPr lang="ko-KR" altLang="en-US" sz="1100" dirty="0"/>
              <a:t>라는 </a:t>
            </a:r>
            <a:r>
              <a:rPr lang="ko-KR" altLang="en-US" sz="1100" dirty="0" err="1"/>
              <a:t>알림이뜨는데</a:t>
            </a:r>
            <a:r>
              <a:rPr lang="ko-KR" altLang="en-US" sz="1100" dirty="0"/>
              <a:t> </a:t>
            </a:r>
            <a:r>
              <a:rPr lang="en-US" altLang="ko-KR" sz="1100" dirty="0"/>
              <a:t>“</a:t>
            </a:r>
            <a:r>
              <a:rPr lang="ko-KR" altLang="en-US" sz="1100" dirty="0"/>
              <a:t>예</a:t>
            </a:r>
            <a:r>
              <a:rPr lang="en-US" altLang="ko-KR" sz="1100" dirty="0"/>
              <a:t>”</a:t>
            </a:r>
            <a:r>
              <a:rPr lang="ko-KR" altLang="en-US" sz="1100" dirty="0"/>
              <a:t>를 눌러 모든 열을 추출한다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A14BD12E-9BAE-4847-8DD1-C132E4F50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93" y="6074578"/>
            <a:ext cx="3390900" cy="2076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6D2E3C-39A7-43AA-B953-57476FBFA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93" y="1256067"/>
            <a:ext cx="4090364" cy="41907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4"/>
          <p:cNvSpPr/>
          <p:nvPr/>
        </p:nvSpPr>
        <p:spPr>
          <a:xfrm>
            <a:off x="156576" y="256443"/>
            <a:ext cx="27304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3. </a:t>
            </a:r>
            <a:r>
              <a:rPr lang="ko-KR" altLang="en-US" sz="1400" kern="0" dirty="0"/>
              <a:t>범위 복사 및 붙여넣기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437201" y="682977"/>
            <a:ext cx="7341295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Copy/Paste Range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+ </a:t>
            </a:r>
            <a:r>
              <a:rPr lang="ko-KR" altLang="en-US" sz="1200" dirty="0"/>
              <a:t>버튼을 눌러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환율변동추이 </a:t>
            </a:r>
            <a:r>
              <a:rPr lang="en-US" altLang="ko-KR" sz="1200" dirty="0"/>
              <a:t>–&gt; Excel</a:t>
            </a:r>
            <a:r>
              <a:rPr lang="ko-KR" altLang="en-US" sz="1200" dirty="0"/>
              <a:t>에서 표시를 클릭한다</a:t>
            </a:r>
            <a:r>
              <a:rPr lang="en-US" altLang="ko-KR" sz="1200" dirty="0"/>
              <a:t>. </a:t>
            </a:r>
            <a:r>
              <a:rPr lang="ko-KR" altLang="en-US" sz="1200" dirty="0"/>
              <a:t>복사할 범위는 </a:t>
            </a:r>
            <a:r>
              <a:rPr lang="en-US" altLang="ko-KR" sz="1200" dirty="0"/>
              <a:t>A7:E22 </a:t>
            </a:r>
            <a:r>
              <a:rPr lang="ko-KR" altLang="en-US" sz="1200" dirty="0"/>
              <a:t>이고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ko-KR" altLang="en-US" sz="1200" dirty="0"/>
              <a:t>마찬가지로 </a:t>
            </a:r>
            <a:r>
              <a:rPr lang="en-US" altLang="ko-KR" sz="1200" dirty="0"/>
              <a:t>Destination(</a:t>
            </a:r>
            <a:r>
              <a:rPr lang="ko-KR" altLang="en-US" sz="1200" dirty="0"/>
              <a:t>붙여 넣을 범위</a:t>
            </a:r>
            <a:r>
              <a:rPr lang="en-US" altLang="ko-KR" sz="1200" dirty="0"/>
              <a:t>)</a:t>
            </a:r>
            <a:r>
              <a:rPr lang="ko-KR" altLang="en-US" sz="1200" dirty="0"/>
              <a:t>는 </a:t>
            </a:r>
            <a:r>
              <a:rPr lang="en-US" altLang="ko-KR" sz="1200" dirty="0"/>
              <a:t>A6:E21</a:t>
            </a:r>
            <a:r>
              <a:rPr lang="ko-KR" altLang="en-US" sz="1200" dirty="0"/>
              <a:t>로 지정한다</a:t>
            </a:r>
            <a:r>
              <a:rPr lang="en-US" altLang="ko-KR" sz="1200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DB100A2-6ECE-4D8F-BCB3-A2E0687B7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1631218"/>
            <a:ext cx="5910246" cy="1831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6B4B53-F608-4040-9CA2-5DFCB5885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" y="3847946"/>
            <a:ext cx="4039164" cy="22101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771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4"/>
          <p:cNvSpPr/>
          <p:nvPr/>
        </p:nvSpPr>
        <p:spPr>
          <a:xfrm>
            <a:off x="156576" y="256443"/>
            <a:ext cx="27304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4. </a:t>
            </a:r>
            <a:r>
              <a:rPr lang="ko-KR" altLang="en-US" sz="1400" kern="0" dirty="0"/>
              <a:t>셀 입력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437201" y="682977"/>
            <a:ext cx="73412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Write Cell </a:t>
            </a:r>
            <a:r>
              <a:rPr lang="ko-KR" altLang="en-US" sz="1200" dirty="0"/>
              <a:t>액티비티를 추가하고 오늘 날짜를 입력하는 수식으로 </a:t>
            </a:r>
            <a:r>
              <a:rPr lang="en-US" altLang="ko-KR" sz="1200" dirty="0"/>
              <a:t>=Today()</a:t>
            </a:r>
            <a:r>
              <a:rPr lang="ko-KR" altLang="en-US" sz="1200" dirty="0"/>
              <a:t>를 입력한다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쓰는 위치는 </a:t>
            </a:r>
            <a:r>
              <a:rPr lang="en-US" altLang="ko-KR" sz="1200" dirty="0"/>
              <a:t>A22</a:t>
            </a:r>
            <a:r>
              <a:rPr lang="ko-KR" altLang="en-US" sz="1200" dirty="0"/>
              <a:t>셀로 지정한다</a:t>
            </a:r>
            <a:r>
              <a:rPr lang="en-US" altLang="ko-KR" sz="1200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2DA3086-F1F1-4E6B-817E-F3519C10C069}"/>
              </a:ext>
            </a:extLst>
          </p:cNvPr>
          <p:cNvGrpSpPr/>
          <p:nvPr/>
        </p:nvGrpSpPr>
        <p:grpSpPr>
          <a:xfrm>
            <a:off x="437201" y="3931623"/>
            <a:ext cx="4671557" cy="5074381"/>
            <a:chOff x="437201" y="3931623"/>
            <a:chExt cx="4671557" cy="507438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F998C7E-41C9-4541-82BF-7391AB1EF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201" y="3931623"/>
              <a:ext cx="4671557" cy="50743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2D419EF-23E3-4C01-8FE1-8A9851F1032B}"/>
                </a:ext>
              </a:extLst>
            </p:cNvPr>
            <p:cNvSpPr/>
            <p:nvPr/>
          </p:nvSpPr>
          <p:spPr>
            <a:xfrm>
              <a:off x="437201" y="8790980"/>
              <a:ext cx="893617" cy="215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F277C9A-6105-40F0-AA5A-7E7457187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01" y="1355732"/>
            <a:ext cx="6264652" cy="2055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31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4"/>
          <p:cNvSpPr/>
          <p:nvPr/>
        </p:nvSpPr>
        <p:spPr>
          <a:xfrm>
            <a:off x="156576" y="256443"/>
            <a:ext cx="27304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4. </a:t>
            </a:r>
            <a:r>
              <a:rPr lang="ko-KR" altLang="en-US" sz="1400" kern="0" dirty="0"/>
              <a:t>셀 입력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437201" y="682977"/>
            <a:ext cx="7341295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/>
              <a:t>미국의 매매 기준율을 입력하기위해 </a:t>
            </a:r>
            <a:r>
              <a:rPr lang="en-US" altLang="ko-KR" sz="1200" dirty="0"/>
              <a:t>Write Cell </a:t>
            </a:r>
            <a:r>
              <a:rPr lang="ko-KR" altLang="en-US" sz="1200" dirty="0"/>
              <a:t>액티비티를 추가하고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쓰는 내용에는 최신환율조회의 </a:t>
            </a:r>
            <a:r>
              <a:rPr lang="en-US" altLang="ko-KR" sz="1200" dirty="0"/>
              <a:t>I2</a:t>
            </a:r>
            <a:r>
              <a:rPr lang="ko-KR" altLang="en-US" sz="1200" dirty="0"/>
              <a:t>셀</a:t>
            </a:r>
            <a:r>
              <a:rPr lang="en-US" altLang="ko-KR" sz="1200" dirty="0"/>
              <a:t>, </a:t>
            </a:r>
            <a:r>
              <a:rPr lang="ko-KR" altLang="en-US" sz="1200" dirty="0"/>
              <a:t>쓰는 위치에는 환율변동추이의 </a:t>
            </a:r>
            <a:r>
              <a:rPr lang="en-US" altLang="ko-KR" sz="1200" dirty="0"/>
              <a:t>B22</a:t>
            </a:r>
            <a:r>
              <a:rPr lang="ko-KR" altLang="en-US" sz="1200" dirty="0"/>
              <a:t>셀로 입력한다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 마찬가지로 일본의 매매 기준율도 입력해준다</a:t>
            </a:r>
            <a:r>
              <a:rPr lang="en-US" altLang="ko-KR" sz="1200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031A9BD-E0D4-4054-B45D-BDC43A27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57" y="1689349"/>
            <a:ext cx="4382799" cy="19993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6A2F643-356A-4C71-8217-A416991A2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57" y="3845469"/>
            <a:ext cx="3877671" cy="55017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39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87581" y="518754"/>
            <a:ext cx="8190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실행 결과</a:t>
            </a:r>
            <a:r>
              <a:rPr lang="en-US" altLang="ko-KR" sz="1200" dirty="0"/>
              <a:t>, </a:t>
            </a:r>
            <a:r>
              <a:rPr lang="ko-KR" altLang="en-US" sz="1200" dirty="0"/>
              <a:t>지정한 범위가 복사 붙여넣기 되면서 오늘 날짜에 미국 달러와 </a:t>
            </a:r>
            <a:endParaRPr lang="en-US" altLang="ko-KR" sz="1200" dirty="0"/>
          </a:p>
          <a:p>
            <a:r>
              <a:rPr lang="ko-KR" altLang="en-US" sz="1200" dirty="0"/>
              <a:t>일본 </a:t>
            </a:r>
            <a:r>
              <a:rPr lang="en-US" altLang="ko-KR" sz="1200" dirty="0"/>
              <a:t>100</a:t>
            </a:r>
            <a:r>
              <a:rPr lang="ko-KR" altLang="en-US" sz="1200" dirty="0"/>
              <a:t>엔의 매매 기준율이 입력 되는 것을 확인할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1" name="직사각형 14"/>
          <p:cNvSpPr/>
          <p:nvPr/>
        </p:nvSpPr>
        <p:spPr>
          <a:xfrm>
            <a:off x="156576" y="144771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5. 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  <a:endParaRPr kumimoji="0" lang="en-US" altLang="ko-KR" sz="1400" b="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41" name="직사각형 40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CE241EFF-216A-468C-B0DF-1AE697516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54" y="1214661"/>
            <a:ext cx="4760806" cy="57117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504</Words>
  <Application>Microsoft Office PowerPoint</Application>
  <PresentationFormat>A4 용지(210x297mm)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에스코어 드림 3 Light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이 재원</cp:lastModifiedBy>
  <cp:revision>175</cp:revision>
  <dcterms:created xsi:type="dcterms:W3CDTF">2021-07-15T05:33:11Z</dcterms:created>
  <dcterms:modified xsi:type="dcterms:W3CDTF">2021-12-16T02:22:27Z</dcterms:modified>
  <cp:version/>
</cp:coreProperties>
</file>