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5">
          <p15:clr>
            <a:srgbClr val="A4A3A4"/>
          </p15:clr>
        </p15:guide>
        <p15:guide id="2" pos="21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>
        <p:scale>
          <a:sx n="66" d="100"/>
          <a:sy n="66" d="100"/>
        </p:scale>
        <p:origin x="2381" y="-336"/>
      </p:cViewPr>
      <p:guideLst>
        <p:guide orient="horz" pos="3115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2038" y="685800"/>
            <a:ext cx="237392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5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57250" y="5202943"/>
            <a:ext cx="5143500" cy="239165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07756" y="527402"/>
            <a:ext cx="1478756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71487" y="527402"/>
            <a:ext cx="4350544" cy="839487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915" y="2469621"/>
            <a:ext cx="5915025" cy="4120620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7915" y="6629224"/>
            <a:ext cx="5915025" cy="216693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1487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71862" y="2637013"/>
            <a:ext cx="2914650" cy="628526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527402"/>
            <a:ext cx="5915025" cy="191470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380" y="2428346"/>
            <a:ext cx="2901255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380" y="3618441"/>
            <a:ext cx="2901255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71862" y="2428346"/>
            <a:ext cx="2915543" cy="11900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71862" y="3618441"/>
            <a:ext cx="2915543" cy="532218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380" y="660400"/>
            <a:ext cx="2211883" cy="23114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15543" y="1426280"/>
            <a:ext cx="3471862" cy="70396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72380" y="2971800"/>
            <a:ext cx="2211883" cy="55056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1487" y="527402"/>
            <a:ext cx="5915025" cy="191470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1487" y="2637013"/>
            <a:ext cx="5915025" cy="628526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1487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7E90BE68-BAD0-4179-80BB-D8BDCBE7C4F9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271712" y="9181394"/>
            <a:ext cx="2314575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43462" y="9181394"/>
            <a:ext cx="1543050" cy="52740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45336BF-5553-4991-B4CB-ECDB538007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14"/>
          <p:cNvSpPr/>
          <p:nvPr/>
        </p:nvSpPr>
        <p:spPr>
          <a:xfrm>
            <a:off x="147472" y="320038"/>
            <a:ext cx="38896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코로나 바이러스 조회 및 데이터 출력</a:t>
            </a:r>
          </a:p>
        </p:txBody>
      </p:sp>
      <p:sp>
        <p:nvSpPr>
          <p:cNvPr id="22" name="직사각형 14"/>
          <p:cNvSpPr/>
          <p:nvPr/>
        </p:nvSpPr>
        <p:spPr>
          <a:xfrm>
            <a:off x="184349" y="95910"/>
            <a:ext cx="11820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CHAPTER 8-3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37931" y="141700"/>
            <a:ext cx="883288" cy="245219"/>
          </a:xfrm>
          <a:prstGeom prst="rect">
            <a:avLst/>
          </a:prstGeom>
        </p:spPr>
      </p:pic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1E20F2B8-3B08-43A2-AA6F-1D92C377DAAF}"/>
              </a:ext>
            </a:extLst>
          </p:cNvPr>
          <p:cNvSpPr/>
          <p:nvPr/>
        </p:nvSpPr>
        <p:spPr>
          <a:xfrm>
            <a:off x="609600" y="1946148"/>
            <a:ext cx="5744407" cy="7335637"/>
          </a:xfrm>
          <a:prstGeom prst="flowChartProcess">
            <a:avLst/>
          </a:prstGeom>
          <a:solidFill>
            <a:schemeClr val="bg1">
              <a:lumMod val="9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52D9CB34-F596-4EFB-9CEB-90CDB7313E93}"/>
              </a:ext>
            </a:extLst>
          </p:cNvPr>
          <p:cNvSpPr/>
          <p:nvPr/>
        </p:nvSpPr>
        <p:spPr>
          <a:xfrm>
            <a:off x="1896457" y="2117194"/>
            <a:ext cx="990600" cy="536519"/>
          </a:xfrm>
          <a:prstGeom prst="flowChartAlternateProcess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</a:t>
            </a:r>
            <a:endParaRPr lang="en-US" altLang="ko-KR" sz="12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시작</a:t>
            </a: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9AF636E1-9E44-47F8-B506-343F98079BCE}"/>
              </a:ext>
            </a:extLst>
          </p:cNvPr>
          <p:cNvSpPr/>
          <p:nvPr/>
        </p:nvSpPr>
        <p:spPr>
          <a:xfrm>
            <a:off x="1603661" y="3020899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코로나확진자현황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생성 및 불러오기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A5B8CE-A3D7-464D-BC30-F2478FDF34E1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2384711" y="2653713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14">
            <a:extLst>
              <a:ext uri="{FF2B5EF4-FFF2-40B4-BE49-F238E27FC236}">
                <a16:creationId xmlns:a16="http://schemas.microsoft.com/office/drawing/2014/main" id="{28B5BAA2-485D-4B62-B85E-F1785E7A4C1F}"/>
              </a:ext>
            </a:extLst>
          </p:cNvPr>
          <p:cNvSpPr/>
          <p:nvPr/>
        </p:nvSpPr>
        <p:spPr>
          <a:xfrm>
            <a:off x="166326" y="892040"/>
            <a:ext cx="622018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수업 목표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 </a:t>
            </a:r>
            <a:r>
              <a:rPr kumimoji="0" lang="ko-KR" altLang="en-US" sz="11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테이블 추출</a:t>
            </a:r>
            <a:r>
              <a:rPr kumimoji="0" lang="en-US" altLang="ko-KR" sz="110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IF, Append Range </a:t>
            </a:r>
            <a:r>
              <a:rPr kumimoji="0" lang="ko-KR" altLang="en-US" sz="110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액티비티를 이용하여</a:t>
            </a:r>
            <a:endParaRPr kumimoji="0" lang="en-US" altLang="ko-KR" sz="11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             </a:t>
            </a:r>
            <a:r>
              <a:rPr lang="ko-KR" altLang="en-US" sz="11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코로나 </a:t>
            </a:r>
            <a:r>
              <a:rPr lang="ko-KR" altLang="en-US" sz="1100" kern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확진자</a:t>
            </a:r>
            <a:r>
              <a:rPr lang="ko-KR" altLang="en-US" sz="11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수</a:t>
            </a:r>
            <a:r>
              <a:rPr lang="en-US" altLang="ko-KR" sz="11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1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날짜 데이터를 추출하고</a:t>
            </a:r>
            <a:r>
              <a:rPr lang="en-US" altLang="ko-KR" sz="11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11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조건에 맞는 날짜를 출력할 수 있다</a:t>
            </a:r>
            <a:r>
              <a:rPr lang="en-US" altLang="ko-KR" sz="11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28" name="직사각형 14">
            <a:extLst>
              <a:ext uri="{FF2B5EF4-FFF2-40B4-BE49-F238E27FC236}">
                <a16:creationId xmlns:a16="http://schemas.microsoft.com/office/drawing/2014/main" id="{077811F7-5AC4-42A9-8690-303D5CBBAE7E}"/>
              </a:ext>
            </a:extLst>
          </p:cNvPr>
          <p:cNvSpPr/>
          <p:nvPr/>
        </p:nvSpPr>
        <p:spPr>
          <a:xfrm>
            <a:off x="184349" y="1609475"/>
            <a:ext cx="62201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[</a:t>
            </a:r>
            <a:r>
              <a:rPr kumimoji="0" lang="ko-KR" altLang="en-US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워크플로우</a:t>
            </a:r>
            <a:r>
              <a:rPr kumimoji="0" lang="en-US" altLang="ko-KR" sz="12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]</a:t>
            </a:r>
            <a:endParaRPr kumimoji="0" lang="en-US" altLang="ko-KR" sz="12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D1196BA4-5B51-40F6-A3DC-4F8D873B7221}"/>
              </a:ext>
            </a:extLst>
          </p:cNvPr>
          <p:cNvSpPr/>
          <p:nvPr/>
        </p:nvSpPr>
        <p:spPr>
          <a:xfrm>
            <a:off x="1603661" y="3924604"/>
            <a:ext cx="1562100" cy="70756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코로나 </a:t>
            </a:r>
            <a:r>
              <a:rPr lang="ko-KR" altLang="en-US" sz="10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확진자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수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날짜 데이터 추출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네이버 검색 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–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코로나 </a:t>
            </a:r>
            <a:r>
              <a:rPr lang="ko-KR" altLang="en-US" sz="1000" dirty="0" err="1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확진자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93A7A08-9DE1-4DB4-B897-7D66C0276A31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384711" y="3557418"/>
            <a:ext cx="7046" cy="36718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1E581D-4404-4417-B874-7A3F606C256B}"/>
              </a:ext>
            </a:extLst>
          </p:cNvPr>
          <p:cNvCxnSpPr>
            <a:cxnSpLocks/>
          </p:cNvCxnSpPr>
          <p:nvPr/>
        </p:nvCxnSpPr>
        <p:spPr>
          <a:xfrm>
            <a:off x="2363522" y="4632169"/>
            <a:ext cx="0" cy="386536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2AC733C9-BB14-4444-A269-3C0F4FFACEFD}"/>
              </a:ext>
            </a:extLst>
          </p:cNvPr>
          <p:cNvSpPr/>
          <p:nvPr/>
        </p:nvSpPr>
        <p:spPr>
          <a:xfrm>
            <a:off x="1426262" y="4999355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행 데이터 </a:t>
            </a:r>
            <a:endParaRPr lang="en-US" altLang="ko-KR" sz="1100" b="1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100" b="1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유무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FB4F944-BDC8-422F-929E-E9CD1752ADEC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2358876" y="5733726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B9B6EE-BC5B-4024-8B91-CF9889C2A097}"/>
              </a:ext>
            </a:extLst>
          </p:cNvPr>
          <p:cNvSpPr txBox="1"/>
          <p:nvPr/>
        </p:nvSpPr>
        <p:spPr>
          <a:xfrm>
            <a:off x="2384711" y="5785909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AA506E67-4485-4C2F-8D08-0D12ED624F43}"/>
              </a:ext>
            </a:extLst>
          </p:cNvPr>
          <p:cNvSpPr/>
          <p:nvPr/>
        </p:nvSpPr>
        <p:spPr>
          <a:xfrm>
            <a:off x="1603661" y="6141268"/>
            <a:ext cx="1562100" cy="536519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엑셀시트에 </a:t>
            </a:r>
            <a:endParaRPr lang="en-US" altLang="ko-KR" sz="10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데이터테이블 입력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C0DB8DE-884C-444F-8436-B951EE85E53C}"/>
              </a:ext>
            </a:extLst>
          </p:cNvPr>
          <p:cNvCxnSpPr>
            <a:cxnSpLocks/>
            <a:stCxn id="54" idx="1"/>
            <a:endCxn id="51" idx="1"/>
          </p:cNvCxnSpPr>
          <p:nvPr/>
        </p:nvCxnSpPr>
        <p:spPr>
          <a:xfrm rot="10800000">
            <a:off x="1426263" y="5366542"/>
            <a:ext cx="177399" cy="1042987"/>
          </a:xfrm>
          <a:prstGeom prst="bentConnector3">
            <a:avLst>
              <a:gd name="adj1" fmla="val 228862"/>
            </a:avLst>
          </a:prstGeom>
          <a:ln w="25400">
            <a:solidFill>
              <a:srgbClr val="5F5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16C524A-BF71-436A-8663-F9E764C6AA33}"/>
              </a:ext>
            </a:extLst>
          </p:cNvPr>
          <p:cNvSpPr txBox="1"/>
          <p:nvPr/>
        </p:nvSpPr>
        <p:spPr>
          <a:xfrm>
            <a:off x="3519833" y="5088258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142B723-AC9B-4CC0-9E2C-9D82D20F365F}"/>
              </a:ext>
            </a:extLst>
          </p:cNvPr>
          <p:cNvCxnSpPr>
            <a:cxnSpLocks/>
          </p:cNvCxnSpPr>
          <p:nvPr/>
        </p:nvCxnSpPr>
        <p:spPr>
          <a:xfrm flipV="1">
            <a:off x="3281916" y="5360605"/>
            <a:ext cx="938189" cy="1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9E88F025-BAF7-41D9-A486-4BD4F6427060}"/>
              </a:ext>
            </a:extLst>
          </p:cNvPr>
          <p:cNvSpPr/>
          <p:nvPr/>
        </p:nvSpPr>
        <p:spPr>
          <a:xfrm>
            <a:off x="4215467" y="4979576"/>
            <a:ext cx="1874520" cy="734371"/>
          </a:xfrm>
          <a:prstGeom prst="flowChartDecision">
            <a:avLst/>
          </a:prstGeom>
          <a:solidFill>
            <a:srgbClr val="5F5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F41AD-FF95-435F-9964-599AAB58DB07}"/>
              </a:ext>
            </a:extLst>
          </p:cNvPr>
          <p:cNvSpPr txBox="1"/>
          <p:nvPr/>
        </p:nvSpPr>
        <p:spPr>
          <a:xfrm>
            <a:off x="4492851" y="5207706"/>
            <a:ext cx="1500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1"/>
                </a:solidFill>
              </a:rPr>
              <a:t>확진자</a:t>
            </a:r>
            <a:r>
              <a:rPr lang="ko-KR" altLang="en-US" sz="1000" b="1" dirty="0">
                <a:solidFill>
                  <a:schemeClr val="bg1"/>
                </a:solidFill>
              </a:rPr>
              <a:t> 수 </a:t>
            </a:r>
            <a:r>
              <a:rPr lang="en-US" altLang="ko-KR" sz="1000" b="1" dirty="0">
                <a:solidFill>
                  <a:schemeClr val="bg1"/>
                </a:solidFill>
              </a:rPr>
              <a:t>&gt;= 1500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05D2596-BCBC-47C3-A959-2FC611C2E05E}"/>
              </a:ext>
            </a:extLst>
          </p:cNvPr>
          <p:cNvCxnSpPr>
            <a:cxnSpLocks/>
          </p:cNvCxnSpPr>
          <p:nvPr/>
        </p:nvCxnSpPr>
        <p:spPr>
          <a:xfrm flipH="1">
            <a:off x="5162569" y="5708519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DCEEDE8-59F5-4F8D-9431-5486F8CE52D1}"/>
              </a:ext>
            </a:extLst>
          </p:cNvPr>
          <p:cNvSpPr txBox="1"/>
          <p:nvPr/>
        </p:nvSpPr>
        <p:spPr>
          <a:xfrm>
            <a:off x="5188404" y="5760702"/>
            <a:ext cx="44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8D0854E7-E378-462B-9F6D-101BBDE2E010}"/>
              </a:ext>
            </a:extLst>
          </p:cNvPr>
          <p:cNvSpPr/>
          <p:nvPr/>
        </p:nvSpPr>
        <p:spPr>
          <a:xfrm>
            <a:off x="4371677" y="6107747"/>
            <a:ext cx="1562100" cy="70756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코로나확진자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_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1500</a:t>
            </a:r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명이상</a:t>
            </a:r>
            <a:r>
              <a:rPr lang="en-US" altLang="ko-KR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.xlsx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파일 생성 및 불러오기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CF16FDF-CAA6-4781-9CF4-C0A2B210841F}"/>
              </a:ext>
            </a:extLst>
          </p:cNvPr>
          <p:cNvCxnSpPr>
            <a:cxnSpLocks/>
          </p:cNvCxnSpPr>
          <p:nvPr/>
        </p:nvCxnSpPr>
        <p:spPr>
          <a:xfrm flipH="1">
            <a:off x="5162569" y="6816579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27492932-67B5-4BAA-86DF-70BB79F403B0}"/>
              </a:ext>
            </a:extLst>
          </p:cNvPr>
          <p:cNvSpPr/>
          <p:nvPr/>
        </p:nvSpPr>
        <p:spPr>
          <a:xfrm>
            <a:off x="4371677" y="7215807"/>
            <a:ext cx="1562100" cy="707565"/>
          </a:xfrm>
          <a:prstGeom prst="flowChartProcess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엑셀시트에 조건에 해당하는 데이터테이블 입력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19CF876-39A8-44F6-8418-87DC17CA1BB7}"/>
              </a:ext>
            </a:extLst>
          </p:cNvPr>
          <p:cNvSpPr/>
          <p:nvPr/>
        </p:nvSpPr>
        <p:spPr>
          <a:xfrm>
            <a:off x="4536600" y="8315224"/>
            <a:ext cx="1249680" cy="73437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프로세스 종료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B3BE38C-B2E1-4A6F-96F1-0854B4F5E126}"/>
              </a:ext>
            </a:extLst>
          </p:cNvPr>
          <p:cNvCxnSpPr>
            <a:cxnSpLocks/>
          </p:cNvCxnSpPr>
          <p:nvPr/>
        </p:nvCxnSpPr>
        <p:spPr>
          <a:xfrm flipH="1">
            <a:off x="5162569" y="7947326"/>
            <a:ext cx="4646" cy="399228"/>
          </a:xfrm>
          <a:prstGeom prst="straightConnector1">
            <a:avLst/>
          </a:prstGeom>
          <a:ln w="25400">
            <a:solidFill>
              <a:srgbClr val="5F564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5295B0-9B4A-45EC-8865-B2F66B95C2B7}"/>
              </a:ext>
            </a:extLst>
          </p:cNvPr>
          <p:cNvSpPr txBox="1"/>
          <p:nvPr/>
        </p:nvSpPr>
        <p:spPr>
          <a:xfrm>
            <a:off x="322833" y="577356"/>
            <a:ext cx="6174101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9C3A3A"/>
                </a:solidFill>
              </a:rPr>
              <a:t>01</a:t>
            </a:r>
            <a:r>
              <a:rPr lang="ko-KR" altLang="en-US" sz="11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dirty="0"/>
              <a:t>Use Excel File </a:t>
            </a:r>
            <a:r>
              <a:rPr lang="ko-KR" altLang="en-US" sz="1100" dirty="0"/>
              <a:t>액티비티를 추가하고</a:t>
            </a:r>
            <a:r>
              <a:rPr lang="en-US" altLang="ko-KR" sz="1100" dirty="0"/>
              <a:t>, </a:t>
            </a:r>
            <a:r>
              <a:rPr lang="ko-KR" altLang="en-US" sz="1100" dirty="0"/>
              <a:t>텍스트에 </a:t>
            </a:r>
            <a:r>
              <a:rPr lang="en-US" altLang="ko-KR" sz="1100" dirty="0"/>
              <a:t>“</a:t>
            </a:r>
            <a:r>
              <a:rPr lang="ko-KR" altLang="en-US" sz="1100" dirty="0" err="1"/>
              <a:t>코로나확진자현황</a:t>
            </a:r>
            <a:r>
              <a:rPr lang="en-US" altLang="ko-KR" sz="1100" dirty="0"/>
              <a:t>.xlsx”</a:t>
            </a:r>
            <a:r>
              <a:rPr lang="ko-KR" altLang="en-US" sz="1100" dirty="0"/>
              <a:t>이라고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ko-KR" altLang="en-US" sz="1100" dirty="0"/>
              <a:t> 입력한다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이름은 </a:t>
            </a:r>
            <a:r>
              <a:rPr lang="en-US" altLang="ko-KR" sz="1100" dirty="0"/>
              <a:t>“</a:t>
            </a:r>
            <a:r>
              <a:rPr lang="ko-KR" altLang="en-US" sz="1100" dirty="0"/>
              <a:t>현황</a:t>
            </a:r>
            <a:r>
              <a:rPr lang="en-US" altLang="ko-KR" sz="1100" dirty="0"/>
              <a:t>“</a:t>
            </a:r>
            <a:r>
              <a:rPr lang="ko-KR" altLang="en-US" sz="1100" dirty="0"/>
              <a:t>으로 참조한다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    실행결과 </a:t>
            </a:r>
            <a:r>
              <a:rPr lang="ko-KR" altLang="en-US" sz="1100" dirty="0" err="1"/>
              <a:t>코로나확진자현황</a:t>
            </a:r>
            <a:r>
              <a:rPr lang="en-US" altLang="ko-KR" sz="1100" dirty="0"/>
              <a:t>.xlsx </a:t>
            </a:r>
            <a:r>
              <a:rPr lang="ko-KR" altLang="en-US" sz="1100" dirty="0"/>
              <a:t>파일이 생성된 것을 확인할 수 있다</a:t>
            </a:r>
            <a:r>
              <a:rPr lang="en-US" altLang="ko-KR" sz="1100" dirty="0"/>
              <a:t>.</a:t>
            </a:r>
          </a:p>
        </p:txBody>
      </p:sp>
      <p:sp>
        <p:nvSpPr>
          <p:cNvPr id="11" name="직사각형 14">
            <a:extLst>
              <a:ext uri="{FF2B5EF4-FFF2-40B4-BE49-F238E27FC236}">
                <a16:creationId xmlns:a16="http://schemas.microsoft.com/office/drawing/2014/main" id="{82085722-CBB9-460A-95F9-616C2FCEC2CD}"/>
              </a:ext>
            </a:extLst>
          </p:cNvPr>
          <p:cNvSpPr/>
          <p:nvPr/>
        </p:nvSpPr>
        <p:spPr>
          <a:xfrm>
            <a:off x="167017" y="173355"/>
            <a:ext cx="30672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1. Excel</a:t>
            </a:r>
            <a:r>
              <a:rPr lang="ko-KR" altLang="en-US" sz="1400" kern="0" dirty="0"/>
              <a:t> 파일 사용 및 테이블 추출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8DFC7C9-2F19-4FCE-80B3-A94CC9CB99B7}"/>
              </a:ext>
            </a:extLst>
          </p:cNvPr>
          <p:cNvGrpSpPr/>
          <p:nvPr/>
        </p:nvGrpSpPr>
        <p:grpSpPr>
          <a:xfrm>
            <a:off x="568375" y="5198669"/>
            <a:ext cx="5550258" cy="2979534"/>
            <a:chOff x="557934" y="6247396"/>
            <a:chExt cx="5550258" cy="297953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D0BAB64-3668-4EE8-B127-37DF1F9E4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934" y="6247396"/>
              <a:ext cx="5550258" cy="29795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47DD23B-A54E-4C6E-BEDA-A2EE8B9727AC}"/>
                </a:ext>
              </a:extLst>
            </p:cNvPr>
            <p:cNvSpPr/>
            <p:nvPr/>
          </p:nvSpPr>
          <p:spPr>
            <a:xfrm>
              <a:off x="682484" y="8605396"/>
              <a:ext cx="1312823" cy="1945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9EE2F86-BACF-4D35-99A5-74744596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75" y="1465503"/>
            <a:ext cx="3660573" cy="3487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200" dirty="0"/>
              <a:t>네이버에 코로나 </a:t>
            </a:r>
            <a:r>
              <a:rPr lang="ko-KR" altLang="en-US" sz="1200" dirty="0" err="1"/>
              <a:t>확진자를</a:t>
            </a:r>
            <a:r>
              <a:rPr lang="ko-KR" altLang="en-US" sz="1200" dirty="0"/>
              <a:t> 검색하고 날짜와 </a:t>
            </a:r>
            <a:r>
              <a:rPr lang="ko-KR" altLang="en-US" sz="1200" dirty="0" err="1"/>
              <a:t>확진자</a:t>
            </a:r>
            <a:r>
              <a:rPr lang="ko-KR" altLang="en-US" sz="1200" dirty="0"/>
              <a:t> 수 데이터를 추출한다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저장 위치는 현황에 </a:t>
            </a:r>
            <a:r>
              <a:rPr lang="en-US" altLang="ko-KR" sz="1200" dirty="0"/>
              <a:t>Sheet1</a:t>
            </a:r>
            <a:r>
              <a:rPr lang="ko-KR" altLang="en-US" sz="1200" dirty="0"/>
              <a:t>에 저장한다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4422D70-EF91-4EAD-AE36-2031AF5CE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3" y="5674876"/>
            <a:ext cx="3730290" cy="22743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DB87FC-C9F8-4B58-964B-9ADF2E0B0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23" y="1159175"/>
            <a:ext cx="3352800" cy="404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8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262563"/>
            <a:ext cx="7363085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For Each Excel Row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범위는 현황에 </a:t>
            </a:r>
            <a:r>
              <a:rPr lang="en-US" altLang="ko-KR" sz="1200" dirty="0"/>
              <a:t>Sheet1</a:t>
            </a:r>
            <a:r>
              <a:rPr lang="ko-KR" altLang="en-US" sz="1200" dirty="0"/>
              <a:t>을 지정한다</a:t>
            </a:r>
            <a:r>
              <a:rPr lang="en-US" altLang="ko-KR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실행결과 테이블 추출이 정상적으로 진행된 것을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425D0C8-EF6D-4428-8D1F-72F1BFD7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1038206"/>
            <a:ext cx="6048375" cy="4695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5AD50E-DA74-4E4A-A13F-47FC2F9CA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6011179"/>
            <a:ext cx="5725324" cy="1581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02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14"/>
          <p:cNvSpPr/>
          <p:nvPr/>
        </p:nvSpPr>
        <p:spPr>
          <a:xfrm>
            <a:off x="156576" y="256443"/>
            <a:ext cx="17812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400" kern="0" dirty="0"/>
              <a:t>2. </a:t>
            </a:r>
            <a:r>
              <a:rPr lang="ko-KR" altLang="en-US" sz="1400" kern="0" dirty="0"/>
              <a:t>조건문</a:t>
            </a:r>
            <a:r>
              <a:rPr lang="en-US" altLang="ko-KR" sz="1400" kern="0" dirty="0"/>
              <a:t>, </a:t>
            </a:r>
            <a:r>
              <a:rPr lang="ko-KR" altLang="en-US" sz="1400" kern="0" dirty="0"/>
              <a:t>붙여넣기</a:t>
            </a:r>
            <a:endParaRPr lang="en-US" altLang="ko-KR" sz="3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TextBox 18"/>
          <p:cNvSpPr txBox="1"/>
          <p:nvPr/>
        </p:nvSpPr>
        <p:spPr>
          <a:xfrm>
            <a:off x="437201" y="682977"/>
            <a:ext cx="724375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01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If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  <a:r>
              <a:rPr lang="ko-KR" altLang="en-US" sz="1200" dirty="0"/>
              <a:t>조건 </a:t>
            </a:r>
            <a:r>
              <a:rPr lang="ko-KR" altLang="en-US" sz="1200" dirty="0" err="1"/>
              <a:t>빌더에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dirty="0" err="1"/>
              <a:t>CurrentRow</a:t>
            </a:r>
            <a:r>
              <a:rPr lang="en-US" altLang="ko-KR" sz="1200" dirty="0"/>
              <a:t>]</a:t>
            </a:r>
            <a:r>
              <a:rPr lang="ko-KR" altLang="en-US" sz="1200" dirty="0" err="1"/>
              <a:t>확진자수를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조건은 </a:t>
            </a:r>
            <a:r>
              <a:rPr lang="ko-KR" altLang="en-US" sz="1200" dirty="0" err="1"/>
              <a:t>크거나같음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1500</a:t>
            </a:r>
            <a:r>
              <a:rPr lang="ko-KR" altLang="en-US" sz="1200" dirty="0"/>
              <a:t>을 차례로 입력한다</a:t>
            </a:r>
            <a:r>
              <a:rPr lang="en-US" altLang="ko-KR" sz="1200" dirty="0"/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9" name="직사각형 28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4EED244-0F3E-4AE6-A365-0D55443CE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544232"/>
            <a:ext cx="5172075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8">
            <a:extLst>
              <a:ext uri="{FF2B5EF4-FFF2-40B4-BE49-F238E27FC236}">
                <a16:creationId xmlns:a16="http://schemas.microsoft.com/office/drawing/2014/main" id="{761C0880-ED5B-426A-B002-DF50A8BE41B6}"/>
              </a:ext>
            </a:extLst>
          </p:cNvPr>
          <p:cNvSpPr txBox="1"/>
          <p:nvPr/>
        </p:nvSpPr>
        <p:spPr>
          <a:xfrm>
            <a:off x="437200" y="3944226"/>
            <a:ext cx="7243759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02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Use Excel File </a:t>
            </a:r>
            <a:r>
              <a:rPr lang="ko-KR" altLang="en-US" sz="1200" dirty="0"/>
              <a:t>액티비티를 </a:t>
            </a:r>
            <a:r>
              <a:rPr lang="en-US" altLang="ko-KR" sz="1200" dirty="0"/>
              <a:t>Then </a:t>
            </a:r>
            <a:r>
              <a:rPr lang="ko-KR" altLang="en-US" sz="1200" dirty="0"/>
              <a:t>안에 추가하고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텍스트에 </a:t>
            </a:r>
            <a:r>
              <a:rPr lang="en-US" altLang="ko-KR" sz="1200" dirty="0"/>
              <a:t>“</a:t>
            </a:r>
            <a:r>
              <a:rPr lang="ko-KR" altLang="en-US" sz="1200" dirty="0"/>
              <a:t>코로나확진자</a:t>
            </a:r>
            <a:r>
              <a:rPr lang="en-US" altLang="ko-KR" sz="1200" dirty="0"/>
              <a:t>_1500</a:t>
            </a:r>
            <a:r>
              <a:rPr lang="ko-KR" altLang="en-US" sz="1200" dirty="0"/>
              <a:t>명이상</a:t>
            </a:r>
            <a:r>
              <a:rPr lang="en-US" altLang="ko-KR" sz="1200" dirty="0"/>
              <a:t>.xlsx”</a:t>
            </a:r>
            <a:r>
              <a:rPr lang="ko-KR" altLang="en-US" sz="1200" dirty="0"/>
              <a:t>를 입력한다</a:t>
            </a:r>
            <a:r>
              <a:rPr lang="en-US" altLang="ko-KR" sz="12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A7975B-423E-49D8-B380-FF185B2D2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37" y="4673599"/>
            <a:ext cx="4629796" cy="1981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66408" y="441929"/>
            <a:ext cx="6330180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9C3A3A"/>
                </a:solidFill>
              </a:rPr>
              <a:t>03</a:t>
            </a:r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200" dirty="0"/>
              <a:t>Append Range </a:t>
            </a:r>
            <a:r>
              <a:rPr lang="ko-KR" altLang="en-US" sz="1200" dirty="0"/>
              <a:t>액티비티를 추가하고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/>
              <a:t>추가할 </a:t>
            </a:r>
            <a:r>
              <a:rPr lang="en-US" altLang="ko-KR" sz="1200" dirty="0"/>
              <a:t>Excel </a:t>
            </a:r>
            <a:r>
              <a:rPr lang="ko-KR" altLang="en-US" sz="1200" dirty="0"/>
              <a:t>범위에는 </a:t>
            </a:r>
            <a:r>
              <a:rPr lang="ko-KR" altLang="en-US" sz="1200" dirty="0" err="1"/>
              <a:t>확진자수</a:t>
            </a:r>
            <a:r>
              <a:rPr lang="en-US" altLang="ko-KR" sz="1200" dirty="0"/>
              <a:t>-&gt;</a:t>
            </a:r>
            <a:r>
              <a:rPr lang="ko-KR" altLang="en-US" sz="1200" dirty="0"/>
              <a:t>사용자 지정 입력을 클릭해서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ko-KR" altLang="en-US" sz="1200" dirty="0" err="1"/>
              <a:t>확진자수의</a:t>
            </a:r>
            <a:r>
              <a:rPr lang="ko-KR" altLang="en-US" sz="1200" dirty="0"/>
              <a:t> </a:t>
            </a:r>
            <a:r>
              <a:rPr lang="en-US" altLang="ko-KR" sz="1200" dirty="0"/>
              <a:t>Sheet1</a:t>
            </a:r>
            <a:r>
              <a:rPr lang="ko-KR" altLang="en-US" sz="1200" dirty="0"/>
              <a:t>을 입력</a:t>
            </a:r>
            <a:r>
              <a:rPr lang="en-US" altLang="ko-KR" sz="1200" dirty="0"/>
              <a:t>, </a:t>
            </a:r>
            <a:r>
              <a:rPr lang="ko-KR" altLang="en-US" sz="1200" dirty="0"/>
              <a:t>범위 다음에 추가는 </a:t>
            </a:r>
            <a:r>
              <a:rPr lang="en-US" altLang="ko-KR" sz="1200" dirty="0" err="1"/>
              <a:t>CurrentRow</a:t>
            </a:r>
            <a:r>
              <a:rPr lang="ko-KR" altLang="en-US" sz="1200" dirty="0"/>
              <a:t>로 입력한다</a:t>
            </a:r>
            <a:r>
              <a:rPr lang="en-US" altLang="ko-KR" sz="1200" dirty="0"/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457606" y="0"/>
            <a:ext cx="412920" cy="586343"/>
            <a:chOff x="6445080" y="0"/>
            <a:chExt cx="412920" cy="586343"/>
          </a:xfrm>
        </p:grpSpPr>
        <p:sp>
          <p:nvSpPr>
            <p:cNvPr id="25" name="직사각형 24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B830E4C1-6DAE-46D7-9EAC-774732CC4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24" y="4469235"/>
            <a:ext cx="3714750" cy="1857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861F97-925E-4045-BB9A-DC8A2616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24" y="1600107"/>
            <a:ext cx="6401551" cy="2193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0792" y="625379"/>
            <a:ext cx="7289208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실행결과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코로나확진자현황</a:t>
            </a:r>
            <a:r>
              <a:rPr lang="en-US" altLang="ko-KR" sz="1200" dirty="0"/>
              <a:t>.xlsx </a:t>
            </a:r>
            <a:r>
              <a:rPr lang="ko-KR" altLang="en-US" sz="1200" dirty="0"/>
              <a:t>파일에 정상적으로 </a:t>
            </a:r>
            <a:r>
              <a:rPr lang="ko-KR" altLang="en-US" sz="1200" dirty="0" err="1"/>
              <a:t>테이터가</a:t>
            </a:r>
            <a:r>
              <a:rPr lang="ko-KR" altLang="en-US" sz="1200" dirty="0"/>
              <a:t> 추출되고</a:t>
            </a:r>
            <a:r>
              <a:rPr lang="en-US" altLang="ko-KR" sz="12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코로나확진자</a:t>
            </a:r>
            <a:r>
              <a:rPr lang="en-US" altLang="ko-KR" sz="1200" dirty="0"/>
              <a:t>_1500</a:t>
            </a:r>
            <a:r>
              <a:rPr lang="ko-KR" altLang="en-US" sz="1200" dirty="0"/>
              <a:t>명이상</a:t>
            </a:r>
            <a:r>
              <a:rPr lang="en-US" altLang="ko-KR" sz="1200" dirty="0"/>
              <a:t>.xlsx</a:t>
            </a:r>
            <a:r>
              <a:rPr lang="ko-KR" altLang="en-US" sz="1200" dirty="0"/>
              <a:t> 파일에</a:t>
            </a:r>
            <a:r>
              <a:rPr lang="en-US" altLang="ko-KR" sz="1200" dirty="0"/>
              <a:t> 1500</a:t>
            </a:r>
            <a:r>
              <a:rPr lang="ko-KR" altLang="en-US" sz="1200" dirty="0"/>
              <a:t>명 이상인 날짜와 </a:t>
            </a:r>
            <a:r>
              <a:rPr lang="ko-KR" altLang="en-US" sz="1200" dirty="0" err="1"/>
              <a:t>확진자수가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정상적으로 입력된 것을 확인할 수 있다</a:t>
            </a:r>
            <a:r>
              <a:rPr lang="en-US" altLang="ko-KR" sz="1200" dirty="0"/>
              <a:t>.</a:t>
            </a:r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45336BF-5553-4991-B4CB-ECDB538007F8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17" name="직사각형 14"/>
          <p:cNvSpPr/>
          <p:nvPr/>
        </p:nvSpPr>
        <p:spPr>
          <a:xfrm>
            <a:off x="156577" y="202695"/>
            <a:ext cx="2450372" cy="30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 </a:t>
            </a: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87057" y="9541422"/>
            <a:ext cx="3780902" cy="191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7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본 수업 자료를 무단 복제, 가공 및 배포시에 저작권 침해로 법적 책임을 물을 수 있습니다.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7017" y="9451070"/>
            <a:ext cx="1643227" cy="313123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457606" y="0"/>
            <a:ext cx="412919" cy="586344"/>
            <a:chOff x="6445080" y="0"/>
            <a:chExt cx="412919" cy="586344"/>
          </a:xfrm>
        </p:grpSpPr>
        <p:sp>
          <p:nvSpPr>
            <p:cNvPr id="21" name="직사각형 20"/>
            <p:cNvSpPr/>
            <p:nvPr/>
          </p:nvSpPr>
          <p:spPr>
            <a:xfrm>
              <a:off x="6685434" y="284512"/>
              <a:ext cx="172566" cy="30183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445080" y="0"/>
              <a:ext cx="412919" cy="369867"/>
            </a:xfrm>
            <a:prstGeom prst="rect">
              <a:avLst/>
            </a:prstGeom>
            <a:solidFill>
              <a:srgbClr val="EB580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B98A5DE-CCA4-47ED-8865-D71486948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3" y="1873022"/>
            <a:ext cx="4458259" cy="3309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A2E974-92E6-4BC7-A5B3-54004D7E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56" y="5431853"/>
            <a:ext cx="5110018" cy="2827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410</Words>
  <Application>Microsoft Office PowerPoint</Application>
  <PresentationFormat>A4 용지(210x297mm)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에스코어 드림 3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class</dc:creator>
  <cp:lastModifiedBy>이 재원</cp:lastModifiedBy>
  <cp:revision>167</cp:revision>
  <dcterms:created xsi:type="dcterms:W3CDTF">2021-07-15T05:33:11Z</dcterms:created>
  <dcterms:modified xsi:type="dcterms:W3CDTF">2021-12-16T05:00:19Z</dcterms:modified>
  <cp:version/>
</cp:coreProperties>
</file>