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3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3" r:id="rId4"/>
    <p:sldId id="260" r:id="rId5"/>
    <p:sldId id="261" r:id="rId6"/>
    <p:sldId id="262" r:id="rId7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15">
          <p15:clr>
            <a:srgbClr val="A4A3A4"/>
          </p15:clr>
        </p15:guide>
        <p15:guide id="2" pos="215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4" autoAdjust="0"/>
    <p:restoredTop sz="94660"/>
  </p:normalViewPr>
  <p:slideViewPr>
    <p:cSldViewPr snapToGrid="0">
      <p:cViewPr varScale="1">
        <p:scale>
          <a:sx n="57" d="100"/>
          <a:sy n="57" d="100"/>
        </p:scale>
        <p:origin x="2698" y="53"/>
      </p:cViewPr>
      <p:guideLst>
        <p:guide orient="horz" pos="3115"/>
        <p:guide pos="21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2021-12-16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2021-12-16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242038" y="685800"/>
            <a:ext cx="2373923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5"/>
          </a:xfr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57250" y="5202943"/>
            <a:ext cx="5143500" cy="239165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>
              <a:defRPr/>
            </a:pPr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2021-12-16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2021-12-16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07756" y="527402"/>
            <a:ext cx="1478756" cy="8394877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71487" y="527402"/>
            <a:ext cx="4350544" cy="8394877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2021-12-16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2021-12-16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915" y="2469621"/>
            <a:ext cx="5915025" cy="4120620"/>
          </a:xfrm>
        </p:spPr>
        <p:txBody>
          <a:bodyPr anchor="b"/>
          <a:lstStyle>
            <a:lvl1pPr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7915" y="6629224"/>
            <a:ext cx="5915025" cy="216693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2021-12-16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71487" y="2637013"/>
            <a:ext cx="2914650" cy="6285266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71862" y="2637013"/>
            <a:ext cx="2914650" cy="6285266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2021-12-16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380" y="527402"/>
            <a:ext cx="5915025" cy="191470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380" y="2428346"/>
            <a:ext cx="2901255" cy="11900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2380" y="3618441"/>
            <a:ext cx="2901255" cy="532218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71862" y="2428346"/>
            <a:ext cx="2915543" cy="11900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71862" y="3618441"/>
            <a:ext cx="2915543" cy="532218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2021-12-16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2021-12-16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2021-12-16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380" y="660400"/>
            <a:ext cx="2211883" cy="23114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15543" y="1426280"/>
            <a:ext cx="3471862" cy="70396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72380" y="2971800"/>
            <a:ext cx="2211883" cy="550562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2021-12-16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380" y="660400"/>
            <a:ext cx="2211883" cy="23114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915543" y="1426280"/>
            <a:ext cx="3471862" cy="70396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72380" y="2971800"/>
            <a:ext cx="2211883" cy="550562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2021-12-16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71487" y="527402"/>
            <a:ext cx="5915025" cy="191470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1487" y="2637013"/>
            <a:ext cx="5915025" cy="628526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71487" y="9181394"/>
            <a:ext cx="1543050" cy="52740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2021-12-16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271712" y="9181394"/>
            <a:ext cx="2314575" cy="52740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843462" y="9181394"/>
            <a:ext cx="1543050" cy="52740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ransition/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ooks.toscrape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14"/>
          <p:cNvSpPr/>
          <p:nvPr/>
        </p:nvSpPr>
        <p:spPr>
          <a:xfrm>
            <a:off x="147472" y="320038"/>
            <a:ext cx="404657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도서 판매 보고서 작성 및 피벗 테이블 생성</a:t>
            </a:r>
          </a:p>
        </p:txBody>
      </p:sp>
      <p:sp>
        <p:nvSpPr>
          <p:cNvPr id="22" name="직사각형 14"/>
          <p:cNvSpPr/>
          <p:nvPr/>
        </p:nvSpPr>
        <p:spPr>
          <a:xfrm>
            <a:off x="184349" y="95910"/>
            <a:ext cx="11820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CHAPTER 8-5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837931" y="141700"/>
            <a:ext cx="883288" cy="245219"/>
          </a:xfrm>
          <a:prstGeom prst="rect">
            <a:avLst/>
          </a:prstGeom>
        </p:spPr>
      </p:pic>
      <p:sp>
        <p:nvSpPr>
          <p:cNvPr id="13" name="직사각형 14">
            <a:extLst>
              <a:ext uri="{FF2B5EF4-FFF2-40B4-BE49-F238E27FC236}">
                <a16:creationId xmlns:a16="http://schemas.microsoft.com/office/drawing/2014/main" id="{33C9EFD5-A0F5-4EDB-8902-36F80EDCC557}"/>
              </a:ext>
            </a:extLst>
          </p:cNvPr>
          <p:cNvSpPr/>
          <p:nvPr/>
        </p:nvSpPr>
        <p:spPr>
          <a:xfrm>
            <a:off x="166326" y="892040"/>
            <a:ext cx="62201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[</a:t>
            </a:r>
            <a:r>
              <a:rPr kumimoji="0" lang="ko-KR" altLang="en-US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수업 목표</a:t>
            </a: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] </a:t>
            </a:r>
            <a:r>
              <a:rPr lang="ko-KR" altLang="en-US" sz="12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테이블 추출</a:t>
            </a:r>
            <a:r>
              <a:rPr lang="en-US" altLang="ko-KR" sz="12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lang="en-US" altLang="ko-KR" sz="1200" kern="0" dirty="0" err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Vlookup</a:t>
            </a:r>
            <a:r>
              <a:rPr lang="en-US" altLang="ko-KR" sz="12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Create Pivot Table </a:t>
            </a:r>
            <a:r>
              <a:rPr lang="ko-KR" altLang="en-US" sz="12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액티비티를 이용하여</a:t>
            </a:r>
            <a:endParaRPr lang="en-US" altLang="ko-KR" sz="1200" kern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         </a:t>
            </a:r>
            <a:r>
              <a:rPr kumimoji="0" lang="ko-KR" altLang="en-US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도서 판매 보고서 작성하고</a:t>
            </a:r>
            <a:r>
              <a:rPr kumimoji="0" lang="en-US" altLang="ko-KR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kumimoji="0" lang="ko-KR" altLang="en-US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피벗테이블을 생성할 수 있다</a:t>
            </a:r>
            <a:r>
              <a:rPr kumimoji="0" lang="en-US" altLang="ko-KR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</p:txBody>
      </p:sp>
      <p:sp>
        <p:nvSpPr>
          <p:cNvPr id="14" name="직사각형 14">
            <a:extLst>
              <a:ext uri="{FF2B5EF4-FFF2-40B4-BE49-F238E27FC236}">
                <a16:creationId xmlns:a16="http://schemas.microsoft.com/office/drawing/2014/main" id="{FDF28599-77DE-4946-8ABA-F7E3165CB48D}"/>
              </a:ext>
            </a:extLst>
          </p:cNvPr>
          <p:cNvSpPr/>
          <p:nvPr/>
        </p:nvSpPr>
        <p:spPr>
          <a:xfrm>
            <a:off x="184349" y="1609475"/>
            <a:ext cx="62201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[</a:t>
            </a:r>
            <a:r>
              <a:rPr kumimoji="0" lang="ko-KR" altLang="en-US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워크플로우</a:t>
            </a: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]</a:t>
            </a:r>
            <a:endParaRPr kumimoji="0" lang="en-US" altLang="ko-KR" sz="1200" i="0" u="none" strike="noStrike" kern="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" name="순서도: 처리 14">
            <a:extLst>
              <a:ext uri="{FF2B5EF4-FFF2-40B4-BE49-F238E27FC236}">
                <a16:creationId xmlns:a16="http://schemas.microsoft.com/office/drawing/2014/main" id="{1FDB3603-917E-4455-960A-99F887AB9449}"/>
              </a:ext>
            </a:extLst>
          </p:cNvPr>
          <p:cNvSpPr/>
          <p:nvPr/>
        </p:nvSpPr>
        <p:spPr>
          <a:xfrm>
            <a:off x="556796" y="2137372"/>
            <a:ext cx="5744407" cy="5268318"/>
          </a:xfrm>
          <a:prstGeom prst="flowChartProcess">
            <a:avLst/>
          </a:prstGeom>
          <a:solidFill>
            <a:schemeClr val="bg1">
              <a:lumMod val="9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대체 처리 15">
            <a:extLst>
              <a:ext uri="{FF2B5EF4-FFF2-40B4-BE49-F238E27FC236}">
                <a16:creationId xmlns:a16="http://schemas.microsoft.com/office/drawing/2014/main" id="{10C61107-89DF-4F01-9BF1-A726D1F0A020}"/>
              </a:ext>
            </a:extLst>
          </p:cNvPr>
          <p:cNvSpPr/>
          <p:nvPr/>
        </p:nvSpPr>
        <p:spPr>
          <a:xfrm>
            <a:off x="955075" y="2489638"/>
            <a:ext cx="990600" cy="536519"/>
          </a:xfrm>
          <a:prstGeom prst="flowChartAlternateProcess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프로세스</a:t>
            </a:r>
            <a:endParaRPr lang="en-US" altLang="ko-KR" sz="1200" b="1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시작</a:t>
            </a:r>
          </a:p>
        </p:txBody>
      </p:sp>
      <p:sp>
        <p:nvSpPr>
          <p:cNvPr id="17" name="순서도: 처리 16">
            <a:extLst>
              <a:ext uri="{FF2B5EF4-FFF2-40B4-BE49-F238E27FC236}">
                <a16:creationId xmlns:a16="http://schemas.microsoft.com/office/drawing/2014/main" id="{CB798038-F793-4902-B741-DAF3A592494B}"/>
              </a:ext>
            </a:extLst>
          </p:cNvPr>
          <p:cNvSpPr/>
          <p:nvPr/>
        </p:nvSpPr>
        <p:spPr>
          <a:xfrm>
            <a:off x="669325" y="3395336"/>
            <a:ext cx="1562100" cy="536519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Books_Report.xlsx 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파일 불러오기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B8DAEA0-450B-4AEF-AA31-9ED25F8E0931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1450375" y="3026157"/>
            <a:ext cx="0" cy="369179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처리 19">
            <a:extLst>
              <a:ext uri="{FF2B5EF4-FFF2-40B4-BE49-F238E27FC236}">
                <a16:creationId xmlns:a16="http://schemas.microsoft.com/office/drawing/2014/main" id="{9262DB86-3501-41B7-807A-75A9E77AC0EE}"/>
              </a:ext>
            </a:extLst>
          </p:cNvPr>
          <p:cNvSpPr/>
          <p:nvPr/>
        </p:nvSpPr>
        <p:spPr>
          <a:xfrm>
            <a:off x="669325" y="4318391"/>
            <a:ext cx="1562100" cy="536519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도서 웹 </a:t>
            </a:r>
            <a:endParaRPr lang="en-US" altLang="ko-KR" sz="11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페이지로 이동</a:t>
            </a:r>
            <a:endParaRPr lang="en-US" altLang="ko-KR" sz="11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CBAD763-F37A-487B-915F-C7FF0EC761A5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>
            <a:off x="1450375" y="3931855"/>
            <a:ext cx="0" cy="386536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처리 28">
            <a:extLst>
              <a:ext uri="{FF2B5EF4-FFF2-40B4-BE49-F238E27FC236}">
                <a16:creationId xmlns:a16="http://schemas.microsoft.com/office/drawing/2014/main" id="{489CE58E-4686-444D-AF7D-B24730C154AA}"/>
              </a:ext>
            </a:extLst>
          </p:cNvPr>
          <p:cNvSpPr/>
          <p:nvPr/>
        </p:nvSpPr>
        <p:spPr>
          <a:xfrm>
            <a:off x="669325" y="5260467"/>
            <a:ext cx="1562100" cy="840660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제목</a:t>
            </a:r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가격 테이블 </a:t>
            </a:r>
            <a:endParaRPr lang="en-US" altLang="ko-KR" sz="11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추출 후 엑셀시트의 </a:t>
            </a:r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Data Extraction 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열에 저장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FDE3884-38D8-499F-91A1-037A2E8A803F}"/>
              </a:ext>
            </a:extLst>
          </p:cNvPr>
          <p:cNvCxnSpPr>
            <a:cxnSpLocks/>
            <a:stCxn id="20" idx="2"/>
            <a:endCxn id="29" idx="0"/>
          </p:cNvCxnSpPr>
          <p:nvPr/>
        </p:nvCxnSpPr>
        <p:spPr>
          <a:xfrm>
            <a:off x="1450375" y="4854910"/>
            <a:ext cx="0" cy="405557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A6682A67-3FA7-4036-AB60-9B4D403544D5}"/>
              </a:ext>
            </a:extLst>
          </p:cNvPr>
          <p:cNvCxnSpPr>
            <a:cxnSpLocks/>
            <a:stCxn id="29" idx="3"/>
            <a:endCxn id="43" idx="1"/>
          </p:cNvCxnSpPr>
          <p:nvPr/>
        </p:nvCxnSpPr>
        <p:spPr>
          <a:xfrm flipV="1">
            <a:off x="2231425" y="3416854"/>
            <a:ext cx="513152" cy="2263943"/>
          </a:xfrm>
          <a:prstGeom prst="bentConnector3">
            <a:avLst>
              <a:gd name="adj1" fmla="val 50000"/>
            </a:avLst>
          </a:prstGeom>
          <a:ln w="25400">
            <a:solidFill>
              <a:srgbClr val="5F56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순서도: 판단 42">
            <a:extLst>
              <a:ext uri="{FF2B5EF4-FFF2-40B4-BE49-F238E27FC236}">
                <a16:creationId xmlns:a16="http://schemas.microsoft.com/office/drawing/2014/main" id="{D4B0045A-FBD4-4CA8-A5BA-2A4BF635B726}"/>
              </a:ext>
            </a:extLst>
          </p:cNvPr>
          <p:cNvSpPr/>
          <p:nvPr/>
        </p:nvSpPr>
        <p:spPr>
          <a:xfrm>
            <a:off x="2744577" y="3049668"/>
            <a:ext cx="1874520" cy="734371"/>
          </a:xfrm>
          <a:prstGeom prst="flowChartDecision">
            <a:avLst/>
          </a:prstGeom>
          <a:solidFill>
            <a:srgbClr val="5F56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행 데이터 </a:t>
            </a:r>
            <a:endParaRPr lang="en-US" altLang="ko-KR" sz="1100" b="1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100" b="1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유무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3A112FFC-3DBD-4010-9DF8-BBA78FD6965B}"/>
              </a:ext>
            </a:extLst>
          </p:cNvPr>
          <p:cNvSpPr/>
          <p:nvPr/>
        </p:nvSpPr>
        <p:spPr>
          <a:xfrm>
            <a:off x="4945916" y="3900645"/>
            <a:ext cx="1249680" cy="734371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프로세스 종료</a:t>
            </a: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2665485B-6389-4909-BA80-92B65687DEF1}"/>
              </a:ext>
            </a:extLst>
          </p:cNvPr>
          <p:cNvCxnSpPr>
            <a:cxnSpLocks/>
            <a:stCxn id="43" idx="3"/>
            <a:endCxn id="44" idx="0"/>
          </p:cNvCxnSpPr>
          <p:nvPr/>
        </p:nvCxnSpPr>
        <p:spPr>
          <a:xfrm>
            <a:off x="4619097" y="3416854"/>
            <a:ext cx="951659" cy="483791"/>
          </a:xfrm>
          <a:prstGeom prst="bentConnector2">
            <a:avLst/>
          </a:prstGeom>
          <a:ln w="25400">
            <a:solidFill>
              <a:srgbClr val="5F56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2BE0B5B-FB4E-4EBD-9075-FA96D55CB5AE}"/>
              </a:ext>
            </a:extLst>
          </p:cNvPr>
          <p:cNvSpPr txBox="1"/>
          <p:nvPr/>
        </p:nvSpPr>
        <p:spPr>
          <a:xfrm>
            <a:off x="4982452" y="3144647"/>
            <a:ext cx="4495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47" name="순서도: 처리 46">
            <a:extLst>
              <a:ext uri="{FF2B5EF4-FFF2-40B4-BE49-F238E27FC236}">
                <a16:creationId xmlns:a16="http://schemas.microsoft.com/office/drawing/2014/main" id="{833D3035-F806-40FA-BE58-98C596ACD3F7}"/>
              </a:ext>
            </a:extLst>
          </p:cNvPr>
          <p:cNvSpPr/>
          <p:nvPr/>
        </p:nvSpPr>
        <p:spPr>
          <a:xfrm>
            <a:off x="2886462" y="4195235"/>
            <a:ext cx="1562100" cy="762514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도서 제목이 일치할 때</a:t>
            </a:r>
            <a:r>
              <a:rPr lang="en-US" altLang="ko-KR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해당 도서 가격을 </a:t>
            </a:r>
            <a:r>
              <a:rPr lang="en-US" altLang="ko-KR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Extraction Price</a:t>
            </a:r>
            <a:r>
              <a:rPr lang="ko-KR" altLang="en-US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열의 행 값에 반환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75B3592-EFEF-448B-9475-222D18DED136}"/>
              </a:ext>
            </a:extLst>
          </p:cNvPr>
          <p:cNvCxnSpPr>
            <a:cxnSpLocks/>
          </p:cNvCxnSpPr>
          <p:nvPr/>
        </p:nvCxnSpPr>
        <p:spPr>
          <a:xfrm>
            <a:off x="3677140" y="3784039"/>
            <a:ext cx="0" cy="411196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B6E8BA4-5929-433F-9706-B782F16722E1}"/>
              </a:ext>
            </a:extLst>
          </p:cNvPr>
          <p:cNvSpPr txBox="1"/>
          <p:nvPr/>
        </p:nvSpPr>
        <p:spPr>
          <a:xfrm>
            <a:off x="3732144" y="3801050"/>
            <a:ext cx="4495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50" name="순서도: 처리 49">
            <a:extLst>
              <a:ext uri="{FF2B5EF4-FFF2-40B4-BE49-F238E27FC236}">
                <a16:creationId xmlns:a16="http://schemas.microsoft.com/office/drawing/2014/main" id="{532AB6D8-A12A-456E-BF52-4D0E7AD8F058}"/>
              </a:ext>
            </a:extLst>
          </p:cNvPr>
          <p:cNvSpPr/>
          <p:nvPr/>
        </p:nvSpPr>
        <p:spPr>
          <a:xfrm>
            <a:off x="2886462" y="5388928"/>
            <a:ext cx="1562100" cy="463102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Total </a:t>
            </a:r>
            <a:r>
              <a:rPr lang="ko-KR" altLang="en-US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열에 판매량*가격을 입력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60881AF-6772-4766-AD70-CAE244940F0C}"/>
              </a:ext>
            </a:extLst>
          </p:cNvPr>
          <p:cNvCxnSpPr>
            <a:cxnSpLocks/>
          </p:cNvCxnSpPr>
          <p:nvPr/>
        </p:nvCxnSpPr>
        <p:spPr>
          <a:xfrm>
            <a:off x="3677140" y="4977732"/>
            <a:ext cx="0" cy="411196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순서도: 처리 51">
            <a:extLst>
              <a:ext uri="{FF2B5EF4-FFF2-40B4-BE49-F238E27FC236}">
                <a16:creationId xmlns:a16="http://schemas.microsoft.com/office/drawing/2014/main" id="{2F136EA9-3051-48B1-99CB-858D520FEEEB}"/>
              </a:ext>
            </a:extLst>
          </p:cNvPr>
          <p:cNvSpPr/>
          <p:nvPr/>
        </p:nvSpPr>
        <p:spPr>
          <a:xfrm>
            <a:off x="2886462" y="6256288"/>
            <a:ext cx="1562100" cy="463102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장르별 총 매출을 피벗테이블로 생성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D92E7A2-66F7-46BA-BE8E-014D24A647D3}"/>
              </a:ext>
            </a:extLst>
          </p:cNvPr>
          <p:cNvCxnSpPr>
            <a:cxnSpLocks/>
          </p:cNvCxnSpPr>
          <p:nvPr/>
        </p:nvCxnSpPr>
        <p:spPr>
          <a:xfrm>
            <a:off x="3677140" y="5845092"/>
            <a:ext cx="0" cy="411196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1FA51493-7DB5-43DE-9B85-C769B694AFB1}"/>
              </a:ext>
            </a:extLst>
          </p:cNvPr>
          <p:cNvCxnSpPr>
            <a:cxnSpLocks/>
            <a:stCxn id="52" idx="1"/>
            <a:endCxn id="43" idx="1"/>
          </p:cNvCxnSpPr>
          <p:nvPr/>
        </p:nvCxnSpPr>
        <p:spPr>
          <a:xfrm rot="10800000">
            <a:off x="2744578" y="3416855"/>
            <a:ext cx="141885" cy="3070985"/>
          </a:xfrm>
          <a:prstGeom prst="bentConnector3">
            <a:avLst>
              <a:gd name="adj1" fmla="val 261116"/>
            </a:avLst>
          </a:prstGeom>
          <a:ln w="25400">
            <a:solidFill>
              <a:srgbClr val="5F56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6457606" y="0"/>
            <a:ext cx="412920" cy="586343"/>
            <a:chOff x="6445080" y="0"/>
            <a:chExt cx="412920" cy="586343"/>
          </a:xfrm>
        </p:grpSpPr>
        <p:sp>
          <p:nvSpPr>
            <p:cNvPr id="25" name="직사각형 24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40F83D1-33BC-48D5-8041-838D2065FE08}"/>
              </a:ext>
            </a:extLst>
          </p:cNvPr>
          <p:cNvSpPr txBox="1"/>
          <p:nvPr/>
        </p:nvSpPr>
        <p:spPr>
          <a:xfrm>
            <a:off x="312392" y="688381"/>
            <a:ext cx="6174101" cy="610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srgbClr val="9C3A3A"/>
                </a:solidFill>
              </a:rPr>
              <a:t>01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200" dirty="0"/>
              <a:t>Use Excel File </a:t>
            </a:r>
            <a:r>
              <a:rPr lang="ko-KR" altLang="en-US" sz="1200" dirty="0"/>
              <a:t>액티비티를 추가하고</a:t>
            </a:r>
            <a:r>
              <a:rPr lang="en-US" altLang="ko-KR" sz="1200" dirty="0"/>
              <a:t>, Books_Report.xlsx</a:t>
            </a:r>
            <a:r>
              <a:rPr lang="ko-KR" altLang="en-US" sz="1200" dirty="0"/>
              <a:t>를 지정한다</a:t>
            </a:r>
            <a:r>
              <a:rPr lang="en-US" altLang="ko-KR" sz="1200" dirty="0"/>
              <a:t>. 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1200" dirty="0"/>
              <a:t>    </a:t>
            </a:r>
            <a:r>
              <a:rPr lang="ko-KR" altLang="en-US" sz="1200" dirty="0"/>
              <a:t>이름은 </a:t>
            </a:r>
            <a:r>
              <a:rPr lang="en-US" altLang="ko-KR" sz="1200" dirty="0"/>
              <a:t>“</a:t>
            </a:r>
            <a:r>
              <a:rPr lang="en-US" altLang="ko-KR" sz="1200" dirty="0" err="1"/>
              <a:t>BooksReport</a:t>
            </a:r>
            <a:r>
              <a:rPr lang="en-US" altLang="ko-KR" sz="1200" dirty="0"/>
              <a:t>“</a:t>
            </a:r>
            <a:r>
              <a:rPr lang="ko-KR" altLang="en-US" sz="1200" dirty="0"/>
              <a:t>로 참조한다</a:t>
            </a:r>
            <a:r>
              <a:rPr lang="en-US" altLang="ko-KR" sz="1200" dirty="0"/>
              <a:t>.</a:t>
            </a:r>
          </a:p>
        </p:txBody>
      </p:sp>
      <p:sp>
        <p:nvSpPr>
          <p:cNvPr id="13" name="직사각형 14">
            <a:extLst>
              <a:ext uri="{FF2B5EF4-FFF2-40B4-BE49-F238E27FC236}">
                <a16:creationId xmlns:a16="http://schemas.microsoft.com/office/drawing/2014/main" id="{3CD5D839-266B-46C3-BA68-7434F1538504}"/>
              </a:ext>
            </a:extLst>
          </p:cNvPr>
          <p:cNvSpPr/>
          <p:nvPr/>
        </p:nvSpPr>
        <p:spPr>
          <a:xfrm>
            <a:off x="156576" y="173355"/>
            <a:ext cx="24281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1400" kern="0" dirty="0"/>
              <a:t>1. </a:t>
            </a:r>
            <a:r>
              <a:rPr lang="ko-KR" altLang="en-US" sz="1400" kern="0" dirty="0"/>
              <a:t>테이블 추출</a:t>
            </a:r>
            <a:endParaRPr lang="en-US" altLang="ko-KR" sz="3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B4A56C-3C41-4792-A322-20572582DEBA}"/>
              </a:ext>
            </a:extLst>
          </p:cNvPr>
          <p:cNvSpPr txBox="1"/>
          <p:nvPr/>
        </p:nvSpPr>
        <p:spPr>
          <a:xfrm>
            <a:off x="312391" y="5445889"/>
            <a:ext cx="6174101" cy="610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9C3A3A"/>
                </a:solidFill>
              </a:rPr>
              <a:t>02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200" dirty="0"/>
              <a:t>추출할 도서 정보가 있는 웹페이지인 </a:t>
            </a:r>
            <a:r>
              <a:rPr lang="en-US" altLang="ko-KR" sz="1200" dirty="0">
                <a:hlinkClick r:id="rId3"/>
              </a:rPr>
              <a:t>http://books.toscrape.com/</a:t>
            </a:r>
            <a:r>
              <a:rPr lang="en-US" altLang="ko-KR" sz="1200" dirty="0"/>
              <a:t> </a:t>
            </a:r>
            <a:r>
              <a:rPr lang="ko-KR" altLang="en-US" sz="1200" dirty="0"/>
              <a:t>로 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   </a:t>
            </a:r>
            <a:r>
              <a:rPr lang="ko-KR" altLang="en-US" sz="1200" dirty="0"/>
              <a:t>이동해서 타겟을 지정한다</a:t>
            </a:r>
            <a:r>
              <a:rPr lang="en-US" altLang="ko-KR" sz="12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5831BE-6CD5-4FC6-92D4-F287A95550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660" y="1352069"/>
            <a:ext cx="4105848" cy="38676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C1F3349-A247-4A37-BB8C-643A103BCC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471" y="6056505"/>
            <a:ext cx="3926466" cy="33069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66408" y="262563"/>
            <a:ext cx="7363085" cy="887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9C3A3A"/>
                </a:solidFill>
              </a:rPr>
              <a:t>03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200" dirty="0"/>
              <a:t>우선</a:t>
            </a:r>
            <a:r>
              <a:rPr lang="en-US" altLang="ko-KR" sz="1200" dirty="0"/>
              <a:t>, </a:t>
            </a:r>
            <a:r>
              <a:rPr lang="ko-KR" altLang="en-US" sz="1200" dirty="0"/>
              <a:t>테이블 추가를 눌러서 제목과 가격을 추출하고</a:t>
            </a:r>
            <a:r>
              <a:rPr lang="en-US" altLang="ko-KR" sz="1200" dirty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 </a:t>
            </a:r>
            <a:r>
              <a:rPr lang="ko-KR" altLang="en-US" sz="1200" dirty="0"/>
              <a:t>여러 페이지에 걸쳐 있으므로 다음버튼을 눌러 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   next</a:t>
            </a:r>
            <a:r>
              <a:rPr lang="ko-KR" altLang="en-US" sz="1200" dirty="0"/>
              <a:t>버튼을 타겟으로 지정한 후 저장을 </a:t>
            </a:r>
            <a:r>
              <a:rPr lang="ko-KR" altLang="en-US" sz="1200"/>
              <a:t>완료한다</a:t>
            </a:r>
            <a:r>
              <a:rPr lang="en-US" altLang="ko-KR" sz="1200"/>
              <a:t>. (</a:t>
            </a:r>
            <a:r>
              <a:rPr lang="ko-KR" altLang="en-US" sz="1200"/>
              <a:t>최대 결과 수 </a:t>
            </a:r>
            <a:r>
              <a:rPr lang="en-US" altLang="ko-KR" sz="1200"/>
              <a:t>: 0)</a:t>
            </a:r>
            <a:endParaRPr lang="en-US" altLang="ko-KR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6457606" y="0"/>
            <a:ext cx="412920" cy="586343"/>
            <a:chOff x="6445080" y="0"/>
            <a:chExt cx="412920" cy="586343"/>
          </a:xfrm>
        </p:grpSpPr>
        <p:sp>
          <p:nvSpPr>
            <p:cNvPr id="25" name="직사각형 24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E4FFF5B3-F7A6-423F-954B-92E68C3C8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45" y="4980543"/>
            <a:ext cx="5885109" cy="35127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5EADE0-A8F5-455D-8AF4-7E010FC9051A}"/>
              </a:ext>
            </a:extLst>
          </p:cNvPr>
          <p:cNvSpPr/>
          <p:nvPr/>
        </p:nvSpPr>
        <p:spPr>
          <a:xfrm>
            <a:off x="5801526" y="8170121"/>
            <a:ext cx="570028" cy="3429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7EE9BE4-2A58-4051-8712-7944559A0A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484" y="1240261"/>
            <a:ext cx="6247029" cy="32800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542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14"/>
          <p:cNvSpPr/>
          <p:nvPr/>
        </p:nvSpPr>
        <p:spPr>
          <a:xfrm>
            <a:off x="156576" y="256443"/>
            <a:ext cx="17812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1400" kern="0" dirty="0"/>
              <a:t>2. </a:t>
            </a:r>
            <a:r>
              <a:rPr lang="en-US" altLang="ko-KR" sz="1400" kern="0" dirty="0" err="1"/>
              <a:t>VLookup</a:t>
            </a:r>
            <a:r>
              <a:rPr lang="en-US" altLang="ko-KR" sz="1400" kern="0" dirty="0"/>
              <a:t> </a:t>
            </a:r>
            <a:r>
              <a:rPr lang="ko-KR" altLang="en-US" sz="1400" kern="0" dirty="0"/>
              <a:t>함수</a:t>
            </a:r>
            <a:endParaRPr lang="en-US" altLang="ko-KR" sz="3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3" name="TextBox 18"/>
          <p:cNvSpPr txBox="1"/>
          <p:nvPr/>
        </p:nvSpPr>
        <p:spPr>
          <a:xfrm>
            <a:off x="437201" y="682977"/>
            <a:ext cx="73656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9C3A3A"/>
                </a:solidFill>
              </a:rPr>
              <a:t>01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200" dirty="0"/>
              <a:t>For Each Excel Row </a:t>
            </a:r>
            <a:r>
              <a:rPr lang="ko-KR" altLang="en-US" sz="1200" dirty="0"/>
              <a:t>액티비티를 추가하고</a:t>
            </a:r>
            <a:r>
              <a:rPr lang="en-US" altLang="ko-KR" sz="1200" dirty="0"/>
              <a:t>, Books </a:t>
            </a:r>
            <a:r>
              <a:rPr lang="ko-KR" altLang="en-US" sz="1200" dirty="0"/>
              <a:t>시트로 범위를 지정한다</a:t>
            </a:r>
            <a:r>
              <a:rPr lang="en-US" altLang="ko-KR" sz="1200" dirty="0"/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grpSp>
        <p:nvGrpSpPr>
          <p:cNvPr id="28" name="그룹 27"/>
          <p:cNvGrpSpPr/>
          <p:nvPr/>
        </p:nvGrpSpPr>
        <p:grpSpPr>
          <a:xfrm>
            <a:off x="6457606" y="0"/>
            <a:ext cx="412920" cy="586343"/>
            <a:chOff x="6445080" y="0"/>
            <a:chExt cx="412920" cy="586343"/>
          </a:xfrm>
        </p:grpSpPr>
        <p:sp>
          <p:nvSpPr>
            <p:cNvPr id="29" name="직사각형 28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16" name="TextBox 18">
            <a:extLst>
              <a:ext uri="{FF2B5EF4-FFF2-40B4-BE49-F238E27FC236}">
                <a16:creationId xmlns:a16="http://schemas.microsoft.com/office/drawing/2014/main" id="{CCFAB55A-A080-4951-86D4-7B694BA77966}"/>
              </a:ext>
            </a:extLst>
          </p:cNvPr>
          <p:cNvSpPr txBox="1"/>
          <p:nvPr/>
        </p:nvSpPr>
        <p:spPr>
          <a:xfrm>
            <a:off x="437200" y="3745195"/>
            <a:ext cx="736567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9C3A3A"/>
                </a:solidFill>
              </a:rPr>
              <a:t>02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200" dirty="0" err="1"/>
              <a:t>VLookup</a:t>
            </a:r>
            <a:r>
              <a:rPr lang="en-US" altLang="ko-KR" sz="1200" dirty="0"/>
              <a:t> </a:t>
            </a:r>
            <a:r>
              <a:rPr lang="ko-KR" altLang="en-US" sz="1200" dirty="0"/>
              <a:t>액티비티를 추가하고</a:t>
            </a:r>
            <a:r>
              <a:rPr lang="en-US" altLang="ko-KR" sz="1200" dirty="0"/>
              <a:t>, </a:t>
            </a:r>
            <a:r>
              <a:rPr lang="ko-KR" altLang="en-US" sz="1200" dirty="0"/>
              <a:t>조회할 값에 </a:t>
            </a:r>
            <a:r>
              <a:rPr lang="en-US" altLang="ko-KR" sz="1200" dirty="0"/>
              <a:t>[</a:t>
            </a:r>
            <a:r>
              <a:rPr lang="en-US" altLang="ko-KR" sz="1200" dirty="0" err="1"/>
              <a:t>CurrentRow</a:t>
            </a:r>
            <a:r>
              <a:rPr lang="en-US" altLang="ko-KR" sz="1200" dirty="0"/>
              <a:t>] Book, </a:t>
            </a:r>
          </a:p>
          <a:p>
            <a:r>
              <a:rPr lang="en-US" altLang="ko-KR" sz="1200" dirty="0"/>
              <a:t>    </a:t>
            </a:r>
            <a:r>
              <a:rPr lang="ko-KR" altLang="en-US" sz="1200" dirty="0"/>
              <a:t>범위는 </a:t>
            </a:r>
            <a:r>
              <a:rPr lang="en-US" altLang="ko-KR" sz="1200" dirty="0"/>
              <a:t>Data Extraction </a:t>
            </a:r>
            <a:r>
              <a:rPr lang="ko-KR" altLang="en-US" sz="1200" dirty="0"/>
              <a:t>시트로 지정한다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    우리는 도서 제목이 일치할 때</a:t>
            </a:r>
            <a:r>
              <a:rPr lang="en-US" altLang="ko-KR" sz="1200" dirty="0"/>
              <a:t>, </a:t>
            </a:r>
            <a:r>
              <a:rPr lang="ko-KR" altLang="en-US" sz="1200" dirty="0"/>
              <a:t>해당 도서 가격을 </a:t>
            </a:r>
            <a:r>
              <a:rPr lang="en-US" altLang="ko-KR" sz="1200" dirty="0"/>
              <a:t>Extraction Price</a:t>
            </a:r>
          </a:p>
          <a:p>
            <a:r>
              <a:rPr lang="en-US" altLang="ko-KR" sz="1200" dirty="0"/>
              <a:t>    </a:t>
            </a:r>
            <a:r>
              <a:rPr lang="ko-KR" altLang="en-US" sz="1200" dirty="0"/>
              <a:t>열의 행 값에 반환할 것이기때문에 열 인덱스에 </a:t>
            </a:r>
            <a:r>
              <a:rPr lang="en-US" altLang="ko-KR" sz="1200" dirty="0"/>
              <a:t>2</a:t>
            </a:r>
            <a:r>
              <a:rPr lang="ko-KR" altLang="en-US" sz="1200" dirty="0"/>
              <a:t>를 입력한다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    반환된 값을 저장할 위치는 </a:t>
            </a:r>
            <a:r>
              <a:rPr lang="en-US" altLang="ko-KR" sz="1200" dirty="0"/>
              <a:t>[</a:t>
            </a:r>
            <a:r>
              <a:rPr lang="en-US" altLang="ko-KR" sz="1200" dirty="0" err="1"/>
              <a:t>CurrentRow</a:t>
            </a:r>
            <a:r>
              <a:rPr lang="en-US" altLang="ko-KR" sz="1200" dirty="0"/>
              <a:t>] Extraction Price </a:t>
            </a:r>
            <a:r>
              <a:rPr lang="ko-KR" altLang="en-US" sz="1200" dirty="0"/>
              <a:t>로 지정한다</a:t>
            </a:r>
            <a:r>
              <a:rPr lang="en-US" altLang="ko-KR" sz="12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7C9F90-1928-4748-8B03-9FE8FAC92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21" y="1110751"/>
            <a:ext cx="5065958" cy="16921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7021819-116A-45DF-801E-764939E205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3475" y="4953000"/>
            <a:ext cx="4039164" cy="28293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14"/>
          <p:cNvSpPr/>
          <p:nvPr/>
        </p:nvSpPr>
        <p:spPr>
          <a:xfrm>
            <a:off x="156576" y="256443"/>
            <a:ext cx="17812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1400" kern="0" dirty="0"/>
              <a:t>3. </a:t>
            </a:r>
            <a:r>
              <a:rPr lang="ko-KR" altLang="en-US" sz="1400" kern="0" dirty="0"/>
              <a:t>피벗 테이블 생성</a:t>
            </a:r>
            <a:endParaRPr lang="en-US" altLang="ko-KR" sz="3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3" name="TextBox 18"/>
          <p:cNvSpPr txBox="1"/>
          <p:nvPr/>
        </p:nvSpPr>
        <p:spPr>
          <a:xfrm>
            <a:off x="437201" y="682977"/>
            <a:ext cx="7365679" cy="821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rgbClr val="9C3A3A"/>
                </a:solidFill>
              </a:rPr>
              <a:t>01</a:t>
            </a:r>
            <a:r>
              <a:rPr lang="ko-KR" altLang="en-US" sz="11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100" dirty="0"/>
              <a:t>Write Cell </a:t>
            </a:r>
            <a:r>
              <a:rPr lang="ko-KR" altLang="en-US" sz="1100" dirty="0"/>
              <a:t>액티비티를 추가하고 쓰는 내용에는 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    "=[</a:t>
            </a:r>
            <a:r>
              <a:rPr lang="en-US" altLang="ko-KR" sz="1100" dirty="0" err="1"/>
              <a:t>CurrentRow</a:t>
            </a:r>
            <a:r>
              <a:rPr lang="en-US" altLang="ko-KR" sz="1100" dirty="0"/>
              <a:t>] Quantity Sold * [</a:t>
            </a:r>
            <a:r>
              <a:rPr lang="en-US" altLang="ko-KR" sz="1100" dirty="0" err="1"/>
              <a:t>CurrentRow</a:t>
            </a:r>
            <a:r>
              <a:rPr lang="en-US" altLang="ko-KR" sz="1100" dirty="0"/>
              <a:t>] Price"</a:t>
            </a:r>
            <a:r>
              <a:rPr lang="ko-KR" altLang="en-US" sz="1100" dirty="0"/>
              <a:t>를 입력하고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    </a:t>
            </a:r>
            <a:r>
              <a:rPr lang="ko-KR" altLang="en-US" sz="1100" dirty="0"/>
              <a:t> 쓰는 위치는 </a:t>
            </a:r>
            <a:r>
              <a:rPr lang="en-US" altLang="ko-KR" sz="1100" dirty="0"/>
              <a:t>Total</a:t>
            </a:r>
            <a:r>
              <a:rPr lang="ko-KR" altLang="en-US" sz="1100" dirty="0"/>
              <a:t>을 지정한다</a:t>
            </a:r>
            <a:r>
              <a:rPr lang="en-US" altLang="ko-KR" sz="1100" dirty="0"/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grpSp>
        <p:nvGrpSpPr>
          <p:cNvPr id="28" name="그룹 27"/>
          <p:cNvGrpSpPr/>
          <p:nvPr/>
        </p:nvGrpSpPr>
        <p:grpSpPr>
          <a:xfrm>
            <a:off x="6457606" y="0"/>
            <a:ext cx="412920" cy="586343"/>
            <a:chOff x="6445080" y="0"/>
            <a:chExt cx="412920" cy="586343"/>
          </a:xfrm>
        </p:grpSpPr>
        <p:sp>
          <p:nvSpPr>
            <p:cNvPr id="29" name="직사각형 28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18" name="TextBox 18">
            <a:extLst>
              <a:ext uri="{FF2B5EF4-FFF2-40B4-BE49-F238E27FC236}">
                <a16:creationId xmlns:a16="http://schemas.microsoft.com/office/drawing/2014/main" id="{66FAAFC1-826E-4EDD-95DD-4381A1456A82}"/>
              </a:ext>
            </a:extLst>
          </p:cNvPr>
          <p:cNvSpPr txBox="1"/>
          <p:nvPr/>
        </p:nvSpPr>
        <p:spPr>
          <a:xfrm>
            <a:off x="437200" y="4067229"/>
            <a:ext cx="7365679" cy="1075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rgbClr val="9C3A3A"/>
                </a:solidFill>
              </a:rPr>
              <a:t>02</a:t>
            </a:r>
            <a:r>
              <a:rPr lang="ko-KR" altLang="en-US" sz="11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100" dirty="0"/>
              <a:t>Create Pivot Table </a:t>
            </a:r>
            <a:r>
              <a:rPr lang="ko-KR" altLang="en-US" sz="1100" dirty="0"/>
              <a:t>액티비티를 추가</a:t>
            </a:r>
            <a:r>
              <a:rPr lang="en-US" altLang="ko-KR" sz="1100" dirty="0"/>
              <a:t>, </a:t>
            </a:r>
            <a:r>
              <a:rPr lang="ko-KR" altLang="en-US" sz="1100" dirty="0"/>
              <a:t>소스에는 </a:t>
            </a:r>
            <a:r>
              <a:rPr lang="en-US" altLang="ko-KR" sz="1100" dirty="0"/>
              <a:t>+ </a:t>
            </a:r>
            <a:r>
              <a:rPr lang="ko-KR" altLang="en-US" sz="1100" dirty="0"/>
              <a:t>를 클릭하고 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    </a:t>
            </a:r>
            <a:r>
              <a:rPr lang="en-US" altLang="ko-KR" sz="1100" dirty="0" err="1"/>
              <a:t>BooksReport</a:t>
            </a:r>
            <a:r>
              <a:rPr lang="en-US" altLang="ko-KR" sz="1100" dirty="0"/>
              <a:t> Excel </a:t>
            </a:r>
            <a:r>
              <a:rPr lang="ko-KR" altLang="en-US" sz="1100" dirty="0"/>
              <a:t>직접 표시를 선택한다</a:t>
            </a:r>
            <a:r>
              <a:rPr lang="en-US" altLang="ko-KR" sz="1100" dirty="0"/>
              <a:t>. </a:t>
            </a:r>
            <a:r>
              <a:rPr lang="ko-KR" altLang="en-US" sz="1100" dirty="0"/>
              <a:t>범위는 </a:t>
            </a:r>
            <a:r>
              <a:rPr lang="en-US" altLang="ko-KR" sz="1100" dirty="0"/>
              <a:t>Books </a:t>
            </a:r>
            <a:r>
              <a:rPr lang="ko-KR" altLang="en-US" sz="1100" dirty="0"/>
              <a:t>시트의 </a:t>
            </a:r>
            <a:r>
              <a:rPr lang="en-US" altLang="ko-KR" sz="1100" dirty="0"/>
              <a:t>A:G </a:t>
            </a:r>
            <a:r>
              <a:rPr lang="ko-KR" altLang="en-US" sz="1100" dirty="0"/>
              <a:t>이다</a:t>
            </a:r>
            <a:r>
              <a:rPr lang="en-US" altLang="ko-KR" sz="11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    피벗 테이블의 이름은 </a:t>
            </a:r>
            <a:r>
              <a:rPr lang="en-US" altLang="ko-KR" sz="1100" dirty="0"/>
              <a:t>"Pivot"</a:t>
            </a:r>
            <a:r>
              <a:rPr lang="ko-KR" altLang="en-US" sz="1100" dirty="0"/>
              <a:t>로 지정하고</a:t>
            </a:r>
            <a:r>
              <a:rPr lang="en-US" altLang="ko-KR" sz="1100" dirty="0"/>
              <a:t>, </a:t>
            </a:r>
            <a:r>
              <a:rPr lang="ko-KR" altLang="en-US" sz="1100" dirty="0"/>
              <a:t>피벗 테이블 필드 추가 버튼을 눌러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    </a:t>
            </a:r>
            <a:r>
              <a:rPr lang="ko-KR" altLang="en-US" sz="1100" dirty="0"/>
              <a:t>필드에 </a:t>
            </a:r>
            <a:r>
              <a:rPr lang="en-US" altLang="ko-KR" sz="1100" dirty="0"/>
              <a:t>Genre</a:t>
            </a:r>
            <a:r>
              <a:rPr lang="ko-KR" altLang="en-US" sz="1100" dirty="0"/>
              <a:t>와 </a:t>
            </a:r>
            <a:r>
              <a:rPr lang="en-US" altLang="ko-KR" sz="1100" dirty="0"/>
              <a:t>Total</a:t>
            </a:r>
            <a:r>
              <a:rPr lang="ko-KR" altLang="en-US" sz="1100" dirty="0"/>
              <a:t>을 추가한다</a:t>
            </a:r>
            <a:r>
              <a:rPr lang="en-US" altLang="ko-KR" sz="1100" dirty="0"/>
              <a:t>. Total</a:t>
            </a:r>
            <a:r>
              <a:rPr lang="ko-KR" altLang="en-US" sz="1100" dirty="0"/>
              <a:t>은 값으로 바꾸고 함수는 </a:t>
            </a:r>
            <a:r>
              <a:rPr lang="en-US" altLang="ko-KR" sz="1100" dirty="0"/>
              <a:t>Sum</a:t>
            </a:r>
            <a:r>
              <a:rPr lang="ko-KR" altLang="en-US" sz="1100" dirty="0"/>
              <a:t>을 선택한다</a:t>
            </a:r>
            <a:r>
              <a:rPr lang="en-US" altLang="ko-KR" sz="11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D729697-FF29-4D3F-936C-D91A2DAD2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336" y="1587079"/>
            <a:ext cx="4048690" cy="17623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092FE98-88FE-4722-9278-8D4D9F8407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336" y="5230900"/>
            <a:ext cx="3652098" cy="40130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9620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87581" y="883672"/>
            <a:ext cx="6199183" cy="821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Books_Report.xlsx </a:t>
            </a:r>
            <a:r>
              <a:rPr lang="ko-KR" altLang="en-US" sz="1100" dirty="0"/>
              <a:t>파일을 열어보면</a:t>
            </a:r>
            <a:r>
              <a:rPr lang="en-US" altLang="ko-KR" sz="1100" dirty="0"/>
              <a:t>, Data Extraction </a:t>
            </a:r>
            <a:r>
              <a:rPr lang="ko-KR" altLang="en-US" sz="1100" dirty="0"/>
              <a:t>시트에 데이터가 추출되었고</a:t>
            </a:r>
            <a:r>
              <a:rPr lang="en-US" altLang="ko-KR" sz="1100" dirty="0"/>
              <a:t>, Books </a:t>
            </a:r>
            <a:r>
              <a:rPr lang="ko-KR" altLang="en-US" sz="1100" dirty="0"/>
              <a:t>시트에는 </a:t>
            </a:r>
            <a:r>
              <a:rPr lang="en-US" altLang="ko-KR" sz="1100" dirty="0" err="1"/>
              <a:t>VLookup</a:t>
            </a:r>
            <a:r>
              <a:rPr lang="en-US" altLang="ko-KR" sz="1100" dirty="0"/>
              <a:t> </a:t>
            </a:r>
            <a:r>
              <a:rPr lang="ko-KR" altLang="en-US" sz="1100" dirty="0"/>
              <a:t>함수를 통해서 책의 제목과 일치하는 가격이 입력되었다</a:t>
            </a:r>
            <a:r>
              <a:rPr lang="en-US" altLang="ko-KR" sz="11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Genre Overview </a:t>
            </a:r>
            <a:r>
              <a:rPr lang="ko-KR" altLang="en-US" sz="1100" dirty="0"/>
              <a:t>시트에는 피벗 테이블이 생성된 것을 확인할 수 있다</a:t>
            </a:r>
            <a:r>
              <a:rPr lang="en-US" altLang="ko-KR" sz="1100" dirty="0"/>
              <a:t>.</a:t>
            </a:r>
          </a:p>
        </p:txBody>
      </p:sp>
      <p:sp>
        <p:nvSpPr>
          <p:cNvPr id="31" name="직사각형 14"/>
          <p:cNvSpPr/>
          <p:nvPr/>
        </p:nvSpPr>
        <p:spPr>
          <a:xfrm>
            <a:off x="156576" y="435469"/>
            <a:ext cx="1781261" cy="3000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0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결과</a:t>
            </a:r>
            <a:endParaRPr kumimoji="0" lang="en-US" altLang="ko-KR" sz="1400" b="0" i="0" u="none" strike="noStrike" kern="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grpSp>
        <p:nvGrpSpPr>
          <p:cNvPr id="40" name="그룹 39"/>
          <p:cNvGrpSpPr/>
          <p:nvPr/>
        </p:nvGrpSpPr>
        <p:grpSpPr>
          <a:xfrm>
            <a:off x="6457606" y="0"/>
            <a:ext cx="412920" cy="586343"/>
            <a:chOff x="6445080" y="0"/>
            <a:chExt cx="412920" cy="586343"/>
          </a:xfrm>
        </p:grpSpPr>
        <p:sp>
          <p:nvSpPr>
            <p:cNvPr id="41" name="직사각형 40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AA26DF80-8E8E-4DF8-863D-11D1394A3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808" y="1853241"/>
            <a:ext cx="3904731" cy="34015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CA21716-C002-4F86-87EF-8742D34CDF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809" y="5441056"/>
            <a:ext cx="4035699" cy="16947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148A551-A3BF-47A6-A1E0-25803ADE24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800" y="7296051"/>
            <a:ext cx="1944373" cy="16947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478</Words>
  <Application>Microsoft Office PowerPoint</Application>
  <PresentationFormat>A4 용지(210x297mm)</PresentationFormat>
  <Paragraphs>53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에스코어 드림 3 Light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class</dc:creator>
  <cp:lastModifiedBy>이 재원</cp:lastModifiedBy>
  <cp:revision>146</cp:revision>
  <dcterms:created xsi:type="dcterms:W3CDTF">2021-07-15T05:33:11Z</dcterms:created>
  <dcterms:modified xsi:type="dcterms:W3CDTF">2021-12-16T06:29:16Z</dcterms:modified>
  <cp:version/>
</cp:coreProperties>
</file>