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0" r:id="rId4"/>
    <p:sldId id="261" r:id="rId5"/>
    <p:sldId id="262" r:id="rId6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97CC-225A-44EE-AFBF-73F01E01A0D3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420C6-7856-46D6-83C3-2B2AB42244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119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97CC-225A-44EE-AFBF-73F01E01A0D3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420C6-7856-46D6-83C3-2B2AB42244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928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97CC-225A-44EE-AFBF-73F01E01A0D3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420C6-7856-46D6-83C3-2B2AB42244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91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97CC-225A-44EE-AFBF-73F01E01A0D3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420C6-7856-46D6-83C3-2B2AB42244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344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97CC-225A-44EE-AFBF-73F01E01A0D3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420C6-7856-46D6-83C3-2B2AB42244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584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97CC-225A-44EE-AFBF-73F01E01A0D3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420C6-7856-46D6-83C3-2B2AB42244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24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97CC-225A-44EE-AFBF-73F01E01A0D3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420C6-7856-46D6-83C3-2B2AB42244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28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97CC-225A-44EE-AFBF-73F01E01A0D3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420C6-7856-46D6-83C3-2B2AB42244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174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97CC-225A-44EE-AFBF-73F01E01A0D3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420C6-7856-46D6-83C3-2B2AB42244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00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97CC-225A-44EE-AFBF-73F01E01A0D3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420C6-7856-46D6-83C3-2B2AB42244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941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97CC-225A-44EE-AFBF-73F01E01A0D3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420C6-7856-46D6-83C3-2B2AB42244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776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597CC-225A-44EE-AFBF-73F01E01A0D3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420C6-7856-46D6-83C3-2B2AB42244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647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5400" b="1" dirty="0" smtClean="0"/>
              <a:t>[RPA] </a:t>
            </a:r>
            <a:r>
              <a:rPr lang="ko-KR" altLang="en-US" sz="5400" b="1" smtClean="0"/>
              <a:t>구성원 교육 기획</a:t>
            </a:r>
            <a:r>
              <a:rPr lang="en-US" altLang="ko-KR" sz="5400" b="1" dirty="0" smtClean="0"/>
              <a:t>(</a:t>
            </a:r>
            <a:r>
              <a:rPr lang="ko-KR" altLang="en-US" sz="5400" b="1" smtClean="0"/>
              <a:t>案</a:t>
            </a:r>
            <a:r>
              <a:rPr lang="en-US" altLang="ko-KR" sz="5400" b="1" dirty="0" smtClean="0"/>
              <a:t>)</a:t>
            </a:r>
            <a:endParaRPr lang="ko-KR" altLang="en-US" sz="5400" b="1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712105"/>
            <a:ext cx="9144000" cy="16557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2023.04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IT</a:t>
            </a:r>
            <a:r>
              <a:rPr lang="ko-KR" altLang="en-US" b="1" smtClean="0"/>
              <a:t>팀</a:t>
            </a:r>
            <a:endParaRPr lang="ko-KR" altLang="en-US" b="1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36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0" y="618067"/>
            <a:ext cx="12192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4867" y="135467"/>
            <a:ext cx="3756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1. [RPA] </a:t>
            </a:r>
            <a:r>
              <a:rPr lang="ko-KR" altLang="en-US" sz="2000" b="1"/>
              <a:t>구성원 </a:t>
            </a:r>
            <a:r>
              <a:rPr lang="ko-KR" altLang="en-US" sz="2000" b="1" smtClean="0"/>
              <a:t>교육 기획 </a:t>
            </a:r>
            <a:r>
              <a:rPr lang="en-US" altLang="ko-KR" sz="2000" b="1" dirty="0" smtClean="0"/>
              <a:t>(</a:t>
            </a:r>
            <a:r>
              <a:rPr lang="ko-KR" altLang="en-US" sz="2000" b="1" smtClean="0"/>
              <a:t>案</a:t>
            </a:r>
            <a:r>
              <a:rPr lang="en-US" altLang="ko-KR" sz="2000" b="1" dirty="0" smtClean="0"/>
              <a:t>)</a:t>
            </a:r>
            <a:endParaRPr lang="ko-KR" altLang="en-US" sz="2000" b="1"/>
          </a:p>
        </p:txBody>
      </p:sp>
      <p:sp>
        <p:nvSpPr>
          <p:cNvPr id="19" name="TextBox 18"/>
          <p:cNvSpPr txBox="1"/>
          <p:nvPr/>
        </p:nvSpPr>
        <p:spPr>
          <a:xfrm>
            <a:off x="414867" y="1263462"/>
            <a:ext cx="1250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1. </a:t>
            </a:r>
            <a:r>
              <a:rPr lang="ko-KR" altLang="en-US" sz="1600" b="1" smtClean="0"/>
              <a:t>교육목표</a:t>
            </a:r>
            <a:endParaRPr lang="ko-KR" altLang="en-US" sz="1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14867" y="736461"/>
            <a:ext cx="9804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구성원 스스로가 직접 </a:t>
            </a:r>
            <a:r>
              <a:rPr lang="en-US" altLang="ko-KR" sz="1600" b="1" dirty="0" smtClean="0"/>
              <a:t>RPA Tool </a:t>
            </a:r>
            <a:r>
              <a:rPr lang="ko-KR" altLang="en-US" sz="1600" b="1" smtClean="0"/>
              <a:t>을 이용</a:t>
            </a:r>
            <a:r>
              <a:rPr lang="en-US" altLang="ko-KR" sz="1600" b="1" dirty="0" smtClean="0"/>
              <a:t>/</a:t>
            </a:r>
            <a:r>
              <a:rPr lang="ko-KR" altLang="en-US" sz="1600" b="1" smtClean="0"/>
              <a:t>개발할 수 있도록 하고</a:t>
            </a:r>
            <a:r>
              <a:rPr lang="en-US" altLang="ko-KR" sz="1600" b="1" dirty="0" smtClean="0"/>
              <a:t>, </a:t>
            </a:r>
            <a:r>
              <a:rPr lang="ko-KR" altLang="en-US" sz="1600" b="1" smtClean="0"/>
              <a:t>이를 통해 업무 효율화를 증진하고자 함</a:t>
            </a:r>
            <a:endParaRPr lang="ko-KR" altLang="en-US" sz="1600" b="1"/>
          </a:p>
        </p:txBody>
      </p:sp>
      <p:sp>
        <p:nvSpPr>
          <p:cNvPr id="3" name="TextBox 2"/>
          <p:cNvSpPr txBox="1"/>
          <p:nvPr/>
        </p:nvSpPr>
        <p:spPr>
          <a:xfrm>
            <a:off x="661101" y="1606832"/>
            <a:ext cx="673293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b="1" dirty="0" smtClean="0"/>
              <a:t>- </a:t>
            </a:r>
            <a:r>
              <a:rPr lang="ko-KR" altLang="en-US" sz="1200" b="1" smtClean="0"/>
              <a:t>자기계발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smtClean="0"/>
              <a:t>구성원 </a:t>
            </a:r>
            <a:r>
              <a:rPr lang="ko-KR" altLang="en-US" sz="1200" dirty="0"/>
              <a:t>스스로가 </a:t>
            </a:r>
            <a:r>
              <a:rPr lang="ko-KR" altLang="en-US" sz="1200" b="1" dirty="0"/>
              <a:t>직접 </a:t>
            </a:r>
            <a:r>
              <a:rPr lang="en-US" altLang="ko-KR" sz="1200" b="1" dirty="0"/>
              <a:t>RPA </a:t>
            </a:r>
            <a:r>
              <a:rPr lang="en-US" altLang="ko-KR" sz="1200" b="1" dirty="0" smtClean="0"/>
              <a:t>Tool</a:t>
            </a:r>
            <a:r>
              <a:rPr lang="ko-KR" altLang="en-US" sz="1200" b="1" smtClean="0"/>
              <a:t>을</a:t>
            </a:r>
            <a:r>
              <a:rPr lang="en-US" altLang="ko-KR" sz="1200" b="1" dirty="0" smtClean="0"/>
              <a:t> </a:t>
            </a:r>
            <a:r>
              <a:rPr lang="ko-KR" altLang="en-US" sz="1200" b="1" smtClean="0"/>
              <a:t>이용</a:t>
            </a:r>
            <a:r>
              <a:rPr lang="en-US" altLang="ko-KR" sz="1200" b="1" dirty="0" smtClean="0"/>
              <a:t>/</a:t>
            </a:r>
            <a:r>
              <a:rPr lang="ko-KR" altLang="en-US" sz="1200" b="1" smtClean="0"/>
              <a:t>개발</a:t>
            </a:r>
            <a:r>
              <a:rPr lang="ko-KR" altLang="en-US" sz="1200" smtClean="0"/>
              <a:t> 하도록 한다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 smtClean="0"/>
              <a:t>- </a:t>
            </a:r>
            <a:r>
              <a:rPr lang="ko-KR" altLang="en-US" sz="1200" b="1" smtClean="0"/>
              <a:t>업무효율화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smtClean="0"/>
              <a:t>교육을 통해 </a:t>
            </a:r>
            <a:r>
              <a:rPr lang="ko-KR" altLang="en-US" sz="1200" b="1" smtClean="0"/>
              <a:t>구성원 개인의 업무 및 팀의 업무 효율화</a:t>
            </a:r>
            <a:r>
              <a:rPr lang="ko-KR" altLang="en-US" sz="1200" smtClean="0"/>
              <a:t>를 직접 할 수 있도록 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414867" y="2323097"/>
            <a:ext cx="4262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2. </a:t>
            </a:r>
            <a:r>
              <a:rPr lang="ko-KR" altLang="en-US" sz="1600" b="1" smtClean="0"/>
              <a:t>교육일정 </a:t>
            </a:r>
            <a:r>
              <a:rPr lang="en-US" altLang="ko-KR" sz="1600" b="1" dirty="0" smtClean="0"/>
              <a:t>: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7</a:t>
            </a:r>
            <a:r>
              <a:rPr lang="ko-KR" altLang="en-US" sz="1400" b="1" smtClean="0">
                <a:solidFill>
                  <a:srgbClr val="0070C0"/>
                </a:solidFill>
              </a:rPr>
              <a:t>주 온라인 교육 </a:t>
            </a:r>
            <a:r>
              <a:rPr lang="ko-KR" altLang="en-US" sz="1400" b="1" smtClean="0"/>
              <a:t>후 별도 일정 수립</a:t>
            </a:r>
            <a:endParaRPr lang="ko-KR" altLang="en-US" sz="16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835013" y="3308680"/>
            <a:ext cx="8485015" cy="7525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20000"/>
              </a:lnSpc>
              <a:defRPr sz="1200"/>
            </a:lvl1pPr>
          </a:lstStyle>
          <a:p>
            <a:pPr>
              <a:lnSpc>
                <a:spcPct val="130000"/>
              </a:lnSpc>
            </a:pPr>
            <a:r>
              <a:rPr lang="en-US" altLang="ko-KR" sz="1100" dirty="0" smtClean="0"/>
              <a:t>- </a:t>
            </a:r>
            <a:r>
              <a:rPr lang="ko-KR" altLang="en-US" sz="1100" smtClean="0"/>
              <a:t>최초 </a:t>
            </a:r>
            <a:r>
              <a:rPr lang="en-US" altLang="ko-KR" sz="1100" dirty="0" smtClean="0"/>
              <a:t>1,2</a:t>
            </a:r>
            <a:r>
              <a:rPr lang="ko-KR" altLang="en-US" sz="1100" smtClean="0"/>
              <a:t>단계 </a:t>
            </a:r>
            <a:r>
              <a:rPr lang="en-US" altLang="ko-KR" sz="1100" dirty="0" smtClean="0"/>
              <a:t>: </a:t>
            </a:r>
            <a:r>
              <a:rPr lang="ko-KR" altLang="en-US" sz="1100" smtClean="0"/>
              <a:t>온라인 교육을 통한 구성원 스스로 스터디 진행 </a:t>
            </a:r>
            <a:r>
              <a:rPr lang="en-US" altLang="ko-KR" sz="1100" dirty="0" smtClean="0"/>
              <a:t>(mySUNI </a:t>
            </a:r>
            <a:r>
              <a:rPr lang="ko-KR" altLang="en-US" sz="1100" smtClean="0"/>
              <a:t>사이트 활용</a:t>
            </a:r>
            <a:r>
              <a:rPr lang="en-US" altLang="ko-KR" sz="1100" dirty="0" smtClean="0"/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1100" dirty="0"/>
              <a:t> </a:t>
            </a:r>
            <a:r>
              <a:rPr lang="en-US" altLang="ko-KR" sz="1100" dirty="0" smtClean="0"/>
              <a:t>  * </a:t>
            </a:r>
            <a:r>
              <a:rPr lang="ko-KR" altLang="en-US" sz="1100" smtClean="0"/>
              <a:t>온라인 </a:t>
            </a:r>
            <a:r>
              <a:rPr lang="ko-KR" altLang="en-US" sz="1100" dirty="0"/>
              <a:t>교육 시 주 </a:t>
            </a:r>
            <a:r>
              <a:rPr lang="en-US" altLang="ko-KR" sz="1100" dirty="0"/>
              <a:t>1 or 2</a:t>
            </a:r>
            <a:r>
              <a:rPr lang="ko-KR" altLang="en-US" sz="1100"/>
              <a:t>회 정기적인 미팅을 통해 </a:t>
            </a:r>
            <a:r>
              <a:rPr lang="ko-KR" altLang="en-US" sz="1100" smtClean="0"/>
              <a:t>진행상황 점검 </a:t>
            </a:r>
            <a:r>
              <a:rPr lang="en-US" altLang="ko-KR" sz="1100" dirty="0" smtClean="0"/>
              <a:t>(</a:t>
            </a:r>
            <a:r>
              <a:rPr lang="ko-KR" altLang="en-US" sz="1100" smtClean="0"/>
              <a:t>반도체팀 경우 온라인을 통한 미팅 </a:t>
            </a:r>
            <a:r>
              <a:rPr lang="en-US" altLang="ko-KR" sz="1100" dirty="0" smtClean="0"/>
              <a:t>or </a:t>
            </a:r>
            <a:r>
              <a:rPr lang="ko-KR" altLang="en-US" sz="1100" smtClean="0"/>
              <a:t>필요에 따라 방문 예정</a:t>
            </a:r>
            <a:r>
              <a:rPr lang="en-US" altLang="ko-KR" sz="1100" dirty="0" smtClean="0"/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1100" dirty="0" smtClean="0"/>
              <a:t>- </a:t>
            </a:r>
            <a:r>
              <a:rPr lang="ko-KR" altLang="en-US" sz="1100" smtClean="0"/>
              <a:t>온라인 </a:t>
            </a:r>
            <a:r>
              <a:rPr lang="ko-KR" altLang="en-US" sz="1100"/>
              <a:t>교육 진행 후 사내에서 사용하는 </a:t>
            </a:r>
            <a:r>
              <a:rPr lang="en-US" altLang="ko-KR" sz="1100" dirty="0"/>
              <a:t>RPA Tool(Automation Anywhere) </a:t>
            </a:r>
            <a:r>
              <a:rPr lang="ko-KR" altLang="en-US" sz="1100"/>
              <a:t>관련 교육 </a:t>
            </a:r>
            <a:r>
              <a:rPr lang="ko-KR" altLang="en-US" sz="1100" smtClean="0"/>
              <a:t>예정</a:t>
            </a:r>
            <a:endParaRPr lang="ko-KR" altLang="en-US" sz="1100" dirty="0"/>
          </a:p>
        </p:txBody>
      </p:sp>
      <p:sp>
        <p:nvSpPr>
          <p:cNvPr id="45" name="TextBox 44"/>
          <p:cNvSpPr txBox="1"/>
          <p:nvPr/>
        </p:nvSpPr>
        <p:spPr>
          <a:xfrm>
            <a:off x="414866" y="4215156"/>
            <a:ext cx="1429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3</a:t>
            </a:r>
            <a:r>
              <a:rPr lang="en-US" altLang="ko-KR" sz="1600" b="1" dirty="0" smtClean="0"/>
              <a:t>. RPA TOOL</a:t>
            </a:r>
            <a:endParaRPr lang="ko-KR" altLang="en-US" sz="16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661101" y="4553710"/>
            <a:ext cx="7653827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 smtClean="0"/>
              <a:t>- </a:t>
            </a:r>
            <a:r>
              <a:rPr lang="ko-KR" altLang="en-US" sz="1400" smtClean="0"/>
              <a:t>온라인 교육 진행 시 교육과정이 잘 개설되어 있는 </a:t>
            </a:r>
            <a:r>
              <a:rPr lang="en-US" altLang="ko-KR" sz="1400" b="1" dirty="0" smtClean="0"/>
              <a:t>UiPath</a:t>
            </a:r>
            <a:r>
              <a:rPr lang="en-US" altLang="ko-KR" sz="1400" dirty="0" smtClean="0"/>
              <a:t> </a:t>
            </a:r>
            <a:r>
              <a:rPr lang="ko-KR" altLang="en-US" sz="1400" smtClean="0"/>
              <a:t>이용 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- </a:t>
            </a:r>
            <a:r>
              <a:rPr lang="ko-KR" altLang="en-US" sz="1400" smtClean="0"/>
              <a:t>온라인 </a:t>
            </a:r>
            <a:r>
              <a:rPr lang="ko-KR" altLang="en-US" sz="1400" dirty="0" smtClean="0"/>
              <a:t>교육 진행 후 회사에서 사용하는 </a:t>
            </a:r>
            <a:r>
              <a:rPr lang="en-US" altLang="ko-KR" sz="1400" b="1" dirty="0" smtClean="0"/>
              <a:t>Automation Anywhere</a:t>
            </a:r>
            <a:r>
              <a:rPr lang="en-US" altLang="ko-KR" sz="1400" dirty="0" smtClean="0"/>
              <a:t> </a:t>
            </a:r>
            <a:r>
              <a:rPr lang="ko-KR" altLang="en-US" sz="1400" smtClean="0"/>
              <a:t>를 이용한 교육 진행 예정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414866" y="5402514"/>
            <a:ext cx="1250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4. </a:t>
            </a:r>
            <a:r>
              <a:rPr lang="ko-KR" altLang="en-US" sz="1600" b="1" smtClean="0"/>
              <a:t>교육비용</a:t>
            </a:r>
            <a:endParaRPr lang="ko-KR" altLang="en-US" sz="16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661101" y="5741068"/>
            <a:ext cx="8584401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400" dirty="0" smtClean="0"/>
              <a:t>License : </a:t>
            </a:r>
            <a:r>
              <a:rPr lang="ko-KR" altLang="en-US" sz="1400" smtClean="0"/>
              <a:t>온라인 </a:t>
            </a:r>
            <a:r>
              <a:rPr lang="ko-KR" altLang="en-US" sz="1400" dirty="0" smtClean="0"/>
              <a:t>교육 진행 기간 </a:t>
            </a:r>
            <a:r>
              <a:rPr lang="en-US" altLang="ko-KR" sz="1400" dirty="0" smtClean="0"/>
              <a:t>– </a:t>
            </a:r>
            <a:r>
              <a:rPr lang="en-US" altLang="ko-KR" sz="1400" b="1" dirty="0" smtClean="0"/>
              <a:t>RPA Tool </a:t>
            </a:r>
            <a:r>
              <a:rPr lang="ko-KR" altLang="en-US" sz="1400" b="1" smtClean="0"/>
              <a:t>이용료 없음</a:t>
            </a:r>
            <a:endParaRPr lang="en-US" altLang="ko-KR" sz="1400" b="1" dirty="0" smtClean="0"/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sz="1400" dirty="0" smtClean="0"/>
              <a:t>점심을 이용한 교육 신청 구성원 미팅 시 샌드위치 등 제공 </a:t>
            </a:r>
            <a:r>
              <a:rPr lang="en-US" altLang="ko-KR" sz="1400" dirty="0" smtClean="0"/>
              <a:t>(</a:t>
            </a:r>
            <a:r>
              <a:rPr lang="ko-KR" altLang="en-US" sz="1400" smtClean="0"/>
              <a:t>각 팀 조직운영비 사용 </a:t>
            </a:r>
            <a:r>
              <a:rPr lang="en-US" altLang="ko-KR" sz="1400" dirty="0" smtClean="0"/>
              <a:t>or </a:t>
            </a:r>
            <a:r>
              <a:rPr lang="ko-KR" altLang="en-US" sz="1400" smtClean="0"/>
              <a:t>교육 예산 편성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49" name="타원 48"/>
          <p:cNvSpPr/>
          <p:nvPr/>
        </p:nvSpPr>
        <p:spPr>
          <a:xfrm>
            <a:off x="950304" y="29102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/>
          <p:cNvCxnSpPr/>
          <p:nvPr/>
        </p:nvCxnSpPr>
        <p:spPr>
          <a:xfrm>
            <a:off x="1032847" y="3010761"/>
            <a:ext cx="77647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19014" y="2661312"/>
            <a:ext cx="439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4.12</a:t>
            </a:r>
            <a:endParaRPr lang="ko-KR" altLang="en-US" sz="1000" b="1"/>
          </a:p>
        </p:txBody>
      </p:sp>
      <p:sp>
        <p:nvSpPr>
          <p:cNvPr id="56" name="TextBox 55"/>
          <p:cNvSpPr txBox="1"/>
          <p:nvPr/>
        </p:nvSpPr>
        <p:spPr>
          <a:xfrm>
            <a:off x="1159901" y="2685675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오리엔테이션</a:t>
            </a:r>
            <a:endParaRPr lang="ko-KR" altLang="en-US" sz="1000" b="1" dirty="0"/>
          </a:p>
        </p:txBody>
      </p:sp>
      <p:sp>
        <p:nvSpPr>
          <p:cNvPr id="58" name="타원 57"/>
          <p:cNvSpPr/>
          <p:nvPr/>
        </p:nvSpPr>
        <p:spPr>
          <a:xfrm>
            <a:off x="3806703" y="29102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677084" y="2661312"/>
            <a:ext cx="439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CC"/>
                </a:solidFill>
              </a:defRPr>
            </a:lvl1pPr>
          </a:lstStyle>
          <a:p>
            <a:r>
              <a:rPr lang="en-US" altLang="ko-KR" b="1" dirty="0">
                <a:solidFill>
                  <a:schemeClr val="tx1"/>
                </a:solidFill>
              </a:rPr>
              <a:t>5.12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315470" y="3045597"/>
            <a:ext cx="223971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b="1" dirty="0" smtClean="0"/>
              <a:t>Step1. </a:t>
            </a:r>
            <a:r>
              <a:rPr lang="ko-KR" altLang="en-US" sz="1000" b="1"/>
              <a:t>처음 만나는 </a:t>
            </a:r>
            <a:r>
              <a:rPr lang="en-US" altLang="ko-KR" sz="1000" b="1" dirty="0"/>
              <a:t>RPA _ Studio </a:t>
            </a:r>
            <a:r>
              <a:rPr lang="en-US" altLang="ko-KR" sz="1000" b="1" dirty="0" smtClean="0"/>
              <a:t>X</a:t>
            </a:r>
            <a:endParaRPr lang="ko-KR" altLang="en-US" sz="1000" b="1" dirty="0"/>
          </a:p>
        </p:txBody>
      </p:sp>
      <p:sp>
        <p:nvSpPr>
          <p:cNvPr id="61" name="타원 60"/>
          <p:cNvSpPr/>
          <p:nvPr/>
        </p:nvSpPr>
        <p:spPr>
          <a:xfrm>
            <a:off x="6663102" y="29102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6523238" y="2661312"/>
            <a:ext cx="439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6.02</a:t>
            </a:r>
            <a:endParaRPr lang="ko-KR" altLang="en-US" sz="1000" b="1"/>
          </a:p>
        </p:txBody>
      </p:sp>
      <p:sp>
        <p:nvSpPr>
          <p:cNvPr id="63" name="TextBox 62"/>
          <p:cNvSpPr txBox="1"/>
          <p:nvPr/>
        </p:nvSpPr>
        <p:spPr>
          <a:xfrm>
            <a:off x="4028003" y="3045597"/>
            <a:ext cx="270779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b="1" dirty="0" smtClean="0"/>
              <a:t>Step2. </a:t>
            </a:r>
            <a:r>
              <a:rPr lang="en-US" altLang="ko-KR" sz="1000" b="1" dirty="0"/>
              <a:t>RPA </a:t>
            </a:r>
            <a:r>
              <a:rPr lang="ko-KR" altLang="en-US" sz="1000" b="1"/>
              <a:t>응용 </a:t>
            </a:r>
            <a:r>
              <a:rPr lang="en-US" altLang="ko-KR" sz="1000" b="1" dirty="0"/>
              <a:t>_ 1</a:t>
            </a:r>
            <a:r>
              <a:rPr lang="ko-KR" altLang="en-US" sz="1000" b="1"/>
              <a:t>일 </a:t>
            </a:r>
            <a:r>
              <a:rPr lang="en-US" altLang="ko-KR" sz="1000" b="1" dirty="0"/>
              <a:t>1</a:t>
            </a:r>
            <a:r>
              <a:rPr lang="ko-KR" altLang="en-US" sz="1000" b="1"/>
              <a:t>봇 </a:t>
            </a:r>
            <a:r>
              <a:rPr lang="en-US" altLang="ko-KR" sz="1000" b="1" dirty="0"/>
              <a:t>UiPath StudioX</a:t>
            </a:r>
            <a:endParaRPr lang="ko-KR" altLang="en-US" sz="10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7040691" y="3045597"/>
            <a:ext cx="181812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b="1" dirty="0" smtClean="0"/>
              <a:t>Step3. </a:t>
            </a:r>
            <a:r>
              <a:rPr lang="ko-KR" altLang="en-US" sz="1000" b="1" smtClean="0"/>
              <a:t>실무적용 </a:t>
            </a:r>
            <a:r>
              <a:rPr lang="en-US" altLang="ko-KR" sz="1000" b="1" dirty="0" smtClean="0"/>
              <a:t>Study </a:t>
            </a:r>
            <a:r>
              <a:rPr lang="ko-KR" altLang="en-US" sz="1000" b="1" smtClean="0"/>
              <a:t>진행</a:t>
            </a:r>
            <a:endParaRPr lang="ko-KR" altLang="en-US" sz="1000" b="1" dirty="0"/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2692" y="6424919"/>
            <a:ext cx="862860" cy="360000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4135" y="6424919"/>
            <a:ext cx="83848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64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0" y="618067"/>
            <a:ext cx="12192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4867" y="135467"/>
            <a:ext cx="2119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2. </a:t>
            </a:r>
            <a:r>
              <a:rPr lang="ko-KR" altLang="en-US" sz="2000" b="1" smtClean="0"/>
              <a:t>교육과정 </a:t>
            </a:r>
            <a:r>
              <a:rPr lang="ko-KR" altLang="en-US" sz="2000" b="1" dirty="0" smtClean="0"/>
              <a:t>상세</a:t>
            </a:r>
            <a:endParaRPr lang="ko-KR" alt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03703" y="2529124"/>
            <a:ext cx="4349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Step </a:t>
            </a:r>
            <a:r>
              <a:rPr lang="en-US" altLang="ko-KR" sz="1400" b="1" dirty="0"/>
              <a:t>1. </a:t>
            </a:r>
            <a:r>
              <a:rPr lang="en-US" altLang="ko-KR" sz="1400" b="1" dirty="0" smtClean="0"/>
              <a:t>[</a:t>
            </a:r>
            <a:r>
              <a:rPr lang="en-US" altLang="ko-KR" sz="1400" b="1" dirty="0"/>
              <a:t>UiPath </a:t>
            </a:r>
            <a:r>
              <a:rPr lang="en-US" altLang="ko-KR" sz="1400" b="1" dirty="0" smtClean="0"/>
              <a:t>RPA] </a:t>
            </a:r>
            <a:r>
              <a:rPr lang="ko-KR" altLang="en-US" sz="1400" b="1"/>
              <a:t>처음 만나는 </a:t>
            </a:r>
            <a:r>
              <a:rPr lang="en-US" altLang="ko-KR" sz="1400" b="1" dirty="0"/>
              <a:t>RPA _ Studio X</a:t>
            </a:r>
            <a:endParaRPr lang="ko-KR" altLang="en-US" sz="1400" b="1"/>
          </a:p>
        </p:txBody>
      </p:sp>
      <p:sp>
        <p:nvSpPr>
          <p:cNvPr id="20" name="TextBox 19"/>
          <p:cNvSpPr txBox="1"/>
          <p:nvPr/>
        </p:nvSpPr>
        <p:spPr>
          <a:xfrm>
            <a:off x="1034604" y="2836901"/>
            <a:ext cx="4562467" cy="1361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100" dirty="0" smtClean="0"/>
              <a:t>강의 시간 </a:t>
            </a:r>
            <a:r>
              <a:rPr lang="en-US" altLang="ko-KR" sz="1100" dirty="0" smtClean="0"/>
              <a:t>: 2</a:t>
            </a:r>
            <a:r>
              <a:rPr lang="ko-KR" altLang="en-US" sz="1100" smtClean="0"/>
              <a:t>시간 </a:t>
            </a:r>
            <a:r>
              <a:rPr lang="en-US" altLang="ko-KR" sz="1100" dirty="0" smtClean="0"/>
              <a:t>50</a:t>
            </a:r>
            <a:r>
              <a:rPr lang="ko-KR" altLang="en-US" sz="1100" smtClean="0"/>
              <a:t>분</a:t>
            </a:r>
            <a:endParaRPr lang="en-US" altLang="ko-KR" sz="11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100" dirty="0" smtClean="0"/>
              <a:t>강의 과정 </a:t>
            </a:r>
            <a:r>
              <a:rPr lang="en-US" altLang="ko-KR" sz="1100" dirty="0" smtClean="0"/>
              <a:t>: </a:t>
            </a:r>
            <a:r>
              <a:rPr lang="ko-KR" altLang="en-US" sz="1100" smtClean="0"/>
              <a:t>총 </a:t>
            </a:r>
            <a:r>
              <a:rPr lang="en-US" altLang="ko-KR" sz="1100" dirty="0" smtClean="0"/>
              <a:t>29</a:t>
            </a:r>
            <a:r>
              <a:rPr lang="ko-KR" altLang="en-US" sz="1100" smtClean="0"/>
              <a:t>개 과정</a:t>
            </a:r>
            <a:endParaRPr lang="en-US" altLang="ko-KR" sz="11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100" dirty="0" smtClean="0"/>
              <a:t>교육 시간 </a:t>
            </a:r>
            <a:r>
              <a:rPr lang="en-US" altLang="ko-KR" sz="1100" dirty="0" smtClean="0"/>
              <a:t>: 3</a:t>
            </a:r>
            <a:r>
              <a:rPr lang="ko-KR" altLang="en-US" sz="1100" smtClean="0"/>
              <a:t>주 </a:t>
            </a:r>
            <a:r>
              <a:rPr lang="en-US" altLang="ko-KR" sz="1100" dirty="0" smtClean="0"/>
              <a:t>(1</a:t>
            </a:r>
            <a:r>
              <a:rPr lang="ko-KR" altLang="en-US" sz="1100" smtClean="0"/>
              <a:t>주 </a:t>
            </a:r>
            <a:r>
              <a:rPr lang="en-US" altLang="ko-KR" sz="1100" dirty="0" smtClean="0"/>
              <a:t>– 10</a:t>
            </a:r>
            <a:r>
              <a:rPr lang="ko-KR" altLang="en-US" sz="1100" smtClean="0"/>
              <a:t>개</a:t>
            </a:r>
            <a:r>
              <a:rPr lang="en-US" altLang="ko-KR" sz="1100" dirty="0" smtClean="0"/>
              <a:t>)</a:t>
            </a:r>
            <a:br>
              <a:rPr lang="en-US" altLang="ko-KR" sz="1100" dirty="0" smtClean="0"/>
            </a:br>
            <a:r>
              <a:rPr lang="en-US" altLang="ko-KR" sz="1100" dirty="0" smtClean="0"/>
              <a:t> - 1</a:t>
            </a:r>
            <a:r>
              <a:rPr lang="ko-KR" altLang="en-US" sz="1100" smtClean="0"/>
              <a:t>주 </a:t>
            </a:r>
            <a:r>
              <a:rPr lang="en-US" altLang="ko-KR" sz="1100" dirty="0" smtClean="0"/>
              <a:t>: 1~9</a:t>
            </a:r>
            <a:r>
              <a:rPr lang="ko-KR" altLang="en-US" sz="1100" smtClean="0"/>
              <a:t>강 </a:t>
            </a:r>
            <a:r>
              <a:rPr lang="en-US" altLang="ko-KR" sz="1100" dirty="0" smtClean="0"/>
              <a:t>, 2</a:t>
            </a:r>
            <a:r>
              <a:rPr lang="ko-KR" altLang="en-US" sz="1100" smtClean="0"/>
              <a:t>주 </a:t>
            </a:r>
            <a:r>
              <a:rPr lang="en-US" altLang="ko-KR" sz="1100" dirty="0" smtClean="0"/>
              <a:t>: 10~19</a:t>
            </a:r>
            <a:r>
              <a:rPr lang="ko-KR" altLang="en-US" sz="1100" smtClean="0"/>
              <a:t>강</a:t>
            </a:r>
            <a:r>
              <a:rPr lang="en-US" altLang="ko-KR" sz="1100" dirty="0" smtClean="0"/>
              <a:t>, 3</a:t>
            </a:r>
            <a:r>
              <a:rPr lang="ko-KR" altLang="en-US" sz="1100" smtClean="0"/>
              <a:t>주 </a:t>
            </a:r>
            <a:r>
              <a:rPr lang="en-US" altLang="ko-KR" sz="1100" dirty="0" smtClean="0"/>
              <a:t>: 20~29</a:t>
            </a:r>
            <a:r>
              <a:rPr lang="ko-KR" altLang="en-US" sz="1100" smtClean="0"/>
              <a:t>강</a:t>
            </a:r>
            <a:endParaRPr lang="en-US" altLang="ko-KR" sz="11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100" dirty="0" smtClean="0"/>
              <a:t>URL : https</a:t>
            </a:r>
            <a:r>
              <a:rPr lang="en-US" altLang="ko-KR" sz="1100" dirty="0"/>
              <a:t>://mysuni.sk.com/suni-main/lecture/card/CARD-13wc</a:t>
            </a:r>
            <a:endParaRPr lang="en-US" altLang="ko-KR" sz="11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703703" y="4385490"/>
            <a:ext cx="4941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Step 2. [</a:t>
            </a:r>
            <a:r>
              <a:rPr lang="en-US" altLang="ko-KR" sz="1400" b="1" dirty="0"/>
              <a:t>UiPath RPA] RPA </a:t>
            </a:r>
            <a:r>
              <a:rPr lang="ko-KR" altLang="en-US" sz="1400" b="1"/>
              <a:t>응용 </a:t>
            </a:r>
            <a:r>
              <a:rPr lang="en-US" altLang="ko-KR" sz="1400" b="1" dirty="0"/>
              <a:t>_ 1</a:t>
            </a:r>
            <a:r>
              <a:rPr lang="ko-KR" altLang="en-US" sz="1400" b="1"/>
              <a:t>일 </a:t>
            </a:r>
            <a:r>
              <a:rPr lang="en-US" altLang="ko-KR" sz="1400" b="1" dirty="0"/>
              <a:t>1</a:t>
            </a:r>
            <a:r>
              <a:rPr lang="ko-KR" altLang="en-US" sz="1400" b="1"/>
              <a:t>봇 </a:t>
            </a:r>
            <a:r>
              <a:rPr lang="en-US" altLang="ko-KR" sz="1400" b="1" dirty="0"/>
              <a:t>UiPath StudioX</a:t>
            </a:r>
            <a:endParaRPr lang="ko-KR" altLang="en-US" sz="1400" b="1"/>
          </a:p>
        </p:txBody>
      </p:sp>
      <p:sp>
        <p:nvSpPr>
          <p:cNvPr id="22" name="TextBox 21"/>
          <p:cNvSpPr txBox="1"/>
          <p:nvPr/>
        </p:nvSpPr>
        <p:spPr>
          <a:xfrm>
            <a:off x="1031791" y="4719703"/>
            <a:ext cx="4564070" cy="1361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100" dirty="0" smtClean="0"/>
              <a:t>강의 시간 </a:t>
            </a:r>
            <a:r>
              <a:rPr lang="en-US" altLang="ko-KR" sz="1100" dirty="0" smtClean="0"/>
              <a:t>: 2</a:t>
            </a:r>
            <a:r>
              <a:rPr lang="ko-KR" altLang="en-US" sz="1100" smtClean="0"/>
              <a:t>시간 </a:t>
            </a:r>
            <a:r>
              <a:rPr lang="en-US" altLang="ko-KR" sz="1100" dirty="0" smtClean="0"/>
              <a:t>45</a:t>
            </a:r>
            <a:r>
              <a:rPr lang="ko-KR" altLang="en-US" sz="1100" smtClean="0"/>
              <a:t>분</a:t>
            </a:r>
            <a:endParaRPr lang="en-US" altLang="ko-KR" sz="11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100" dirty="0" smtClean="0"/>
              <a:t>강의 과정 </a:t>
            </a:r>
            <a:r>
              <a:rPr lang="en-US" altLang="ko-KR" sz="1100" dirty="0" smtClean="0"/>
              <a:t>: </a:t>
            </a:r>
            <a:r>
              <a:rPr lang="ko-KR" altLang="en-US" sz="1100" smtClean="0"/>
              <a:t>총 </a:t>
            </a:r>
            <a:r>
              <a:rPr lang="en-US" altLang="ko-KR" sz="1100" dirty="0" smtClean="0"/>
              <a:t>18</a:t>
            </a:r>
            <a:r>
              <a:rPr lang="ko-KR" altLang="en-US" sz="1100" smtClean="0"/>
              <a:t>개 과정</a:t>
            </a:r>
            <a:endParaRPr lang="en-US" altLang="ko-KR" sz="11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100" dirty="0" smtClean="0"/>
              <a:t>교육 시간 </a:t>
            </a:r>
            <a:r>
              <a:rPr lang="en-US" altLang="ko-KR" sz="1100" dirty="0" smtClean="0"/>
              <a:t>: 3</a:t>
            </a:r>
            <a:r>
              <a:rPr lang="ko-KR" altLang="en-US" sz="1100" smtClean="0"/>
              <a:t>주 </a:t>
            </a:r>
            <a:r>
              <a:rPr lang="en-US" altLang="ko-KR" sz="1100" dirty="0" smtClean="0"/>
              <a:t>(1</a:t>
            </a:r>
            <a:r>
              <a:rPr lang="ko-KR" altLang="en-US" sz="1100" smtClean="0"/>
              <a:t>주 </a:t>
            </a:r>
            <a:r>
              <a:rPr lang="en-US" altLang="ko-KR" sz="1100" dirty="0" smtClean="0"/>
              <a:t>– 6</a:t>
            </a:r>
            <a:r>
              <a:rPr lang="ko-KR" altLang="en-US" sz="1100" smtClean="0"/>
              <a:t>개</a:t>
            </a:r>
            <a:r>
              <a:rPr lang="en-US" altLang="ko-KR" sz="1100" dirty="0" smtClean="0"/>
              <a:t>)</a:t>
            </a:r>
            <a:br>
              <a:rPr lang="en-US" altLang="ko-KR" sz="1100" dirty="0" smtClean="0"/>
            </a:br>
            <a:r>
              <a:rPr lang="en-US" altLang="ko-KR" sz="1100" dirty="0" smtClean="0"/>
              <a:t> - 1</a:t>
            </a:r>
            <a:r>
              <a:rPr lang="ko-KR" altLang="en-US" sz="1100" smtClean="0"/>
              <a:t>주 </a:t>
            </a:r>
            <a:r>
              <a:rPr lang="en-US" altLang="ko-KR" sz="1100" dirty="0" smtClean="0"/>
              <a:t>: 1~6</a:t>
            </a:r>
            <a:r>
              <a:rPr lang="ko-KR" altLang="en-US" sz="1100" smtClean="0"/>
              <a:t>강 </a:t>
            </a:r>
            <a:r>
              <a:rPr lang="en-US" altLang="ko-KR" sz="1100" dirty="0" smtClean="0"/>
              <a:t>, 2</a:t>
            </a:r>
            <a:r>
              <a:rPr lang="ko-KR" altLang="en-US" sz="1100" smtClean="0"/>
              <a:t>주 </a:t>
            </a:r>
            <a:r>
              <a:rPr lang="en-US" altLang="ko-KR" sz="1100" dirty="0" smtClean="0"/>
              <a:t>: 7~12</a:t>
            </a:r>
            <a:r>
              <a:rPr lang="ko-KR" altLang="en-US" sz="1100" smtClean="0"/>
              <a:t>강</a:t>
            </a:r>
            <a:r>
              <a:rPr lang="en-US" altLang="ko-KR" sz="1100" dirty="0" smtClean="0"/>
              <a:t>, 3</a:t>
            </a:r>
            <a:r>
              <a:rPr lang="ko-KR" altLang="en-US" sz="1100" smtClean="0"/>
              <a:t>주 </a:t>
            </a:r>
            <a:r>
              <a:rPr lang="en-US" altLang="ko-KR" sz="1100" dirty="0" smtClean="0"/>
              <a:t>: 13~18</a:t>
            </a:r>
            <a:r>
              <a:rPr lang="ko-KR" altLang="en-US" sz="1100" smtClean="0"/>
              <a:t>강</a:t>
            </a:r>
            <a:endParaRPr lang="en-US" altLang="ko-KR" sz="11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100" dirty="0" smtClean="0"/>
              <a:t>URL </a:t>
            </a:r>
            <a:r>
              <a:rPr lang="en-US" altLang="ko-KR" sz="1100" dirty="0"/>
              <a:t>: https://mysuni.sk.com/suni-main/lecture/card/CARD-13wv</a:t>
            </a:r>
            <a:endParaRPr lang="en-US" altLang="ko-KR" sz="11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68867" y="6424632"/>
            <a:ext cx="5307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※ </a:t>
            </a:r>
            <a:r>
              <a:rPr lang="ko-KR" altLang="en-US" sz="1100" b="1" smtClean="0">
                <a:solidFill>
                  <a:srgbClr val="FF0000"/>
                </a:solidFill>
              </a:rPr>
              <a:t>전체적인 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교육 일정은 </a:t>
            </a:r>
            <a:r>
              <a:rPr lang="ko-KR" altLang="en-US" sz="1100" b="1" smtClean="0">
                <a:solidFill>
                  <a:srgbClr val="FF0000"/>
                </a:solidFill>
              </a:rPr>
              <a:t>교육을 진행하는 구성원들의 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의견을 반영하여 변경 가능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4867" y="736461"/>
            <a:ext cx="409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On-Line </a:t>
            </a:r>
            <a:r>
              <a:rPr lang="ko-KR" altLang="en-US" sz="1600" b="1" smtClean="0"/>
              <a:t>교육은             </a:t>
            </a:r>
            <a:r>
              <a:rPr lang="en-US" altLang="ko-KR" sz="1600" b="1" dirty="0" smtClean="0"/>
              <a:t>  </a:t>
            </a:r>
            <a:r>
              <a:rPr lang="ko-KR" altLang="en-US" sz="1600" b="1" smtClean="0"/>
              <a:t>강좌 이용 예정</a:t>
            </a:r>
            <a:endParaRPr lang="ko-KR" altLang="en-US" sz="1600" b="1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670" y="696705"/>
            <a:ext cx="1000125" cy="371475"/>
          </a:xfrm>
          <a:prstGeom prst="rect">
            <a:avLst/>
          </a:prstGeom>
        </p:spPr>
      </p:pic>
      <p:sp>
        <p:nvSpPr>
          <p:cNvPr id="24" name="오각형 23"/>
          <p:cNvSpPr/>
          <p:nvPr/>
        </p:nvSpPr>
        <p:spPr>
          <a:xfrm>
            <a:off x="786073" y="1625381"/>
            <a:ext cx="2622695" cy="616059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RPA </a:t>
            </a:r>
            <a:r>
              <a:rPr lang="ko-KR" altLang="en-US" sz="1200" b="1" smtClean="0">
                <a:solidFill>
                  <a:schemeClr val="tx1"/>
                </a:solidFill>
              </a:rPr>
              <a:t>입문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(3</a:t>
            </a:r>
            <a:r>
              <a:rPr lang="ko-KR" altLang="en-US" sz="1200" b="1" smtClean="0">
                <a:solidFill>
                  <a:schemeClr val="tx1"/>
                </a:solidFill>
              </a:rPr>
              <a:t>주 </a:t>
            </a:r>
            <a:r>
              <a:rPr lang="en-US" altLang="ko-KR" sz="1000" dirty="0" smtClean="0">
                <a:solidFill>
                  <a:schemeClr val="tx1"/>
                </a:solidFill>
              </a:rPr>
              <a:t>4.12~5.12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</a:rPr>
              <a:t>(RPA </a:t>
            </a:r>
            <a:r>
              <a:rPr lang="ko-KR" altLang="en-US" sz="1000" smtClean="0">
                <a:solidFill>
                  <a:schemeClr val="tx1"/>
                </a:solidFill>
              </a:rPr>
              <a:t>친해지기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3" name="갈매기형 수장 32"/>
          <p:cNvSpPr/>
          <p:nvPr/>
        </p:nvSpPr>
        <p:spPr>
          <a:xfrm>
            <a:off x="3359547" y="1616914"/>
            <a:ext cx="2421466" cy="610655"/>
          </a:xfrm>
          <a:prstGeom prst="chevr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RPA </a:t>
            </a:r>
            <a:r>
              <a:rPr lang="ko-KR" altLang="en-US" sz="1200" b="1" smtClean="0">
                <a:solidFill>
                  <a:schemeClr val="tx1"/>
                </a:solidFill>
              </a:rPr>
              <a:t>응용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(3</a:t>
            </a:r>
            <a:r>
              <a:rPr lang="ko-KR" altLang="en-US" sz="1200" b="1" smtClean="0">
                <a:solidFill>
                  <a:schemeClr val="tx1"/>
                </a:solidFill>
              </a:rPr>
              <a:t>주 </a:t>
            </a:r>
            <a:r>
              <a:rPr lang="en-US" altLang="ko-KR" sz="1000" dirty="0" smtClean="0">
                <a:solidFill>
                  <a:schemeClr val="tx1"/>
                </a:solidFill>
              </a:rPr>
              <a:t>5.15~6.02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</a:rPr>
              <a:t>(RPA </a:t>
            </a:r>
            <a:r>
              <a:rPr lang="ko-KR" altLang="en-US" sz="1000" smtClean="0">
                <a:solidFill>
                  <a:schemeClr val="tx1"/>
                </a:solidFill>
              </a:rPr>
              <a:t>활용성 알아가기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4" name="갈매기형 수장 33"/>
          <p:cNvSpPr/>
          <p:nvPr/>
        </p:nvSpPr>
        <p:spPr>
          <a:xfrm>
            <a:off x="5731791" y="1616914"/>
            <a:ext cx="2421466" cy="610655"/>
          </a:xfrm>
          <a:prstGeom prst="chevr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RPA </a:t>
            </a:r>
            <a:r>
              <a:rPr lang="ko-KR" altLang="en-US" sz="1200" b="1" smtClean="0">
                <a:solidFill>
                  <a:schemeClr val="tx1"/>
                </a:solidFill>
              </a:rPr>
              <a:t>실무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</a:rPr>
              <a:t>(RPA </a:t>
            </a:r>
            <a:r>
              <a:rPr lang="ko-KR" altLang="en-US" sz="1000" smtClean="0">
                <a:solidFill>
                  <a:schemeClr val="tx1"/>
                </a:solidFill>
              </a:rPr>
              <a:t>실전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47304" y="1324006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1</a:t>
            </a:r>
            <a:r>
              <a:rPr lang="ko-KR" altLang="en-US" sz="1100" b="1" smtClean="0"/>
              <a:t>단계</a:t>
            </a:r>
            <a:endParaRPr lang="ko-KR" altLang="en-US" sz="1100" b="1"/>
          </a:p>
        </p:txBody>
      </p:sp>
      <p:sp>
        <p:nvSpPr>
          <p:cNvPr id="36" name="TextBox 35"/>
          <p:cNvSpPr txBox="1"/>
          <p:nvPr/>
        </p:nvSpPr>
        <p:spPr>
          <a:xfrm>
            <a:off x="4228037" y="1324006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2</a:t>
            </a:r>
            <a:r>
              <a:rPr lang="ko-KR" altLang="en-US" sz="1100" b="1" smtClean="0"/>
              <a:t>단계</a:t>
            </a:r>
            <a:endParaRPr lang="ko-KR" altLang="en-US" sz="1100" b="1"/>
          </a:p>
        </p:txBody>
      </p:sp>
      <p:sp>
        <p:nvSpPr>
          <p:cNvPr id="37" name="TextBox 36"/>
          <p:cNvSpPr txBox="1"/>
          <p:nvPr/>
        </p:nvSpPr>
        <p:spPr>
          <a:xfrm>
            <a:off x="6471704" y="1333041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3</a:t>
            </a:r>
            <a:r>
              <a:rPr lang="ko-KR" altLang="en-US" sz="1100" b="1" smtClean="0"/>
              <a:t>단계</a:t>
            </a:r>
            <a:endParaRPr lang="ko-KR" altLang="en-US" sz="1100" b="1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2692" y="6424919"/>
            <a:ext cx="862860" cy="360000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4135" y="6424919"/>
            <a:ext cx="83848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36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0" y="618067"/>
            <a:ext cx="12192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4867" y="135467"/>
            <a:ext cx="29450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</a:t>
            </a:r>
            <a:r>
              <a:rPr lang="ko-KR" altLang="en-US" sz="2000" b="1" smtClean="0"/>
              <a:t>별첨</a:t>
            </a:r>
            <a:r>
              <a:rPr lang="en-US" altLang="ko-KR" sz="2000" b="1" dirty="0" smtClean="0"/>
              <a:t>] </a:t>
            </a:r>
            <a:r>
              <a:rPr lang="ko-KR" altLang="en-US" sz="2000" b="1" smtClean="0"/>
              <a:t>교육 신청자 </a:t>
            </a:r>
            <a:r>
              <a:rPr lang="ko-KR" altLang="en-US" sz="2000" b="1" dirty="0" smtClean="0"/>
              <a:t>현황</a:t>
            </a:r>
            <a:endParaRPr lang="ko-KR" altLang="en-US" sz="2000" b="1" dirty="0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2692" y="6424919"/>
            <a:ext cx="862860" cy="360000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4135" y="6424919"/>
            <a:ext cx="838480" cy="360000"/>
          </a:xfrm>
          <a:prstGeom prst="rect">
            <a:avLst/>
          </a:prstGeom>
        </p:spPr>
      </p:pic>
      <p:sp>
        <p:nvSpPr>
          <p:cNvPr id="5" name="이등변 삼각형 4"/>
          <p:cNvSpPr/>
          <p:nvPr/>
        </p:nvSpPr>
        <p:spPr>
          <a:xfrm rot="5400000">
            <a:off x="1099691" y="3294344"/>
            <a:ext cx="2934885" cy="289317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8669724" y="823967"/>
            <a:ext cx="2933560" cy="2492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b="1" dirty="0" smtClean="0"/>
              <a:t>☞ 교육 담당자</a:t>
            </a:r>
            <a:endParaRPr lang="en-US" altLang="ko-KR" sz="1600" b="1" dirty="0" smtClean="0"/>
          </a:p>
          <a:p>
            <a:pPr>
              <a:lnSpc>
                <a:spcPct val="130000"/>
              </a:lnSpc>
            </a:pPr>
            <a:endParaRPr lang="en-US" altLang="ko-KR" sz="1600" dirty="0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ko-KR" altLang="en-US" sz="1200" b="1" dirty="0" smtClean="0"/>
              <a:t>김동현 실장 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en-US" altLang="ko-KR" sz="1200" dirty="0" smtClean="0"/>
              <a:t> - </a:t>
            </a:r>
            <a:r>
              <a:rPr lang="ko-KR" altLang="en-US" sz="1200" smtClean="0"/>
              <a:t>전체 진행 일정 체크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 - </a:t>
            </a:r>
            <a:r>
              <a:rPr lang="ko-KR" altLang="en-US" sz="1200" smtClean="0"/>
              <a:t>온라인 교육 진행 점검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en-US" altLang="ko-KR" sz="1600" dirty="0" smtClean="0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ko-KR" altLang="en-US" sz="1200" b="1" dirty="0" smtClean="0"/>
              <a:t>유황선 매니저 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en-US" altLang="ko-KR" sz="1200" dirty="0" smtClean="0"/>
              <a:t> - </a:t>
            </a:r>
            <a:r>
              <a:rPr lang="ko-KR" altLang="en-US" sz="1200" smtClean="0"/>
              <a:t>온라인 교육 </a:t>
            </a:r>
            <a:r>
              <a:rPr lang="en-US" altLang="ko-KR" sz="1200" dirty="0" smtClean="0"/>
              <a:t>Support </a:t>
            </a:r>
            <a:br>
              <a:rPr lang="en-US" altLang="ko-KR" sz="1200" dirty="0" smtClean="0"/>
            </a:br>
            <a:r>
              <a:rPr lang="en-US" altLang="ko-KR" sz="1200" dirty="0" smtClean="0"/>
              <a:t> - Automation Anywhere </a:t>
            </a:r>
            <a:r>
              <a:rPr lang="ko-KR" altLang="en-US" sz="1200" smtClean="0"/>
              <a:t>교육 진행</a:t>
            </a:r>
            <a:endParaRPr lang="ko-KR" altLang="en-US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000589"/>
              </p:ext>
            </p:extLst>
          </p:nvPr>
        </p:nvGraphicFramePr>
        <p:xfrm>
          <a:off x="275582" y="1218557"/>
          <a:ext cx="1821254" cy="46058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7535"/>
                <a:gridCol w="643719"/>
              </a:tblGrid>
              <a:tr h="28786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부서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신청자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786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건설팀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78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MDM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786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반도체</a:t>
                      </a:r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78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ESG</a:t>
                      </a:r>
                      <a:r>
                        <a:rPr lang="ko-KR" altLang="en-US" sz="1100" u="none" strike="noStrike">
                          <a:effectLst/>
                        </a:rPr>
                        <a:t>추진팀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786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유통서비스팀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786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반도체</a:t>
                      </a:r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786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오픈비즈팀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78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IT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786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에너지</a:t>
                      </a:r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78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</a:t>
                      </a:r>
                      <a:r>
                        <a:rPr lang="ko-KR" altLang="en-US" sz="1100" u="none" strike="noStrike">
                          <a:effectLst/>
                        </a:rPr>
                        <a:t>상품기획팀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78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</a:t>
                      </a:r>
                      <a:r>
                        <a:rPr lang="ko-KR" altLang="en-US" sz="1100" u="none" strike="noStrike">
                          <a:effectLst/>
                        </a:rPr>
                        <a:t>유통사업팀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786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얼라이언스팀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786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에너지</a:t>
                      </a:r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786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통신팀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786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총합계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650107"/>
              </p:ext>
            </p:extLst>
          </p:nvPr>
        </p:nvGraphicFramePr>
        <p:xfrm>
          <a:off x="2985622" y="823967"/>
          <a:ext cx="2119141" cy="52127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0135"/>
                <a:gridCol w="749006"/>
              </a:tblGrid>
              <a:tr h="2085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부서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56" marR="3956" marT="39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이름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56" marR="3956" marT="39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ESG</a:t>
                      </a:r>
                      <a:r>
                        <a:rPr lang="ko-KR" altLang="en-US" sz="900" u="none" strike="noStrike">
                          <a:effectLst/>
                        </a:rPr>
                        <a:t>추진팀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56" marR="3956" marT="39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강성훈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56" marR="3956" marT="39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ESG</a:t>
                      </a:r>
                      <a:r>
                        <a:rPr lang="ko-KR" altLang="en-US" sz="900" u="none" strike="noStrike">
                          <a:effectLst/>
                        </a:rPr>
                        <a:t>추진팀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56" marR="3956" marT="39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김광일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56" marR="3956" marT="39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ESG</a:t>
                      </a:r>
                      <a:r>
                        <a:rPr lang="ko-KR" altLang="en-US" sz="900" u="none" strike="noStrike">
                          <a:effectLst/>
                        </a:rPr>
                        <a:t>추진팀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56" marR="3956" marT="39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박종석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56" marR="3956" marT="39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ESG</a:t>
                      </a:r>
                      <a:r>
                        <a:rPr lang="ko-KR" altLang="en-US" sz="900" u="none" strike="noStrike">
                          <a:effectLst/>
                        </a:rPr>
                        <a:t>추진팀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56" marR="3956" marT="39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이진호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56" marR="3956" marT="39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MDM</a:t>
                      </a:r>
                      <a:r>
                        <a:rPr lang="ko-KR" altLang="en-US" sz="900" u="none" strike="noStrike">
                          <a:effectLst/>
                        </a:rPr>
                        <a:t>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56" marR="3956" marT="39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김정순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56" marR="3956" marT="39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MDM</a:t>
                      </a:r>
                      <a:r>
                        <a:rPr lang="ko-KR" altLang="en-US" sz="900" u="none" strike="noStrike">
                          <a:effectLst/>
                        </a:rPr>
                        <a:t>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56" marR="3956" marT="39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오서윤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56" marR="3956" marT="39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MDM</a:t>
                      </a:r>
                      <a:r>
                        <a:rPr lang="ko-KR" altLang="en-US" sz="900" u="none" strike="noStrike">
                          <a:effectLst/>
                        </a:rPr>
                        <a:t>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56" marR="3956" marT="39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이경진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56" marR="3956" marT="39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MDM</a:t>
                      </a:r>
                      <a:r>
                        <a:rPr lang="ko-KR" altLang="en-US" sz="900" u="none" strike="noStrike">
                          <a:effectLst/>
                        </a:rPr>
                        <a:t>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56" marR="3956" marT="39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effectLst/>
                        </a:rPr>
                        <a:t>이수록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56" marR="3956" marT="39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MDM</a:t>
                      </a:r>
                      <a:r>
                        <a:rPr lang="ko-KR" altLang="en-US" sz="900" u="none" strike="noStrike">
                          <a:effectLst/>
                        </a:rPr>
                        <a:t>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56" marR="3956" marT="39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이정호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56" marR="3956" marT="39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MDM</a:t>
                      </a:r>
                      <a:r>
                        <a:rPr lang="ko-KR" altLang="en-US" sz="900" u="none" strike="noStrike">
                          <a:effectLst/>
                        </a:rPr>
                        <a:t>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56" marR="3956" marT="39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장지은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56" marR="3956" marT="39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MDM</a:t>
                      </a:r>
                      <a:r>
                        <a:rPr lang="ko-KR" altLang="en-US" sz="900" u="none" strike="noStrike">
                          <a:effectLst/>
                        </a:rPr>
                        <a:t>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56" marR="3956" marT="39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조은미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56" marR="3956" marT="39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SE</a:t>
                      </a:r>
                      <a:r>
                        <a:rPr lang="ko-KR" altLang="en-US" sz="900" u="none" strike="noStrike">
                          <a:effectLst/>
                        </a:rPr>
                        <a:t>상품기획팀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56" marR="3956" marT="39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김혜민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56" marR="3956" marT="39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SE</a:t>
                      </a:r>
                      <a:r>
                        <a:rPr lang="ko-KR" altLang="en-US" sz="900" u="none" strike="noStrike">
                          <a:effectLst/>
                        </a:rPr>
                        <a:t>유통사업팀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56" marR="3956" marT="39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홍문기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56" marR="3956" marT="39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5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반도체</a:t>
                      </a:r>
                      <a:r>
                        <a:rPr lang="en-US" altLang="ko-KR" sz="900" u="none" strike="noStrike" dirty="0">
                          <a:effectLst/>
                        </a:rPr>
                        <a:t>1</a:t>
                      </a:r>
                      <a:r>
                        <a:rPr lang="ko-KR" altLang="en-US" sz="900" u="none" strike="noStrike">
                          <a:effectLst/>
                        </a:rPr>
                        <a:t>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56" marR="3956" marT="39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이광명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56" marR="3956" marT="39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5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반도체</a:t>
                      </a:r>
                      <a:r>
                        <a:rPr lang="en-US" altLang="ko-KR" sz="900" u="none" strike="noStrike" dirty="0">
                          <a:effectLst/>
                        </a:rPr>
                        <a:t>1</a:t>
                      </a:r>
                      <a:r>
                        <a:rPr lang="ko-KR" altLang="en-US" sz="900" u="none" strike="noStrike">
                          <a:effectLst/>
                        </a:rPr>
                        <a:t>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56" marR="3956" marT="39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정재헌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56" marR="3956" marT="39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5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반도체</a:t>
                      </a:r>
                      <a:r>
                        <a:rPr lang="en-US" altLang="ko-KR" sz="900" u="none" strike="noStrike" dirty="0">
                          <a:effectLst/>
                        </a:rPr>
                        <a:t>1</a:t>
                      </a:r>
                      <a:r>
                        <a:rPr lang="ko-KR" altLang="en-US" sz="900" u="none" strike="noStrike">
                          <a:effectLst/>
                        </a:rPr>
                        <a:t>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56" marR="3956" marT="39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하진호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56" marR="3956" marT="39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5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반도체</a:t>
                      </a:r>
                      <a:r>
                        <a:rPr lang="en-US" altLang="ko-KR" sz="900" u="none" strike="noStrike" dirty="0">
                          <a:effectLst/>
                        </a:rPr>
                        <a:t>2</a:t>
                      </a:r>
                      <a:r>
                        <a:rPr lang="ko-KR" altLang="en-US" sz="900" u="none" strike="noStrike">
                          <a:effectLst/>
                        </a:rPr>
                        <a:t>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56" marR="3956" marT="39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김지원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56" marR="3956" marT="39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5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반도체</a:t>
                      </a:r>
                      <a:r>
                        <a:rPr lang="en-US" altLang="ko-KR" sz="900" u="none" strike="noStrike" dirty="0">
                          <a:effectLst/>
                        </a:rPr>
                        <a:t>2</a:t>
                      </a:r>
                      <a:r>
                        <a:rPr lang="ko-KR" altLang="en-US" sz="900" u="none" strike="noStrike">
                          <a:effectLst/>
                        </a:rPr>
                        <a:t>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56" marR="3956" marT="39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박동진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56" marR="3956" marT="39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5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반도체</a:t>
                      </a:r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r>
                        <a:rPr lang="ko-KR" altLang="en-US" sz="900" u="none" strike="noStrike">
                          <a:effectLst/>
                        </a:rPr>
                        <a:t>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56" marR="3956" marT="39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박용규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56" marR="3956" marT="39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5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반도체</a:t>
                      </a:r>
                      <a:r>
                        <a:rPr lang="en-US" altLang="ko-KR" sz="900" u="none" strike="noStrike" dirty="0">
                          <a:effectLst/>
                        </a:rPr>
                        <a:t>2</a:t>
                      </a:r>
                      <a:r>
                        <a:rPr lang="ko-KR" altLang="en-US" sz="900" u="none" strike="noStrike">
                          <a:effectLst/>
                        </a:rPr>
                        <a:t>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56" marR="3956" marT="39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박준오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56" marR="3956" marT="39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5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반도체</a:t>
                      </a:r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r>
                        <a:rPr lang="ko-KR" altLang="en-US" sz="900" u="none" strike="noStrike">
                          <a:effectLst/>
                        </a:rPr>
                        <a:t>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56" marR="3956" marT="39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심재열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56" marR="3956" marT="39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5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반도체</a:t>
                      </a:r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r>
                        <a:rPr lang="ko-KR" altLang="en-US" sz="900" u="none" strike="noStrike">
                          <a:effectLst/>
                        </a:rPr>
                        <a:t>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56" marR="3956" marT="39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양나영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56" marR="3956" marT="39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5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반도체</a:t>
                      </a:r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r>
                        <a:rPr lang="ko-KR" altLang="en-US" sz="900" u="none" strike="noStrike">
                          <a:effectLst/>
                        </a:rPr>
                        <a:t>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56" marR="3956" marT="39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탁민호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56" marR="3956" marT="39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5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얼라이언스팀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56" marR="3956" marT="39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김석태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56" marR="3956" marT="39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406848"/>
              </p:ext>
            </p:extLst>
          </p:nvPr>
        </p:nvGraphicFramePr>
        <p:xfrm>
          <a:off x="5430402" y="823973"/>
          <a:ext cx="2119141" cy="5212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0135"/>
                <a:gridCol w="749006"/>
              </a:tblGrid>
              <a:tr h="2004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부서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56" marR="3956" marT="39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이름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56" marR="3956" marT="39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04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에너지</a:t>
                      </a:r>
                      <a:r>
                        <a:rPr lang="en-US" altLang="ko-KR" sz="900" u="none" strike="noStrike" dirty="0">
                          <a:effectLst/>
                        </a:rPr>
                        <a:t>1</a:t>
                      </a:r>
                      <a:r>
                        <a:rPr lang="ko-KR" altLang="en-US" sz="900" u="none" strike="noStrike">
                          <a:effectLst/>
                        </a:rPr>
                        <a:t>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56" marR="3956" marT="39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김상아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56" marR="3956" marT="39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04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에너지</a:t>
                      </a:r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r>
                        <a:rPr lang="ko-KR" altLang="en-US" sz="900" u="none" strike="noStrike">
                          <a:effectLst/>
                        </a:rPr>
                        <a:t>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56" marR="3956" marT="39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정현경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56" marR="3956" marT="39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04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에너지</a:t>
                      </a:r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r>
                        <a:rPr lang="ko-KR" altLang="en-US" sz="900" u="none" strike="noStrike">
                          <a:effectLst/>
                        </a:rPr>
                        <a:t>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56" marR="3956" marT="39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박현정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56" marR="3956" marT="39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04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오픈비즈팀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56" marR="3956" marT="39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김영진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56" marR="3956" marT="39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04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오픈비즈팀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56" marR="3956" marT="39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김희원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56" marR="3956" marT="39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04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오픈비즈팀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56" marR="3956" marT="39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이재현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56" marR="3956" marT="39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04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유통서비스팀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56" marR="3956" marT="39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강세훈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56" marR="3956" marT="39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04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유통서비스팀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56" marR="3956" marT="39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김세희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56" marR="3956" marT="39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04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유통서비스팀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56" marR="3956" marT="39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김종휘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56" marR="3956" marT="39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04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유통서비스팀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56" marR="3956" marT="39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이다솜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56" marR="3956" marT="39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04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통신팀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56" marR="3956" marT="39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주영은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56" marR="3956" marT="39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04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IT</a:t>
                      </a:r>
                      <a:r>
                        <a:rPr lang="ko-KR" altLang="en-US" sz="900" u="none" strike="noStrike">
                          <a:effectLst/>
                        </a:rPr>
                        <a:t>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56" marR="3956" marT="39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박성환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56" marR="3956" marT="39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04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IT</a:t>
                      </a:r>
                      <a:r>
                        <a:rPr lang="ko-KR" altLang="en-US" sz="900" u="none" strike="noStrike">
                          <a:effectLst/>
                        </a:rPr>
                        <a:t>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56" marR="3956" marT="39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오호식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56" marR="3956" marT="39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04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건설팀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56" marR="3956" marT="39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김미진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56" marR="3956" marT="39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04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건설팀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56" marR="3956" marT="39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김소현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56" marR="3956" marT="39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04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건설팀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56" marR="3956" marT="39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성은희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56" marR="3956" marT="39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04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건설팀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56" marR="3956" marT="39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윤지원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56" marR="3956" marT="39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04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건설팀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56" marR="3956" marT="39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이가경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56" marR="3956" marT="39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04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건설팀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56" marR="3956" marT="39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이근명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56" marR="3956" marT="39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04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건설팀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56" marR="3956" marT="39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이기민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56" marR="3956" marT="39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04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건설팀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56" marR="3956" marT="39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장희식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56" marR="3956" marT="39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04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건설팀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56" marR="3956" marT="39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조현곤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56" marR="3956" marT="39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04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건설팀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56" marR="3956" marT="39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조현희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56" marR="3956" marT="39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04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건설팀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56" marR="3956" marT="39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최준희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56" marR="3956" marT="39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04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건설팀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56" marR="3956" marT="39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최지균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56" marR="3956" marT="39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418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0" y="618067"/>
            <a:ext cx="12192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4867" y="135467"/>
            <a:ext cx="2218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[1</a:t>
            </a:r>
            <a:r>
              <a:rPr lang="ko-KR" altLang="en-US" sz="2000" b="1" smtClean="0"/>
              <a:t>단계</a:t>
            </a:r>
            <a:r>
              <a:rPr lang="en-US" altLang="ko-KR" sz="2000" b="1" dirty="0" smtClean="0"/>
              <a:t>] </a:t>
            </a:r>
            <a:r>
              <a:rPr lang="ko-KR" altLang="en-US" sz="2000" b="1" smtClean="0"/>
              <a:t>교육 </a:t>
            </a:r>
            <a:r>
              <a:rPr lang="en-US" altLang="ko-KR" sz="2000" b="1" dirty="0" smtClean="0"/>
              <a:t>Part</a:t>
            </a:r>
            <a:endParaRPr lang="ko-KR" altLang="en-US" sz="2000" b="1" dirty="0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2692" y="6424919"/>
            <a:ext cx="862860" cy="360000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4135" y="6424919"/>
            <a:ext cx="838480" cy="360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24956" y="96782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</a:t>
            </a:r>
            <a:r>
              <a:rPr lang="ko-KR" altLang="en-US" b="1"/>
              <a:t> </a:t>
            </a:r>
            <a:r>
              <a:rPr lang="ko-KR" altLang="en-US" b="1" smtClean="0"/>
              <a:t>조</a:t>
            </a:r>
            <a:endParaRPr lang="ko-KR" altLang="en-US" b="1"/>
          </a:p>
        </p:txBody>
      </p:sp>
      <p:sp>
        <p:nvSpPr>
          <p:cNvPr id="13" name="TextBox 12"/>
          <p:cNvSpPr txBox="1"/>
          <p:nvPr/>
        </p:nvSpPr>
        <p:spPr>
          <a:xfrm>
            <a:off x="4765732" y="939799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B</a:t>
            </a:r>
            <a:r>
              <a:rPr lang="ko-KR" altLang="en-US" b="1" smtClean="0"/>
              <a:t> 조</a:t>
            </a:r>
            <a:endParaRPr lang="ko-KR" alt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7645570" y="948265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</a:t>
            </a:r>
            <a:r>
              <a:rPr lang="ko-KR" altLang="en-US" b="1" smtClean="0"/>
              <a:t> 조</a:t>
            </a:r>
            <a:endParaRPr lang="ko-KR" altLang="en-US" b="1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362928"/>
              </p:ext>
            </p:extLst>
          </p:nvPr>
        </p:nvGraphicFramePr>
        <p:xfrm>
          <a:off x="7010399" y="1686912"/>
          <a:ext cx="1913468" cy="32914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7156"/>
                <a:gridCol w="676312"/>
              </a:tblGrid>
              <a:tr h="32914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반도체</a:t>
                      </a:r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이광명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914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반도체</a:t>
                      </a:r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정재헌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914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반도체</a:t>
                      </a:r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하진호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914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반도체</a:t>
                      </a:r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김지원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914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반도체</a:t>
                      </a:r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박동진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914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반도체</a:t>
                      </a:r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박용규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914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반도체</a:t>
                      </a:r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박준오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914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반도체</a:t>
                      </a:r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심재열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914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반도체</a:t>
                      </a:r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양나영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914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반도체</a:t>
                      </a:r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탁민호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235255"/>
              </p:ext>
            </p:extLst>
          </p:nvPr>
        </p:nvGraphicFramePr>
        <p:xfrm>
          <a:off x="783717" y="1686926"/>
          <a:ext cx="2332016" cy="47589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6008"/>
                <a:gridCol w="1166008"/>
              </a:tblGrid>
              <a:tr h="2169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ESG</a:t>
                      </a:r>
                      <a:r>
                        <a:rPr lang="ko-KR" altLang="en-US" sz="1100" u="none" strike="noStrike">
                          <a:effectLst/>
                        </a:rPr>
                        <a:t>추진팀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강성훈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9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ESG</a:t>
                      </a:r>
                      <a:r>
                        <a:rPr lang="ko-KR" altLang="en-US" sz="1100" u="none" strike="noStrike">
                          <a:effectLst/>
                        </a:rPr>
                        <a:t>추진팀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김광일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9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ESG</a:t>
                      </a:r>
                      <a:r>
                        <a:rPr lang="ko-KR" altLang="en-US" sz="1100" u="none" strike="noStrike">
                          <a:effectLst/>
                        </a:rPr>
                        <a:t>추진팀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박종석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9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ESG</a:t>
                      </a:r>
                      <a:r>
                        <a:rPr lang="ko-KR" altLang="en-US" sz="1100" u="none" strike="noStrike">
                          <a:effectLst/>
                        </a:rPr>
                        <a:t>추진팀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이진호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9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MDM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김정순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9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MDM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오서윤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9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MDM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이경진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9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MDM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이수록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9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MDM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이정호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9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MDM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장지은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9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MDM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조은미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69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</a:t>
                      </a:r>
                      <a:r>
                        <a:rPr lang="ko-KR" altLang="en-US" sz="1100" u="none" strike="noStrike">
                          <a:effectLst/>
                        </a:rPr>
                        <a:t>상품기획팀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김혜민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69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</a:t>
                      </a:r>
                      <a:r>
                        <a:rPr lang="ko-KR" altLang="en-US" sz="1100" u="none" strike="noStrike">
                          <a:effectLst/>
                        </a:rPr>
                        <a:t>유통사업팀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홍문기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69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얼라이언스팀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김석태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9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에너지</a:t>
                      </a:r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김상아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9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에너지</a:t>
                      </a:r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정현경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9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에너지</a:t>
                      </a:r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박현정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9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통신팀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주영은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9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IT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박성환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9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IT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오호식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16" marR="9016" marT="901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634643"/>
              </p:ext>
            </p:extLst>
          </p:nvPr>
        </p:nvGraphicFramePr>
        <p:xfrm>
          <a:off x="3919062" y="1686918"/>
          <a:ext cx="2492828" cy="47589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6414"/>
                <a:gridCol w="1246414"/>
              </a:tblGrid>
              <a:tr h="3377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오픈비즈팀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10" marR="8410" marT="841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김영진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10" marR="8410" marT="841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77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오픈비즈팀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10" marR="8410" marT="841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김희원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10" marR="8410" marT="841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77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오픈비즈팀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10" marR="8410" marT="841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이재현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10" marR="8410" marT="841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77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유통서비스팀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10" marR="8410" marT="841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강세훈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10" marR="8410" marT="841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77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유통서비스팀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10" marR="8410" marT="841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김세희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10" marR="8410" marT="841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77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유통서비스팀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10" marR="8410" marT="841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김종휘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10" marR="8410" marT="841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77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유통서비스팀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10" marR="8410" marT="841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이다솜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10" marR="8410" marT="841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953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건설팀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10" marR="8410" marT="841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김미진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10" marR="8410" marT="841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953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건설팀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10" marR="8410" marT="841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김소현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10" marR="8410" marT="841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953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건설팀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10" marR="8410" marT="841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성은희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10" marR="8410" marT="841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953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건설팀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10" marR="8410" marT="841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윤지원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10" marR="8410" marT="841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953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건설팀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10" marR="8410" marT="841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이가경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10" marR="8410" marT="841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953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건설팀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10" marR="8410" marT="841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이근명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10" marR="8410" marT="841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953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건설팀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10" marR="8410" marT="841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이기민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10" marR="8410" marT="841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953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건설팀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10" marR="8410" marT="841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장희식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10" marR="8410" marT="841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953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건설팀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10" marR="8410" marT="841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조현곤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10" marR="8410" marT="841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953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건설팀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10" marR="8410" marT="841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조현희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10" marR="8410" marT="841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953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건설팀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10" marR="8410" marT="841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최준희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10" marR="8410" marT="841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953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건설팀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10" marR="8410" marT="841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최지균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10" marR="8410" marT="841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5" name="직선 연결선 14"/>
          <p:cNvCxnSpPr/>
          <p:nvPr/>
        </p:nvCxnSpPr>
        <p:spPr>
          <a:xfrm>
            <a:off x="1523888" y="1353512"/>
            <a:ext cx="7880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694074" y="1353512"/>
            <a:ext cx="7880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7589502" y="1353512"/>
            <a:ext cx="7880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37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725</Words>
  <Application>Microsoft Office PowerPoint</Application>
  <PresentationFormat>와이드스크린</PresentationFormat>
  <Paragraphs>288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Wingdings</vt:lpstr>
      <vt:lpstr>Office 테마</vt:lpstr>
      <vt:lpstr>[RPA] 구성원 교육 기획(案)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SAJ09210004</dc:creator>
  <cp:lastModifiedBy>SAJ09210004</cp:lastModifiedBy>
  <cp:revision>39</cp:revision>
  <cp:lastPrinted>2023-04-05T04:06:44Z</cp:lastPrinted>
  <dcterms:created xsi:type="dcterms:W3CDTF">2023-04-05T03:52:59Z</dcterms:created>
  <dcterms:modified xsi:type="dcterms:W3CDTF">2023-04-09T23:58:57Z</dcterms:modified>
</cp:coreProperties>
</file>