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3" r:id="rId5"/>
    <p:sldId id="258" r:id="rId6"/>
    <p:sldId id="260" r:id="rId7"/>
    <p:sldId id="262" r:id="rId8"/>
    <p:sldId id="264" r:id="rId9"/>
    <p:sldId id="267" r:id="rId10"/>
    <p:sldId id="268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963" autoAdjust="0"/>
    <p:restoredTop sz="94660"/>
  </p:normalViewPr>
  <p:slideViewPr>
    <p:cSldViewPr snapToGrid="0">
      <p:cViewPr>
        <p:scale>
          <a:sx n="100" d="100"/>
          <a:sy n="100" d="100"/>
        </p:scale>
        <p:origin x="47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F8E7F-ECA4-4F79-8BD4-9D90B257F24F}" type="datetimeFigureOut">
              <a:rPr lang="ko-KR" altLang="en-US" smtClean="0"/>
              <a:t>2021-08-10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7212-B623-4750-BD8B-89EB9628DC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1370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F8E7F-ECA4-4F79-8BD4-9D90B257F24F}" type="datetimeFigureOut">
              <a:rPr lang="ko-KR" altLang="en-US" smtClean="0"/>
              <a:t>2021-08-10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7212-B623-4750-BD8B-89EB9628DC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4670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F8E7F-ECA4-4F79-8BD4-9D90B257F24F}" type="datetimeFigureOut">
              <a:rPr lang="ko-KR" altLang="en-US" smtClean="0"/>
              <a:t>2021-08-10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7212-B623-4750-BD8B-89EB9628DC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860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F8E7F-ECA4-4F79-8BD4-9D90B257F24F}" type="datetimeFigureOut">
              <a:rPr lang="ko-KR" altLang="en-US" smtClean="0"/>
              <a:t>2021-08-10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7212-B623-4750-BD8B-89EB9628DC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4411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F8E7F-ECA4-4F79-8BD4-9D90B257F24F}" type="datetimeFigureOut">
              <a:rPr lang="ko-KR" altLang="en-US" smtClean="0"/>
              <a:t>2021-08-10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7212-B623-4750-BD8B-89EB9628DC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0932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F8E7F-ECA4-4F79-8BD4-9D90B257F24F}" type="datetimeFigureOut">
              <a:rPr lang="ko-KR" altLang="en-US" smtClean="0"/>
              <a:t>2021-08-10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7212-B623-4750-BD8B-89EB9628DC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1687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F8E7F-ECA4-4F79-8BD4-9D90B257F24F}" type="datetimeFigureOut">
              <a:rPr lang="ko-KR" altLang="en-US" smtClean="0"/>
              <a:t>2021-08-10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7212-B623-4750-BD8B-89EB9628DC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8523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F8E7F-ECA4-4F79-8BD4-9D90B257F24F}" type="datetimeFigureOut">
              <a:rPr lang="ko-KR" altLang="en-US" smtClean="0"/>
              <a:t>2021-08-10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7212-B623-4750-BD8B-89EB9628DC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2358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F8E7F-ECA4-4F79-8BD4-9D90B257F24F}" type="datetimeFigureOut">
              <a:rPr lang="ko-KR" altLang="en-US" smtClean="0"/>
              <a:t>2021-08-10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7212-B623-4750-BD8B-89EB9628DC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7063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F8E7F-ECA4-4F79-8BD4-9D90B257F24F}" type="datetimeFigureOut">
              <a:rPr lang="ko-KR" altLang="en-US" smtClean="0"/>
              <a:t>2021-08-10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7212-B623-4750-BD8B-89EB9628DC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4771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F8E7F-ECA4-4F79-8BD4-9D90B257F24F}" type="datetimeFigureOut">
              <a:rPr lang="ko-KR" altLang="en-US" smtClean="0"/>
              <a:t>2021-08-10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7212-B623-4750-BD8B-89EB9628DC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9731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CF8E7F-ECA4-4F79-8BD4-9D90B257F24F}" type="datetimeFigureOut">
              <a:rPr lang="ko-KR" altLang="en-US" smtClean="0"/>
              <a:t>2021-08-10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567212-B623-4750-BD8B-89EB9628DC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7078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538264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43711" y="90791"/>
            <a:ext cx="1460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시작즈음에</a:t>
            </a:r>
            <a:r>
              <a:rPr lang="en-US" altLang="ko-KR" b="1" dirty="0" smtClean="0"/>
              <a:t>..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1516040" y="275457"/>
            <a:ext cx="6415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i="1" dirty="0" smtClean="0"/>
              <a:t>IT </a:t>
            </a:r>
            <a:r>
              <a:rPr lang="ko-KR" altLang="en-US" sz="1100" b="1" i="1" dirty="0" smtClean="0"/>
              <a:t>늦공</a:t>
            </a:r>
            <a:endParaRPr lang="ko-KR" altLang="en-US" sz="1100" b="1" i="1" dirty="0"/>
          </a:p>
        </p:txBody>
      </p:sp>
      <p:sp>
        <p:nvSpPr>
          <p:cNvPr id="14" name="타원 13"/>
          <p:cNvSpPr/>
          <p:nvPr/>
        </p:nvSpPr>
        <p:spPr>
          <a:xfrm>
            <a:off x="1251624" y="1575879"/>
            <a:ext cx="2568103" cy="238003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tx1"/>
                </a:solidFill>
              </a:rPr>
              <a:t>전산실 근무하며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/>
                </a:solidFill>
              </a:rPr>
              <a:t>Jsp</a:t>
            </a:r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  <a:r>
              <a:rPr lang="ko-KR" altLang="en-US" sz="1400" dirty="0" smtClean="0">
                <a:solidFill>
                  <a:schemeClr val="tx1"/>
                </a:solidFill>
              </a:rPr>
              <a:t>만 사용하는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tx1"/>
                </a:solidFill>
              </a:rPr>
              <a:t>나는 고</a:t>
            </a:r>
            <a:r>
              <a:rPr lang="en-US" altLang="ko-KR" sz="1400" dirty="0" smtClean="0">
                <a:solidFill>
                  <a:schemeClr val="tx1"/>
                </a:solidFill>
              </a:rPr>
              <a:t>(</a:t>
            </a:r>
            <a:r>
              <a:rPr lang="ko-KR" altLang="en-US" sz="1400" dirty="0" smtClean="0">
                <a:solidFill>
                  <a:schemeClr val="tx1"/>
                </a:solidFill>
              </a:rPr>
              <a:t>참</a:t>
            </a:r>
            <a:r>
              <a:rPr lang="en-US" altLang="ko-KR" sz="1400" dirty="0" smtClean="0">
                <a:solidFill>
                  <a:schemeClr val="tx1"/>
                </a:solidFill>
              </a:rPr>
              <a:t>)</a:t>
            </a:r>
            <a:r>
              <a:rPr lang="ko-KR" altLang="en-US" sz="1400" dirty="0" smtClean="0">
                <a:solidFill>
                  <a:schemeClr val="tx1"/>
                </a:solidFill>
              </a:rPr>
              <a:t>인물</a:t>
            </a:r>
            <a:r>
              <a:rPr lang="en-US" altLang="ko-KR" sz="1400" dirty="0" smtClean="0">
                <a:solidFill>
                  <a:schemeClr val="tx1"/>
                </a:solidFill>
              </a:rPr>
              <a:t>…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6631020" y="1575879"/>
            <a:ext cx="2568103" cy="238003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tx1"/>
                </a:solidFill>
              </a:rPr>
              <a:t>요즘 대세는</a:t>
            </a:r>
            <a:r>
              <a:rPr lang="en-US" altLang="ko-KR" sz="1400" dirty="0" smtClean="0">
                <a:solidFill>
                  <a:schemeClr val="tx1"/>
                </a:solidFill>
              </a:rPr>
              <a:t>..</a:t>
            </a:r>
          </a:p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tx1"/>
                </a:solidFill>
              </a:rPr>
              <a:t>스프링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, IoC, DI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tx1"/>
                </a:solidFill>
              </a:rPr>
              <a:t>모델</a:t>
            </a:r>
            <a:r>
              <a:rPr lang="en-US" altLang="ko-KR" sz="1400" dirty="0" smtClean="0">
                <a:solidFill>
                  <a:schemeClr val="tx1"/>
                </a:solidFill>
              </a:rPr>
              <a:t>2 </a:t>
            </a:r>
            <a:r>
              <a:rPr lang="ko-KR" altLang="en-US" sz="1400" dirty="0" smtClean="0">
                <a:solidFill>
                  <a:schemeClr val="tx1"/>
                </a:solidFill>
              </a:rPr>
              <a:t>방식으로</a:t>
            </a:r>
            <a:r>
              <a:rPr lang="en-US" altLang="ko-KR" sz="1400" dirty="0" smtClean="0">
                <a:solidFill>
                  <a:schemeClr val="tx1"/>
                </a:solidFill>
              </a:rPr>
              <a:t>..</a:t>
            </a:r>
          </a:p>
          <a:p>
            <a:pPr algn="ctr">
              <a:lnSpc>
                <a:spcPct val="150000"/>
              </a:lnSpc>
            </a:pPr>
            <a:endParaRPr lang="en-US" altLang="ko-KR" sz="1400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tx1"/>
                </a:solidFill>
              </a:rPr>
              <a:t>‘21</a:t>
            </a:r>
            <a:r>
              <a:rPr lang="ko-KR" altLang="en-US" sz="1400" dirty="0" smtClean="0">
                <a:solidFill>
                  <a:schemeClr val="tx1"/>
                </a:solidFill>
              </a:rPr>
              <a:t>년부터 공부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오른쪽 화살표 15"/>
          <p:cNvSpPr/>
          <p:nvPr/>
        </p:nvSpPr>
        <p:spPr>
          <a:xfrm>
            <a:off x="4649822" y="246434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이등변 삼각형 16"/>
          <p:cNvSpPr/>
          <p:nvPr/>
        </p:nvSpPr>
        <p:spPr>
          <a:xfrm rot="10800000">
            <a:off x="3942944" y="3644630"/>
            <a:ext cx="2736715" cy="49935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타원 17"/>
          <p:cNvSpPr/>
          <p:nvPr/>
        </p:nvSpPr>
        <p:spPr>
          <a:xfrm>
            <a:off x="3942943" y="4360226"/>
            <a:ext cx="1083013" cy="10296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자바</a:t>
            </a:r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5628230" y="4324821"/>
            <a:ext cx="1083013" cy="10296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DB</a:t>
            </a:r>
            <a:endParaRPr lang="ko-KR" altLang="en-US" dirty="0"/>
          </a:p>
        </p:txBody>
      </p:sp>
      <p:sp>
        <p:nvSpPr>
          <p:cNvPr id="20" name="타원 19"/>
          <p:cNvSpPr/>
          <p:nvPr/>
        </p:nvSpPr>
        <p:spPr>
          <a:xfrm>
            <a:off x="4769794" y="5320288"/>
            <a:ext cx="1083013" cy="10296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서버</a:t>
            </a:r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4724399" y="3670570"/>
            <a:ext cx="1128408" cy="2384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/>
              <a:t>공통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8621494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536971">
            <a:off x="4844951" y="3888778"/>
            <a:ext cx="3267075" cy="1764408"/>
          </a:xfrm>
          <a:prstGeom prst="rect">
            <a:avLst/>
          </a:prstGeom>
        </p:spPr>
      </p:pic>
      <p:cxnSp>
        <p:nvCxnSpPr>
          <p:cNvPr id="4" name="직선 연결선 3"/>
          <p:cNvCxnSpPr/>
          <p:nvPr/>
        </p:nvCxnSpPr>
        <p:spPr>
          <a:xfrm>
            <a:off x="0" y="538264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43711" y="90791"/>
            <a:ext cx="1975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Spring  DI , IoC 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1516040" y="275457"/>
            <a:ext cx="6415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i="1" dirty="0" smtClean="0"/>
              <a:t>IT </a:t>
            </a:r>
            <a:r>
              <a:rPr lang="ko-KR" altLang="en-US" sz="1100" b="1" i="1" dirty="0" smtClean="0"/>
              <a:t>늦공</a:t>
            </a:r>
            <a:endParaRPr lang="ko-KR" altLang="en-US" sz="1100" b="1" i="1" dirty="0"/>
          </a:p>
        </p:txBody>
      </p:sp>
      <p:sp>
        <p:nvSpPr>
          <p:cNvPr id="13" name="타원 12"/>
          <p:cNvSpPr/>
          <p:nvPr/>
        </p:nvSpPr>
        <p:spPr>
          <a:xfrm>
            <a:off x="266887" y="2952865"/>
            <a:ext cx="1342666" cy="114881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조회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8" name="타원 57"/>
          <p:cNvSpPr/>
          <p:nvPr/>
        </p:nvSpPr>
        <p:spPr>
          <a:xfrm>
            <a:off x="3139017" y="2671702"/>
            <a:ext cx="1850368" cy="1705846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Controller</a:t>
            </a:r>
          </a:p>
          <a:p>
            <a:pPr algn="ctr"/>
            <a:r>
              <a:rPr lang="en-US" altLang="ko-KR" sz="1400" dirty="0" smtClean="0"/>
              <a:t>(java class)</a:t>
            </a:r>
          </a:p>
          <a:p>
            <a:pPr algn="ctr"/>
            <a:r>
              <a:rPr lang="en-US" altLang="ko-KR" sz="1200" dirty="0" smtClean="0"/>
              <a:t>PeopleList.java</a:t>
            </a:r>
            <a:endParaRPr lang="ko-KR" altLang="en-US" sz="1200" dirty="0"/>
          </a:p>
        </p:txBody>
      </p:sp>
      <p:sp>
        <p:nvSpPr>
          <p:cNvPr id="22" name="오른쪽 화살표 21"/>
          <p:cNvSpPr/>
          <p:nvPr/>
        </p:nvSpPr>
        <p:spPr>
          <a:xfrm>
            <a:off x="1871198" y="3316790"/>
            <a:ext cx="1078302" cy="4209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 </a:t>
            </a:r>
            <a:r>
              <a:rPr lang="en-US" altLang="ko-KR" sz="1200" dirty="0" smtClean="0"/>
              <a:t>request</a:t>
            </a:r>
            <a:endParaRPr lang="ko-KR" altLang="en-US" sz="1200" dirty="0"/>
          </a:p>
        </p:txBody>
      </p:sp>
      <p:sp>
        <p:nvSpPr>
          <p:cNvPr id="60" name="타원 59"/>
          <p:cNvSpPr/>
          <p:nvPr/>
        </p:nvSpPr>
        <p:spPr>
          <a:xfrm>
            <a:off x="6794022" y="2670767"/>
            <a:ext cx="2974678" cy="1711003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 smtClean="0"/>
              <a:t>Service </a:t>
            </a:r>
            <a:r>
              <a:rPr lang="en-US" altLang="ko-KR" sz="1400" dirty="0" smtClean="0"/>
              <a:t>(java class)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 smtClean="0"/>
              <a:t>PeopleService.java</a:t>
            </a:r>
            <a:endParaRPr lang="ko-KR" altLang="en-US" dirty="0"/>
          </a:p>
        </p:txBody>
      </p:sp>
      <p:cxnSp>
        <p:nvCxnSpPr>
          <p:cNvPr id="26" name="직선 연결선 25"/>
          <p:cNvCxnSpPr>
            <a:stCxn id="58" idx="6"/>
            <a:endCxn id="60" idx="2"/>
          </p:cNvCxnSpPr>
          <p:nvPr/>
        </p:nvCxnSpPr>
        <p:spPr>
          <a:xfrm>
            <a:off x="4989385" y="3524625"/>
            <a:ext cx="1804637" cy="1644"/>
          </a:xfrm>
          <a:prstGeom prst="line">
            <a:avLst/>
          </a:prstGeom>
          <a:ln w="381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705563" y="6040026"/>
            <a:ext cx="45406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PeopleService </a:t>
            </a:r>
            <a:r>
              <a:rPr lang="en-US" altLang="ko-KR" sz="1400" dirty="0" err="1"/>
              <a:t>peopleService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= </a:t>
            </a:r>
            <a:r>
              <a:rPr lang="en-US" altLang="ko-KR" sz="1400" b="1" dirty="0"/>
              <a:t>new PeopleService();</a:t>
            </a:r>
            <a:endParaRPr lang="ko-KR" altLang="en-US" sz="1400" dirty="0"/>
          </a:p>
        </p:txBody>
      </p:sp>
      <p:sp>
        <p:nvSpPr>
          <p:cNvPr id="33" name="오른쪽 화살표 32"/>
          <p:cNvSpPr/>
          <p:nvPr/>
        </p:nvSpPr>
        <p:spPr>
          <a:xfrm>
            <a:off x="5112520" y="3677559"/>
            <a:ext cx="1518249" cy="483215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rgbClr val="FF0000"/>
                </a:solidFill>
              </a:rPr>
              <a:t>D</a:t>
            </a:r>
            <a:r>
              <a:rPr lang="en-US" altLang="ko-KR" sz="1400" b="1" dirty="0">
                <a:solidFill>
                  <a:schemeClr val="tx1"/>
                </a:solidFill>
              </a:rPr>
              <a:t>ependency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95958" y="1876743"/>
            <a:ext cx="4634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b="1" dirty="0" smtClean="0"/>
              <a:t>Dependency + Injection </a:t>
            </a:r>
            <a:r>
              <a:rPr lang="ko-KR" altLang="en-US" b="1" dirty="0" smtClean="0"/>
              <a:t>도 있는 구조</a:t>
            </a:r>
            <a:endParaRPr lang="ko-KR" altLang="en-US" b="1" dirty="0"/>
          </a:p>
        </p:txBody>
      </p:sp>
      <p:sp>
        <p:nvSpPr>
          <p:cNvPr id="10" name="왼쪽 화살표 9"/>
          <p:cNvSpPr/>
          <p:nvPr/>
        </p:nvSpPr>
        <p:spPr>
          <a:xfrm rot="1392461">
            <a:off x="4980909" y="4677476"/>
            <a:ext cx="1617295" cy="404241"/>
          </a:xfrm>
          <a:prstGeom prst="lef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rgbClr val="FF0000"/>
                </a:solidFill>
              </a:rPr>
              <a:t>I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njection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94091" y="772954"/>
            <a:ext cx="1837427" cy="4744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단어적 의미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031518" y="747354"/>
            <a:ext cx="74445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</a:rPr>
              <a:t>D</a:t>
            </a:r>
            <a:r>
              <a:rPr lang="en-US" altLang="ko-KR" sz="1400" b="1" dirty="0"/>
              <a:t>ependency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I</a:t>
            </a:r>
            <a:r>
              <a:rPr lang="en-US" altLang="ko-KR" sz="1400" b="1" dirty="0" smtClean="0"/>
              <a:t>njection (DI)  - </a:t>
            </a:r>
            <a:r>
              <a:rPr lang="ko-KR" altLang="en-US" sz="1400" dirty="0" smtClean="0"/>
              <a:t>의존성 주입  </a:t>
            </a:r>
            <a:r>
              <a:rPr lang="en-US" altLang="ko-KR" sz="1400" dirty="0" smtClean="0"/>
              <a:t>=&gt; </a:t>
            </a:r>
            <a:r>
              <a:rPr lang="ko-KR" altLang="en-US" sz="1400" dirty="0" smtClean="0"/>
              <a:t>의존성을 주입 받는다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2042302" y="1055131"/>
            <a:ext cx="74445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</a:rPr>
              <a:t>I</a:t>
            </a:r>
            <a:r>
              <a:rPr lang="en-US" altLang="ko-KR" sz="1400" b="1" dirty="0"/>
              <a:t>nversion </a:t>
            </a:r>
            <a:r>
              <a:rPr lang="en-US" altLang="ko-KR" sz="1400" b="1" dirty="0">
                <a:solidFill>
                  <a:srgbClr val="FF0000"/>
                </a:solidFill>
              </a:rPr>
              <a:t>o</a:t>
            </a:r>
            <a:r>
              <a:rPr lang="en-US" altLang="ko-KR" sz="1400" b="1" dirty="0"/>
              <a:t>f </a:t>
            </a:r>
            <a:r>
              <a:rPr lang="en-US" altLang="ko-KR" sz="1400" b="1" dirty="0">
                <a:solidFill>
                  <a:srgbClr val="FF0000"/>
                </a:solidFill>
              </a:rPr>
              <a:t>C</a:t>
            </a:r>
            <a:r>
              <a:rPr lang="en-US" altLang="ko-KR" sz="1400" b="1" dirty="0"/>
              <a:t>ontrol (IoC</a:t>
            </a:r>
            <a:r>
              <a:rPr lang="en-US" altLang="ko-KR" sz="1400" b="1" dirty="0" smtClean="0"/>
              <a:t>)   - </a:t>
            </a:r>
            <a:r>
              <a:rPr lang="ko-KR" altLang="en-US" sz="1400" dirty="0" smtClean="0"/>
              <a:t>제어의 역전 </a:t>
            </a:r>
            <a:r>
              <a:rPr lang="en-US" altLang="ko-KR" sz="1400" dirty="0" smtClean="0"/>
              <a:t>=&gt; </a:t>
            </a:r>
            <a:r>
              <a:rPr lang="ko-KR" altLang="en-US" sz="1400" dirty="0" smtClean="0"/>
              <a:t>제어가 뒤바뀜 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표현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용어</a:t>
            </a:r>
            <a:r>
              <a:rPr lang="en-US" altLang="ko-KR" sz="1400" dirty="0" smtClean="0"/>
              <a:t>, </a:t>
            </a:r>
            <a:r>
              <a:rPr lang="ko-KR" altLang="en-US" sz="1400" dirty="0" err="1" smtClean="0"/>
              <a:t>추상적의미</a:t>
            </a:r>
            <a:endParaRPr lang="ko-KR" alt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4903250" y="1724494"/>
            <a:ext cx="663014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400" b="1" dirty="0" smtClean="0">
                <a:solidFill>
                  <a:srgbClr val="FF0000"/>
                </a:solidFill>
              </a:rPr>
              <a:t>D</a:t>
            </a:r>
            <a:r>
              <a:rPr lang="en-US" altLang="ko-KR" sz="1400" b="1" dirty="0" smtClean="0"/>
              <a:t>ependency + </a:t>
            </a:r>
            <a:r>
              <a:rPr lang="en-US" altLang="ko-KR" sz="1400" b="1" dirty="0"/>
              <a:t>+ </a:t>
            </a:r>
            <a:r>
              <a:rPr lang="en-US" altLang="ko-KR" sz="1400" b="1" dirty="0">
                <a:solidFill>
                  <a:srgbClr val="FF0000"/>
                </a:solidFill>
              </a:rPr>
              <a:t>I</a:t>
            </a:r>
            <a:r>
              <a:rPr lang="en-US" altLang="ko-KR" sz="1400" b="1" dirty="0"/>
              <a:t>njection </a:t>
            </a:r>
            <a:r>
              <a:rPr lang="ko-KR" altLang="en-US" sz="1400" b="1" dirty="0" smtClean="0"/>
              <a:t>도 있는 구조</a:t>
            </a:r>
            <a:endParaRPr lang="en-US" altLang="ko-KR" sz="1400" b="1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400" b="1" dirty="0" smtClean="0"/>
              <a:t>내가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C</a:t>
            </a:r>
            <a:r>
              <a:rPr lang="en-US" altLang="ko-KR" sz="1400" b="1" dirty="0" smtClean="0"/>
              <a:t>ontrol </a:t>
            </a:r>
            <a:r>
              <a:rPr lang="ko-KR" altLang="en-US" sz="1400" b="1" dirty="0" smtClean="0"/>
              <a:t>은 하지만</a:t>
            </a:r>
            <a:r>
              <a:rPr lang="en-US" altLang="ko-KR" sz="1400" b="1" dirty="0" smtClean="0"/>
              <a:t>, 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관리하는 컨테이너</a:t>
            </a:r>
            <a:r>
              <a:rPr lang="ko-KR" altLang="en-US" sz="1400" b="1" dirty="0" smtClean="0"/>
              <a:t>에서 받아</a:t>
            </a:r>
            <a:r>
              <a:rPr lang="en-US" altLang="ko-KR" sz="1400" b="1" dirty="0" smtClean="0"/>
              <a:t>(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I</a:t>
            </a:r>
            <a:r>
              <a:rPr lang="en-US" altLang="ko-KR" sz="1400" b="1" dirty="0" smtClean="0"/>
              <a:t>nversion)</a:t>
            </a:r>
            <a:r>
              <a:rPr lang="ko-KR" altLang="en-US" sz="1400" b="1" dirty="0" smtClean="0"/>
              <a:t> 사용해야 함</a:t>
            </a:r>
            <a:endParaRPr lang="ko-KR" altLang="en-US" sz="1400" b="1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1547" y="4775204"/>
            <a:ext cx="3545963" cy="2134094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86900" y="4873312"/>
            <a:ext cx="815353" cy="887722"/>
          </a:xfrm>
          <a:prstGeom prst="rect">
            <a:avLst/>
          </a:prstGeom>
        </p:spPr>
      </p:pic>
      <p:sp>
        <p:nvSpPr>
          <p:cNvPr id="16" name="타원 15"/>
          <p:cNvSpPr/>
          <p:nvPr/>
        </p:nvSpPr>
        <p:spPr>
          <a:xfrm>
            <a:off x="8110410" y="5331560"/>
            <a:ext cx="870133" cy="74962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PeopleService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579884" y="5982776"/>
            <a:ext cx="1468672" cy="33855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IoC Container</a:t>
            </a:r>
            <a:endParaRPr lang="ko-KR" altLang="en-US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4904115" y="5040174"/>
            <a:ext cx="10953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u="sng" dirty="0" smtClean="0">
                <a:solidFill>
                  <a:srgbClr val="0000FF"/>
                </a:solidFill>
              </a:rPr>
              <a:t>@</a:t>
            </a:r>
            <a:r>
              <a:rPr lang="en-US" altLang="ko-KR" sz="1200" b="1" u="sng" dirty="0">
                <a:solidFill>
                  <a:srgbClr val="0000FF"/>
                </a:solidFill>
              </a:rPr>
              <a:t>Autowired</a:t>
            </a:r>
            <a:endParaRPr lang="ko-KR" altLang="en-US" sz="1200" u="sng" dirty="0">
              <a:solidFill>
                <a:srgbClr val="0000FF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9987560" y="4365088"/>
            <a:ext cx="10222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u="sng" dirty="0" smtClean="0">
                <a:solidFill>
                  <a:srgbClr val="0000FF"/>
                </a:solidFill>
              </a:rPr>
              <a:t>@</a:t>
            </a:r>
            <a:r>
              <a:rPr lang="en-US" altLang="ko-KR" sz="1200" b="1" u="sng" dirty="0" err="1" smtClean="0">
                <a:solidFill>
                  <a:srgbClr val="0000FF"/>
                </a:solidFill>
              </a:rPr>
              <a:t>Controler</a:t>
            </a:r>
            <a:endParaRPr lang="en-US" altLang="ko-KR" sz="1200" b="1" u="sng" dirty="0" smtClean="0">
              <a:solidFill>
                <a:srgbClr val="0000FF"/>
              </a:solidFill>
            </a:endParaRPr>
          </a:p>
          <a:p>
            <a:r>
              <a:rPr lang="en-US" altLang="ko-KR" sz="1200" b="1" u="sng" dirty="0" smtClean="0">
                <a:solidFill>
                  <a:srgbClr val="0000FF"/>
                </a:solidFill>
              </a:rPr>
              <a:t>@Service</a:t>
            </a:r>
            <a:endParaRPr lang="ko-KR" altLang="en-US" sz="1200" u="sng" dirty="0">
              <a:solidFill>
                <a:srgbClr val="0000FF"/>
              </a:solidFill>
            </a:endParaRPr>
          </a:p>
        </p:txBody>
      </p:sp>
      <p:sp>
        <p:nvSpPr>
          <p:cNvPr id="29" name="오른쪽 화살표 28"/>
          <p:cNvSpPr/>
          <p:nvPr/>
        </p:nvSpPr>
        <p:spPr>
          <a:xfrm>
            <a:off x="7224360" y="6040024"/>
            <a:ext cx="776377" cy="3077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bean</a:t>
            </a:r>
            <a:endParaRPr lang="ko-KR" altLang="en-US" sz="1200" dirty="0"/>
          </a:p>
        </p:txBody>
      </p:sp>
      <p:sp>
        <p:nvSpPr>
          <p:cNvPr id="38" name="직사각형 37"/>
          <p:cNvSpPr/>
          <p:nvPr/>
        </p:nvSpPr>
        <p:spPr>
          <a:xfrm>
            <a:off x="2010101" y="744600"/>
            <a:ext cx="8548777" cy="180292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3600" b="1" dirty="0">
                <a:solidFill>
                  <a:srgbClr val="FF0000"/>
                </a:solidFill>
              </a:rPr>
              <a:t>D</a:t>
            </a:r>
            <a:r>
              <a:rPr lang="en-US" altLang="ko-KR" sz="3600" b="1" dirty="0">
                <a:solidFill>
                  <a:schemeClr val="tx1"/>
                </a:solidFill>
              </a:rPr>
              <a:t>ependency </a:t>
            </a:r>
            <a:r>
              <a:rPr lang="en-US" altLang="ko-KR" sz="3600" b="1" dirty="0">
                <a:solidFill>
                  <a:srgbClr val="FF0000"/>
                </a:solidFill>
              </a:rPr>
              <a:t>I</a:t>
            </a:r>
            <a:r>
              <a:rPr lang="en-US" altLang="ko-KR" sz="3600" b="1" dirty="0">
                <a:solidFill>
                  <a:schemeClr val="tx1"/>
                </a:solidFill>
              </a:rPr>
              <a:t>njection (DI</a:t>
            </a:r>
            <a:r>
              <a:rPr lang="en-US" altLang="ko-KR" sz="3600" b="1" dirty="0" smtClean="0">
                <a:solidFill>
                  <a:schemeClr val="tx1"/>
                </a:solidFill>
              </a:rPr>
              <a:t>)</a:t>
            </a:r>
          </a:p>
          <a:p>
            <a:pPr algn="ctr">
              <a:lnSpc>
                <a:spcPct val="150000"/>
              </a:lnSpc>
            </a:pPr>
            <a:r>
              <a:rPr lang="en-US" altLang="ko-KR" sz="3600" b="1" dirty="0">
                <a:solidFill>
                  <a:srgbClr val="FF0000"/>
                </a:solidFill>
              </a:rPr>
              <a:t>I</a:t>
            </a:r>
            <a:r>
              <a:rPr lang="en-US" altLang="ko-KR" sz="3600" b="1" dirty="0">
                <a:solidFill>
                  <a:schemeClr val="tx1"/>
                </a:solidFill>
              </a:rPr>
              <a:t>nversion </a:t>
            </a:r>
            <a:r>
              <a:rPr lang="en-US" altLang="ko-KR" sz="3600" b="1" dirty="0">
                <a:solidFill>
                  <a:srgbClr val="FF0000"/>
                </a:solidFill>
              </a:rPr>
              <a:t>o</a:t>
            </a:r>
            <a:r>
              <a:rPr lang="en-US" altLang="ko-KR" sz="3600" b="1" dirty="0">
                <a:solidFill>
                  <a:schemeClr val="tx1"/>
                </a:solidFill>
              </a:rPr>
              <a:t>f </a:t>
            </a:r>
            <a:r>
              <a:rPr lang="en-US" altLang="ko-KR" sz="3600" b="1" dirty="0">
                <a:solidFill>
                  <a:srgbClr val="FF0000"/>
                </a:solidFill>
              </a:rPr>
              <a:t>C</a:t>
            </a:r>
            <a:r>
              <a:rPr lang="en-US" altLang="ko-KR" sz="3600" b="1" dirty="0">
                <a:solidFill>
                  <a:schemeClr val="tx1"/>
                </a:solidFill>
              </a:rPr>
              <a:t>ontrol (IoC)</a:t>
            </a:r>
            <a:endParaRPr lang="ko-KR" altLang="en-US" sz="3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7033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538264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43711" y="90791"/>
            <a:ext cx="1460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시작즈음에</a:t>
            </a:r>
            <a:r>
              <a:rPr lang="en-US" altLang="ko-KR" b="1" dirty="0" smtClean="0"/>
              <a:t>..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1516040" y="275457"/>
            <a:ext cx="6415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i="1" dirty="0" smtClean="0"/>
              <a:t>IT </a:t>
            </a:r>
            <a:r>
              <a:rPr lang="ko-KR" altLang="en-US" sz="1100" b="1" i="1" dirty="0" smtClean="0"/>
              <a:t>늦공</a:t>
            </a:r>
            <a:endParaRPr lang="ko-KR" altLang="en-US" sz="1100" b="1" i="1" dirty="0"/>
          </a:p>
        </p:txBody>
      </p:sp>
      <p:sp>
        <p:nvSpPr>
          <p:cNvPr id="14" name="타원 13"/>
          <p:cNvSpPr/>
          <p:nvPr/>
        </p:nvSpPr>
        <p:spPr>
          <a:xfrm>
            <a:off x="1251624" y="1575879"/>
            <a:ext cx="2568103" cy="238003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7200" dirty="0" smtClean="0">
                <a:solidFill>
                  <a:schemeClr val="tx1"/>
                </a:solidFill>
              </a:rPr>
              <a:t>?</a:t>
            </a:r>
            <a:endParaRPr lang="ko-KR" altLang="en-US" sz="7200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45787" y="4247745"/>
            <a:ext cx="3445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근데</a:t>
            </a:r>
            <a:r>
              <a:rPr lang="en-US" altLang="ko-KR" dirty="0" smtClean="0"/>
              <a:t>… </a:t>
            </a:r>
            <a:r>
              <a:rPr lang="ko-KR" altLang="en-US" dirty="0" smtClean="0"/>
              <a:t>뭘 안다고 </a:t>
            </a:r>
            <a:r>
              <a:rPr lang="ko-KR" altLang="en-US" dirty="0" err="1" smtClean="0"/>
              <a:t>유투브</a:t>
            </a:r>
            <a:r>
              <a:rPr lang="ko-KR" altLang="en-US" dirty="0" smtClean="0"/>
              <a:t> 까지</a:t>
            </a:r>
            <a:r>
              <a:rPr lang="en-US" altLang="ko-KR" dirty="0" smtClean="0"/>
              <a:t>….</a:t>
            </a:r>
            <a:endParaRPr lang="ko-KR" altLang="en-US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5843081" y="1627762"/>
            <a:ext cx="3793787" cy="19455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dirty="0" smtClean="0">
                <a:solidFill>
                  <a:schemeClr val="tx1"/>
                </a:solidFill>
              </a:rPr>
              <a:t>내 뇌는</a:t>
            </a:r>
            <a:r>
              <a:rPr lang="en-US" altLang="ko-KR" dirty="0" smtClean="0">
                <a:solidFill>
                  <a:schemeClr val="tx1"/>
                </a:solidFill>
              </a:rPr>
              <a:t>…</a:t>
            </a:r>
          </a:p>
          <a:p>
            <a:pPr algn="ctr">
              <a:lnSpc>
                <a:spcPct val="150000"/>
              </a:lnSpc>
            </a:pPr>
            <a:r>
              <a:rPr lang="ko-KR" altLang="en-US" dirty="0" smtClean="0">
                <a:solidFill>
                  <a:schemeClr val="tx1"/>
                </a:solidFill>
              </a:rPr>
              <a:t>지우개</a:t>
            </a:r>
            <a:r>
              <a:rPr lang="en-US" altLang="ko-KR" dirty="0" smtClean="0">
                <a:solidFill>
                  <a:schemeClr val="tx1"/>
                </a:solidFill>
              </a:rPr>
              <a:t>….</a:t>
            </a:r>
          </a:p>
          <a:p>
            <a:pPr algn="ctr">
              <a:lnSpc>
                <a:spcPct val="150000"/>
              </a:lnSpc>
            </a:pPr>
            <a:r>
              <a:rPr lang="ko-KR" altLang="en-US" dirty="0" smtClean="0">
                <a:solidFill>
                  <a:schemeClr val="tx1"/>
                </a:solidFill>
              </a:rPr>
              <a:t>한달만 지나면 </a:t>
            </a:r>
            <a:r>
              <a:rPr lang="en-US" altLang="ko-KR" dirty="0" smtClean="0">
                <a:solidFill>
                  <a:schemeClr val="tx1"/>
                </a:solidFill>
              </a:rPr>
              <a:t>.. </a:t>
            </a:r>
          </a:p>
          <a:p>
            <a:pPr algn="ctr">
              <a:lnSpc>
                <a:spcPct val="150000"/>
              </a:lnSpc>
            </a:pPr>
            <a:r>
              <a:rPr lang="ko-KR" altLang="en-US" dirty="0" smtClean="0">
                <a:solidFill>
                  <a:schemeClr val="tx1"/>
                </a:solidFill>
              </a:rPr>
              <a:t>공부한 것이 기억이 안나요 ㅜㅜ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40357" y="3767847"/>
            <a:ext cx="53944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기록을 하면 나중에 다시 기억하기 </a:t>
            </a:r>
            <a:r>
              <a:rPr lang="ko-KR" altLang="en-US" dirty="0" err="1" smtClean="0"/>
              <a:t>좋을것</a:t>
            </a:r>
            <a:r>
              <a:rPr lang="ko-KR" altLang="en-US" dirty="0" smtClean="0"/>
              <a:t> 같아서</a:t>
            </a:r>
            <a:r>
              <a:rPr lang="en-US" altLang="ko-KR" dirty="0" smtClean="0"/>
              <a:t>..</a:t>
            </a:r>
          </a:p>
          <a:p>
            <a:r>
              <a:rPr lang="ko-KR" altLang="en-US" dirty="0" smtClean="0"/>
              <a:t>영상으로 </a:t>
            </a:r>
            <a:r>
              <a:rPr lang="ko-KR" altLang="en-US" dirty="0" err="1" smtClean="0"/>
              <a:t>남기는걸로</a:t>
            </a:r>
            <a:r>
              <a:rPr lang="en-US" altLang="ko-KR" dirty="0" smtClean="0"/>
              <a:t>….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3819727" y="4993528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나를 위해</a:t>
            </a:r>
            <a:endParaRPr lang="ko-KR" altLang="en-US" dirty="0"/>
          </a:p>
        </p:txBody>
      </p:sp>
      <p:sp>
        <p:nvSpPr>
          <p:cNvPr id="21" name="타원 20"/>
          <p:cNvSpPr/>
          <p:nvPr/>
        </p:nvSpPr>
        <p:spPr>
          <a:xfrm>
            <a:off x="5175115" y="5220507"/>
            <a:ext cx="447472" cy="4669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&amp;</a:t>
            </a:r>
            <a:endParaRPr lang="ko-KR" altLang="en-US" dirty="0"/>
          </a:p>
        </p:txBody>
      </p:sp>
      <p:sp>
        <p:nvSpPr>
          <p:cNvPr id="22" name="타원 21"/>
          <p:cNvSpPr/>
          <p:nvPr/>
        </p:nvSpPr>
        <p:spPr>
          <a:xfrm>
            <a:off x="6063575" y="4857339"/>
            <a:ext cx="1297020" cy="10959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Like </a:t>
            </a:r>
            <a:r>
              <a:rPr lang="ko-KR" altLang="en-US" dirty="0" smtClean="0"/>
              <a:t>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0512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538264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43711" y="90791"/>
            <a:ext cx="1229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공부순서</a:t>
            </a:r>
            <a:r>
              <a:rPr lang="en-US" altLang="ko-KR" b="1" dirty="0" smtClean="0"/>
              <a:t>..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1516040" y="275457"/>
            <a:ext cx="6415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i="1" dirty="0" smtClean="0"/>
              <a:t>IT </a:t>
            </a:r>
            <a:r>
              <a:rPr lang="ko-KR" altLang="en-US" sz="1100" b="1" i="1" dirty="0" smtClean="0"/>
              <a:t>늦공</a:t>
            </a:r>
            <a:endParaRPr lang="ko-KR" altLang="en-US" sz="1100" b="1" i="1" dirty="0"/>
          </a:p>
        </p:txBody>
      </p:sp>
      <p:sp>
        <p:nvSpPr>
          <p:cNvPr id="2" name="TextBox 1"/>
          <p:cNvSpPr txBox="1"/>
          <p:nvPr/>
        </p:nvSpPr>
        <p:spPr>
          <a:xfrm>
            <a:off x="2111019" y="1647218"/>
            <a:ext cx="5540748" cy="25405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800" b="1" dirty="0" smtClean="0"/>
              <a:t>모델 </a:t>
            </a:r>
            <a:r>
              <a:rPr lang="en-US" altLang="ko-KR" sz="2800" b="1" dirty="0" smtClean="0"/>
              <a:t>1 (Jsp </a:t>
            </a:r>
            <a:r>
              <a:rPr lang="en-US" altLang="ko-KR" sz="2800" b="1" dirty="0" err="1" smtClean="0"/>
              <a:t>ver</a:t>
            </a:r>
            <a:r>
              <a:rPr lang="en-US" altLang="ko-KR" sz="2800" b="1" dirty="0" smtClean="0"/>
              <a:t>) </a:t>
            </a:r>
          </a:p>
          <a:p>
            <a:pPr>
              <a:lnSpc>
                <a:spcPct val="200000"/>
              </a:lnSpc>
            </a:pPr>
            <a:r>
              <a:rPr lang="en-US" altLang="ko-KR" sz="2800" b="1" dirty="0" smtClean="0"/>
              <a:t>-&gt; </a:t>
            </a:r>
            <a:r>
              <a:rPr lang="ko-KR" altLang="en-US" sz="2800" b="1" dirty="0" smtClean="0"/>
              <a:t>모델 </a:t>
            </a:r>
            <a:r>
              <a:rPr lang="en-US" altLang="ko-KR" sz="2800" b="1" dirty="0" smtClean="0"/>
              <a:t>2 (</a:t>
            </a:r>
            <a:r>
              <a:rPr lang="ko-KR" altLang="en-US" sz="2800" b="1" dirty="0" err="1" smtClean="0"/>
              <a:t>서블릿</a:t>
            </a:r>
            <a:r>
              <a:rPr lang="en-US" altLang="ko-KR" sz="2800" b="1" dirty="0" smtClean="0"/>
              <a:t>+JSP) </a:t>
            </a:r>
          </a:p>
          <a:p>
            <a:pPr>
              <a:lnSpc>
                <a:spcPct val="200000"/>
              </a:lnSpc>
            </a:pPr>
            <a:r>
              <a:rPr lang="en-US" altLang="ko-KR" sz="2800" b="1" dirty="0" smtClean="0"/>
              <a:t>-&gt; </a:t>
            </a:r>
            <a:r>
              <a:rPr lang="ko-KR" altLang="en-US" sz="2800" b="1" dirty="0" smtClean="0"/>
              <a:t>모델 </a:t>
            </a:r>
            <a:r>
              <a:rPr lang="en-US" altLang="ko-KR" sz="2800" b="1" dirty="0" smtClean="0"/>
              <a:t>2 (MVC – </a:t>
            </a:r>
            <a:r>
              <a:rPr lang="ko-KR" altLang="en-US" sz="2800" b="1" dirty="0" smtClean="0"/>
              <a:t>스프링 </a:t>
            </a:r>
            <a:r>
              <a:rPr lang="en-US" altLang="ko-KR" sz="2800" b="1" dirty="0" smtClean="0"/>
              <a:t>(boot)</a:t>
            </a:r>
            <a:endParaRPr lang="ko-KR" altLang="en-US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153055" y="4383932"/>
            <a:ext cx="4338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고</a:t>
            </a:r>
            <a:r>
              <a:rPr lang="en-US" altLang="ko-KR" dirty="0" smtClean="0"/>
              <a:t>(</a:t>
            </a:r>
            <a:r>
              <a:rPr lang="ko-KR" altLang="en-US" dirty="0" smtClean="0"/>
              <a:t>참</a:t>
            </a:r>
            <a:r>
              <a:rPr lang="en-US" altLang="ko-KR" dirty="0" smtClean="0"/>
              <a:t>)</a:t>
            </a:r>
            <a:r>
              <a:rPr lang="ko-KR" altLang="en-US" dirty="0" smtClean="0"/>
              <a:t>인물 개발자의 스프링 공부 여정</a:t>
            </a:r>
            <a:r>
              <a:rPr lang="en-US" altLang="ko-KR" dirty="0" smtClean="0"/>
              <a:t>….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5186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538264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43711" y="90791"/>
            <a:ext cx="6401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우리가 만들 웹 프로젝트는 서버에 어떻게 올라가는 걸까요</a:t>
            </a:r>
            <a:r>
              <a:rPr lang="en-US" altLang="ko-KR" b="1" dirty="0" smtClean="0"/>
              <a:t>?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1516040" y="275457"/>
            <a:ext cx="6415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i="1" dirty="0" smtClean="0"/>
              <a:t>IT </a:t>
            </a:r>
            <a:r>
              <a:rPr lang="ko-KR" altLang="en-US" sz="1100" b="1" i="1" dirty="0" smtClean="0"/>
              <a:t>늦공</a:t>
            </a:r>
            <a:endParaRPr lang="ko-KR" altLang="en-US" sz="1100" b="1" i="1" dirty="0"/>
          </a:p>
        </p:txBody>
      </p:sp>
      <p:sp>
        <p:nvSpPr>
          <p:cNvPr id="49" name="TextBox 48"/>
          <p:cNvSpPr txBox="1"/>
          <p:nvPr/>
        </p:nvSpPr>
        <p:spPr>
          <a:xfrm>
            <a:off x="343711" y="925470"/>
            <a:ext cx="104306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/>
              <a:t>Eclipse </a:t>
            </a:r>
            <a:r>
              <a:rPr lang="ko-KR" altLang="en-US" sz="3600" b="1" dirty="0" smtClean="0"/>
              <a:t>웹 프로젝트를 서버에 올려보기</a:t>
            </a:r>
            <a:endParaRPr lang="ko-KR" altLang="en-US" sz="3600" b="1" dirty="0"/>
          </a:p>
        </p:txBody>
      </p:sp>
      <p:sp>
        <p:nvSpPr>
          <p:cNvPr id="2" name="타원 1"/>
          <p:cNvSpPr/>
          <p:nvPr/>
        </p:nvSpPr>
        <p:spPr>
          <a:xfrm>
            <a:off x="6349041" y="1682151"/>
            <a:ext cx="5279367" cy="41924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 smtClean="0">
                <a:solidFill>
                  <a:schemeClr val="tx1"/>
                </a:solidFill>
              </a:rPr>
              <a:t>WAS</a:t>
            </a:r>
          </a:p>
          <a:p>
            <a:pPr algn="ctr"/>
            <a:endParaRPr lang="en-US" altLang="ko-KR" sz="2400" dirty="0">
              <a:solidFill>
                <a:schemeClr val="tx1"/>
              </a:solidFill>
            </a:endParaRPr>
          </a:p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tomcat , </a:t>
            </a:r>
            <a:r>
              <a:rPr lang="en-US" altLang="ko-KR" sz="2400" dirty="0" err="1" smtClean="0">
                <a:solidFill>
                  <a:schemeClr val="tx1"/>
                </a:solidFill>
              </a:rPr>
              <a:t>jeus</a:t>
            </a:r>
            <a:r>
              <a:rPr lang="en-US" altLang="ko-KR" sz="2400" dirty="0" smtClean="0">
                <a:solidFill>
                  <a:schemeClr val="tx1"/>
                </a:solidFill>
              </a:rPr>
              <a:t>, </a:t>
            </a:r>
            <a:r>
              <a:rPr lang="en-US" altLang="ko-KR" sz="2400" dirty="0" err="1" smtClean="0">
                <a:solidFill>
                  <a:schemeClr val="tx1"/>
                </a:solidFill>
              </a:rPr>
              <a:t>weblogic</a:t>
            </a:r>
            <a:r>
              <a:rPr lang="en-US" altLang="ko-KR" sz="2400" dirty="0" smtClean="0">
                <a:solidFill>
                  <a:schemeClr val="tx1"/>
                </a:solidFill>
              </a:rPr>
              <a:t>…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711" y="2115290"/>
            <a:ext cx="5886091" cy="452493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오른쪽 화살표 6"/>
          <p:cNvSpPr/>
          <p:nvPr/>
        </p:nvSpPr>
        <p:spPr>
          <a:xfrm>
            <a:off x="5820979" y="3778370"/>
            <a:ext cx="1097406" cy="13457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1189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538264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43711" y="90791"/>
            <a:ext cx="1229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시나리오</a:t>
            </a:r>
            <a:r>
              <a:rPr lang="en-US" altLang="ko-KR" b="1" dirty="0" smtClean="0"/>
              <a:t>..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1516040" y="275457"/>
            <a:ext cx="6415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i="1" dirty="0" smtClean="0"/>
              <a:t>IT </a:t>
            </a:r>
            <a:r>
              <a:rPr lang="ko-KR" altLang="en-US" sz="1100" b="1" i="1" dirty="0" smtClean="0"/>
              <a:t>늦공</a:t>
            </a:r>
            <a:endParaRPr lang="ko-KR" altLang="en-US" sz="1100" b="1" i="1" dirty="0"/>
          </a:p>
        </p:txBody>
      </p:sp>
      <p:sp>
        <p:nvSpPr>
          <p:cNvPr id="12" name="타원 11"/>
          <p:cNvSpPr/>
          <p:nvPr/>
        </p:nvSpPr>
        <p:spPr>
          <a:xfrm>
            <a:off x="1186775" y="2016867"/>
            <a:ext cx="1926076" cy="18158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브라우저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algn="ctr"/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이름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나이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400782" y="1744493"/>
            <a:ext cx="137484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640147" y="1313392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Client</a:t>
            </a:r>
            <a:endParaRPr lang="ko-KR" altLang="en-US" dirty="0"/>
          </a:p>
        </p:txBody>
      </p:sp>
      <p:sp>
        <p:nvSpPr>
          <p:cNvPr id="16" name="타원 15"/>
          <p:cNvSpPr/>
          <p:nvPr/>
        </p:nvSpPr>
        <p:spPr>
          <a:xfrm>
            <a:off x="5486400" y="2165861"/>
            <a:ext cx="1511030" cy="144618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모델 </a:t>
            </a:r>
            <a:r>
              <a:rPr lang="en-US" altLang="ko-KR" sz="1600" dirty="0" smtClean="0">
                <a:solidFill>
                  <a:schemeClr val="tx1"/>
                </a:solidFill>
              </a:rPr>
              <a:t>1</a:t>
            </a:r>
          </a:p>
          <a:p>
            <a:pPr algn="ctr"/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Jsp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6624536" y="1744493"/>
            <a:ext cx="137484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863901" y="1313392"/>
            <a:ext cx="840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Server</a:t>
            </a:r>
            <a:endParaRPr lang="ko-KR" altLang="en-US" dirty="0"/>
          </a:p>
        </p:txBody>
      </p:sp>
      <p:sp>
        <p:nvSpPr>
          <p:cNvPr id="19" name="오른쪽 화살표 18"/>
          <p:cNvSpPr/>
          <p:nvPr/>
        </p:nvSpPr>
        <p:spPr>
          <a:xfrm>
            <a:off x="3664085" y="2649165"/>
            <a:ext cx="1271081" cy="551234"/>
          </a:xfrm>
          <a:prstGeom prst="rightArrow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타원 19"/>
          <p:cNvSpPr/>
          <p:nvPr/>
        </p:nvSpPr>
        <p:spPr>
          <a:xfrm>
            <a:off x="7288675" y="2165860"/>
            <a:ext cx="1511030" cy="144618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모델 </a:t>
            </a:r>
            <a:r>
              <a:rPr lang="en-US" altLang="ko-KR" sz="1600" dirty="0" smtClean="0">
                <a:solidFill>
                  <a:schemeClr val="tx1"/>
                </a:solidFill>
              </a:rPr>
              <a:t>2</a:t>
            </a:r>
          </a:p>
          <a:p>
            <a:pPr algn="ctr"/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MVC </a:t>
            </a: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(Servlet)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9090950" y="2165859"/>
            <a:ext cx="1511030" cy="144618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bg1"/>
                </a:solidFill>
              </a:rPr>
              <a:t>모델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2</a:t>
            </a:r>
          </a:p>
          <a:p>
            <a:pPr algn="ctr"/>
            <a:endParaRPr lang="en-US" altLang="ko-KR" sz="16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1600" b="1" dirty="0" smtClean="0">
                <a:solidFill>
                  <a:schemeClr val="bg1"/>
                </a:solidFill>
              </a:rPr>
              <a:t>스프링</a:t>
            </a:r>
            <a:endParaRPr lang="en-US" altLang="ko-KR" sz="1600" b="1" dirty="0">
              <a:solidFill>
                <a:schemeClr val="bg1"/>
              </a:solidFill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1186775" y="4105071"/>
            <a:ext cx="1926076" cy="18158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브라우저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algn="ctr"/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View JSP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5" name="이등변 삼각형 24"/>
          <p:cNvSpPr/>
          <p:nvPr/>
        </p:nvSpPr>
        <p:spPr>
          <a:xfrm rot="10800000">
            <a:off x="6413771" y="4033405"/>
            <a:ext cx="3002604" cy="350196"/>
          </a:xfrm>
          <a:prstGeom prst="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7118137" y="4562105"/>
            <a:ext cx="1511030" cy="144618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DB</a:t>
            </a:r>
          </a:p>
          <a:p>
            <a:pPr algn="ctr"/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Oracle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9" name="아래쪽 화살표 8"/>
          <p:cNvSpPr/>
          <p:nvPr/>
        </p:nvSpPr>
        <p:spPr>
          <a:xfrm rot="3323332">
            <a:off x="4116418" y="3605662"/>
            <a:ext cx="484632" cy="15045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오른쪽 화살표 9"/>
          <p:cNvSpPr/>
          <p:nvPr/>
        </p:nvSpPr>
        <p:spPr>
          <a:xfrm>
            <a:off x="7048434" y="2682466"/>
            <a:ext cx="189237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오른쪽 화살표 27"/>
          <p:cNvSpPr/>
          <p:nvPr/>
        </p:nvSpPr>
        <p:spPr>
          <a:xfrm>
            <a:off x="8850709" y="2681801"/>
            <a:ext cx="189237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4152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538264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43711" y="90791"/>
            <a:ext cx="2090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모델 </a:t>
            </a:r>
            <a:r>
              <a:rPr lang="en-US" altLang="ko-KR" b="1" dirty="0" smtClean="0"/>
              <a:t>2 </a:t>
            </a:r>
            <a:r>
              <a:rPr lang="ko-KR" altLang="en-US" b="1" dirty="0" smtClean="0"/>
              <a:t>학습 방법 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1516040" y="275457"/>
            <a:ext cx="6415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i="1" dirty="0" smtClean="0"/>
              <a:t>IT </a:t>
            </a:r>
            <a:r>
              <a:rPr lang="ko-KR" altLang="en-US" sz="1100" b="1" i="1" dirty="0" smtClean="0"/>
              <a:t>늦공</a:t>
            </a:r>
            <a:endParaRPr lang="ko-KR" altLang="en-US" sz="1100" b="1" i="1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4159385" y="1958196"/>
            <a:ext cx="1861868" cy="94315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list.jsp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4159385" y="3197528"/>
            <a:ext cx="1861868" cy="94315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retist_proc.jsp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4168012" y="4505864"/>
            <a:ext cx="1861868" cy="94315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delete.jsp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09068" y="991311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Model1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8789988" y="975587"/>
            <a:ext cx="1559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Model2 MVC</a:t>
            </a:r>
            <a:endParaRPr lang="ko-KR" altLang="en-US" dirty="0"/>
          </a:p>
        </p:txBody>
      </p:sp>
      <p:cxnSp>
        <p:nvCxnSpPr>
          <p:cNvPr id="29" name="직선 연결선 28"/>
          <p:cNvCxnSpPr/>
          <p:nvPr/>
        </p:nvCxnSpPr>
        <p:spPr>
          <a:xfrm>
            <a:off x="848691" y="1559827"/>
            <a:ext cx="137484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088056" y="1128726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Client</a:t>
            </a:r>
            <a:endParaRPr lang="ko-KR" altLang="en-US" dirty="0"/>
          </a:p>
        </p:txBody>
      </p:sp>
      <p:sp>
        <p:nvSpPr>
          <p:cNvPr id="34" name="타원 33"/>
          <p:cNvSpPr/>
          <p:nvPr/>
        </p:nvSpPr>
        <p:spPr>
          <a:xfrm>
            <a:off x="508272" y="1892640"/>
            <a:ext cx="1926076" cy="107426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chemeClr val="tx1"/>
                </a:solidFill>
              </a:rPr>
              <a:t>조회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508272" y="3135426"/>
            <a:ext cx="1926076" cy="107426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등록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regist.html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573074" y="4448934"/>
            <a:ext cx="1926076" cy="107426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삭제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37" name="직선 연결선 36"/>
          <p:cNvCxnSpPr/>
          <p:nvPr/>
        </p:nvCxnSpPr>
        <p:spPr>
          <a:xfrm>
            <a:off x="4379786" y="1559827"/>
            <a:ext cx="137484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8882395" y="1498058"/>
            <a:ext cx="137484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34" idx="6"/>
            <a:endCxn id="3" idx="1"/>
          </p:cNvCxnSpPr>
          <p:nvPr/>
        </p:nvCxnSpPr>
        <p:spPr>
          <a:xfrm>
            <a:off x="2434348" y="2429773"/>
            <a:ext cx="172503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803327" y="2024968"/>
            <a:ext cx="1017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Request</a:t>
            </a:r>
            <a:endParaRPr lang="ko-KR" altLang="en-US" dirty="0"/>
          </a:p>
        </p:txBody>
      </p:sp>
      <p:cxnSp>
        <p:nvCxnSpPr>
          <p:cNvPr id="40" name="직선 화살표 연결선 39"/>
          <p:cNvCxnSpPr>
            <a:stCxn id="35" idx="6"/>
            <a:endCxn id="23" idx="1"/>
          </p:cNvCxnSpPr>
          <p:nvPr/>
        </p:nvCxnSpPr>
        <p:spPr>
          <a:xfrm flipV="1">
            <a:off x="2434348" y="3669106"/>
            <a:ext cx="1725037" cy="3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803329" y="3252172"/>
            <a:ext cx="1017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Request</a:t>
            </a:r>
            <a:endParaRPr lang="ko-KR" altLang="en-US" dirty="0"/>
          </a:p>
        </p:txBody>
      </p:sp>
      <p:cxnSp>
        <p:nvCxnSpPr>
          <p:cNvPr id="42" name="직선 화살표 연결선 41"/>
          <p:cNvCxnSpPr>
            <a:stCxn id="36" idx="6"/>
            <a:endCxn id="25" idx="1"/>
          </p:cNvCxnSpPr>
          <p:nvPr/>
        </p:nvCxnSpPr>
        <p:spPr>
          <a:xfrm flipV="1">
            <a:off x="2499150" y="4977442"/>
            <a:ext cx="1668862" cy="8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2803328" y="4497238"/>
            <a:ext cx="1017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Request</a:t>
            </a:r>
            <a:endParaRPr lang="ko-KR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2734953" y="3687328"/>
            <a:ext cx="11371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 smtClean="0"/>
              <a:t>ID , </a:t>
            </a:r>
            <a:r>
              <a:rPr lang="ko-KR" altLang="en-US" sz="1050" dirty="0" smtClean="0"/>
              <a:t>이름</a:t>
            </a:r>
            <a:r>
              <a:rPr lang="en-US" altLang="ko-KR" sz="1050" dirty="0" smtClean="0"/>
              <a:t>,</a:t>
            </a:r>
            <a:r>
              <a:rPr lang="ko-KR" altLang="en-US" sz="1050" dirty="0" smtClean="0"/>
              <a:t>나이</a:t>
            </a:r>
            <a:endParaRPr lang="ko-KR" altLang="en-US" sz="1050" dirty="0"/>
          </a:p>
        </p:txBody>
      </p:sp>
      <p:sp>
        <p:nvSpPr>
          <p:cNvPr id="47" name="TextBox 46"/>
          <p:cNvSpPr txBox="1"/>
          <p:nvPr/>
        </p:nvSpPr>
        <p:spPr>
          <a:xfrm>
            <a:off x="2833631" y="5033740"/>
            <a:ext cx="93979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 smtClean="0"/>
              <a:t>ID</a:t>
            </a:r>
            <a:endParaRPr lang="ko-KR" altLang="en-US" sz="1050" dirty="0"/>
          </a:p>
        </p:txBody>
      </p:sp>
      <p:sp>
        <p:nvSpPr>
          <p:cNvPr id="48" name="TextBox 47"/>
          <p:cNvSpPr txBox="1"/>
          <p:nvPr/>
        </p:nvSpPr>
        <p:spPr>
          <a:xfrm>
            <a:off x="6133388" y="1958196"/>
            <a:ext cx="10351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 err="1" smtClean="0"/>
              <a:t>db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연결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ko-KR" altLang="en-US" sz="1200" dirty="0" smtClean="0"/>
              <a:t>데이터 추출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html </a:t>
            </a:r>
            <a:r>
              <a:rPr lang="ko-KR" altLang="en-US" sz="1200" dirty="0" smtClean="0"/>
              <a:t>작성</a:t>
            </a:r>
            <a:endParaRPr lang="ko-KR" altLang="en-US" sz="1200" dirty="0"/>
          </a:p>
        </p:txBody>
      </p:sp>
      <p:sp>
        <p:nvSpPr>
          <p:cNvPr id="50" name="TextBox 49"/>
          <p:cNvSpPr txBox="1"/>
          <p:nvPr/>
        </p:nvSpPr>
        <p:spPr>
          <a:xfrm>
            <a:off x="6133388" y="3096589"/>
            <a:ext cx="12076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 smtClean="0"/>
              <a:t>request.get~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 smtClean="0"/>
              <a:t>db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연결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ko-KR" altLang="en-US" sz="1200" dirty="0" smtClean="0"/>
              <a:t>데이터 입력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Home </a:t>
            </a:r>
            <a:r>
              <a:rPr lang="ko-KR" altLang="en-US" sz="1200" dirty="0" smtClean="0"/>
              <a:t>이동</a:t>
            </a:r>
            <a:endParaRPr lang="ko-KR" altLang="en-US" sz="1200" dirty="0"/>
          </a:p>
        </p:txBody>
      </p:sp>
      <p:sp>
        <p:nvSpPr>
          <p:cNvPr id="51" name="TextBox 50"/>
          <p:cNvSpPr txBox="1"/>
          <p:nvPr/>
        </p:nvSpPr>
        <p:spPr>
          <a:xfrm>
            <a:off x="6242656" y="4385901"/>
            <a:ext cx="12076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 smtClean="0"/>
              <a:t>request.get~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 smtClean="0"/>
              <a:t>db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연결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ko-KR" altLang="en-US" sz="1200" dirty="0" smtClean="0"/>
              <a:t>데이터 삭제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Home </a:t>
            </a:r>
            <a:r>
              <a:rPr lang="ko-KR" altLang="en-US" sz="1200" dirty="0" smtClean="0"/>
              <a:t>이동</a:t>
            </a:r>
            <a:endParaRPr lang="ko-KR" altLang="en-US" sz="1200" dirty="0"/>
          </a:p>
        </p:txBody>
      </p:sp>
      <p:cxnSp>
        <p:nvCxnSpPr>
          <p:cNvPr id="53" name="직선 연결선 52"/>
          <p:cNvCxnSpPr/>
          <p:nvPr/>
        </p:nvCxnSpPr>
        <p:spPr>
          <a:xfrm>
            <a:off x="7450354" y="1892640"/>
            <a:ext cx="0" cy="4042334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모서리가 둥근 직사각형 53"/>
          <p:cNvSpPr/>
          <p:nvPr/>
        </p:nvSpPr>
        <p:spPr>
          <a:xfrm>
            <a:off x="7662577" y="1978254"/>
            <a:ext cx="591046" cy="1541322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컨트</a:t>
            </a:r>
            <a:endParaRPr lang="en-US" altLang="ko-KR" sz="14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롤러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55" name="모서리가 둥근 직사각형 54"/>
          <p:cNvSpPr/>
          <p:nvPr/>
        </p:nvSpPr>
        <p:spPr>
          <a:xfrm>
            <a:off x="10162445" y="1892639"/>
            <a:ext cx="704416" cy="1626937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모델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56" name="모서리가 둥근 직사각형 55"/>
          <p:cNvSpPr/>
          <p:nvPr/>
        </p:nvSpPr>
        <p:spPr>
          <a:xfrm>
            <a:off x="7661545" y="4955630"/>
            <a:ext cx="1072552" cy="830706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 smtClean="0">
                <a:solidFill>
                  <a:schemeClr val="tx1"/>
                </a:solidFill>
              </a:rPr>
              <a:t>뷰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61" name="타원 60"/>
          <p:cNvSpPr/>
          <p:nvPr/>
        </p:nvSpPr>
        <p:spPr>
          <a:xfrm>
            <a:off x="9556156" y="2128245"/>
            <a:ext cx="225725" cy="2712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1</a:t>
            </a:r>
            <a:endParaRPr lang="ko-KR" altLang="en-US" sz="1000" dirty="0"/>
          </a:p>
        </p:txBody>
      </p:sp>
      <p:sp>
        <p:nvSpPr>
          <p:cNvPr id="74" name="오른쪽 화살표 73"/>
          <p:cNvSpPr/>
          <p:nvPr/>
        </p:nvSpPr>
        <p:spPr>
          <a:xfrm>
            <a:off x="7228951" y="2281384"/>
            <a:ext cx="393931" cy="2712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/>
          <p:nvPr/>
        </p:nvSpPr>
        <p:spPr>
          <a:xfrm>
            <a:off x="8321403" y="2038729"/>
            <a:ext cx="1100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 err="1" smtClean="0"/>
              <a:t>request.get~call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모델</a:t>
            </a:r>
            <a:endParaRPr lang="en-US" altLang="ko-KR" sz="1200" dirty="0" smtClean="0"/>
          </a:p>
        </p:txBody>
      </p:sp>
      <p:sp>
        <p:nvSpPr>
          <p:cNvPr id="76" name="TextBox 75"/>
          <p:cNvSpPr txBox="1"/>
          <p:nvPr/>
        </p:nvSpPr>
        <p:spPr>
          <a:xfrm>
            <a:off x="10933440" y="1772387"/>
            <a:ext cx="11808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 smtClean="0"/>
              <a:t>DB </a:t>
            </a:r>
            <a:r>
              <a:rPr lang="ko-KR" altLang="en-US" sz="1200" dirty="0" smtClean="0"/>
              <a:t>연결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ko-KR" altLang="en-US" sz="1200" dirty="0" smtClean="0"/>
              <a:t>데이터추출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return </a:t>
            </a:r>
            <a:r>
              <a:rPr lang="ko-KR" altLang="en-US" sz="1200" dirty="0" smtClean="0"/>
              <a:t>데이터</a:t>
            </a:r>
            <a:endParaRPr lang="en-US" altLang="ko-KR" sz="1200" dirty="0" smtClean="0"/>
          </a:p>
        </p:txBody>
      </p:sp>
      <p:cxnSp>
        <p:nvCxnSpPr>
          <p:cNvPr id="78" name="직선 화살표 연결선 77"/>
          <p:cNvCxnSpPr/>
          <p:nvPr/>
        </p:nvCxnSpPr>
        <p:spPr>
          <a:xfrm>
            <a:off x="9316300" y="2552610"/>
            <a:ext cx="7334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/>
          <p:cNvCxnSpPr/>
          <p:nvPr/>
        </p:nvCxnSpPr>
        <p:spPr>
          <a:xfrm flipH="1">
            <a:off x="8437391" y="2966905"/>
            <a:ext cx="16045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8926067" y="3012862"/>
            <a:ext cx="1100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smtClean="0"/>
              <a:t>데이터 전송</a:t>
            </a:r>
            <a:endParaRPr lang="en-US" altLang="ko-KR" sz="1200" dirty="0" smtClean="0"/>
          </a:p>
        </p:txBody>
      </p:sp>
      <p:sp>
        <p:nvSpPr>
          <p:cNvPr id="87" name="타원 86"/>
          <p:cNvSpPr/>
          <p:nvPr/>
        </p:nvSpPr>
        <p:spPr>
          <a:xfrm>
            <a:off x="8677125" y="3054084"/>
            <a:ext cx="225725" cy="2712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2</a:t>
            </a:r>
            <a:endParaRPr lang="ko-KR" altLang="en-US" sz="1000" dirty="0"/>
          </a:p>
        </p:txBody>
      </p:sp>
      <p:cxnSp>
        <p:nvCxnSpPr>
          <p:cNvPr id="88" name="직선 화살표 연결선 87"/>
          <p:cNvCxnSpPr>
            <a:stCxn id="54" idx="2"/>
            <a:endCxn id="56" idx="0"/>
          </p:cNvCxnSpPr>
          <p:nvPr/>
        </p:nvCxnSpPr>
        <p:spPr>
          <a:xfrm>
            <a:off x="7958100" y="3519576"/>
            <a:ext cx="239721" cy="1436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타원 89"/>
          <p:cNvSpPr/>
          <p:nvPr/>
        </p:nvSpPr>
        <p:spPr>
          <a:xfrm>
            <a:off x="8101217" y="3784201"/>
            <a:ext cx="225725" cy="2712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3</a:t>
            </a:r>
            <a:endParaRPr lang="ko-KR" altLang="en-US" sz="1000" dirty="0"/>
          </a:p>
        </p:txBody>
      </p:sp>
      <p:sp>
        <p:nvSpPr>
          <p:cNvPr id="91" name="TextBox 90"/>
          <p:cNvSpPr txBox="1"/>
          <p:nvPr/>
        </p:nvSpPr>
        <p:spPr>
          <a:xfrm>
            <a:off x="7886982" y="4123029"/>
            <a:ext cx="1100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 smtClean="0"/>
              <a:t>call </a:t>
            </a:r>
            <a:r>
              <a:rPr lang="ko-KR" altLang="en-US" sz="1200" dirty="0" err="1" smtClean="0"/>
              <a:t>뷰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ko-KR" altLang="en-US" sz="1200" dirty="0" smtClean="0"/>
              <a:t>데이터 전송</a:t>
            </a:r>
            <a:endParaRPr lang="en-US" altLang="ko-KR" sz="1200" dirty="0" smtClean="0"/>
          </a:p>
        </p:txBody>
      </p:sp>
      <p:sp>
        <p:nvSpPr>
          <p:cNvPr id="92" name="TextBox 91"/>
          <p:cNvSpPr txBox="1"/>
          <p:nvPr/>
        </p:nvSpPr>
        <p:spPr>
          <a:xfrm>
            <a:off x="8713595" y="3764035"/>
            <a:ext cx="1910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rgbClr val="FF0000"/>
                </a:solidFill>
              </a:rPr>
              <a:t>request</a:t>
            </a:r>
            <a:r>
              <a:rPr lang="en-US" altLang="ko-KR" sz="1200" dirty="0" smtClean="0"/>
              <a:t>. </a:t>
            </a:r>
            <a:r>
              <a:rPr lang="en-US" altLang="ko-KR" sz="1200" dirty="0"/>
              <a:t>f</a:t>
            </a:r>
            <a:r>
              <a:rPr lang="en-US" altLang="ko-KR" sz="1200" dirty="0" smtClean="0"/>
              <a:t>orward</a:t>
            </a:r>
          </a:p>
        </p:txBody>
      </p:sp>
      <p:sp>
        <p:nvSpPr>
          <p:cNvPr id="7" name="순서도: 자기 디스크 6"/>
          <p:cNvSpPr/>
          <p:nvPr/>
        </p:nvSpPr>
        <p:spPr>
          <a:xfrm>
            <a:off x="10636818" y="3921971"/>
            <a:ext cx="1242891" cy="96818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DB</a:t>
            </a:r>
            <a:endParaRPr lang="ko-KR" altLang="en-US" dirty="0"/>
          </a:p>
        </p:txBody>
      </p:sp>
      <p:cxnSp>
        <p:nvCxnSpPr>
          <p:cNvPr id="10" name="직선 화살표 연결선 9"/>
          <p:cNvCxnSpPr>
            <a:stCxn id="55" idx="2"/>
            <a:endCxn id="7" idx="1"/>
          </p:cNvCxnSpPr>
          <p:nvPr/>
        </p:nvCxnSpPr>
        <p:spPr>
          <a:xfrm>
            <a:off x="10514653" y="3519576"/>
            <a:ext cx="743611" cy="402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7196829" y="864697"/>
            <a:ext cx="3330720" cy="562236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1003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538264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43711" y="90791"/>
            <a:ext cx="2090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모델 </a:t>
            </a:r>
            <a:r>
              <a:rPr lang="en-US" altLang="ko-KR" b="1" dirty="0" smtClean="0"/>
              <a:t>2 </a:t>
            </a:r>
            <a:r>
              <a:rPr lang="ko-KR" altLang="en-US" b="1" dirty="0" smtClean="0"/>
              <a:t>학습 방법 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1516040" y="275457"/>
            <a:ext cx="6415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i="1" dirty="0" smtClean="0"/>
              <a:t>IT </a:t>
            </a:r>
            <a:r>
              <a:rPr lang="ko-KR" altLang="en-US" sz="1100" b="1" i="1" dirty="0" smtClean="0"/>
              <a:t>늦공</a:t>
            </a:r>
            <a:endParaRPr lang="ko-KR" altLang="en-US" sz="1100" b="1" i="1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4159385" y="1958196"/>
            <a:ext cx="1429438" cy="94315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list.jsp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4159385" y="3197528"/>
            <a:ext cx="1429438" cy="94315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retist_proc.jsp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4168012" y="4505864"/>
            <a:ext cx="1429438" cy="94315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delete.jsp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09068" y="991311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Model1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8660598" y="975587"/>
            <a:ext cx="1559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Model2 MVC</a:t>
            </a:r>
            <a:endParaRPr lang="ko-KR" altLang="en-US" dirty="0"/>
          </a:p>
        </p:txBody>
      </p:sp>
      <p:cxnSp>
        <p:nvCxnSpPr>
          <p:cNvPr id="29" name="직선 연결선 28"/>
          <p:cNvCxnSpPr/>
          <p:nvPr/>
        </p:nvCxnSpPr>
        <p:spPr>
          <a:xfrm>
            <a:off x="848691" y="1559827"/>
            <a:ext cx="137484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088056" y="1128726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Client</a:t>
            </a:r>
            <a:endParaRPr lang="ko-KR" altLang="en-US" dirty="0"/>
          </a:p>
        </p:txBody>
      </p:sp>
      <p:sp>
        <p:nvSpPr>
          <p:cNvPr id="34" name="타원 33"/>
          <p:cNvSpPr/>
          <p:nvPr/>
        </p:nvSpPr>
        <p:spPr>
          <a:xfrm>
            <a:off x="508272" y="1892640"/>
            <a:ext cx="1926076" cy="107426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chemeClr val="tx1"/>
                </a:solidFill>
              </a:rPr>
              <a:t>조회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508272" y="3135426"/>
            <a:ext cx="1926076" cy="107426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등록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regist.html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573074" y="4448934"/>
            <a:ext cx="1926076" cy="107426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삭제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37" name="직선 연결선 36"/>
          <p:cNvCxnSpPr/>
          <p:nvPr/>
        </p:nvCxnSpPr>
        <p:spPr>
          <a:xfrm>
            <a:off x="4379786" y="1559827"/>
            <a:ext cx="137484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8753005" y="1498058"/>
            <a:ext cx="137484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34" idx="6"/>
            <a:endCxn id="3" idx="1"/>
          </p:cNvCxnSpPr>
          <p:nvPr/>
        </p:nvCxnSpPr>
        <p:spPr>
          <a:xfrm>
            <a:off x="2434348" y="2429773"/>
            <a:ext cx="172503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803327" y="2024968"/>
            <a:ext cx="1017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Request</a:t>
            </a:r>
            <a:endParaRPr lang="ko-KR" altLang="en-US" dirty="0"/>
          </a:p>
        </p:txBody>
      </p:sp>
      <p:cxnSp>
        <p:nvCxnSpPr>
          <p:cNvPr id="40" name="직선 화살표 연결선 39"/>
          <p:cNvCxnSpPr>
            <a:stCxn id="35" idx="6"/>
            <a:endCxn id="23" idx="1"/>
          </p:cNvCxnSpPr>
          <p:nvPr/>
        </p:nvCxnSpPr>
        <p:spPr>
          <a:xfrm flipV="1">
            <a:off x="2434348" y="3669106"/>
            <a:ext cx="1725037" cy="3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803329" y="3252172"/>
            <a:ext cx="1017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Request</a:t>
            </a:r>
            <a:endParaRPr lang="ko-KR" altLang="en-US" dirty="0"/>
          </a:p>
        </p:txBody>
      </p:sp>
      <p:cxnSp>
        <p:nvCxnSpPr>
          <p:cNvPr id="42" name="직선 화살표 연결선 41"/>
          <p:cNvCxnSpPr>
            <a:stCxn id="36" idx="6"/>
            <a:endCxn id="25" idx="1"/>
          </p:cNvCxnSpPr>
          <p:nvPr/>
        </p:nvCxnSpPr>
        <p:spPr>
          <a:xfrm flipV="1">
            <a:off x="2499150" y="4977442"/>
            <a:ext cx="1668862" cy="8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2803328" y="4497238"/>
            <a:ext cx="1017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Request</a:t>
            </a:r>
            <a:endParaRPr lang="ko-KR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2734953" y="3687328"/>
            <a:ext cx="11371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 smtClean="0"/>
              <a:t>ID , </a:t>
            </a:r>
            <a:r>
              <a:rPr lang="ko-KR" altLang="en-US" sz="1050" dirty="0" smtClean="0"/>
              <a:t>이름</a:t>
            </a:r>
            <a:r>
              <a:rPr lang="en-US" altLang="ko-KR" sz="1050" dirty="0" smtClean="0"/>
              <a:t>,</a:t>
            </a:r>
            <a:r>
              <a:rPr lang="ko-KR" altLang="en-US" sz="1050" dirty="0" smtClean="0"/>
              <a:t>나이</a:t>
            </a:r>
            <a:endParaRPr lang="ko-KR" altLang="en-US" sz="1050" dirty="0"/>
          </a:p>
        </p:txBody>
      </p:sp>
      <p:sp>
        <p:nvSpPr>
          <p:cNvPr id="47" name="TextBox 46"/>
          <p:cNvSpPr txBox="1"/>
          <p:nvPr/>
        </p:nvSpPr>
        <p:spPr>
          <a:xfrm>
            <a:off x="2833631" y="5033740"/>
            <a:ext cx="93979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 smtClean="0"/>
              <a:t>ID</a:t>
            </a:r>
            <a:endParaRPr lang="ko-KR" altLang="en-US" sz="1050" dirty="0"/>
          </a:p>
        </p:txBody>
      </p:sp>
      <p:sp>
        <p:nvSpPr>
          <p:cNvPr id="48" name="TextBox 47"/>
          <p:cNvSpPr txBox="1"/>
          <p:nvPr/>
        </p:nvSpPr>
        <p:spPr>
          <a:xfrm>
            <a:off x="5641684" y="1958196"/>
            <a:ext cx="10351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 err="1" smtClean="0"/>
              <a:t>db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연결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ko-KR" altLang="en-US" sz="1200" dirty="0" smtClean="0"/>
              <a:t>데이터 추출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html </a:t>
            </a:r>
            <a:r>
              <a:rPr lang="ko-KR" altLang="en-US" sz="1200" dirty="0" smtClean="0"/>
              <a:t>작성</a:t>
            </a:r>
            <a:endParaRPr lang="ko-KR" altLang="en-US" sz="1200" dirty="0"/>
          </a:p>
        </p:txBody>
      </p:sp>
      <p:sp>
        <p:nvSpPr>
          <p:cNvPr id="50" name="TextBox 49"/>
          <p:cNvSpPr txBox="1"/>
          <p:nvPr/>
        </p:nvSpPr>
        <p:spPr>
          <a:xfrm>
            <a:off x="5641684" y="3096589"/>
            <a:ext cx="12076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 smtClean="0"/>
              <a:t>request.get~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 smtClean="0"/>
              <a:t>db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연결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ko-KR" altLang="en-US" sz="1200" dirty="0" smtClean="0"/>
              <a:t>데이터 입력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Home </a:t>
            </a:r>
            <a:r>
              <a:rPr lang="ko-KR" altLang="en-US" sz="1200" dirty="0" smtClean="0"/>
              <a:t>이동</a:t>
            </a:r>
            <a:endParaRPr lang="ko-KR" altLang="en-US" sz="1200" dirty="0"/>
          </a:p>
        </p:txBody>
      </p:sp>
      <p:sp>
        <p:nvSpPr>
          <p:cNvPr id="51" name="TextBox 50"/>
          <p:cNvSpPr txBox="1"/>
          <p:nvPr/>
        </p:nvSpPr>
        <p:spPr>
          <a:xfrm>
            <a:off x="5673318" y="4385901"/>
            <a:ext cx="12076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 smtClean="0"/>
              <a:t>request.get~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 smtClean="0"/>
              <a:t>db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연결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ko-KR" altLang="en-US" sz="1200" dirty="0" smtClean="0"/>
              <a:t>데이터 삭제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Home </a:t>
            </a:r>
            <a:r>
              <a:rPr lang="ko-KR" altLang="en-US" sz="1200" dirty="0" smtClean="0"/>
              <a:t>이동</a:t>
            </a:r>
            <a:endParaRPr lang="ko-KR" altLang="en-US" sz="1200" dirty="0"/>
          </a:p>
        </p:txBody>
      </p:sp>
      <p:cxnSp>
        <p:nvCxnSpPr>
          <p:cNvPr id="53" name="직선 연결선 52"/>
          <p:cNvCxnSpPr/>
          <p:nvPr/>
        </p:nvCxnSpPr>
        <p:spPr>
          <a:xfrm>
            <a:off x="6860896" y="1958196"/>
            <a:ext cx="0" cy="4042334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모서리가 둥근 직사각형 53"/>
          <p:cNvSpPr/>
          <p:nvPr/>
        </p:nvSpPr>
        <p:spPr>
          <a:xfrm>
            <a:off x="7533187" y="1978254"/>
            <a:ext cx="591046" cy="1541322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컨트</a:t>
            </a:r>
            <a:endParaRPr lang="en-US" altLang="ko-KR" sz="14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롤러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55" name="모서리가 둥근 직사각형 54"/>
          <p:cNvSpPr/>
          <p:nvPr/>
        </p:nvSpPr>
        <p:spPr>
          <a:xfrm>
            <a:off x="10033055" y="1892639"/>
            <a:ext cx="704416" cy="1626937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모델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56" name="모서리가 둥근 직사각형 55"/>
          <p:cNvSpPr/>
          <p:nvPr/>
        </p:nvSpPr>
        <p:spPr>
          <a:xfrm>
            <a:off x="7532155" y="4955630"/>
            <a:ext cx="1072552" cy="830706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 smtClean="0">
                <a:solidFill>
                  <a:schemeClr val="tx1"/>
                </a:solidFill>
              </a:rPr>
              <a:t>뷰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61" name="타원 60"/>
          <p:cNvSpPr/>
          <p:nvPr/>
        </p:nvSpPr>
        <p:spPr>
          <a:xfrm>
            <a:off x="9426766" y="2128245"/>
            <a:ext cx="225725" cy="2712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1</a:t>
            </a:r>
            <a:endParaRPr lang="ko-KR" altLang="en-US" sz="1000" dirty="0"/>
          </a:p>
        </p:txBody>
      </p:sp>
      <p:sp>
        <p:nvSpPr>
          <p:cNvPr id="74" name="오른쪽 화살표 73"/>
          <p:cNvSpPr/>
          <p:nvPr/>
        </p:nvSpPr>
        <p:spPr>
          <a:xfrm>
            <a:off x="6583453" y="4723154"/>
            <a:ext cx="542241" cy="5135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/>
          <p:nvPr/>
        </p:nvSpPr>
        <p:spPr>
          <a:xfrm>
            <a:off x="8192013" y="2038729"/>
            <a:ext cx="1100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 err="1" smtClean="0"/>
              <a:t>request.get~call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모델</a:t>
            </a:r>
            <a:endParaRPr lang="en-US" altLang="ko-KR" sz="1200" dirty="0" smtClean="0"/>
          </a:p>
        </p:txBody>
      </p:sp>
      <p:sp>
        <p:nvSpPr>
          <p:cNvPr id="76" name="TextBox 75"/>
          <p:cNvSpPr txBox="1"/>
          <p:nvPr/>
        </p:nvSpPr>
        <p:spPr>
          <a:xfrm>
            <a:off x="10804050" y="1772387"/>
            <a:ext cx="11808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 smtClean="0"/>
              <a:t>DB </a:t>
            </a:r>
            <a:r>
              <a:rPr lang="ko-KR" altLang="en-US" sz="1200" dirty="0" smtClean="0"/>
              <a:t>연결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ko-KR" altLang="en-US" sz="1200" dirty="0" smtClean="0"/>
              <a:t>데이터추출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return </a:t>
            </a:r>
            <a:r>
              <a:rPr lang="ko-KR" altLang="en-US" sz="1200" dirty="0" smtClean="0"/>
              <a:t>데이터</a:t>
            </a:r>
            <a:endParaRPr lang="en-US" altLang="ko-KR" sz="1200" dirty="0" smtClean="0"/>
          </a:p>
        </p:txBody>
      </p:sp>
      <p:cxnSp>
        <p:nvCxnSpPr>
          <p:cNvPr id="78" name="직선 화살표 연결선 77"/>
          <p:cNvCxnSpPr/>
          <p:nvPr/>
        </p:nvCxnSpPr>
        <p:spPr>
          <a:xfrm>
            <a:off x="9186910" y="2552610"/>
            <a:ext cx="7334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/>
          <p:cNvCxnSpPr/>
          <p:nvPr/>
        </p:nvCxnSpPr>
        <p:spPr>
          <a:xfrm flipH="1">
            <a:off x="8308001" y="2966905"/>
            <a:ext cx="16045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8796677" y="3012862"/>
            <a:ext cx="1100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smtClean="0"/>
              <a:t>데이터 전송</a:t>
            </a:r>
            <a:endParaRPr lang="en-US" altLang="ko-KR" sz="1200" dirty="0" smtClean="0"/>
          </a:p>
        </p:txBody>
      </p:sp>
      <p:sp>
        <p:nvSpPr>
          <p:cNvPr id="87" name="타원 86"/>
          <p:cNvSpPr/>
          <p:nvPr/>
        </p:nvSpPr>
        <p:spPr>
          <a:xfrm>
            <a:off x="8547735" y="3054084"/>
            <a:ext cx="225725" cy="2712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2</a:t>
            </a:r>
            <a:endParaRPr lang="ko-KR" altLang="en-US" sz="1000" dirty="0"/>
          </a:p>
        </p:txBody>
      </p:sp>
      <p:cxnSp>
        <p:nvCxnSpPr>
          <p:cNvPr id="88" name="직선 화살표 연결선 87"/>
          <p:cNvCxnSpPr>
            <a:stCxn id="54" idx="2"/>
            <a:endCxn id="56" idx="0"/>
          </p:cNvCxnSpPr>
          <p:nvPr/>
        </p:nvCxnSpPr>
        <p:spPr>
          <a:xfrm>
            <a:off x="7828710" y="3519576"/>
            <a:ext cx="239721" cy="1436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타원 89"/>
          <p:cNvSpPr/>
          <p:nvPr/>
        </p:nvSpPr>
        <p:spPr>
          <a:xfrm>
            <a:off x="7971827" y="3784201"/>
            <a:ext cx="225725" cy="2712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3</a:t>
            </a:r>
            <a:endParaRPr lang="ko-KR" altLang="en-US" sz="1000" dirty="0"/>
          </a:p>
        </p:txBody>
      </p:sp>
      <p:sp>
        <p:nvSpPr>
          <p:cNvPr id="91" name="TextBox 90"/>
          <p:cNvSpPr txBox="1"/>
          <p:nvPr/>
        </p:nvSpPr>
        <p:spPr>
          <a:xfrm>
            <a:off x="7757592" y="4123029"/>
            <a:ext cx="1100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 smtClean="0"/>
              <a:t>call </a:t>
            </a:r>
            <a:r>
              <a:rPr lang="ko-KR" altLang="en-US" sz="1200" dirty="0" err="1" smtClean="0"/>
              <a:t>뷰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ko-KR" altLang="en-US" sz="1200" dirty="0" smtClean="0"/>
              <a:t>데이터 전송</a:t>
            </a:r>
            <a:endParaRPr lang="en-US" altLang="ko-KR" sz="1200" dirty="0" smtClean="0"/>
          </a:p>
        </p:txBody>
      </p:sp>
      <p:sp>
        <p:nvSpPr>
          <p:cNvPr id="92" name="TextBox 91"/>
          <p:cNvSpPr txBox="1"/>
          <p:nvPr/>
        </p:nvSpPr>
        <p:spPr>
          <a:xfrm>
            <a:off x="8584205" y="3764035"/>
            <a:ext cx="1910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rgbClr val="FF0000"/>
                </a:solidFill>
              </a:rPr>
              <a:t>request</a:t>
            </a:r>
            <a:r>
              <a:rPr lang="en-US" altLang="ko-KR" sz="1200" dirty="0" smtClean="0"/>
              <a:t>. </a:t>
            </a:r>
            <a:r>
              <a:rPr lang="en-US" altLang="ko-KR" sz="1200" dirty="0"/>
              <a:t>f</a:t>
            </a:r>
            <a:r>
              <a:rPr lang="en-US" altLang="ko-KR" sz="1200" dirty="0" smtClean="0"/>
              <a:t>orward</a:t>
            </a:r>
          </a:p>
        </p:txBody>
      </p:sp>
      <p:sp>
        <p:nvSpPr>
          <p:cNvPr id="7" name="순서도: 자기 디스크 6"/>
          <p:cNvSpPr/>
          <p:nvPr/>
        </p:nvSpPr>
        <p:spPr>
          <a:xfrm>
            <a:off x="10507428" y="3921971"/>
            <a:ext cx="1242891" cy="96818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DB</a:t>
            </a:r>
            <a:endParaRPr lang="ko-KR" altLang="en-US" dirty="0"/>
          </a:p>
        </p:txBody>
      </p:sp>
      <p:cxnSp>
        <p:nvCxnSpPr>
          <p:cNvPr id="10" name="직선 화살표 연결선 9"/>
          <p:cNvCxnSpPr>
            <a:stCxn id="55" idx="2"/>
            <a:endCxn id="7" idx="1"/>
          </p:cNvCxnSpPr>
          <p:nvPr/>
        </p:nvCxnSpPr>
        <p:spPr>
          <a:xfrm>
            <a:off x="10385263" y="3519576"/>
            <a:ext cx="743611" cy="402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7067439" y="864697"/>
            <a:ext cx="3330720" cy="562236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163257" y="4226043"/>
            <a:ext cx="7029586" cy="1418996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254815" y="1498058"/>
            <a:ext cx="4730079" cy="498900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02288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538264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43711" y="90791"/>
            <a:ext cx="2090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모델 </a:t>
            </a:r>
            <a:r>
              <a:rPr lang="en-US" altLang="ko-KR" b="1" dirty="0" smtClean="0"/>
              <a:t>2 </a:t>
            </a:r>
            <a:r>
              <a:rPr lang="ko-KR" altLang="en-US" b="1" dirty="0" smtClean="0"/>
              <a:t>학습 방법 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1516040" y="275457"/>
            <a:ext cx="6415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i="1" dirty="0" smtClean="0"/>
              <a:t>IT </a:t>
            </a:r>
            <a:r>
              <a:rPr lang="ko-KR" altLang="en-US" sz="1100" b="1" i="1" dirty="0" smtClean="0"/>
              <a:t>늦공</a:t>
            </a:r>
            <a:endParaRPr lang="ko-KR" altLang="en-US" sz="1100" b="1" i="1" dirty="0"/>
          </a:p>
        </p:txBody>
      </p:sp>
      <p:sp>
        <p:nvSpPr>
          <p:cNvPr id="2" name="직사각형 1"/>
          <p:cNvSpPr/>
          <p:nvPr/>
        </p:nvSpPr>
        <p:spPr>
          <a:xfrm>
            <a:off x="1389029" y="2932981"/>
            <a:ext cx="8548777" cy="180292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 smtClean="0">
                <a:solidFill>
                  <a:srgbClr val="FF0000"/>
                </a:solidFill>
              </a:rPr>
              <a:t>Spring boot </a:t>
            </a:r>
            <a:r>
              <a:rPr lang="ko-KR" altLang="en-US" sz="3600" b="1" dirty="0" smtClean="0">
                <a:solidFill>
                  <a:srgbClr val="FF0000"/>
                </a:solidFill>
              </a:rPr>
              <a:t>시작하기</a:t>
            </a:r>
            <a:endParaRPr lang="en-US" altLang="ko-KR" sz="3600" b="1" dirty="0" smtClean="0">
              <a:solidFill>
                <a:srgbClr val="FF0000"/>
              </a:solidFill>
            </a:endParaRPr>
          </a:p>
          <a:p>
            <a:pPr algn="ctr"/>
            <a:r>
              <a:rPr lang="en-US" altLang="ko-KR" sz="2400" b="1" dirty="0" smtClean="0">
                <a:solidFill>
                  <a:srgbClr val="FF0000"/>
                </a:solidFill>
              </a:rPr>
              <a:t>(spring frame work)</a:t>
            </a:r>
            <a:endParaRPr lang="ko-KR" altLang="en-US" sz="3600" b="1" dirty="0">
              <a:solidFill>
                <a:srgbClr val="FF0000"/>
              </a:solidFill>
            </a:endParaRPr>
          </a:p>
        </p:txBody>
      </p:sp>
      <p:sp>
        <p:nvSpPr>
          <p:cNvPr id="3" name="타원 2"/>
          <p:cNvSpPr/>
          <p:nvPr/>
        </p:nvSpPr>
        <p:spPr>
          <a:xfrm>
            <a:off x="5318760" y="1021080"/>
            <a:ext cx="1478280" cy="13944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IT</a:t>
            </a:r>
          </a:p>
          <a:p>
            <a:pPr algn="ctr"/>
            <a:r>
              <a:rPr lang="ko-KR" altLang="en-US" sz="4000" b="1" dirty="0" smtClean="0">
                <a:solidFill>
                  <a:schemeClr val="tx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늦공</a:t>
            </a:r>
            <a:endParaRPr lang="ko-KR" altLang="en-US" sz="4000" b="1" dirty="0">
              <a:solidFill>
                <a:schemeClr val="tx1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119632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538264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43711" y="90791"/>
            <a:ext cx="1975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Spring  DI , IoC 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1516040" y="275457"/>
            <a:ext cx="6415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i="1" dirty="0" smtClean="0"/>
              <a:t>IT </a:t>
            </a:r>
            <a:r>
              <a:rPr lang="ko-KR" altLang="en-US" sz="1100" b="1" i="1" dirty="0" smtClean="0"/>
              <a:t>늦공</a:t>
            </a:r>
            <a:endParaRPr lang="ko-KR" altLang="en-US" sz="1100" b="1" i="1" dirty="0"/>
          </a:p>
        </p:txBody>
      </p:sp>
      <p:sp>
        <p:nvSpPr>
          <p:cNvPr id="13" name="타원 12"/>
          <p:cNvSpPr/>
          <p:nvPr/>
        </p:nvSpPr>
        <p:spPr>
          <a:xfrm>
            <a:off x="688852" y="2741702"/>
            <a:ext cx="1635781" cy="157113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조회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8" name="타원 57"/>
          <p:cNvSpPr/>
          <p:nvPr/>
        </p:nvSpPr>
        <p:spPr>
          <a:xfrm>
            <a:off x="4334772" y="2556137"/>
            <a:ext cx="1850368" cy="1705846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Controller</a:t>
            </a:r>
          </a:p>
          <a:p>
            <a:pPr algn="ctr"/>
            <a:r>
              <a:rPr lang="en-US" altLang="ko-KR" sz="1400" dirty="0" smtClean="0"/>
              <a:t>(java class)</a:t>
            </a:r>
          </a:p>
        </p:txBody>
      </p:sp>
      <p:sp>
        <p:nvSpPr>
          <p:cNvPr id="22" name="오른쪽 화살표 21"/>
          <p:cNvSpPr/>
          <p:nvPr/>
        </p:nvSpPr>
        <p:spPr>
          <a:xfrm>
            <a:off x="2671311" y="3316792"/>
            <a:ext cx="1078302" cy="4209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 </a:t>
            </a:r>
            <a:r>
              <a:rPr lang="en-US" altLang="ko-KR" sz="1200" dirty="0" smtClean="0"/>
              <a:t>request</a:t>
            </a:r>
            <a:endParaRPr lang="ko-KR" altLang="en-US" sz="1200" dirty="0"/>
          </a:p>
        </p:txBody>
      </p:sp>
      <p:sp>
        <p:nvSpPr>
          <p:cNvPr id="60" name="타원 59"/>
          <p:cNvSpPr/>
          <p:nvPr/>
        </p:nvSpPr>
        <p:spPr>
          <a:xfrm>
            <a:off x="7437406" y="2541592"/>
            <a:ext cx="2974678" cy="1711003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 smtClean="0"/>
              <a:t>Service </a:t>
            </a:r>
            <a:r>
              <a:rPr lang="en-US" altLang="ko-KR" sz="1400" dirty="0" smtClean="0"/>
              <a:t>(java class)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 smtClean="0"/>
              <a:t>PeopleService.java</a:t>
            </a:r>
            <a:endParaRPr lang="ko-KR" altLang="en-US" dirty="0"/>
          </a:p>
        </p:txBody>
      </p:sp>
      <p:cxnSp>
        <p:nvCxnSpPr>
          <p:cNvPr id="26" name="직선 연결선 25"/>
          <p:cNvCxnSpPr>
            <a:stCxn id="58" idx="6"/>
            <a:endCxn id="60" idx="2"/>
          </p:cNvCxnSpPr>
          <p:nvPr/>
        </p:nvCxnSpPr>
        <p:spPr>
          <a:xfrm flipV="1">
            <a:off x="6185140" y="3397094"/>
            <a:ext cx="1252266" cy="11966"/>
          </a:xfrm>
          <a:prstGeom prst="line">
            <a:avLst/>
          </a:prstGeom>
          <a:ln w="381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313979" y="4614570"/>
            <a:ext cx="45406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PeopleService </a:t>
            </a:r>
            <a:r>
              <a:rPr lang="en-US" altLang="ko-KR" sz="1400" dirty="0" err="1"/>
              <a:t>peopleService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= </a:t>
            </a:r>
            <a:r>
              <a:rPr lang="en-US" altLang="ko-KR" sz="1400" b="1" dirty="0"/>
              <a:t>new PeopleService();</a:t>
            </a:r>
            <a:endParaRPr lang="ko-KR" altLang="en-US" sz="1400" dirty="0"/>
          </a:p>
        </p:txBody>
      </p:sp>
      <p:sp>
        <p:nvSpPr>
          <p:cNvPr id="33" name="오른쪽 화살표 32"/>
          <p:cNvSpPr/>
          <p:nvPr/>
        </p:nvSpPr>
        <p:spPr>
          <a:xfrm>
            <a:off x="6052149" y="3761647"/>
            <a:ext cx="1518249" cy="483215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rgbClr val="FF0000"/>
                </a:solidFill>
              </a:rPr>
              <a:t>D</a:t>
            </a:r>
            <a:r>
              <a:rPr lang="en-US" altLang="ko-KR" sz="1400" b="1" dirty="0">
                <a:solidFill>
                  <a:schemeClr val="tx1"/>
                </a:solidFill>
              </a:rPr>
              <a:t>ependency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9605" y="5446578"/>
            <a:ext cx="11391069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smtClean="0"/>
              <a:t>지금까지 대부분의 </a:t>
            </a:r>
            <a:r>
              <a:rPr lang="en-US" altLang="ko-KR" sz="1600" dirty="0" smtClean="0"/>
              <a:t>Java </a:t>
            </a:r>
            <a:r>
              <a:rPr lang="ko-KR" altLang="en-US" sz="1600" dirty="0" smtClean="0"/>
              <a:t>에서는 자기가 필요로 하는 클래스를 생성</a:t>
            </a:r>
            <a:r>
              <a:rPr lang="en-US" altLang="ko-KR" sz="1600" dirty="0" smtClean="0"/>
              <a:t>(new) </a:t>
            </a:r>
            <a:r>
              <a:rPr lang="ko-KR" altLang="en-US" sz="1600" dirty="0" smtClean="0"/>
              <a:t>하여 객체로 사용하였음</a:t>
            </a:r>
            <a:r>
              <a:rPr lang="en-US" altLang="ko-KR" sz="1600" dirty="0" smtClean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즉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자기가 필요한 클래스들을 가져와서 사용하기 때문에 그 필요한 클래스들에 </a:t>
            </a:r>
            <a:r>
              <a:rPr lang="ko-KR" altLang="en-US" sz="1600" b="1" dirty="0" smtClean="0"/>
              <a:t>의존</a:t>
            </a:r>
            <a:r>
              <a:rPr lang="en-US" altLang="ko-KR" sz="1600" dirty="0" smtClean="0"/>
              <a:t>(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D</a:t>
            </a:r>
            <a:r>
              <a:rPr lang="en-US" altLang="ko-KR" sz="1600" b="1" dirty="0" smtClean="0"/>
              <a:t>ependency</a:t>
            </a:r>
            <a:r>
              <a:rPr lang="en-US" altLang="ko-KR" sz="1600" dirty="0" smtClean="0"/>
              <a:t>) </a:t>
            </a:r>
            <a:r>
              <a:rPr lang="ko-KR" altLang="en-US" sz="1600" dirty="0" smtClean="0"/>
              <a:t>한다고 표현하는 것임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또한 </a:t>
            </a:r>
            <a:r>
              <a:rPr lang="ko-KR" altLang="en-US" sz="1600" dirty="0" err="1" smtClean="0"/>
              <a:t>필요한것을</a:t>
            </a:r>
            <a:r>
              <a:rPr lang="ko-KR" altLang="en-US" sz="1600" dirty="0" smtClean="0"/>
              <a:t> 내가 만들어 사용하기 때문에 내가 주변의 클래스들을 </a:t>
            </a:r>
            <a:r>
              <a:rPr lang="ko-KR" altLang="en-US" sz="1600" b="1" dirty="0" smtClean="0"/>
              <a:t>컨트롤</a:t>
            </a:r>
            <a:r>
              <a:rPr lang="en-US" altLang="ko-KR" sz="1600" b="1" dirty="0" smtClean="0"/>
              <a:t>(Control)</a:t>
            </a:r>
            <a:r>
              <a:rPr lang="ko-KR" altLang="en-US" sz="1600" dirty="0" smtClean="0"/>
              <a:t> 하는 거임 </a:t>
            </a:r>
            <a:endParaRPr lang="ko-KR" alt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3904456" y="1713601"/>
            <a:ext cx="2710999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400" b="1" dirty="0" smtClean="0"/>
              <a:t>Dependency </a:t>
            </a:r>
            <a:r>
              <a:rPr lang="ko-KR" altLang="en-US" sz="1400" b="1" dirty="0" smtClean="0"/>
              <a:t>만 있는 구조</a:t>
            </a:r>
            <a:r>
              <a:rPr lang="en-US" altLang="ko-KR" sz="1400" b="1" dirty="0" smtClean="0"/>
              <a:t>..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400" b="1" dirty="0" smtClean="0"/>
              <a:t>내가 </a:t>
            </a:r>
            <a:r>
              <a:rPr lang="en-US" altLang="ko-KR" sz="1400" b="1" dirty="0" smtClean="0"/>
              <a:t>Control </a:t>
            </a:r>
            <a:r>
              <a:rPr lang="ko-KR" altLang="en-US" sz="1400" b="1" dirty="0" smtClean="0"/>
              <a:t>하는 구조</a:t>
            </a:r>
            <a:endParaRPr lang="ko-KR" altLang="en-US" sz="1400" b="1" dirty="0"/>
          </a:p>
        </p:txBody>
      </p:sp>
      <p:sp>
        <p:nvSpPr>
          <p:cNvPr id="24" name="직사각형 23"/>
          <p:cNvSpPr/>
          <p:nvPr/>
        </p:nvSpPr>
        <p:spPr>
          <a:xfrm>
            <a:off x="194091" y="772954"/>
            <a:ext cx="1837427" cy="4744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단어적 의미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031518" y="747354"/>
            <a:ext cx="74445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</a:rPr>
              <a:t>D</a:t>
            </a:r>
            <a:r>
              <a:rPr lang="en-US" altLang="ko-KR" sz="1400" b="1" dirty="0"/>
              <a:t>ependency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I</a:t>
            </a:r>
            <a:r>
              <a:rPr lang="en-US" altLang="ko-KR" sz="1400" b="1" dirty="0" smtClean="0"/>
              <a:t>njection (DI)  - </a:t>
            </a:r>
            <a:r>
              <a:rPr lang="ko-KR" altLang="en-US" sz="1400" dirty="0" smtClean="0"/>
              <a:t>의존성 주입  </a:t>
            </a:r>
            <a:r>
              <a:rPr lang="en-US" altLang="ko-KR" sz="1400" dirty="0" smtClean="0"/>
              <a:t>=&gt; </a:t>
            </a:r>
            <a:r>
              <a:rPr lang="ko-KR" altLang="en-US" sz="1400" dirty="0" smtClean="0"/>
              <a:t>의존성을 주입 받는다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2042302" y="1055131"/>
            <a:ext cx="74445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</a:rPr>
              <a:t>I</a:t>
            </a:r>
            <a:r>
              <a:rPr lang="en-US" altLang="ko-KR" sz="1400" b="1" dirty="0"/>
              <a:t>nversion </a:t>
            </a:r>
            <a:r>
              <a:rPr lang="en-US" altLang="ko-KR" sz="1400" b="1" dirty="0">
                <a:solidFill>
                  <a:srgbClr val="FF0000"/>
                </a:solidFill>
              </a:rPr>
              <a:t>o</a:t>
            </a:r>
            <a:r>
              <a:rPr lang="en-US" altLang="ko-KR" sz="1400" b="1" dirty="0"/>
              <a:t>f </a:t>
            </a:r>
            <a:r>
              <a:rPr lang="en-US" altLang="ko-KR" sz="1400" b="1" dirty="0">
                <a:solidFill>
                  <a:srgbClr val="FF0000"/>
                </a:solidFill>
              </a:rPr>
              <a:t>C</a:t>
            </a:r>
            <a:r>
              <a:rPr lang="en-US" altLang="ko-KR" sz="1400" b="1" dirty="0"/>
              <a:t>ontrol (IoC</a:t>
            </a:r>
            <a:r>
              <a:rPr lang="en-US" altLang="ko-KR" sz="1400" b="1" dirty="0" smtClean="0"/>
              <a:t>)   - </a:t>
            </a:r>
            <a:r>
              <a:rPr lang="ko-KR" altLang="en-US" sz="1400" dirty="0" smtClean="0"/>
              <a:t>제어의 역전 </a:t>
            </a:r>
            <a:r>
              <a:rPr lang="en-US" altLang="ko-KR" sz="1400" dirty="0" smtClean="0"/>
              <a:t>=&gt; </a:t>
            </a:r>
            <a:r>
              <a:rPr lang="ko-KR" altLang="en-US" sz="1400" dirty="0" smtClean="0"/>
              <a:t>제어가 뒤바뀜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2398107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1274</TotalTime>
  <Words>546</Words>
  <Application>Microsoft Office PowerPoint</Application>
  <PresentationFormat>와이드스크린</PresentationFormat>
  <Paragraphs>201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맑은 고딕</vt:lpstr>
      <vt:lpstr>휴먼편지체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PC</dc:creator>
  <cp:lastModifiedBy>PC</cp:lastModifiedBy>
  <cp:revision>65</cp:revision>
  <dcterms:created xsi:type="dcterms:W3CDTF">2021-07-24T10:14:06Z</dcterms:created>
  <dcterms:modified xsi:type="dcterms:W3CDTF">2021-08-10T15:19:26Z</dcterms:modified>
</cp:coreProperties>
</file>