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204-80E6-4914-A974-627EB89F205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F85E-A1CD-472C-A9C1-7C5005CE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9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204-80E6-4914-A974-627EB89F205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F85E-A1CD-472C-A9C1-7C5005CE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204-80E6-4914-A974-627EB89F205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F85E-A1CD-472C-A9C1-7C5005CE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7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204-80E6-4914-A974-627EB89F205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F85E-A1CD-472C-A9C1-7C5005CE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2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204-80E6-4914-A974-627EB89F205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F85E-A1CD-472C-A9C1-7C5005CE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7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204-80E6-4914-A974-627EB89F205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F85E-A1CD-472C-A9C1-7C5005CE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9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204-80E6-4914-A974-627EB89F205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F85E-A1CD-472C-A9C1-7C5005CE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4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204-80E6-4914-A974-627EB89F205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F85E-A1CD-472C-A9C1-7C5005CE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5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204-80E6-4914-A974-627EB89F205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F85E-A1CD-472C-A9C1-7C5005CE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6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204-80E6-4914-A974-627EB89F205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F85E-A1CD-472C-A9C1-7C5005CE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8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204-80E6-4914-A974-627EB89F205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F85E-A1CD-472C-A9C1-7C5005CE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E204-80E6-4914-A974-627EB89F205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F85E-A1CD-472C-A9C1-7C5005CE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6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47461"/>
            <a:ext cx="9144000" cy="1292087"/>
          </a:xfrm>
        </p:spPr>
        <p:txBody>
          <a:bodyPr anchor="ctr">
            <a:normAutofit/>
          </a:bodyPr>
          <a:lstStyle/>
          <a:p>
            <a:r>
              <a:rPr lang="en-US" altLang="ko-KR" sz="4800" b="1" dirty="0" smtClean="0">
                <a:latin typeface="+mj-ea"/>
              </a:rPr>
              <a:t>from </a:t>
            </a:r>
            <a:r>
              <a:rPr lang="ko-KR" altLang="en-US" sz="4800" b="1" dirty="0" smtClean="0">
                <a:solidFill>
                  <a:srgbClr val="FF0000"/>
                </a:solidFill>
                <a:latin typeface="+mj-ea"/>
              </a:rPr>
              <a:t>웹</a:t>
            </a:r>
            <a:r>
              <a:rPr lang="ko-KR" altLang="en-US" sz="4800" b="1" dirty="0" smtClean="0">
                <a:latin typeface="+mj-ea"/>
              </a:rPr>
              <a:t> </a:t>
            </a:r>
            <a:r>
              <a:rPr lang="en-US" altLang="ko-KR" sz="4800" b="1" dirty="0" smtClean="0">
                <a:latin typeface="+mj-ea"/>
              </a:rPr>
              <a:t>to </a:t>
            </a:r>
            <a:r>
              <a:rPr lang="ko-KR" altLang="en-US" sz="4800" b="1" dirty="0" smtClean="0">
                <a:solidFill>
                  <a:srgbClr val="FF0000"/>
                </a:solidFill>
                <a:latin typeface="+mj-ea"/>
              </a:rPr>
              <a:t>스프링</a:t>
            </a:r>
            <a:r>
              <a:rPr lang="ko-KR" altLang="en-US" sz="4800" b="1" dirty="0" smtClean="0">
                <a:latin typeface="+mj-ea"/>
              </a:rPr>
              <a:t> </a:t>
            </a:r>
            <a:r>
              <a:rPr lang="ko-KR" altLang="en-US" sz="4800" b="1" dirty="0" smtClean="0">
                <a:latin typeface="+mj-ea"/>
              </a:rPr>
              <a:t>개념잡기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73263" y="3743525"/>
            <a:ext cx="6245475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휴먼중간샘체" panose="02010504000101010101" pitchFamily="2" charset="-127"/>
                <a:ea typeface="휴먼중간샘체" panose="02010504000101010101" pitchFamily="2" charset="-127"/>
              </a:rPr>
              <a:t>웹 프로그램의 시작에서 스프링의 입구까지</a:t>
            </a:r>
            <a:endParaRPr lang="en-US" altLang="ko-KR" b="1" dirty="0" smtClean="0">
              <a:solidFill>
                <a:srgbClr val="0000CC"/>
              </a:solidFill>
              <a:latin typeface="휴먼중간샘체" panose="02010504000101010101" pitchFamily="2" charset="-127"/>
              <a:ea typeface="휴먼중간샘체" panose="02010504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휴먼중간샘체" panose="02010504000101010101" pitchFamily="2" charset="-127"/>
                <a:ea typeface="휴먼중간샘체" panose="02010504000101010101" pitchFamily="2" charset="-127"/>
              </a:rPr>
              <a:t>IT </a:t>
            </a:r>
            <a:r>
              <a:rPr lang="ko-KR" altLang="en-US" b="1" dirty="0" smtClean="0">
                <a:solidFill>
                  <a:srgbClr val="0000CC"/>
                </a:solidFill>
                <a:latin typeface="휴먼중간샘체" panose="02010504000101010101" pitchFamily="2" charset="-127"/>
                <a:ea typeface="휴먼중간샘체" panose="02010504000101010101" pitchFamily="2" charset="-127"/>
              </a:rPr>
              <a:t>늦공</a:t>
            </a:r>
            <a:r>
              <a:rPr lang="ko-KR" altLang="en-US" b="1" dirty="0">
                <a:solidFill>
                  <a:srgbClr val="0000CC"/>
                </a:solidFill>
                <a:latin typeface="휴먼중간샘체" panose="02010504000101010101" pitchFamily="2" charset="-127"/>
                <a:ea typeface="휴먼중간샘체" panose="02010504000101010101" pitchFamily="2" charset="-127"/>
              </a:rPr>
              <a:t> </a:t>
            </a:r>
            <a:r>
              <a:rPr lang="ko-KR" altLang="en-US" b="1" dirty="0" smtClean="0">
                <a:solidFill>
                  <a:srgbClr val="0000CC"/>
                </a:solidFill>
                <a:latin typeface="휴먼중간샘체" panose="02010504000101010101" pitchFamily="2" charset="-127"/>
                <a:ea typeface="휴먼중간샘체" panose="02010504000101010101" pitchFamily="2" charset="-127"/>
              </a:rPr>
              <a:t>김부장</a:t>
            </a:r>
            <a:endParaRPr lang="ko-KR" altLang="en-US" b="1" dirty="0">
              <a:solidFill>
                <a:srgbClr val="0000CC"/>
              </a:solidFill>
              <a:latin typeface="휴먼중간샘체" panose="02010504000101010101" pitchFamily="2" charset="-127"/>
              <a:ea typeface="휴먼중간샘체" panose="02010504000101010101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509963"/>
            <a:ext cx="121456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5128" y="6482539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ko-KR" altLang="en-US" sz="1100" b="1" i="1" dirty="0" smtClean="0">
                <a:solidFill>
                  <a:schemeClr val="bg1">
                    <a:lumMod val="50000"/>
                  </a:schemeClr>
                </a:solidFill>
              </a:rPr>
              <a:t>늦공 김부장</a:t>
            </a:r>
            <a:endParaRPr lang="ko-KR" altLang="en-US" sz="11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6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9028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2803" y="182552"/>
            <a:ext cx="2357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 Web </a:t>
            </a:r>
            <a:r>
              <a:rPr lang="ko-KR" altLang="en-US" sz="2400" b="1" dirty="0" smtClean="0"/>
              <a:t>의 시작</a:t>
            </a:r>
            <a:endParaRPr lang="ko-KR" altLang="en-US" sz="2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36" y="2492468"/>
            <a:ext cx="2523564" cy="165383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33718" y="2335586"/>
            <a:ext cx="1730188" cy="345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rgbClr val="0000CC"/>
                </a:solidFill>
              </a:rPr>
              <a:t>사용자</a:t>
            </a:r>
            <a:endParaRPr lang="ko-KR" altLang="en-US" sz="1600" b="1">
              <a:solidFill>
                <a:srgbClr val="0000CC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718" y="3050381"/>
            <a:ext cx="1730188" cy="345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rgbClr val="0000CC"/>
                </a:solidFill>
              </a:rPr>
              <a:t>사용자</a:t>
            </a:r>
            <a:endParaRPr lang="ko-KR" altLang="en-US" sz="1600" b="1">
              <a:solidFill>
                <a:srgbClr val="0000CC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33718" y="3801034"/>
            <a:ext cx="1730188" cy="345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rgbClr val="0000CC"/>
                </a:solidFill>
              </a:rPr>
              <a:t>사용자</a:t>
            </a:r>
            <a:endParaRPr lang="ko-KR" altLang="en-US" sz="1600" b="1">
              <a:solidFill>
                <a:srgbClr val="0000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30988" y="2409481"/>
            <a:ext cx="3012142" cy="1810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Server 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(Web Server)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456" y="3314839"/>
            <a:ext cx="1305205" cy="723506"/>
          </a:xfrm>
          <a:prstGeom prst="rect">
            <a:avLst/>
          </a:prstGeom>
        </p:spPr>
      </p:pic>
      <p:sp>
        <p:nvSpPr>
          <p:cNvPr id="15" name="구름 모양 설명선 14"/>
          <p:cNvSpPr/>
          <p:nvPr/>
        </p:nvSpPr>
        <p:spPr>
          <a:xfrm>
            <a:off x="5827058" y="2895879"/>
            <a:ext cx="1810871" cy="8379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Internet</a:t>
            </a:r>
            <a:endParaRPr lang="ko-KR" altLang="en-US" sz="1600" b="1" dirty="0"/>
          </a:p>
        </p:txBody>
      </p:sp>
      <p:cxnSp>
        <p:nvCxnSpPr>
          <p:cNvPr id="17" name="직선 연결선 16"/>
          <p:cNvCxnSpPr>
            <a:stCxn id="9" idx="3"/>
            <a:endCxn id="15" idx="0"/>
          </p:cNvCxnSpPr>
          <p:nvPr/>
        </p:nvCxnSpPr>
        <p:spPr>
          <a:xfrm flipV="1">
            <a:off x="5181600" y="3314839"/>
            <a:ext cx="651075" cy="4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2"/>
            <a:endCxn id="13" idx="1"/>
          </p:cNvCxnSpPr>
          <p:nvPr/>
        </p:nvCxnSpPr>
        <p:spPr>
          <a:xfrm>
            <a:off x="7636420" y="3314839"/>
            <a:ext cx="4945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010" y="949816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☞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HTML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의 시작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43911" y="406417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ko-KR" altLang="en-US" sz="1100" b="1" i="1" dirty="0" smtClean="0">
                <a:solidFill>
                  <a:schemeClr val="bg1">
                    <a:lumMod val="50000"/>
                  </a:schemeClr>
                </a:solidFill>
              </a:rPr>
              <a:t>늦공 김부장</a:t>
            </a:r>
            <a:endParaRPr lang="ko-KR" altLang="en-US" sz="11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8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9028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4094" y="154779"/>
            <a:ext cx="5299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[Web] </a:t>
            </a:r>
            <a:r>
              <a:rPr lang="ko-KR" altLang="en-US" sz="2400" b="1" dirty="0" smtClean="0"/>
              <a:t>서버와 대화하다 </a:t>
            </a:r>
            <a:r>
              <a:rPr lang="en-US" altLang="ko-KR" sz="2400" b="1" dirty="0" smtClean="0"/>
              <a:t>| Servlet</a:t>
            </a:r>
            <a:endParaRPr lang="ko-KR" altLang="en-US" sz="2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60" y="2616454"/>
            <a:ext cx="1996723" cy="130856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33718" y="2335586"/>
            <a:ext cx="1730188" cy="345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CC"/>
                </a:solidFill>
              </a:rPr>
              <a:t>사용자</a:t>
            </a:r>
            <a:endParaRPr lang="ko-KR" altLang="en-US" sz="1400" b="1" dirty="0">
              <a:solidFill>
                <a:srgbClr val="0000CC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718" y="3050381"/>
            <a:ext cx="1730188" cy="345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0000CC"/>
                </a:solidFill>
              </a:rPr>
              <a:t>사용자</a:t>
            </a:r>
            <a:endParaRPr lang="ko-KR" altLang="en-US" sz="1400" b="1">
              <a:solidFill>
                <a:srgbClr val="0000CC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33718" y="3801034"/>
            <a:ext cx="1730188" cy="345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0000CC"/>
                </a:solidFill>
              </a:rPr>
              <a:t>사용자</a:t>
            </a:r>
            <a:endParaRPr lang="ko-KR" altLang="en-US" sz="1400" b="1">
              <a:solidFill>
                <a:srgbClr val="0000CC"/>
              </a:solidFill>
            </a:endParaRPr>
          </a:p>
        </p:txBody>
      </p:sp>
      <p:sp>
        <p:nvSpPr>
          <p:cNvPr id="15" name="구름 모양 설명선 14"/>
          <p:cNvSpPr/>
          <p:nvPr/>
        </p:nvSpPr>
        <p:spPr>
          <a:xfrm>
            <a:off x="5422724" y="2895879"/>
            <a:ext cx="1346552" cy="74971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Internet</a:t>
            </a:r>
            <a:endParaRPr lang="ko-KR" altLang="en-US" sz="1400" b="1" dirty="0"/>
          </a:p>
        </p:txBody>
      </p:sp>
      <p:cxnSp>
        <p:nvCxnSpPr>
          <p:cNvPr id="17" name="직선 연결선 16"/>
          <p:cNvCxnSpPr>
            <a:stCxn id="9" idx="3"/>
            <a:endCxn id="15" idx="0"/>
          </p:cNvCxnSpPr>
          <p:nvPr/>
        </p:nvCxnSpPr>
        <p:spPr>
          <a:xfrm>
            <a:off x="4869683" y="3270737"/>
            <a:ext cx="557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2"/>
            <a:endCxn id="47" idx="1"/>
          </p:cNvCxnSpPr>
          <p:nvPr/>
        </p:nvCxnSpPr>
        <p:spPr>
          <a:xfrm flipV="1">
            <a:off x="6768154" y="2761000"/>
            <a:ext cx="345994" cy="50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010" y="949816"/>
            <a:ext cx="4332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☞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Java Servlet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|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자바가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HTML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을 품다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114148" y="1452464"/>
            <a:ext cx="3127132" cy="2617072"/>
            <a:chOff x="7449668" y="1434975"/>
            <a:chExt cx="3899649" cy="3603812"/>
          </a:xfrm>
        </p:grpSpPr>
        <p:sp>
          <p:nvSpPr>
            <p:cNvPr id="47" name="직사각형 46"/>
            <p:cNvSpPr/>
            <p:nvPr/>
          </p:nvSpPr>
          <p:spPr>
            <a:xfrm>
              <a:off x="7449668" y="1434975"/>
              <a:ext cx="3899649" cy="360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3200" b="1" dirty="0" smtClean="0">
                  <a:solidFill>
                    <a:schemeClr val="tx1"/>
                  </a:solidFill>
                </a:rPr>
                <a:t>Server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(Web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, Was Server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5602" y="2554724"/>
              <a:ext cx="1305205" cy="723506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9492" y="4063518"/>
              <a:ext cx="1460011" cy="629897"/>
            </a:xfrm>
            <a:prstGeom prst="rect">
              <a:avLst/>
            </a:prstGeom>
          </p:spPr>
        </p:pic>
        <p:cxnSp>
          <p:nvCxnSpPr>
            <p:cNvPr id="50" name="꺾인 연결선 49"/>
            <p:cNvCxnSpPr>
              <a:stCxn id="48" idx="2"/>
              <a:endCxn id="49" idx="0"/>
            </p:cNvCxnSpPr>
            <p:nvPr/>
          </p:nvCxnSpPr>
          <p:spPr>
            <a:xfrm rot="16200000" flipH="1">
              <a:off x="9011207" y="2945227"/>
              <a:ext cx="785288" cy="1451293"/>
            </a:xfrm>
            <a:prstGeom prst="bentConnector3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6146735" y="4699862"/>
            <a:ext cx="193482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Java Servlet</a:t>
            </a:r>
            <a:endParaRPr lang="ko-KR" altLang="en-US" sz="2400" b="1" dirty="0"/>
          </a:p>
        </p:txBody>
      </p:sp>
      <p:sp>
        <p:nvSpPr>
          <p:cNvPr id="52" name="순서도: 자기 디스크 51"/>
          <p:cNvSpPr/>
          <p:nvPr/>
        </p:nvSpPr>
        <p:spPr>
          <a:xfrm>
            <a:off x="9957999" y="4666865"/>
            <a:ext cx="1938165" cy="1097441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꺾인 연결선 52"/>
          <p:cNvCxnSpPr>
            <a:stCxn id="47" idx="2"/>
            <a:endCxn id="52" idx="1"/>
          </p:cNvCxnSpPr>
          <p:nvPr/>
        </p:nvCxnSpPr>
        <p:spPr>
          <a:xfrm rot="16200000" flipH="1">
            <a:off x="9503734" y="3243516"/>
            <a:ext cx="597329" cy="2249368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043911" y="406417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ko-KR" altLang="en-US" sz="1100" b="1" i="1" dirty="0" smtClean="0">
                <a:solidFill>
                  <a:schemeClr val="bg1">
                    <a:lumMod val="50000"/>
                  </a:schemeClr>
                </a:solidFill>
              </a:rPr>
              <a:t>늦공 김부장</a:t>
            </a:r>
            <a:endParaRPr lang="ko-KR" altLang="en-US" sz="11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5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9028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4094" y="136849"/>
            <a:ext cx="461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3. [Web] </a:t>
            </a:r>
            <a:r>
              <a:rPr lang="ko-KR" altLang="en-US" sz="2400" b="1" dirty="0" smtClean="0"/>
              <a:t>서버와 대화하다 </a:t>
            </a:r>
            <a:r>
              <a:rPr lang="en-US" altLang="ko-KR" sz="2400" b="1" dirty="0" smtClean="0"/>
              <a:t>| JSP</a:t>
            </a:r>
            <a:endParaRPr lang="ko-KR" altLang="en-US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573743" y="2487986"/>
            <a:ext cx="5127810" cy="1384767"/>
            <a:chOff x="833718" y="2335586"/>
            <a:chExt cx="6804211" cy="181071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0436" y="2492468"/>
              <a:ext cx="2523564" cy="1653835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833718" y="2335586"/>
              <a:ext cx="1730188" cy="3452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rgbClr val="0000CC"/>
                  </a:solidFill>
                </a:rPr>
                <a:t>사용자</a:t>
              </a:r>
              <a:endParaRPr lang="ko-KR" altLang="en-US" sz="1200" b="1">
                <a:solidFill>
                  <a:srgbClr val="0000CC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33718" y="3050381"/>
              <a:ext cx="1730188" cy="3452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rgbClr val="0000CC"/>
                  </a:solidFill>
                </a:rPr>
                <a:t>사용자</a:t>
              </a:r>
              <a:endParaRPr lang="ko-KR" altLang="en-US" sz="1200" b="1">
                <a:solidFill>
                  <a:srgbClr val="0000CC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33718" y="3801034"/>
              <a:ext cx="1730188" cy="3452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rgbClr val="0000CC"/>
                  </a:solidFill>
                </a:rPr>
                <a:t>사용자</a:t>
              </a:r>
              <a:endParaRPr lang="ko-KR" altLang="en-US" sz="1200" b="1">
                <a:solidFill>
                  <a:srgbClr val="0000CC"/>
                </a:solidFill>
              </a:endParaRPr>
            </a:p>
          </p:txBody>
        </p:sp>
        <p:sp>
          <p:nvSpPr>
            <p:cNvPr id="15" name="구름 모양 설명선 14"/>
            <p:cNvSpPr/>
            <p:nvPr/>
          </p:nvSpPr>
          <p:spPr>
            <a:xfrm>
              <a:off x="5827058" y="2895879"/>
              <a:ext cx="1810871" cy="83792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Internet</a:t>
              </a:r>
              <a:endParaRPr lang="ko-KR" altLang="en-US" sz="1400" b="1" dirty="0"/>
            </a:p>
          </p:txBody>
        </p:sp>
        <p:cxnSp>
          <p:nvCxnSpPr>
            <p:cNvPr id="17" name="직선 연결선 16"/>
            <p:cNvCxnSpPr>
              <a:stCxn id="9" idx="3"/>
              <a:endCxn id="15" idx="0"/>
            </p:cNvCxnSpPr>
            <p:nvPr/>
          </p:nvCxnSpPr>
          <p:spPr>
            <a:xfrm flipV="1">
              <a:off x="5334000" y="3314839"/>
              <a:ext cx="498675" cy="4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6630054" y="1443499"/>
            <a:ext cx="3214986" cy="2617072"/>
            <a:chOff x="7449668" y="1434975"/>
            <a:chExt cx="5413060" cy="3603812"/>
          </a:xfrm>
        </p:grpSpPr>
        <p:sp>
          <p:nvSpPr>
            <p:cNvPr id="13" name="직사각형 12"/>
            <p:cNvSpPr/>
            <p:nvPr/>
          </p:nvSpPr>
          <p:spPr>
            <a:xfrm>
              <a:off x="7449668" y="1434975"/>
              <a:ext cx="5413060" cy="3603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3200" b="1" dirty="0" smtClean="0">
                  <a:solidFill>
                    <a:schemeClr val="tx1"/>
                  </a:solidFill>
                </a:rPr>
                <a:t>Server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(Web , Was Server)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5602" y="2554724"/>
              <a:ext cx="1305205" cy="72350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9492" y="4063518"/>
              <a:ext cx="1460011" cy="629897"/>
            </a:xfrm>
            <a:prstGeom prst="rect">
              <a:avLst/>
            </a:prstGeom>
          </p:spPr>
        </p:pic>
        <p:cxnSp>
          <p:nvCxnSpPr>
            <p:cNvPr id="18" name="꺾인 연결선 17"/>
            <p:cNvCxnSpPr>
              <a:stCxn id="14" idx="2"/>
              <a:endCxn id="8" idx="0"/>
            </p:cNvCxnSpPr>
            <p:nvPr/>
          </p:nvCxnSpPr>
          <p:spPr>
            <a:xfrm rot="16200000" flipH="1">
              <a:off x="9011207" y="2945227"/>
              <a:ext cx="785288" cy="1451293"/>
            </a:xfrm>
            <a:prstGeom prst="bentConnector3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072842" y="4701959"/>
            <a:ext cx="354193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JSP – Java Server Page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6010" y="949816"/>
            <a:ext cx="3459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☞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JSP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|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자바가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HTML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 빠지다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순서도: 자기 디스크 23"/>
          <p:cNvSpPr/>
          <p:nvPr/>
        </p:nvSpPr>
        <p:spPr>
          <a:xfrm>
            <a:off x="9473905" y="4657900"/>
            <a:ext cx="1938165" cy="1097441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13" idx="2"/>
            <a:endCxn id="24" idx="1"/>
          </p:cNvCxnSpPr>
          <p:nvPr/>
        </p:nvCxnSpPr>
        <p:spPr>
          <a:xfrm rot="16200000" flipH="1">
            <a:off x="9041603" y="3256514"/>
            <a:ext cx="597329" cy="2205441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5" idx="2"/>
            <a:endCxn id="13" idx="1"/>
          </p:cNvCxnSpPr>
          <p:nvPr/>
        </p:nvCxnSpPr>
        <p:spPr>
          <a:xfrm flipV="1">
            <a:off x="5700416" y="2752035"/>
            <a:ext cx="929638" cy="4848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043911" y="406417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ko-KR" altLang="en-US" sz="1100" b="1" i="1" dirty="0" smtClean="0">
                <a:solidFill>
                  <a:schemeClr val="bg1">
                    <a:lumMod val="50000"/>
                  </a:schemeClr>
                </a:solidFill>
              </a:rPr>
              <a:t>늦공 김부장</a:t>
            </a:r>
            <a:endParaRPr lang="ko-KR" altLang="en-US" sz="11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1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9028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4094" y="136849"/>
            <a:ext cx="338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r>
              <a:rPr lang="en-US" altLang="ko-KR" sz="2400" b="1" dirty="0" smtClean="0"/>
              <a:t>. [Web] MVC </a:t>
            </a:r>
            <a:r>
              <a:rPr lang="ko-KR" altLang="en-US" sz="2400" b="1" dirty="0" smtClean="0"/>
              <a:t>의 시작</a:t>
            </a:r>
            <a:endParaRPr lang="ko-KR" altLang="en-US" sz="2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43" y="2607963"/>
            <a:ext cx="1901816" cy="126479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73743" y="2487986"/>
            <a:ext cx="1303909" cy="2640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00CC"/>
                </a:solidFill>
              </a:rPr>
              <a:t>사용자</a:t>
            </a:r>
            <a:endParaRPr lang="ko-KR" altLang="en-US" sz="1200" b="1">
              <a:solidFill>
                <a:srgbClr val="0000CC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3743" y="3034634"/>
            <a:ext cx="1303909" cy="2640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00CC"/>
                </a:solidFill>
              </a:rPr>
              <a:t>사용자</a:t>
            </a:r>
            <a:endParaRPr lang="ko-KR" altLang="en-US" sz="1200" b="1">
              <a:solidFill>
                <a:srgbClr val="0000CC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3743" y="3608704"/>
            <a:ext cx="1303909" cy="2640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00CC"/>
                </a:solidFill>
              </a:rPr>
              <a:t>사용자</a:t>
            </a:r>
            <a:endParaRPr lang="ko-KR" altLang="en-US" sz="1200" b="1">
              <a:solidFill>
                <a:srgbClr val="0000CC"/>
              </a:solidFill>
            </a:endParaRPr>
          </a:p>
        </p:txBody>
      </p:sp>
      <p:sp>
        <p:nvSpPr>
          <p:cNvPr id="15" name="구름 모양 설명선 14"/>
          <p:cNvSpPr/>
          <p:nvPr/>
        </p:nvSpPr>
        <p:spPr>
          <a:xfrm>
            <a:off x="4336839" y="2916477"/>
            <a:ext cx="1364714" cy="64080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Internet</a:t>
            </a:r>
            <a:endParaRPr lang="ko-KR" altLang="en-US" sz="1400" b="1" dirty="0"/>
          </a:p>
        </p:txBody>
      </p:sp>
      <p:cxnSp>
        <p:nvCxnSpPr>
          <p:cNvPr id="17" name="직선 연결선 16"/>
          <p:cNvCxnSpPr>
            <a:stCxn id="9" idx="3"/>
            <a:endCxn id="15" idx="0"/>
          </p:cNvCxnSpPr>
          <p:nvPr/>
        </p:nvCxnSpPr>
        <p:spPr>
          <a:xfrm flipV="1">
            <a:off x="3965259" y="3236881"/>
            <a:ext cx="375813" cy="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010" y="949816"/>
            <a:ext cx="452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☞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Servlet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Jsp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 역할을 분리하다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8" name="꺾인 연결선 27"/>
          <p:cNvCxnSpPr>
            <a:stCxn id="15" idx="2"/>
            <a:endCxn id="13" idx="1"/>
          </p:cNvCxnSpPr>
          <p:nvPr/>
        </p:nvCxnSpPr>
        <p:spPr>
          <a:xfrm flipV="1">
            <a:off x="5700416" y="2892272"/>
            <a:ext cx="974891" cy="3446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675308" y="1444778"/>
            <a:ext cx="5023634" cy="4855949"/>
            <a:chOff x="6793456" y="1365557"/>
            <a:chExt cx="4618614" cy="4389784"/>
          </a:xfrm>
        </p:grpSpPr>
        <p:sp>
          <p:nvSpPr>
            <p:cNvPr id="13" name="직사각형 12"/>
            <p:cNvSpPr/>
            <p:nvPr/>
          </p:nvSpPr>
          <p:spPr>
            <a:xfrm>
              <a:off x="6793456" y="1365557"/>
              <a:ext cx="4044874" cy="2617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3200" b="1" dirty="0" smtClean="0">
                  <a:solidFill>
                    <a:schemeClr val="tx1"/>
                  </a:solidFill>
                </a:rPr>
                <a:t>Server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(Web , Was Server)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2375" y="2172937"/>
              <a:ext cx="933746" cy="52540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0846" y="3298683"/>
              <a:ext cx="1044493" cy="457428"/>
            </a:xfrm>
            <a:prstGeom prst="rect">
              <a:avLst/>
            </a:prstGeom>
          </p:spPr>
        </p:pic>
        <p:cxnSp>
          <p:nvCxnSpPr>
            <p:cNvPr id="18" name="꺾인 연결선 17"/>
            <p:cNvCxnSpPr>
              <a:stCxn id="14" idx="2"/>
              <a:endCxn id="8" idx="0"/>
            </p:cNvCxnSpPr>
            <p:nvPr/>
          </p:nvCxnSpPr>
          <p:spPr>
            <a:xfrm rot="16200000" flipH="1">
              <a:off x="7171001" y="2986590"/>
              <a:ext cx="600339" cy="23845"/>
            </a:xfrm>
            <a:prstGeom prst="bentConnector3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96230" y="4347280"/>
              <a:ext cx="2479992" cy="834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00CC"/>
                  </a:solidFill>
                </a:rPr>
                <a:t>Java Servlet, Beans</a:t>
              </a:r>
            </a:p>
            <a:p>
              <a:r>
                <a:rPr lang="en-US" altLang="ko-KR" b="1" dirty="0" smtClean="0">
                  <a:solidFill>
                    <a:srgbClr val="0000CC"/>
                  </a:solidFill>
                </a:rPr>
                <a:t>+</a:t>
              </a:r>
              <a:endParaRPr lang="en-US" altLang="ko-KR" b="1" dirty="0">
                <a:solidFill>
                  <a:srgbClr val="0000CC"/>
                </a:solidFill>
              </a:endParaRPr>
            </a:p>
            <a:p>
              <a:r>
                <a:rPr lang="en-US" altLang="ko-KR" b="1" dirty="0" smtClean="0">
                  <a:solidFill>
                    <a:srgbClr val="0000CC"/>
                  </a:solidFill>
                </a:rPr>
                <a:t>JSP – Java Server Page</a:t>
              </a:r>
              <a:endParaRPr lang="ko-KR" alt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24" name="순서도: 자기 디스크 23"/>
            <p:cNvSpPr/>
            <p:nvPr/>
          </p:nvSpPr>
          <p:spPr>
            <a:xfrm>
              <a:off x="9473905" y="4657900"/>
              <a:ext cx="1938165" cy="1097441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DB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꺾인 연결선 24"/>
            <p:cNvCxnSpPr>
              <a:stCxn id="29" idx="2"/>
              <a:endCxn id="24" idx="1"/>
            </p:cNvCxnSpPr>
            <p:nvPr/>
          </p:nvCxnSpPr>
          <p:spPr>
            <a:xfrm rot="16200000" flipH="1">
              <a:off x="9417722" y="3632634"/>
              <a:ext cx="944686" cy="1105846"/>
            </a:xfrm>
            <a:prstGeom prst="bent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362995" y="2135553"/>
              <a:ext cx="1948294" cy="352433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View (jsp)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362995" y="2738053"/>
              <a:ext cx="1948294" cy="362449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Controller (Servlet)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362995" y="3350765"/>
              <a:ext cx="1948294" cy="362449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Model (java)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250992" y="4930664"/>
            <a:ext cx="122495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MVC</a:t>
            </a:r>
            <a:endParaRPr lang="ko-KR" altLang="en-US" sz="3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043911" y="406417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ko-KR" altLang="en-US" sz="1100" b="1" i="1" dirty="0" smtClean="0">
                <a:solidFill>
                  <a:schemeClr val="bg1">
                    <a:lumMod val="50000"/>
                  </a:schemeClr>
                </a:solidFill>
              </a:rPr>
              <a:t>늦공 김부장</a:t>
            </a:r>
            <a:endParaRPr lang="ko-KR" altLang="en-US" sz="11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4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9028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4094" y="136849"/>
            <a:ext cx="424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5. [Web] Spring Framework</a:t>
            </a:r>
            <a:endParaRPr lang="ko-KR" altLang="en-US" sz="2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43" y="2607963"/>
            <a:ext cx="1901816" cy="126479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73743" y="2487986"/>
            <a:ext cx="1303909" cy="2640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00CC"/>
                </a:solidFill>
              </a:rPr>
              <a:t>사용자</a:t>
            </a:r>
            <a:endParaRPr lang="ko-KR" altLang="en-US" sz="1200" b="1">
              <a:solidFill>
                <a:srgbClr val="0000CC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3743" y="3034634"/>
            <a:ext cx="1303909" cy="2640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00CC"/>
                </a:solidFill>
              </a:rPr>
              <a:t>사용자</a:t>
            </a:r>
            <a:endParaRPr lang="ko-KR" altLang="en-US" sz="1200" b="1">
              <a:solidFill>
                <a:srgbClr val="0000CC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3743" y="3608704"/>
            <a:ext cx="1303909" cy="2640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00CC"/>
                </a:solidFill>
              </a:rPr>
              <a:t>사용자</a:t>
            </a:r>
            <a:endParaRPr lang="ko-KR" altLang="en-US" sz="1200" b="1">
              <a:solidFill>
                <a:srgbClr val="0000CC"/>
              </a:solidFill>
            </a:endParaRPr>
          </a:p>
        </p:txBody>
      </p:sp>
      <p:sp>
        <p:nvSpPr>
          <p:cNvPr id="15" name="구름 모양 설명선 14"/>
          <p:cNvSpPr/>
          <p:nvPr/>
        </p:nvSpPr>
        <p:spPr>
          <a:xfrm>
            <a:off x="4336839" y="2916477"/>
            <a:ext cx="1364714" cy="64080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Internet</a:t>
            </a:r>
            <a:endParaRPr lang="ko-KR" altLang="en-US" sz="1400" b="1" dirty="0"/>
          </a:p>
        </p:txBody>
      </p:sp>
      <p:cxnSp>
        <p:nvCxnSpPr>
          <p:cNvPr id="17" name="직선 연결선 16"/>
          <p:cNvCxnSpPr>
            <a:stCxn id="9" idx="3"/>
            <a:endCxn id="15" idx="0"/>
          </p:cNvCxnSpPr>
          <p:nvPr/>
        </p:nvCxnSpPr>
        <p:spPr>
          <a:xfrm flipV="1">
            <a:off x="3965259" y="3236881"/>
            <a:ext cx="375813" cy="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010" y="949816"/>
            <a:ext cx="515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☞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Spring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Servlet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Jsp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틀을 정의하다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8" name="꺾인 연결선 27"/>
          <p:cNvCxnSpPr>
            <a:stCxn id="15" idx="2"/>
            <a:endCxn id="13" idx="1"/>
          </p:cNvCxnSpPr>
          <p:nvPr/>
        </p:nvCxnSpPr>
        <p:spPr>
          <a:xfrm flipV="1">
            <a:off x="5700416" y="3179794"/>
            <a:ext cx="788729" cy="57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489146" y="1362394"/>
            <a:ext cx="5200830" cy="5163912"/>
            <a:chOff x="6793456" y="1365557"/>
            <a:chExt cx="4618614" cy="4389784"/>
          </a:xfrm>
        </p:grpSpPr>
        <p:sp>
          <p:nvSpPr>
            <p:cNvPr id="13" name="직사각형 12"/>
            <p:cNvSpPr/>
            <p:nvPr/>
          </p:nvSpPr>
          <p:spPr>
            <a:xfrm>
              <a:off x="6793456" y="1365557"/>
              <a:ext cx="4044874" cy="3089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3200" b="1" dirty="0" smtClean="0">
                  <a:solidFill>
                    <a:schemeClr val="tx1"/>
                  </a:solidFill>
                </a:rPr>
                <a:t>Server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2375" y="2172937"/>
              <a:ext cx="933746" cy="52540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0846" y="3298683"/>
              <a:ext cx="1044493" cy="457428"/>
            </a:xfrm>
            <a:prstGeom prst="rect">
              <a:avLst/>
            </a:prstGeom>
          </p:spPr>
        </p:pic>
        <p:cxnSp>
          <p:nvCxnSpPr>
            <p:cNvPr id="18" name="꺾인 연결선 17"/>
            <p:cNvCxnSpPr>
              <a:stCxn id="14" idx="2"/>
              <a:endCxn id="8" idx="0"/>
            </p:cNvCxnSpPr>
            <p:nvPr/>
          </p:nvCxnSpPr>
          <p:spPr>
            <a:xfrm rot="16200000" flipH="1">
              <a:off x="7171001" y="2986590"/>
              <a:ext cx="600339" cy="23845"/>
            </a:xfrm>
            <a:prstGeom prst="bentConnector3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94090" y="4613676"/>
              <a:ext cx="2395497" cy="784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Java Servlet, Beans</a:t>
              </a:r>
            </a:p>
            <a:p>
              <a:r>
                <a:rPr lang="en-US" altLang="ko-KR" b="1" dirty="0" smtClean="0"/>
                <a:t>+</a:t>
              </a:r>
              <a:endParaRPr lang="en-US" altLang="ko-KR" b="1" dirty="0"/>
            </a:p>
            <a:p>
              <a:r>
                <a:rPr lang="en-US" altLang="ko-KR" b="1" dirty="0" smtClean="0"/>
                <a:t>JSP – Java Server Page</a:t>
              </a:r>
              <a:endParaRPr lang="ko-KR" altLang="en-US" b="1" dirty="0"/>
            </a:p>
          </p:txBody>
        </p:sp>
        <p:sp>
          <p:nvSpPr>
            <p:cNvPr id="24" name="순서도: 자기 디스크 23"/>
            <p:cNvSpPr/>
            <p:nvPr/>
          </p:nvSpPr>
          <p:spPr>
            <a:xfrm>
              <a:off x="9473905" y="4657900"/>
              <a:ext cx="1938165" cy="1097441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DB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꺾인 연결선 24"/>
            <p:cNvCxnSpPr>
              <a:stCxn id="29" idx="2"/>
              <a:endCxn id="24" idx="1"/>
            </p:cNvCxnSpPr>
            <p:nvPr/>
          </p:nvCxnSpPr>
          <p:spPr>
            <a:xfrm rot="16200000" flipH="1">
              <a:off x="9417722" y="3632634"/>
              <a:ext cx="944686" cy="1105846"/>
            </a:xfrm>
            <a:prstGeom prst="bent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362995" y="2135553"/>
              <a:ext cx="1948294" cy="352433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362995" y="2738053"/>
              <a:ext cx="1948294" cy="362449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Controller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362995" y="3350765"/>
              <a:ext cx="1948294" cy="362449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Model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8238565" y="1963271"/>
              <a:ext cx="2204423" cy="19094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247651" y="1541929"/>
              <a:ext cx="2195337" cy="42134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Spring Framework</a:t>
              </a:r>
              <a:endParaRPr lang="ko-KR" altLang="en-US" sz="16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591432" y="4809881"/>
            <a:ext cx="1612942" cy="1477328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 smtClean="0"/>
              <a:t>Spring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(IoC, Di)</a:t>
            </a:r>
            <a:endParaRPr lang="en-US" altLang="ko-KR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1043911" y="406417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ko-KR" altLang="en-US" sz="1100" b="1" i="1" dirty="0" smtClean="0">
                <a:solidFill>
                  <a:schemeClr val="bg1">
                    <a:lumMod val="50000"/>
                  </a:schemeClr>
                </a:solidFill>
              </a:rPr>
              <a:t>늦공 김부장</a:t>
            </a:r>
            <a:endParaRPr lang="ko-KR" altLang="en-US" sz="11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7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206</Words>
  <Application>Microsoft Office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휴먼중간샘체</vt:lpstr>
      <vt:lpstr>Arial</vt:lpstr>
      <vt:lpstr>Office 테마</vt:lpstr>
      <vt:lpstr>from 웹 to 스프링 개념잡기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스프링 프롤로그</dc:title>
  <dc:creator>PC</dc:creator>
  <cp:lastModifiedBy>PC</cp:lastModifiedBy>
  <cp:revision>14</cp:revision>
  <dcterms:created xsi:type="dcterms:W3CDTF">2022-01-08T13:44:30Z</dcterms:created>
  <dcterms:modified xsi:type="dcterms:W3CDTF">2022-01-09T11:00:58Z</dcterms:modified>
</cp:coreProperties>
</file>