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2837" y="424435"/>
            <a:ext cx="7394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</a:t>
            </a:r>
            <a:r>
              <a:rPr lang="ko-KR" altLang="en-US" sz="2800" b="1" dirty="0" smtClean="0"/>
              <a:t>과정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–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꼰대 부장의 라떼는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…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6494" y="1091045"/>
            <a:ext cx="10458311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  <a:t>이번 영상은 아마도 웹개발을 시작하시는 분들에게 </a:t>
            </a:r>
          </a:p>
          <a:p>
            <a:pPr algn="ctr"/>
            <a:r>
              <a:rPr lang="ko-KR" altLang="en-US" sz="2800" dirty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  <a:t>간단히 가이드가 될 수 있지 않을까 싶습니다</a:t>
            </a:r>
            <a:r>
              <a:rPr lang="en-US" altLang="ko-KR" sz="2800" dirty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  <a:t>.</a:t>
            </a:r>
          </a:p>
          <a:p>
            <a:pPr algn="ctr"/>
            <a:endParaRPr lang="en-US" altLang="ko-KR" sz="2800" dirty="0">
              <a:latin typeface="휴먼신중간샘체" panose="02030504000101010101" pitchFamily="18" charset="-127"/>
              <a:ea typeface="휴먼신중간샘체" panose="02030504000101010101" pitchFamily="18" charset="-127"/>
            </a:endParaRPr>
          </a:p>
          <a:p>
            <a:pPr algn="ctr"/>
            <a:r>
              <a:rPr lang="ko-KR" altLang="en-US" sz="2800" dirty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  <a:t>이미 개발자로 일하시는 분들에게는 심심풀이 영상이 될것같구요</a:t>
            </a:r>
            <a:r>
              <a:rPr lang="en-US" altLang="ko-KR" sz="2800" dirty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  <a:t>.</a:t>
            </a:r>
          </a:p>
          <a:p>
            <a:pPr algn="ctr"/>
            <a:endParaRPr lang="en-US" altLang="ko-KR" sz="2800" dirty="0">
              <a:latin typeface="휴먼신중간샘체" panose="02030504000101010101" pitchFamily="18" charset="-127"/>
              <a:ea typeface="휴먼신중간샘체" panose="02030504000101010101" pitchFamily="18" charset="-127"/>
            </a:endParaRPr>
          </a:p>
          <a:p>
            <a:pPr algn="ctr"/>
            <a:r>
              <a:rPr lang="ko-KR" altLang="en-US" sz="2800" dirty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  <a:t>저도 지금 나름 스프링을 공부해가고 있는데요</a:t>
            </a:r>
            <a:r>
              <a:rPr lang="en-US" altLang="ko-KR" sz="2800" dirty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  <a:t>. </a:t>
            </a:r>
          </a:p>
          <a:p>
            <a:pPr algn="ctr"/>
            <a:r>
              <a:rPr lang="ko-KR" altLang="en-US" sz="2800" dirty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  <a:t>언젠가 한번은 웹 개발이 어떻게 여기까지 </a:t>
            </a:r>
            <a:r>
              <a:rPr lang="ko-KR" altLang="en-US" sz="2800" dirty="0" smtClean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  <a:t>오게 되었나 </a:t>
            </a:r>
            <a:r>
              <a:rPr lang="ko-KR" altLang="en-US" sz="2800" dirty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  <a:t>제 개인적으로 정리를 하고 싶었습니다</a:t>
            </a:r>
            <a:r>
              <a:rPr lang="en-US" altLang="ko-KR" sz="2800" dirty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  <a:t>.</a:t>
            </a:r>
          </a:p>
          <a:p>
            <a:pPr algn="ctr"/>
            <a:endParaRPr lang="en-US" altLang="ko-KR" sz="2800" dirty="0">
              <a:latin typeface="휴먼신중간샘체" panose="02030504000101010101" pitchFamily="18" charset="-127"/>
              <a:ea typeface="휴먼신중간샘체" panose="02030504000101010101" pitchFamily="18" charset="-127"/>
            </a:endParaRPr>
          </a:p>
          <a:p>
            <a:pPr algn="ctr"/>
            <a:r>
              <a:rPr lang="ko-KR" altLang="en-US" sz="2800" dirty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  <a:t>다소 긴 영상이 될 수 있겠지만</a:t>
            </a:r>
            <a:r>
              <a:rPr lang="en-US" altLang="ko-KR" sz="2800" dirty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  <a:t>,</a:t>
            </a:r>
          </a:p>
          <a:p>
            <a:pPr algn="ctr"/>
            <a:r>
              <a:rPr lang="ko-KR" altLang="en-US" sz="2800" dirty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  <a:t>저 스스로에게는 잠시 정리해 가는 시간이 되고</a:t>
            </a:r>
            <a:r>
              <a:rPr lang="en-US" altLang="ko-KR" sz="2800" dirty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  <a:t>, </a:t>
            </a:r>
          </a:p>
          <a:p>
            <a:pPr algn="ctr"/>
            <a:r>
              <a:rPr lang="ko-KR" altLang="en-US" sz="2800" dirty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  <a:t>처음 시작하시는 </a:t>
            </a:r>
            <a:r>
              <a:rPr lang="ko-KR" altLang="en-US" sz="2800" dirty="0" smtClean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  <a:t>분들에게는 </a:t>
            </a:r>
            <a:r>
              <a:rPr lang="ko-KR" altLang="en-US" sz="2800" dirty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  <a:t>웹 개발에 조금이나라 도움이 되는 가이드가 되기를 바라면서 </a:t>
            </a:r>
          </a:p>
          <a:p>
            <a:pPr algn="ctr"/>
            <a:r>
              <a:rPr lang="ko-KR" altLang="en-US" sz="2800" dirty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  <a:t>시작해 보겠습니다</a:t>
            </a:r>
            <a:r>
              <a:rPr lang="en-US" altLang="ko-KR" sz="2800" dirty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  <a:t>. </a:t>
            </a:r>
            <a:r>
              <a:rPr lang="en-US" altLang="ko-KR" sz="2800" dirty="0" smtClean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  <a:t/>
            </a:r>
            <a:br>
              <a:rPr lang="en-US" altLang="ko-KR" sz="2800" dirty="0" smtClean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</a:br>
            <a:endParaRPr lang="en-US" altLang="ko-KR" sz="1200" dirty="0" smtClean="0">
              <a:latin typeface="휴먼신중간샘체" panose="02030504000101010101" pitchFamily="18" charset="-127"/>
              <a:ea typeface="휴먼신중간샘체" panose="02030504000101010101" pitchFamily="18" charset="-127"/>
            </a:endParaRPr>
          </a:p>
          <a:p>
            <a:pPr algn="ctr"/>
            <a:r>
              <a:rPr lang="ko-KR" altLang="en-US" u="sng" dirty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  <a:t>사실</a:t>
            </a:r>
            <a:r>
              <a:rPr lang="ko-KR" altLang="en-US" u="sng" dirty="0" smtClean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  <a:t> 회사 아래직원에게 라떼는 말야</a:t>
            </a:r>
            <a:r>
              <a:rPr lang="en-US" altLang="ko-KR" u="sng" dirty="0" smtClean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  <a:t>.. </a:t>
            </a:r>
            <a:r>
              <a:rPr lang="ko-KR" altLang="en-US" u="sng" dirty="0" smtClean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  <a:t>꼰대 시전하려다 정리하게 되었습니다</a:t>
            </a:r>
            <a:r>
              <a:rPr lang="en-US" altLang="ko-KR" u="sng" dirty="0" smtClean="0">
                <a:latin typeface="휴먼신중간샘체" panose="02030504000101010101" pitchFamily="18" charset="-127"/>
                <a:ea typeface="휴먼신중간샘체" panose="02030504000101010101" pitchFamily="18" charset="-127"/>
              </a:rPr>
              <a:t>. ^^;</a:t>
            </a:r>
            <a:endParaRPr lang="ko-KR" altLang="en-US" sz="3200" u="sng" dirty="0">
              <a:latin typeface="휴먼신중간샘체" panose="02030504000101010101" pitchFamily="18" charset="-127"/>
              <a:ea typeface="휴먼신중간샘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37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6"/>
            <a:endCxn id="12" idx="2"/>
          </p:cNvCxnSpPr>
          <p:nvPr/>
        </p:nvCxnSpPr>
        <p:spPr>
          <a:xfrm>
            <a:off x="2336972" y="3407726"/>
            <a:ext cx="68604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716972" y="2597726"/>
            <a:ext cx="1620000" cy="16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Html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57200" y="2597726"/>
            <a:ext cx="1620000" cy="16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Jsp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837086" y="2597726"/>
            <a:ext cx="1620000" cy="16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Servlet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077314" y="2597726"/>
            <a:ext cx="1620000" cy="16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MVC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197427" y="2597726"/>
            <a:ext cx="1620000" cy="16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MVC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FrameWork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2837" y="424435"/>
            <a:ext cx="6772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</a:t>
            </a:r>
            <a:r>
              <a:rPr lang="ko-KR" altLang="en-US" sz="2800" b="1" dirty="0" smtClean="0"/>
              <a:t>과정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내가 겪었던 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)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4771" y="4530160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Web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대항해의 시작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876842" y="4530160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Java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Html </a:t>
            </a:r>
            <a:r>
              <a:rPr lang="ko-KR" altLang="en-US" sz="1600" dirty="0" smtClean="0"/>
              <a:t>을 품다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072443" y="4530160"/>
            <a:ext cx="1325491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Html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Java </a:t>
            </a:r>
            <a:r>
              <a:rPr lang="ko-KR" altLang="en-US" sz="1600" dirty="0" smtClean="0"/>
              <a:t>를 품다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918290" y="4530160"/>
            <a:ext cx="1765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Html , Java 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서로 각자의 길로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9163392" y="4530160"/>
            <a:ext cx="277511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Html , Java 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돌아올 수 없는 길을 건너다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4" name="오른쪽 화살표 23"/>
          <p:cNvSpPr/>
          <p:nvPr/>
        </p:nvSpPr>
        <p:spPr>
          <a:xfrm>
            <a:off x="1663082" y="2226128"/>
            <a:ext cx="8480064" cy="24075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918043" y="1791373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Web </a:t>
            </a:r>
            <a:r>
              <a:rPr lang="ko-KR" altLang="en-US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진화가 너무 빠르게 진행되다</a:t>
            </a:r>
            <a:r>
              <a:rPr lang="en-US" altLang="ko-KR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조금만 천천히 </a:t>
            </a:r>
            <a:r>
              <a:rPr lang="en-US" altLang="ko-KR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~~~ </a:t>
            </a:r>
            <a:endParaRPr lang="ko-KR" altLang="en-US" dirty="0">
              <a:solidFill>
                <a:srgbClr val="FF0000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92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6"/>
            <a:endCxn id="12" idx="2"/>
          </p:cNvCxnSpPr>
          <p:nvPr/>
        </p:nvCxnSpPr>
        <p:spPr>
          <a:xfrm>
            <a:off x="2336972" y="3407726"/>
            <a:ext cx="68604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716972" y="2597726"/>
            <a:ext cx="1620000" cy="16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Html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57200" y="2597726"/>
            <a:ext cx="1620000" cy="16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Jsp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837086" y="2597726"/>
            <a:ext cx="1620000" cy="16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Servlet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077314" y="2597726"/>
            <a:ext cx="1620000" cy="16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MVC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197427" y="2597726"/>
            <a:ext cx="1620000" cy="16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MVC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FrameWork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2837" y="424435"/>
            <a:ext cx="634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내가 격어온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과정</a:t>
            </a:r>
            <a:endParaRPr lang="ko-KR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413792" y="4666638"/>
            <a:ext cx="72675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Web </a:t>
            </a:r>
            <a:r>
              <a:rPr lang="ko-KR" altLang="en-US" sz="1400" dirty="0" smtClean="0"/>
              <a:t>이 시작되다</a:t>
            </a:r>
            <a:r>
              <a:rPr lang="en-US" altLang="ko-KR" sz="1400" dirty="0" smtClean="0"/>
              <a:t>.  (Feat. </a:t>
            </a:r>
            <a:r>
              <a:rPr lang="ko-KR" altLang="en-US" sz="1400" dirty="0" smtClean="0"/>
              <a:t>인터넷</a:t>
            </a:r>
            <a:r>
              <a:rPr lang="en-US" altLang="ko-KR" sz="1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Web 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UI </a:t>
            </a:r>
            <a:r>
              <a:rPr lang="ko-KR" altLang="en-US" sz="1400" dirty="0" smtClean="0"/>
              <a:t>는 예전이나 지금이나 절대적으로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로 구현한다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Web </a:t>
            </a:r>
            <a:r>
              <a:rPr lang="ko-KR" altLang="en-US" sz="1400" b="1" dirty="0" smtClean="0"/>
              <a:t>의 대중화로 </a:t>
            </a:r>
            <a:r>
              <a:rPr lang="en-US" altLang="ko-KR" sz="1400" b="1" dirty="0" smtClean="0"/>
              <a:t>Web </a:t>
            </a:r>
            <a:r>
              <a:rPr lang="ko-KR" altLang="en-US" sz="1400" b="1" dirty="0" smtClean="0"/>
              <a:t>을 통한 데이터 입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출력의 필요성이 생긴다</a:t>
            </a:r>
            <a:r>
              <a:rPr lang="en-US" altLang="ko-KR" sz="1400" b="1" dirty="0" smtClean="0"/>
              <a:t>. (Dynamic Web)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sp>
        <p:nvSpPr>
          <p:cNvPr id="24" name="오른쪽 화살표 23"/>
          <p:cNvSpPr/>
          <p:nvPr/>
        </p:nvSpPr>
        <p:spPr>
          <a:xfrm>
            <a:off x="1663082" y="2226128"/>
            <a:ext cx="8480064" cy="24075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918043" y="1791373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Web </a:t>
            </a:r>
            <a:r>
              <a:rPr lang="ko-KR" altLang="en-US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진화가 너무 빠르게 진행되다</a:t>
            </a:r>
            <a:r>
              <a:rPr lang="en-US" altLang="ko-KR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조금만 천천히 </a:t>
            </a:r>
            <a:r>
              <a:rPr lang="en-US" altLang="ko-KR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~~~ </a:t>
            </a:r>
            <a:endParaRPr lang="ko-KR" altLang="en-US" dirty="0">
              <a:solidFill>
                <a:srgbClr val="FF0000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6"/>
            <a:endCxn id="12" idx="2"/>
          </p:cNvCxnSpPr>
          <p:nvPr/>
        </p:nvCxnSpPr>
        <p:spPr>
          <a:xfrm>
            <a:off x="2336972" y="3407726"/>
            <a:ext cx="68604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716972" y="2597726"/>
            <a:ext cx="1620000" cy="16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Html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57200" y="2597726"/>
            <a:ext cx="1620000" cy="16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Jsp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837086" y="2597726"/>
            <a:ext cx="1620000" cy="16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Servlet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077314" y="2597726"/>
            <a:ext cx="1620000" cy="16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MVC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197427" y="2597726"/>
            <a:ext cx="1620000" cy="16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MVC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FrameWork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2837" y="424435"/>
            <a:ext cx="634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내가 격어온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과정</a:t>
            </a:r>
            <a:endParaRPr lang="ko-KR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87788" y="4578125"/>
            <a:ext cx="589975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Java </a:t>
            </a:r>
            <a:r>
              <a:rPr lang="ko-KR" altLang="en-US" sz="1400" dirty="0" smtClean="0"/>
              <a:t>진영에서 </a:t>
            </a:r>
            <a:r>
              <a:rPr lang="en-US" altLang="ko-KR" sz="1400" dirty="0" smtClean="0"/>
              <a:t>Web Program </a:t>
            </a:r>
            <a:r>
              <a:rPr lang="ko-KR" altLang="en-US" sz="1400" dirty="0" smtClean="0"/>
              <a:t>을 지원하다</a:t>
            </a:r>
            <a:r>
              <a:rPr lang="en-US" altLang="ko-KR" sz="1400" dirty="0" smtClean="0"/>
              <a:t>. (Feat. Servlet)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Web 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UI </a:t>
            </a:r>
            <a:r>
              <a:rPr lang="ko-KR" altLang="en-US" sz="1400" dirty="0" smtClean="0"/>
              <a:t>는 예전이나 지금이나 절대적으로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로 구현한다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Web </a:t>
            </a:r>
            <a:r>
              <a:rPr lang="ko-KR" altLang="en-US" sz="1400" dirty="0" smtClean="0"/>
              <a:t>의 대중화로 </a:t>
            </a:r>
            <a:r>
              <a:rPr lang="en-US" altLang="ko-KR" sz="1400" dirty="0" smtClean="0"/>
              <a:t>Web </a:t>
            </a:r>
            <a:r>
              <a:rPr lang="ko-KR" altLang="en-US" sz="1400" dirty="0" smtClean="0"/>
              <a:t>을 통한 데이터 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출력의 필요성이 생긴다</a:t>
            </a:r>
            <a:r>
              <a:rPr lang="en-US" altLang="ko-KR" sz="1400" dirty="0" smtClean="0"/>
              <a:t>. </a:t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웹 페이지의 동적 생성 </a:t>
            </a:r>
            <a:r>
              <a:rPr lang="en-US" altLang="ko-KR" sz="1400" dirty="0" smtClean="0"/>
              <a:t>-Dynamic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Servlet </a:t>
            </a:r>
            <a:r>
              <a:rPr lang="ko-KR" altLang="en-US" sz="1400" b="1" dirty="0" smtClean="0"/>
              <a:t>에 </a:t>
            </a:r>
            <a:r>
              <a:rPr lang="en-US" altLang="ko-KR" sz="1400" b="1" dirty="0" smtClean="0"/>
              <a:t>HTML </a:t>
            </a:r>
            <a:r>
              <a:rPr lang="ko-KR" altLang="en-US" sz="1400" b="1" dirty="0" smtClean="0"/>
              <a:t>을 구현하다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개발자들 죽어나간다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24" name="오른쪽 화살표 23"/>
          <p:cNvSpPr/>
          <p:nvPr/>
        </p:nvSpPr>
        <p:spPr>
          <a:xfrm>
            <a:off x="1663082" y="2226128"/>
            <a:ext cx="8480064" cy="24075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918043" y="1791373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Web </a:t>
            </a:r>
            <a:r>
              <a:rPr lang="ko-KR" altLang="en-US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진화가 너무 빠르게 진행되다</a:t>
            </a:r>
            <a:r>
              <a:rPr lang="en-US" altLang="ko-KR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조금만 천천히 </a:t>
            </a:r>
            <a:r>
              <a:rPr lang="en-US" altLang="ko-KR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~~~ </a:t>
            </a:r>
            <a:endParaRPr lang="ko-KR" altLang="en-US" dirty="0">
              <a:solidFill>
                <a:srgbClr val="FF0000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27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6"/>
            <a:endCxn id="12" idx="2"/>
          </p:cNvCxnSpPr>
          <p:nvPr/>
        </p:nvCxnSpPr>
        <p:spPr>
          <a:xfrm>
            <a:off x="2336972" y="3407726"/>
            <a:ext cx="68604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716972" y="2597726"/>
            <a:ext cx="1620000" cy="16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Html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57200" y="2597726"/>
            <a:ext cx="1620000" cy="16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Jsp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837086" y="2597726"/>
            <a:ext cx="1620000" cy="16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Servlet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077314" y="2597726"/>
            <a:ext cx="1620000" cy="16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MVC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197427" y="2597726"/>
            <a:ext cx="1620000" cy="16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MVC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FrameWork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2837" y="424435"/>
            <a:ext cx="634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내가 격어온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과정</a:t>
            </a:r>
            <a:endParaRPr lang="ko-KR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492205" y="4468943"/>
            <a:ext cx="764664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Java </a:t>
            </a:r>
            <a:r>
              <a:rPr lang="ko-KR" altLang="en-US" sz="1400" dirty="0" smtClean="0"/>
              <a:t>진영에서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Java </a:t>
            </a:r>
            <a:r>
              <a:rPr lang="ko-KR" altLang="en-US" sz="1400" dirty="0" smtClean="0"/>
              <a:t>언어를 넣는 만행을 저지르다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초기에는 </a:t>
            </a:r>
            <a:r>
              <a:rPr lang="en-US" altLang="ko-KR" sz="1400" dirty="0" smtClean="0"/>
              <a:t>Servlet </a:t>
            </a:r>
            <a:r>
              <a:rPr lang="ko-KR" altLang="en-US" sz="1400" dirty="0" smtClean="0"/>
              <a:t>에서 벗어난 개발자들이 환호하다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시간이 지날 수록 </a:t>
            </a:r>
            <a:r>
              <a:rPr lang="en-US" altLang="ko-KR" sz="1400" b="1" dirty="0" smtClean="0"/>
              <a:t>Jsp </a:t>
            </a:r>
            <a:r>
              <a:rPr lang="ko-KR" altLang="en-US" sz="1400" b="1" dirty="0" smtClean="0"/>
              <a:t>내의 자바 코드가 </a:t>
            </a:r>
            <a:r>
              <a:rPr lang="ko-KR" altLang="en-US" sz="1400" b="1" dirty="0" smtClean="0"/>
              <a:t>스파게티가 </a:t>
            </a:r>
            <a:r>
              <a:rPr lang="ko-KR" altLang="en-US" sz="1400" b="1" dirty="0" smtClean="0"/>
              <a:t>되어 개발자들의 </a:t>
            </a:r>
            <a:r>
              <a:rPr lang="ko-KR" altLang="en-US" sz="1400" b="1" dirty="0" smtClean="0"/>
              <a:t>흑 역사가 </a:t>
            </a:r>
            <a:r>
              <a:rPr lang="ko-KR" altLang="en-US" sz="1400" b="1" dirty="0" smtClean="0"/>
              <a:t>시작되다</a:t>
            </a:r>
            <a:r>
              <a:rPr lang="en-US" altLang="ko-KR" sz="1400" b="1" dirty="0" smtClean="0"/>
              <a:t>.</a:t>
            </a:r>
            <a:endParaRPr lang="en-US" altLang="ko-KR" sz="1400" b="1" dirty="0" smtClean="0"/>
          </a:p>
        </p:txBody>
      </p:sp>
      <p:sp>
        <p:nvSpPr>
          <p:cNvPr id="24" name="오른쪽 화살표 23"/>
          <p:cNvSpPr/>
          <p:nvPr/>
        </p:nvSpPr>
        <p:spPr>
          <a:xfrm>
            <a:off x="1663082" y="2226128"/>
            <a:ext cx="8480064" cy="24075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918043" y="1791373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Web </a:t>
            </a:r>
            <a:r>
              <a:rPr lang="ko-KR" altLang="en-US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진화가 너무 빠르게 진행되다</a:t>
            </a:r>
            <a:r>
              <a:rPr lang="en-US" altLang="ko-KR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조금만 천천히 </a:t>
            </a:r>
            <a:r>
              <a:rPr lang="en-US" altLang="ko-KR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~~~ </a:t>
            </a:r>
            <a:endParaRPr lang="ko-KR" altLang="en-US" dirty="0">
              <a:solidFill>
                <a:srgbClr val="FF0000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81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6"/>
            <a:endCxn id="12" idx="2"/>
          </p:cNvCxnSpPr>
          <p:nvPr/>
        </p:nvCxnSpPr>
        <p:spPr>
          <a:xfrm>
            <a:off x="2336972" y="3407726"/>
            <a:ext cx="68604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716972" y="2597726"/>
            <a:ext cx="1620000" cy="16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Html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57200" y="2597726"/>
            <a:ext cx="1620000" cy="16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Jsp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837086" y="2597726"/>
            <a:ext cx="1620000" cy="16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Servlet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077314" y="2597726"/>
            <a:ext cx="1620000" cy="16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MVC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197427" y="2597726"/>
            <a:ext cx="1620000" cy="16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MVC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FrameWork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2837" y="424435"/>
            <a:ext cx="634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내가 격어온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과정</a:t>
            </a:r>
            <a:endParaRPr lang="ko-KR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44488" y="4503062"/>
            <a:ext cx="765094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HTML 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JAVA </a:t>
            </a:r>
            <a:r>
              <a:rPr lang="ko-KR" altLang="en-US" sz="1400" dirty="0" smtClean="0"/>
              <a:t>를 분리하자는 움직임이 생겨나다</a:t>
            </a:r>
            <a:r>
              <a:rPr lang="en-US" altLang="ko-KR" sz="1400" dirty="0" smtClean="0"/>
              <a:t>. (Front , Backend </a:t>
            </a:r>
            <a:r>
              <a:rPr lang="ko-KR" altLang="en-US" sz="1400" dirty="0" smtClean="0"/>
              <a:t>분리</a:t>
            </a:r>
            <a:r>
              <a:rPr lang="en-US" altLang="ko-KR" sz="1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Java </a:t>
            </a:r>
            <a:r>
              <a:rPr lang="ko-KR" altLang="en-US" sz="1400" dirty="0" smtClean="0"/>
              <a:t>내부에서도 받아들이는 입구와 비즈니스 부분을 분리하는 움직임이 생겨나다</a:t>
            </a:r>
            <a:r>
              <a:rPr lang="en-US" altLang="ko-KR" sz="1400" dirty="0" smtClean="0"/>
              <a:t>. (MVC)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표준 없이 개발자마다 </a:t>
            </a:r>
            <a:r>
              <a:rPr lang="en-US" altLang="ko-KR" sz="1400" b="1" dirty="0" smtClean="0"/>
              <a:t>MVC</a:t>
            </a:r>
            <a:r>
              <a:rPr lang="ko-KR" altLang="en-US" sz="1400" b="1" dirty="0" smtClean="0"/>
              <a:t>를 구현하는 상황이 발생하다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24" name="오른쪽 화살표 23"/>
          <p:cNvSpPr/>
          <p:nvPr/>
        </p:nvSpPr>
        <p:spPr>
          <a:xfrm>
            <a:off x="1663082" y="2226128"/>
            <a:ext cx="8480064" cy="24075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918043" y="1791373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Web </a:t>
            </a:r>
            <a:r>
              <a:rPr lang="ko-KR" altLang="en-US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진화가 너무 빠르게 진행되다</a:t>
            </a:r>
            <a:r>
              <a:rPr lang="en-US" altLang="ko-KR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조금만 천천히 </a:t>
            </a:r>
            <a:r>
              <a:rPr lang="en-US" altLang="ko-KR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~~~ </a:t>
            </a:r>
            <a:endParaRPr lang="ko-KR" altLang="en-US" dirty="0">
              <a:solidFill>
                <a:srgbClr val="FF0000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40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6"/>
            <a:endCxn id="12" idx="2"/>
          </p:cNvCxnSpPr>
          <p:nvPr/>
        </p:nvCxnSpPr>
        <p:spPr>
          <a:xfrm>
            <a:off x="2336972" y="3407726"/>
            <a:ext cx="68604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716972" y="2597726"/>
            <a:ext cx="1620000" cy="16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Html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57200" y="2597726"/>
            <a:ext cx="1620000" cy="16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Jsp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837086" y="2597726"/>
            <a:ext cx="1620000" cy="16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Servlet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077314" y="2597726"/>
            <a:ext cx="1620000" cy="16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MVC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197427" y="2597726"/>
            <a:ext cx="1620000" cy="16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MVC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FrameWork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2837" y="424435"/>
            <a:ext cx="634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내가 격어온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과정</a:t>
            </a:r>
            <a:endParaRPr lang="ko-KR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79207" y="4564477"/>
            <a:ext cx="56188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Java </a:t>
            </a:r>
            <a:r>
              <a:rPr lang="ko-KR" altLang="en-US" sz="1400" dirty="0" smtClean="0"/>
              <a:t>진영에서 </a:t>
            </a:r>
            <a:r>
              <a:rPr lang="en-US" altLang="ko-KR" sz="1400" dirty="0" smtClean="0"/>
              <a:t>MVC </a:t>
            </a:r>
            <a:r>
              <a:rPr lang="ko-KR" altLang="en-US" sz="1400" dirty="0" smtClean="0"/>
              <a:t>개발 프레임웍을 만들어 배포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Spring </a:t>
            </a:r>
            <a:r>
              <a:rPr lang="ko-KR" altLang="en-US" sz="1400" dirty="0" smtClean="0"/>
              <a:t>이 개발자들에게 봄을 선사하기 위해 나타나다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Spring </a:t>
            </a:r>
            <a:r>
              <a:rPr lang="ko-KR" altLang="en-US" sz="1400" dirty="0" smtClean="0"/>
              <a:t>이 더욱 간편해진 </a:t>
            </a:r>
            <a:r>
              <a:rPr lang="en-US" altLang="ko-KR" sz="1400" dirty="0" smtClean="0"/>
              <a:t>Springboot </a:t>
            </a:r>
            <a:r>
              <a:rPr lang="ko-KR" altLang="en-US" sz="1400" dirty="0" smtClean="0"/>
              <a:t>를 개발자들에게 선사하다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Spring </a:t>
            </a:r>
            <a:r>
              <a:rPr lang="ko-KR" altLang="en-US" sz="1400" b="1" dirty="0" smtClean="0"/>
              <a:t>이 봄을 선사해줄 걸로 기대했지만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늦겨울이 오래가다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24" name="오른쪽 화살표 23"/>
          <p:cNvSpPr/>
          <p:nvPr/>
        </p:nvSpPr>
        <p:spPr>
          <a:xfrm>
            <a:off x="1663082" y="2226128"/>
            <a:ext cx="8480064" cy="24075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918043" y="1791373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Web </a:t>
            </a:r>
            <a:r>
              <a:rPr lang="ko-KR" altLang="en-US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진화가 너무 빠르게 진행되다</a:t>
            </a:r>
            <a:r>
              <a:rPr lang="en-US" altLang="ko-KR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조금만 천천히 </a:t>
            </a:r>
            <a:r>
              <a:rPr lang="en-US" altLang="ko-KR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~~~ </a:t>
            </a:r>
            <a:endParaRPr lang="ko-KR" altLang="en-US" dirty="0">
              <a:solidFill>
                <a:srgbClr val="FF0000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928" y="4483291"/>
            <a:ext cx="3643952" cy="1821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086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6"/>
            <a:endCxn id="12" idx="2"/>
          </p:cNvCxnSpPr>
          <p:nvPr/>
        </p:nvCxnSpPr>
        <p:spPr>
          <a:xfrm>
            <a:off x="2091309" y="3407726"/>
            <a:ext cx="755649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71309" y="2597726"/>
            <a:ext cx="1620000" cy="16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Html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059557" y="2597726"/>
            <a:ext cx="1620000" cy="16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Jsp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765433" y="2597726"/>
            <a:ext cx="1620000" cy="16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Servlet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353681" y="2597726"/>
            <a:ext cx="1620000" cy="16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MVC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47805" y="2597726"/>
            <a:ext cx="1620000" cy="16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MVC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FrameWork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2837" y="424435"/>
            <a:ext cx="9947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내가 격어온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</a:t>
            </a:r>
            <a:r>
              <a:rPr lang="ko-KR" altLang="en-US" sz="2800" b="1" dirty="0" smtClean="0"/>
              <a:t>과정 과 개발자의 수요 증가</a:t>
            </a:r>
            <a:endParaRPr lang="ko-KR" altLang="en-US" sz="2800" b="1" dirty="0"/>
          </a:p>
        </p:txBody>
      </p:sp>
      <p:sp>
        <p:nvSpPr>
          <p:cNvPr id="24" name="오른쪽 화살표 23"/>
          <p:cNvSpPr/>
          <p:nvPr/>
        </p:nvSpPr>
        <p:spPr>
          <a:xfrm>
            <a:off x="1663082" y="2226128"/>
            <a:ext cx="8480064" cy="24075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262951" y="1839588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어째 가면 갈수록 개발 방법은 좋아진다는데</a:t>
            </a:r>
            <a:r>
              <a:rPr lang="en-US" altLang="ko-KR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개발자는 더 필요한 거니</a:t>
            </a:r>
            <a:r>
              <a:rPr lang="en-US" altLang="ko-KR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50" y="4419600"/>
            <a:ext cx="271985" cy="5317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16972" y="5168849"/>
            <a:ext cx="13452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HTML </a:t>
            </a:r>
            <a:r>
              <a:rPr lang="ko-KR" altLang="en-US" sz="1000" dirty="0" smtClean="0"/>
              <a:t>만 잘 다루는 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인력만 있으면 됨</a:t>
            </a:r>
            <a:r>
              <a:rPr lang="en-US" altLang="ko-KR" sz="1000" dirty="0" smtClean="0"/>
              <a:t> </a:t>
            </a:r>
            <a:endParaRPr lang="en-US" altLang="ko-KR" sz="1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765370" y="5168848"/>
            <a:ext cx="18421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와</a:t>
            </a:r>
            <a:r>
              <a:rPr lang="en-US" altLang="ko-KR" sz="1000" dirty="0" smtClean="0"/>
              <a:t>.. </a:t>
            </a:r>
            <a:r>
              <a:rPr lang="ko-KR" altLang="en-US" sz="1000" dirty="0" smtClean="0"/>
              <a:t>이거 졸라 빡셈</a:t>
            </a:r>
            <a:r>
              <a:rPr lang="en-US" altLang="ko-KR" sz="1000" dirty="0" smtClean="0"/>
              <a:t>..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개발자 머리수만 채워주세요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849" y="4419599"/>
            <a:ext cx="271985" cy="53173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49" y="4419599"/>
            <a:ext cx="271985" cy="53173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845" y="4419599"/>
            <a:ext cx="271985" cy="53173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859953" y="5168848"/>
            <a:ext cx="19736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할만하긴 한데</a:t>
            </a:r>
            <a:r>
              <a:rPr lang="en-US" altLang="ko-KR" sz="1000" dirty="0" smtClean="0"/>
              <a:t>...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개발자가 만드는 </a:t>
            </a:r>
            <a:r>
              <a:rPr lang="en-US" altLang="ko-KR" sz="1000" dirty="0" smtClean="0"/>
              <a:t>UI </a:t>
            </a:r>
            <a:r>
              <a:rPr lang="ko-KR" altLang="en-US" sz="1000" dirty="0" smtClean="0"/>
              <a:t>수준이란</a:t>
            </a:r>
            <a:r>
              <a:rPr lang="en-US" altLang="ko-KR" sz="1000" dirty="0" smtClean="0"/>
              <a:t>??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997" y="4419599"/>
            <a:ext cx="271985" cy="53173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397" y="4419599"/>
            <a:ext cx="271985" cy="53173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993" y="4419599"/>
            <a:ext cx="271985" cy="53173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067496" y="5241786"/>
            <a:ext cx="22846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UI</a:t>
            </a:r>
            <a:r>
              <a:rPr lang="ko-KR" altLang="en-US" sz="1000" dirty="0" smtClean="0"/>
              <a:t>부분과  백엔드 자바개발자의 분립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우리 서로 자기 것만 잘해 봅시다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208" y="4419599"/>
            <a:ext cx="271985" cy="53173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608" y="4419599"/>
            <a:ext cx="271985" cy="53173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204" y="4419599"/>
            <a:ext cx="271985" cy="53173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911" y="4435244"/>
            <a:ext cx="271985" cy="53173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311" y="4435244"/>
            <a:ext cx="271985" cy="5317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7496" y="4966975"/>
            <a:ext cx="1753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[Front]        [Backend]</a:t>
            </a:r>
            <a:endParaRPr lang="ko-KR" altLang="en-US" sz="1200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196" y="4435245"/>
            <a:ext cx="178156" cy="34829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294" y="4435245"/>
            <a:ext cx="178156" cy="348296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392" y="4435245"/>
            <a:ext cx="178156" cy="34829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727" y="4435245"/>
            <a:ext cx="178156" cy="34829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600" y="4435245"/>
            <a:ext cx="178156" cy="348296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212" y="4432384"/>
            <a:ext cx="178156" cy="34829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285" y="4432384"/>
            <a:ext cx="178156" cy="34829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213" y="4432384"/>
            <a:ext cx="178156" cy="348296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468" y="5174506"/>
            <a:ext cx="178156" cy="34829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566" y="5174506"/>
            <a:ext cx="178156" cy="34829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565" y="5831877"/>
            <a:ext cx="178156" cy="348296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663" y="5831877"/>
            <a:ext cx="178156" cy="348296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175" y="5181333"/>
            <a:ext cx="178156" cy="348296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048" y="5181333"/>
            <a:ext cx="178156" cy="348296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660" y="5178472"/>
            <a:ext cx="178156" cy="348296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733" y="5178472"/>
            <a:ext cx="178156" cy="348296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9794800" y="4780680"/>
            <a:ext cx="7344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[Publisher]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9801212" y="558072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[Script </a:t>
            </a:r>
            <a:br>
              <a:rPr lang="en-US" altLang="ko-KR" sz="900" dirty="0" smtClean="0"/>
            </a:br>
            <a:r>
              <a:rPr lang="en-US" altLang="ko-KR" sz="900" dirty="0" smtClean="0"/>
              <a:t> </a:t>
            </a:r>
            <a:r>
              <a:rPr lang="ko-KR" altLang="en-US" sz="900" dirty="0" smtClean="0"/>
              <a:t>계열언어</a:t>
            </a:r>
            <a:r>
              <a:rPr lang="en-US" altLang="ko-KR" sz="900" dirty="0" smtClean="0"/>
              <a:t>]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98565" y="478912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[Java </a:t>
            </a:r>
            <a:r>
              <a:rPr lang="ko-KR" altLang="en-US" sz="900" dirty="0" smtClean="0"/>
              <a:t>개발</a:t>
            </a:r>
            <a:r>
              <a:rPr lang="en-US" altLang="ko-KR" sz="900" dirty="0" smtClean="0"/>
              <a:t>] </a:t>
            </a:r>
            <a:br>
              <a:rPr lang="en-US" altLang="ko-KR" sz="900" dirty="0" smtClean="0"/>
            </a:br>
            <a:r>
              <a:rPr lang="ko-KR" altLang="en-US" sz="900" dirty="0" smtClean="0"/>
              <a:t>나에게 </a:t>
            </a:r>
            <a:r>
              <a:rPr lang="en-US" altLang="ko-KR" sz="900" dirty="0" smtClean="0"/>
              <a:t>DB </a:t>
            </a:r>
            <a:r>
              <a:rPr lang="ko-KR" altLang="en-US" sz="900" dirty="0" smtClean="0"/>
              <a:t>쿼리란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10811149" y="5496418"/>
            <a:ext cx="12971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[Git, Jeckins, </a:t>
            </a:r>
            <a:r>
              <a:rPr lang="ko-KR" altLang="en-US" sz="900" dirty="0" smtClean="0"/>
              <a:t>배포등</a:t>
            </a:r>
            <a:r>
              <a:rPr lang="en-US" altLang="ko-KR" sz="900" dirty="0" smtClean="0"/>
              <a:t>..]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98565" y="6197596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[DB </a:t>
            </a:r>
            <a:r>
              <a:rPr lang="ko-KR" altLang="en-US" sz="900" dirty="0" smtClean="0"/>
              <a:t>관리자</a:t>
            </a:r>
            <a:r>
              <a:rPr lang="en-US" altLang="ko-KR" sz="900" dirty="0" smtClean="0"/>
              <a:t>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1940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2837" y="424435"/>
            <a:ext cx="634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내가 격어온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</a:t>
            </a:r>
            <a:r>
              <a:rPr lang="ko-KR" altLang="en-US" sz="2800" b="1" dirty="0" smtClean="0"/>
              <a:t>과정</a:t>
            </a:r>
            <a:endParaRPr lang="ko-KR" altLang="en-US" sz="2800" b="1" dirty="0"/>
          </a:p>
        </p:txBody>
      </p:sp>
      <p:cxnSp>
        <p:nvCxnSpPr>
          <p:cNvPr id="13" name="직선 화살표 연결선 12"/>
          <p:cNvCxnSpPr>
            <a:stCxn id="14" idx="6"/>
            <a:endCxn id="21" idx="2"/>
          </p:cNvCxnSpPr>
          <p:nvPr/>
        </p:nvCxnSpPr>
        <p:spPr>
          <a:xfrm>
            <a:off x="2657864" y="2618076"/>
            <a:ext cx="66520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1577864" y="2078076"/>
            <a:ext cx="1080000" cy="10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Html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443870" y="2078076"/>
            <a:ext cx="1080000" cy="10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Jsp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510867" y="2078076"/>
            <a:ext cx="1080000" cy="10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Servlet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376872" y="2078076"/>
            <a:ext cx="1080000" cy="10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MVC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9309874" y="2078076"/>
            <a:ext cx="1080000" cy="10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MVC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Frame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Work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1689586" y="1620976"/>
            <a:ext cx="8480064" cy="24075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06391" y="1245978"/>
            <a:ext cx="837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어째 가면 갈수록 복잡해 지는 개발 환경</a:t>
            </a:r>
            <a:r>
              <a:rPr lang="en-US" altLang="ko-KR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누구를 위해 이렇게 복잡해 지나</a:t>
            </a:r>
            <a:r>
              <a:rPr lang="en-US" altLang="ko-KR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2" name="순서도: 자기 디스크 1"/>
          <p:cNvSpPr/>
          <p:nvPr/>
        </p:nvSpPr>
        <p:spPr>
          <a:xfrm>
            <a:off x="8852452" y="4200939"/>
            <a:ext cx="2232991" cy="2113721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Database</a:t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en-US" altLang="ko-KR" sz="1050" b="1" dirty="0" smtClean="0">
                <a:solidFill>
                  <a:schemeClr val="bg1"/>
                </a:solidFill>
              </a:rPr>
              <a:t>(oracle, maria, ms-sql, mysql..)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932" y="4327907"/>
            <a:ext cx="1494095" cy="9440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0056" y="3697908"/>
            <a:ext cx="96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72209" y="5698435"/>
            <a:ext cx="2444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Lang : html, </a:t>
            </a:r>
            <a:r>
              <a:rPr lang="en-US" altLang="ko-KR" sz="1100" dirty="0" err="1" smtClean="0"/>
              <a:t>js</a:t>
            </a:r>
            <a:r>
              <a:rPr lang="en-US" altLang="ko-KR" sz="1100" dirty="0" smtClean="0"/>
              <a:t> (ajax, </a:t>
            </a:r>
            <a:r>
              <a:rPr lang="en-US" altLang="ko-KR" sz="1100" dirty="0" err="1" smtClean="0"/>
              <a:t>jquery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vue</a:t>
            </a:r>
            <a:r>
              <a:rPr lang="en-US" altLang="ko-KR" sz="1100" dirty="0" smtClean="0"/>
              <a:t>, ..) </a:t>
            </a:r>
            <a:endParaRPr lang="ko-KR" altLang="en-US" sz="11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991661" y="4067240"/>
            <a:ext cx="6984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012200" y="4154102"/>
            <a:ext cx="3558208" cy="2471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31388" y="3707109"/>
            <a:ext cx="96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Was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5399001" y="4067240"/>
            <a:ext cx="7683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280451" y="4283765"/>
            <a:ext cx="1298713" cy="27829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servlet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280451" y="4648922"/>
            <a:ext cx="1298713" cy="27829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endCxn id="2" idx="1"/>
          </p:cNvCxnSpPr>
          <p:nvPr/>
        </p:nvCxnSpPr>
        <p:spPr>
          <a:xfrm flipV="1">
            <a:off x="5579164" y="4200939"/>
            <a:ext cx="4389784" cy="221974"/>
          </a:xfrm>
          <a:prstGeom prst="bentConnector4">
            <a:avLst>
              <a:gd name="adj1" fmla="val 37283"/>
              <a:gd name="adj2" fmla="val 20298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endCxn id="2" idx="1"/>
          </p:cNvCxnSpPr>
          <p:nvPr/>
        </p:nvCxnSpPr>
        <p:spPr>
          <a:xfrm flipV="1">
            <a:off x="5579164" y="4200939"/>
            <a:ext cx="4389784" cy="583162"/>
          </a:xfrm>
          <a:prstGeom prst="bentConnector4">
            <a:avLst>
              <a:gd name="adj1" fmla="val 37283"/>
              <a:gd name="adj2" fmla="val 1392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" idx="3"/>
            <a:endCxn id="28" idx="1"/>
          </p:cNvCxnSpPr>
          <p:nvPr/>
        </p:nvCxnSpPr>
        <p:spPr>
          <a:xfrm>
            <a:off x="3131027" y="4799943"/>
            <a:ext cx="881173" cy="58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348604" y="5131708"/>
            <a:ext cx="430697" cy="13022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컨트롤러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143953" y="5228216"/>
            <a:ext cx="1144202" cy="2353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Service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143953" y="6079287"/>
            <a:ext cx="1144202" cy="2353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Dao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45" idx="3"/>
            <a:endCxn id="2" idx="2"/>
          </p:cNvCxnSpPr>
          <p:nvPr/>
        </p:nvCxnSpPr>
        <p:spPr>
          <a:xfrm flipV="1">
            <a:off x="6288155" y="5257800"/>
            <a:ext cx="2564297" cy="939174"/>
          </a:xfrm>
          <a:prstGeom prst="bentConnector3">
            <a:avLst>
              <a:gd name="adj1" fmla="val 6111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897636" y="5492925"/>
            <a:ext cx="1345126" cy="9477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jdbc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jdbcTemplate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mybatis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jpa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012200" y="5014079"/>
            <a:ext cx="3558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3" idx="2"/>
            <a:endCxn id="45" idx="0"/>
          </p:cNvCxnSpPr>
          <p:nvPr/>
        </p:nvCxnSpPr>
        <p:spPr>
          <a:xfrm>
            <a:off x="5716054" y="5463589"/>
            <a:ext cx="0" cy="615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자기 디스크 51"/>
          <p:cNvSpPr/>
          <p:nvPr/>
        </p:nvSpPr>
        <p:spPr>
          <a:xfrm>
            <a:off x="11228032" y="3531868"/>
            <a:ext cx="659168" cy="535372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File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143953" y="5646958"/>
            <a:ext cx="1144202" cy="2353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Repository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636932" y="3432312"/>
            <a:ext cx="86997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1678854" y="3637647"/>
            <a:ext cx="1377090" cy="130948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785626" y="3632894"/>
            <a:ext cx="1440000" cy="1440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25506" y="1871705"/>
            <a:ext cx="11851341" cy="1663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0000CC"/>
                </a:solidFill>
              </a:rPr>
              <a:t>Servlet – Jsp – MVC - Spring  </a:t>
            </a:r>
            <a:r>
              <a:rPr lang="ko-KR" altLang="en-US" sz="3600" b="1" dirty="0" smtClean="0">
                <a:solidFill>
                  <a:srgbClr val="0000CC"/>
                </a:solidFill>
              </a:rPr>
              <a:t>진화과정에 대하여</a:t>
            </a:r>
            <a:r>
              <a:rPr lang="en-US" altLang="ko-KR" sz="3600" b="1" dirty="0" smtClean="0">
                <a:solidFill>
                  <a:srgbClr val="0000CC"/>
                </a:solidFill>
              </a:rPr>
              <a:t>…</a:t>
            </a:r>
            <a:r>
              <a:rPr lang="ko-KR" altLang="en-US" sz="3600" b="1" dirty="0" smtClean="0">
                <a:solidFill>
                  <a:srgbClr val="0000CC"/>
                </a:solidFill>
              </a:rPr>
              <a:t> </a:t>
            </a:r>
            <a:endParaRPr lang="ko-KR" alt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0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573</Words>
  <Application>Microsoft Office PowerPoint</Application>
  <PresentationFormat>와이드스크린</PresentationFormat>
  <Paragraphs>144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궁서체</vt:lpstr>
      <vt:lpstr>맑은 고딕</vt:lpstr>
      <vt:lpstr>휴먼신중간샘체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29</cp:revision>
  <dcterms:created xsi:type="dcterms:W3CDTF">2022-03-06T08:54:36Z</dcterms:created>
  <dcterms:modified xsi:type="dcterms:W3CDTF">2022-03-08T12:21:34Z</dcterms:modified>
</cp:coreProperties>
</file>