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2" r:id="rId8"/>
    <p:sldId id="264" r:id="rId9"/>
    <p:sldId id="267" r:id="rId10"/>
    <p:sldId id="268" r:id="rId11"/>
    <p:sldId id="269" r:id="rId12"/>
    <p:sldId id="270" r:id="rId13"/>
    <p:sldId id="271" r:id="rId14"/>
    <p:sldId id="273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4660"/>
  </p:normalViewPr>
  <p:slideViewPr>
    <p:cSldViewPr snapToGrid="0">
      <p:cViewPr varScale="1">
        <p:scale>
          <a:sx n="89" d="100"/>
          <a:sy n="89" d="100"/>
        </p:scale>
        <p:origin x="9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7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7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6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1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93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8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2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5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06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7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3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8E7F-ECA4-4F79-8BD4-9D90B257F24F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07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pring.io/spring-framework/docs/current/javadoc-api/org/springframework/stereotype/Repository.html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docs.spring.io/spring-framework/docs/current/javadoc-api/org/springframework/stereotype/Indexed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spring.io/spring-framework/docs/current/javadoc-api/org/springframework/stereotype/Controller.html" TargetMode="External"/><Relationship Id="rId5" Type="http://schemas.openxmlformats.org/officeDocument/2006/relationships/hyperlink" Target="https://docs.spring.io/spring-framework/docs/current/javadoc-api/org/springframework/stereotype/Component.html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docs.spring.io/spring-framework/docs/current/javadoc-api/org/springframework/stereotype/Service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시작즈음에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4" name="타원 13"/>
          <p:cNvSpPr/>
          <p:nvPr/>
        </p:nvSpPr>
        <p:spPr>
          <a:xfrm>
            <a:off x="1251624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전산실 근무하며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Jsp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만 사용하는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나는 고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인물</a:t>
            </a:r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631020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요즘 대세는</a:t>
            </a:r>
            <a:r>
              <a:rPr lang="en-US" altLang="ko-KR" sz="1400" dirty="0" smtClean="0">
                <a:solidFill>
                  <a:schemeClr val="tx1"/>
                </a:solidFill>
              </a:rPr>
              <a:t>..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스프링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IoC, DI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모델</a:t>
            </a:r>
            <a:r>
              <a:rPr lang="en-US" altLang="ko-KR" sz="1400" dirty="0" smtClean="0">
                <a:solidFill>
                  <a:schemeClr val="tx1"/>
                </a:solidFill>
              </a:rPr>
              <a:t>2 </a:t>
            </a:r>
            <a:r>
              <a:rPr lang="ko-KR" altLang="en-US" sz="1400" dirty="0" smtClean="0">
                <a:solidFill>
                  <a:schemeClr val="tx1"/>
                </a:solidFill>
              </a:rPr>
              <a:t>방식으로</a:t>
            </a:r>
            <a:r>
              <a:rPr lang="en-US" altLang="ko-KR" sz="1400" dirty="0" smtClean="0">
                <a:solidFill>
                  <a:schemeClr val="tx1"/>
                </a:solidFill>
              </a:rPr>
              <a:t>..</a:t>
            </a: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‘21</a:t>
            </a:r>
            <a:r>
              <a:rPr lang="ko-KR" altLang="en-US" sz="1400" dirty="0" smtClean="0">
                <a:solidFill>
                  <a:schemeClr val="tx1"/>
                </a:solidFill>
              </a:rPr>
              <a:t>년부터 공부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649822" y="24643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3942944" y="3644630"/>
            <a:ext cx="2736715" cy="4993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942943" y="4360226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자바</a:t>
            </a: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28230" y="4324821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4769794" y="5320288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서버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724399" y="3670570"/>
            <a:ext cx="1128408" cy="238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공통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6214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36971">
            <a:off x="4844951" y="3888778"/>
            <a:ext cx="3267075" cy="1764408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97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Spring  DI , IoC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3" name="타원 12"/>
          <p:cNvSpPr/>
          <p:nvPr/>
        </p:nvSpPr>
        <p:spPr>
          <a:xfrm>
            <a:off x="266887" y="2952865"/>
            <a:ext cx="1342666" cy="1148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조회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139017" y="2671702"/>
            <a:ext cx="1850368" cy="17058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sz="1400" dirty="0" smtClean="0"/>
              <a:t>(java class)</a:t>
            </a:r>
          </a:p>
          <a:p>
            <a:pPr algn="ctr"/>
            <a:r>
              <a:rPr lang="en-US" altLang="ko-KR" sz="1200" dirty="0" smtClean="0"/>
              <a:t>PeopleList.java</a:t>
            </a:r>
            <a:endParaRPr lang="ko-KR" altLang="en-US" sz="1200" dirty="0"/>
          </a:p>
        </p:txBody>
      </p:sp>
      <p:sp>
        <p:nvSpPr>
          <p:cNvPr id="22" name="오른쪽 화살표 21"/>
          <p:cNvSpPr/>
          <p:nvPr/>
        </p:nvSpPr>
        <p:spPr>
          <a:xfrm>
            <a:off x="1871198" y="3316790"/>
            <a:ext cx="1078302" cy="42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 </a:t>
            </a:r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60" name="타원 59"/>
          <p:cNvSpPr/>
          <p:nvPr/>
        </p:nvSpPr>
        <p:spPr>
          <a:xfrm>
            <a:off x="6794022" y="2670767"/>
            <a:ext cx="2974678" cy="171100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Service </a:t>
            </a:r>
            <a:r>
              <a:rPr lang="en-US" altLang="ko-KR" sz="1400" dirty="0" smtClean="0"/>
              <a:t>(java class)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/>
              <a:t>PeopleService.java</a:t>
            </a:r>
            <a:endParaRPr lang="ko-KR" altLang="en-US" dirty="0"/>
          </a:p>
        </p:txBody>
      </p:sp>
      <p:cxnSp>
        <p:nvCxnSpPr>
          <p:cNvPr id="26" name="직선 연결선 25"/>
          <p:cNvCxnSpPr>
            <a:stCxn id="58" idx="6"/>
            <a:endCxn id="60" idx="2"/>
          </p:cNvCxnSpPr>
          <p:nvPr/>
        </p:nvCxnSpPr>
        <p:spPr>
          <a:xfrm>
            <a:off x="4989385" y="3524625"/>
            <a:ext cx="1804637" cy="164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05563" y="6040026"/>
            <a:ext cx="4540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PeopleService </a:t>
            </a:r>
            <a:r>
              <a:rPr lang="en-US" altLang="ko-KR" sz="1400" dirty="0" err="1"/>
              <a:t>peopleService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= </a:t>
            </a:r>
            <a:r>
              <a:rPr lang="en-US" altLang="ko-KR" sz="1400" b="1" dirty="0"/>
              <a:t>new PeopleService();</a:t>
            </a:r>
            <a:endParaRPr lang="ko-KR" altLang="en-US" sz="1400" dirty="0"/>
          </a:p>
        </p:txBody>
      </p:sp>
      <p:sp>
        <p:nvSpPr>
          <p:cNvPr id="33" name="오른쪽 화살표 32"/>
          <p:cNvSpPr/>
          <p:nvPr/>
        </p:nvSpPr>
        <p:spPr>
          <a:xfrm>
            <a:off x="5112520" y="3677559"/>
            <a:ext cx="1518249" cy="48321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D</a:t>
            </a:r>
            <a:r>
              <a:rPr lang="en-US" altLang="ko-KR" sz="1400" b="1" dirty="0">
                <a:solidFill>
                  <a:schemeClr val="tx1"/>
                </a:solidFill>
              </a:rPr>
              <a:t>ependency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958" y="1876743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 smtClean="0"/>
              <a:t>Dependency + Injection </a:t>
            </a:r>
            <a:r>
              <a:rPr lang="ko-KR" altLang="en-US" b="1" dirty="0" smtClean="0"/>
              <a:t>도 있는 구조</a:t>
            </a:r>
            <a:endParaRPr lang="ko-KR" altLang="en-US" b="1" dirty="0"/>
          </a:p>
        </p:txBody>
      </p:sp>
      <p:sp>
        <p:nvSpPr>
          <p:cNvPr id="10" name="왼쪽 화살표 9"/>
          <p:cNvSpPr/>
          <p:nvPr/>
        </p:nvSpPr>
        <p:spPr>
          <a:xfrm rot="1392461">
            <a:off x="4980909" y="4677476"/>
            <a:ext cx="1617295" cy="404241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I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njection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4091" y="772954"/>
            <a:ext cx="1837427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단어적 의미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1518" y="747354"/>
            <a:ext cx="74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D</a:t>
            </a:r>
            <a:r>
              <a:rPr lang="en-US" altLang="ko-KR" sz="1400" b="1" dirty="0"/>
              <a:t>ependency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I</a:t>
            </a:r>
            <a:r>
              <a:rPr lang="en-US" altLang="ko-KR" sz="1400" b="1" dirty="0" smtClean="0"/>
              <a:t>njection (DI)  - </a:t>
            </a:r>
            <a:r>
              <a:rPr lang="ko-KR" altLang="en-US" sz="1400" dirty="0" smtClean="0"/>
              <a:t>의존성 주입 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의존성을 주입 받는다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042302" y="1055131"/>
            <a:ext cx="74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I</a:t>
            </a:r>
            <a:r>
              <a:rPr lang="en-US" altLang="ko-KR" sz="1400" b="1" dirty="0"/>
              <a:t>nversion </a:t>
            </a:r>
            <a:r>
              <a:rPr lang="en-US" altLang="ko-KR" sz="1400" b="1" dirty="0">
                <a:solidFill>
                  <a:srgbClr val="FF0000"/>
                </a:solidFill>
              </a:rPr>
              <a:t>o</a:t>
            </a:r>
            <a:r>
              <a:rPr lang="en-US" altLang="ko-KR" sz="1400" b="1" dirty="0"/>
              <a:t>f </a:t>
            </a:r>
            <a:r>
              <a:rPr lang="en-US" altLang="ko-KR" sz="1400" b="1" dirty="0">
                <a:solidFill>
                  <a:srgbClr val="FF0000"/>
                </a:solidFill>
              </a:rPr>
              <a:t>C</a:t>
            </a:r>
            <a:r>
              <a:rPr lang="en-US" altLang="ko-KR" sz="1400" b="1" dirty="0"/>
              <a:t>ontrol (IoC</a:t>
            </a:r>
            <a:r>
              <a:rPr lang="en-US" altLang="ko-KR" sz="1400" b="1" dirty="0" smtClean="0"/>
              <a:t>)   - </a:t>
            </a:r>
            <a:r>
              <a:rPr lang="ko-KR" altLang="en-US" sz="1400" dirty="0" smtClean="0"/>
              <a:t>제어의 역전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제어가 뒤바뀜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표현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용어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추상적의미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03250" y="1724494"/>
            <a:ext cx="66301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1400" b="1" dirty="0" smtClean="0"/>
              <a:t>ependency + </a:t>
            </a:r>
            <a:r>
              <a:rPr lang="en-US" altLang="ko-KR" sz="1400" b="1" dirty="0"/>
              <a:t>+ </a:t>
            </a:r>
            <a:r>
              <a:rPr lang="en-US" altLang="ko-KR" sz="1400" b="1" dirty="0">
                <a:solidFill>
                  <a:srgbClr val="FF0000"/>
                </a:solidFill>
              </a:rPr>
              <a:t>I</a:t>
            </a:r>
            <a:r>
              <a:rPr lang="en-US" altLang="ko-KR" sz="1400" b="1" dirty="0"/>
              <a:t>njection </a:t>
            </a:r>
            <a:r>
              <a:rPr lang="ko-KR" altLang="en-US" sz="1400" b="1" dirty="0" smtClean="0"/>
              <a:t>도 있는 구조</a:t>
            </a:r>
            <a:endParaRPr lang="en-US" altLang="ko-KR" sz="14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 smtClean="0"/>
              <a:t>내가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</a:t>
            </a:r>
            <a:r>
              <a:rPr lang="en-US" altLang="ko-KR" sz="1400" b="1" dirty="0" smtClean="0"/>
              <a:t>ontrol </a:t>
            </a:r>
            <a:r>
              <a:rPr lang="ko-KR" altLang="en-US" sz="1400" b="1" dirty="0" smtClean="0"/>
              <a:t>은 하지만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관리하는 컨테이너</a:t>
            </a:r>
            <a:r>
              <a:rPr lang="ko-KR" altLang="en-US" sz="1400" b="1" dirty="0" smtClean="0"/>
              <a:t>에서 받아</a:t>
            </a:r>
            <a:r>
              <a:rPr lang="en-US" altLang="ko-KR" sz="1400" b="1" dirty="0" smtClean="0"/>
              <a:t>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I</a:t>
            </a:r>
            <a:r>
              <a:rPr lang="en-US" altLang="ko-KR" sz="1400" b="1" dirty="0" smtClean="0"/>
              <a:t>nversion)</a:t>
            </a:r>
            <a:r>
              <a:rPr lang="ko-KR" altLang="en-US" sz="1400" b="1" dirty="0" smtClean="0"/>
              <a:t> 사용해야 함</a:t>
            </a:r>
            <a:endParaRPr lang="ko-KR" altLang="en-US" sz="14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547" y="4775204"/>
            <a:ext cx="3545963" cy="213409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900" y="4873312"/>
            <a:ext cx="815353" cy="887722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8110410" y="5331560"/>
            <a:ext cx="870133" cy="74962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PeopleService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79884" y="5982776"/>
            <a:ext cx="1468672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IoC Container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904115" y="5040174"/>
            <a:ext cx="1095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00FF"/>
                </a:solidFill>
              </a:rPr>
              <a:t>@</a:t>
            </a:r>
            <a:r>
              <a:rPr lang="en-US" altLang="ko-KR" sz="1200" b="1" u="sng" dirty="0">
                <a:solidFill>
                  <a:srgbClr val="0000FF"/>
                </a:solidFill>
              </a:rPr>
              <a:t>Autowired</a:t>
            </a:r>
            <a:endParaRPr lang="ko-KR" altLang="en-US" sz="1200" u="sng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987560" y="4365088"/>
            <a:ext cx="1022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00FF"/>
                </a:solidFill>
              </a:rPr>
              <a:t>@</a:t>
            </a:r>
            <a:r>
              <a:rPr lang="en-US" altLang="ko-KR" sz="1200" b="1" u="sng" dirty="0" err="1" smtClean="0">
                <a:solidFill>
                  <a:srgbClr val="0000FF"/>
                </a:solidFill>
              </a:rPr>
              <a:t>Controler</a:t>
            </a:r>
            <a:endParaRPr lang="en-US" altLang="ko-KR" sz="1200" b="1" u="sng" dirty="0" smtClean="0">
              <a:solidFill>
                <a:srgbClr val="0000FF"/>
              </a:solidFill>
            </a:endParaRPr>
          </a:p>
          <a:p>
            <a:r>
              <a:rPr lang="en-US" altLang="ko-KR" sz="1200" b="1" u="sng" dirty="0" smtClean="0">
                <a:solidFill>
                  <a:srgbClr val="0000FF"/>
                </a:solidFill>
              </a:rPr>
              <a:t>@Service</a:t>
            </a:r>
            <a:endParaRPr lang="ko-KR" altLang="en-US" sz="1200" u="sng" dirty="0">
              <a:solidFill>
                <a:srgbClr val="0000FF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224360" y="6040024"/>
            <a:ext cx="776377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bean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2010101" y="744600"/>
            <a:ext cx="8548777" cy="1802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FF0000"/>
                </a:solidFill>
              </a:rPr>
              <a:t>D</a:t>
            </a:r>
            <a:r>
              <a:rPr lang="en-US" altLang="ko-KR" sz="3600" b="1" dirty="0">
                <a:solidFill>
                  <a:schemeClr val="tx1"/>
                </a:solidFill>
              </a:rPr>
              <a:t>ependency </a:t>
            </a:r>
            <a:r>
              <a:rPr lang="en-US" altLang="ko-KR" sz="3600" b="1" dirty="0">
                <a:solidFill>
                  <a:srgbClr val="FF0000"/>
                </a:solidFill>
              </a:rPr>
              <a:t>I</a:t>
            </a:r>
            <a:r>
              <a:rPr lang="en-US" altLang="ko-KR" sz="3600" b="1" dirty="0">
                <a:solidFill>
                  <a:schemeClr val="tx1"/>
                </a:solidFill>
              </a:rPr>
              <a:t>njection (DI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FF0000"/>
                </a:solidFill>
              </a:rPr>
              <a:t>I</a:t>
            </a:r>
            <a:r>
              <a:rPr lang="en-US" altLang="ko-KR" sz="3600" b="1" dirty="0">
                <a:solidFill>
                  <a:schemeClr val="tx1"/>
                </a:solidFill>
              </a:rPr>
              <a:t>nversion </a:t>
            </a:r>
            <a:r>
              <a:rPr lang="en-US" altLang="ko-KR" sz="3600" b="1" dirty="0">
                <a:solidFill>
                  <a:srgbClr val="FF0000"/>
                </a:solidFill>
              </a:rPr>
              <a:t>o</a:t>
            </a:r>
            <a:r>
              <a:rPr lang="en-US" altLang="ko-KR" sz="3600" b="1" dirty="0">
                <a:solidFill>
                  <a:schemeClr val="tx1"/>
                </a:solidFill>
              </a:rPr>
              <a:t>f </a:t>
            </a:r>
            <a:r>
              <a:rPr lang="en-US" altLang="ko-KR" sz="3600" b="1" dirty="0">
                <a:solidFill>
                  <a:srgbClr val="FF0000"/>
                </a:solidFill>
              </a:rPr>
              <a:t>C</a:t>
            </a:r>
            <a:r>
              <a:rPr lang="en-US" altLang="ko-KR" sz="3600" b="1" dirty="0">
                <a:solidFill>
                  <a:schemeClr val="tx1"/>
                </a:solidFill>
              </a:rPr>
              <a:t>ontrol (IoC)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3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453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Spring  D 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I </a:t>
            </a:r>
            <a:r>
              <a:rPr lang="ko-KR" altLang="en-US" b="1" dirty="0" smtClean="0"/>
              <a:t>로 </a:t>
            </a:r>
            <a:r>
              <a:rPr lang="en-US" altLang="ko-KR" b="1" dirty="0" smtClean="0"/>
              <a:t> ,   IoC </a:t>
            </a:r>
            <a:r>
              <a:rPr lang="ko-KR" altLang="en-US" b="1" dirty="0" smtClean="0"/>
              <a:t>개념을 적용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3" name="타원 12"/>
          <p:cNvSpPr/>
          <p:nvPr/>
        </p:nvSpPr>
        <p:spPr>
          <a:xfrm>
            <a:off x="343711" y="2151456"/>
            <a:ext cx="1663854" cy="2023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Client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2253739" y="2863445"/>
            <a:ext cx="1336250" cy="74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 </a:t>
            </a:r>
            <a:r>
              <a:rPr lang="en-US" altLang="ko-KR" sz="2000" dirty="0" smtClean="0"/>
              <a:t>request</a:t>
            </a:r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732167" y="2189902"/>
            <a:ext cx="1636987" cy="400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Dependency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316994" y="2397419"/>
            <a:ext cx="14950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078496" y="1888219"/>
            <a:ext cx="1011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Service</a:t>
            </a:r>
            <a:endParaRPr lang="ko-KR" altLang="en-US" sz="2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905968" y="2397419"/>
            <a:ext cx="14950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81814" y="2590011"/>
            <a:ext cx="26259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DeletePeople.java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PeopleList.java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RegistPeople.java</a:t>
            </a:r>
            <a:endParaRPr lang="ko-KR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8655689" y="2590011"/>
            <a:ext cx="27220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DeleteService</a:t>
            </a:r>
            <a:r>
              <a:rPr lang="en-US" altLang="ko-KR" sz="2400" dirty="0" smtClean="0"/>
              <a:t>.java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PeopleService</a:t>
            </a:r>
            <a:r>
              <a:rPr lang="en-US" altLang="ko-KR" sz="2400" dirty="0" smtClean="0"/>
              <a:t>.java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RegistService</a:t>
            </a:r>
            <a:r>
              <a:rPr lang="en-US" altLang="ko-KR" sz="2400" dirty="0" smtClean="0"/>
              <a:t>.java</a:t>
            </a:r>
            <a:endParaRPr lang="ko-KR" altLang="en-US" sz="2400" dirty="0"/>
          </a:p>
        </p:txBody>
      </p:sp>
      <p:sp>
        <p:nvSpPr>
          <p:cNvPr id="12" name="오른쪽 화살표 11"/>
          <p:cNvSpPr/>
          <p:nvPr/>
        </p:nvSpPr>
        <p:spPr>
          <a:xfrm>
            <a:off x="6862041" y="2863445"/>
            <a:ext cx="1582119" cy="2203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5" name="오른쪽 화살표 34"/>
          <p:cNvSpPr/>
          <p:nvPr/>
        </p:nvSpPr>
        <p:spPr>
          <a:xfrm>
            <a:off x="6862040" y="3414740"/>
            <a:ext cx="1582119" cy="2203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6" name="오른쪽 화살표 35"/>
          <p:cNvSpPr/>
          <p:nvPr/>
        </p:nvSpPr>
        <p:spPr>
          <a:xfrm>
            <a:off x="6862040" y="3915783"/>
            <a:ext cx="1582119" cy="2203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7" name="TextBox 36"/>
          <p:cNvSpPr txBox="1"/>
          <p:nvPr/>
        </p:nvSpPr>
        <p:spPr>
          <a:xfrm>
            <a:off x="4476869" y="1888219"/>
            <a:ext cx="1335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Controller</a:t>
            </a:r>
            <a:endParaRPr lang="ko-KR" altLang="en-US" sz="2000" dirty="0"/>
          </a:p>
        </p:txBody>
      </p:sp>
      <p:sp>
        <p:nvSpPr>
          <p:cNvPr id="39" name="직사각형 38"/>
          <p:cNvSpPr/>
          <p:nvPr/>
        </p:nvSpPr>
        <p:spPr>
          <a:xfrm>
            <a:off x="3746183" y="1317781"/>
            <a:ext cx="7769857" cy="3690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2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1780027" y="679310"/>
            <a:ext cx="10253821" cy="611813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06108">
            <a:off x="4335010" y="3737972"/>
            <a:ext cx="2074516" cy="112035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453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Spring  D 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I </a:t>
            </a:r>
            <a:r>
              <a:rPr lang="ko-KR" altLang="en-US" b="1" dirty="0" smtClean="0"/>
              <a:t>로 </a:t>
            </a:r>
            <a:r>
              <a:rPr lang="en-US" altLang="ko-KR" b="1" dirty="0" smtClean="0"/>
              <a:t> ,   IoC </a:t>
            </a:r>
            <a:r>
              <a:rPr lang="ko-KR" altLang="en-US" b="1" dirty="0" smtClean="0"/>
              <a:t>개념을 적용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40" name="타원 39"/>
          <p:cNvSpPr/>
          <p:nvPr/>
        </p:nvSpPr>
        <p:spPr>
          <a:xfrm>
            <a:off x="838041" y="5052554"/>
            <a:ext cx="1342666" cy="1148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2568674" y="5430640"/>
            <a:ext cx="1078302" cy="42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 </a:t>
            </a:r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337800" y="5048870"/>
            <a:ext cx="1090363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1200" dirty="0" smtClean="0">
                <a:solidFill>
                  <a:srgbClr val="FF0000"/>
                </a:solidFill>
              </a:rPr>
              <a:t>ependency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4186025" y="5187370"/>
            <a:ext cx="12064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353248" y="4786190"/>
            <a:ext cx="9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Service</a:t>
            </a:r>
            <a:endParaRPr lang="ko-KR" altLang="en-US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8353248" y="5172775"/>
            <a:ext cx="12064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96244" y="5296737"/>
            <a:ext cx="1610377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DeletePeople.java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PeopleList.java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RegistPeople.java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8151282" y="5282142"/>
            <a:ext cx="166776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DeleteService</a:t>
            </a:r>
            <a:r>
              <a:rPr lang="en-US" altLang="ko-KR" sz="1400" dirty="0" smtClean="0"/>
              <a:t>.java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PeopleService</a:t>
            </a:r>
            <a:r>
              <a:rPr lang="en-US" altLang="ko-KR" sz="1400" dirty="0" smtClean="0"/>
              <a:t>.java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RegistService</a:t>
            </a:r>
            <a:r>
              <a:rPr lang="en-US" altLang="ko-KR" sz="1400" dirty="0" smtClean="0"/>
              <a:t>.java</a:t>
            </a:r>
            <a:endParaRPr lang="ko-KR" altLang="en-US" sz="1400" dirty="0"/>
          </a:p>
        </p:txBody>
      </p:sp>
      <p:sp>
        <p:nvSpPr>
          <p:cNvPr id="48" name="오른쪽 화살표 47"/>
          <p:cNvSpPr/>
          <p:nvPr/>
        </p:nvSpPr>
        <p:spPr>
          <a:xfrm>
            <a:off x="6246678" y="5434759"/>
            <a:ext cx="1276709" cy="1251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6246677" y="5747823"/>
            <a:ext cx="1276709" cy="1251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>
            <a:off x="6246677" y="6116678"/>
            <a:ext cx="1276709" cy="1251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193765" y="4803443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Controller</a:t>
            </a:r>
            <a:endParaRPr lang="ko-KR" altLang="en-US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248" y="1093850"/>
            <a:ext cx="3819288" cy="22985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62163" y="1651721"/>
            <a:ext cx="1984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IoC Container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Bean Factory</a:t>
            </a:r>
          </a:p>
        </p:txBody>
      </p:sp>
      <p:sp>
        <p:nvSpPr>
          <p:cNvPr id="38" name="TextBox 37"/>
          <p:cNvSpPr txBox="1"/>
          <p:nvPr/>
        </p:nvSpPr>
        <p:spPr>
          <a:xfrm rot="18210784">
            <a:off x="4565847" y="4005246"/>
            <a:ext cx="1095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00FF"/>
                </a:solidFill>
              </a:rPr>
              <a:t>@</a:t>
            </a:r>
            <a:r>
              <a:rPr lang="en-US" altLang="ko-KR" sz="1200" b="1" u="sng" dirty="0">
                <a:solidFill>
                  <a:srgbClr val="0000FF"/>
                </a:solidFill>
              </a:rPr>
              <a:t>Autowired</a:t>
            </a:r>
            <a:endParaRPr lang="ko-KR" altLang="en-US" sz="1200" u="sng" dirty="0">
              <a:solidFill>
                <a:srgbClr val="0000FF"/>
              </a:solidFill>
            </a:endParaRPr>
          </a:p>
        </p:txBody>
      </p:sp>
      <p:sp>
        <p:nvSpPr>
          <p:cNvPr id="7" name="위쪽 화살표 6"/>
          <p:cNvSpPr/>
          <p:nvPr/>
        </p:nvSpPr>
        <p:spPr>
          <a:xfrm rot="19571080">
            <a:off x="8110932" y="3337174"/>
            <a:ext cx="484632" cy="1316116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229" y="1414011"/>
            <a:ext cx="104387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DeleteService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6436229" y="1894293"/>
            <a:ext cx="106952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PeopleService</a:t>
            </a:r>
            <a:endParaRPr lang="ko-KR" altLang="en-US" sz="11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436229" y="2374992"/>
            <a:ext cx="102463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RegistService</a:t>
            </a:r>
            <a:endParaRPr lang="ko-KR" altLang="en-US" sz="1100" b="1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756" y="1362545"/>
            <a:ext cx="1253178" cy="15469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16067" y="3131343"/>
            <a:ext cx="1293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hlinkClick r:id="rId5" tooltip="annotation in org.springframework.stereotype"/>
              </a:rPr>
              <a:t>@Component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hlinkClick r:id="rId5" tooltip="annotation in org.springframework.stereotype"/>
              </a:rPr>
              <a:t>@</a:t>
            </a:r>
            <a:r>
              <a:rPr lang="en-US" altLang="ko-KR" sz="1200" dirty="0" smtClean="0">
                <a:hlinkClick r:id="rId6" tooltip="annotation in org.springframework.stereotype"/>
              </a:rPr>
              <a:t>Controller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hlinkClick r:id="rId5" tooltip="annotation in org.springframework.stereotype"/>
              </a:rPr>
              <a:t>@</a:t>
            </a:r>
            <a:r>
              <a:rPr lang="en-US" altLang="ko-KR" sz="1200" dirty="0" smtClean="0">
                <a:hlinkClick r:id="rId7" tooltip="annotation in org.springframework.stereotype"/>
              </a:rPr>
              <a:t>Indexed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hlinkClick r:id="rId5" tooltip="annotation in org.springframework.stereotype"/>
              </a:rPr>
              <a:t>@</a:t>
            </a:r>
            <a:r>
              <a:rPr lang="en-US" altLang="ko-KR" sz="1200" dirty="0" smtClean="0">
                <a:hlinkClick r:id="rId8" tooltip="annotation in org.springframework.stereotype"/>
              </a:rPr>
              <a:t>Repository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hlinkClick r:id="rId5" tooltip="annotation in org.springframework.stereotype"/>
              </a:rPr>
              <a:t>@</a:t>
            </a:r>
            <a:r>
              <a:rPr lang="en-US" altLang="ko-KR" sz="1200" dirty="0" smtClean="0">
                <a:hlinkClick r:id="rId9" tooltip="annotation in org.springframework.stereotype"/>
              </a:rPr>
              <a:t>Service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 rot="3280106">
            <a:off x="8040962" y="398871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생산방법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22169" y="3857785"/>
            <a:ext cx="782587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I</a:t>
            </a:r>
            <a:r>
              <a:rPr lang="en-US" altLang="ko-KR" sz="1200" dirty="0" smtClean="0">
                <a:solidFill>
                  <a:srgbClr val="FF0000"/>
                </a:solidFill>
              </a:rPr>
              <a:t>njection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78886" y="652528"/>
            <a:ext cx="170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IoC </a:t>
            </a:r>
            <a:r>
              <a:rPr lang="ko-KR" altLang="en-US" sz="2400" b="1" dirty="0" smtClean="0"/>
              <a:t>세계관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141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2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VO </a:t>
            </a:r>
            <a:r>
              <a:rPr lang="ko-KR" altLang="en-US" b="1" dirty="0" smtClean="0"/>
              <a:t>그리고 </a:t>
            </a:r>
            <a:r>
              <a:rPr lang="en-US" altLang="ko-KR" b="1" dirty="0" smtClean="0"/>
              <a:t>Lombok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grpSp>
        <p:nvGrpSpPr>
          <p:cNvPr id="36" name="그룹 35"/>
          <p:cNvGrpSpPr/>
          <p:nvPr/>
        </p:nvGrpSpPr>
        <p:grpSpPr>
          <a:xfrm>
            <a:off x="343711" y="839988"/>
            <a:ext cx="11474477" cy="3913166"/>
            <a:chOff x="757528" y="1400707"/>
            <a:chExt cx="10491318" cy="3499096"/>
          </a:xfrm>
        </p:grpSpPr>
        <p:sp>
          <p:nvSpPr>
            <p:cNvPr id="40" name="타원 39"/>
            <p:cNvSpPr/>
            <p:nvPr/>
          </p:nvSpPr>
          <p:spPr>
            <a:xfrm>
              <a:off x="7868570" y="1400707"/>
              <a:ext cx="1342666" cy="11488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Dao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757528" y="1400707"/>
              <a:ext cx="1342666" cy="11488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4225347" y="1400707"/>
              <a:ext cx="1342666" cy="11488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6046958" y="1400707"/>
              <a:ext cx="1342666" cy="11488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Service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순서도: 자기 디스크 1"/>
            <p:cNvSpPr/>
            <p:nvPr/>
          </p:nvSpPr>
          <p:spPr>
            <a:xfrm>
              <a:off x="9773729" y="1400707"/>
              <a:ext cx="1475117" cy="1014015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53758" y="2366777"/>
              <a:ext cx="365806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VO</a:t>
              </a:r>
              <a:endParaRPr lang="ko-KR" alt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487967" y="2333097"/>
              <a:ext cx="365806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VO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324376" y="2303297"/>
              <a:ext cx="365806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VO</a:t>
              </a:r>
              <a:endParaRPr lang="ko-KR" altLang="en-US" sz="1000" dirty="0"/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2676537" y="1833561"/>
              <a:ext cx="978408" cy="5811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request</a:t>
              </a:r>
              <a:endParaRPr lang="ko-KR" altLang="en-US" sz="1400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765105" y="4097546"/>
              <a:ext cx="1604514" cy="8022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View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아래쪽 화살표 22"/>
            <p:cNvSpPr/>
            <p:nvPr/>
          </p:nvSpPr>
          <p:spPr>
            <a:xfrm rot="21067060">
              <a:off x="4848138" y="2655428"/>
              <a:ext cx="334128" cy="1101464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41536" y="3569173"/>
              <a:ext cx="42444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VO</a:t>
              </a:r>
              <a:endParaRPr lang="ko-KR" alt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17368" y="4187954"/>
              <a:ext cx="42444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VO</a:t>
              </a:r>
              <a:endParaRPr lang="ko-KR" altLang="en-US" sz="10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5415644" y="1621768"/>
              <a:ext cx="44271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H="1">
              <a:off x="5408762" y="2182485"/>
              <a:ext cx="445123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1325674" y="5460520"/>
            <a:ext cx="1003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@Getter @Setter @</a:t>
            </a:r>
            <a:r>
              <a:rPr lang="en-US" altLang="ko-KR" sz="3200" dirty="0" err="1" smtClean="0"/>
              <a:t>ToString</a:t>
            </a:r>
            <a:r>
              <a:rPr lang="en-US" altLang="ko-KR" sz="3200" dirty="0" smtClean="0"/>
              <a:t> @Builder @Slf4j</a:t>
            </a:r>
            <a:endParaRPr lang="ko-KR" altLang="en-US" sz="32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1077955" y="4994694"/>
            <a:ext cx="1043808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623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865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STS – Maven Build </a:t>
            </a:r>
            <a:r>
              <a:rPr lang="ko-KR" altLang="en-US" b="1" dirty="0" smtClean="0"/>
              <a:t>하기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741872" y="1475117"/>
            <a:ext cx="457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1. Maven Build </a:t>
            </a:r>
            <a:r>
              <a:rPr lang="ko-KR" altLang="en-US" sz="3600" b="1" dirty="0" smtClean="0"/>
              <a:t>하기</a:t>
            </a:r>
            <a:endParaRPr lang="ko-KR" altLang="en-US" sz="3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41872" y="2317626"/>
            <a:ext cx="541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외장 </a:t>
            </a:r>
            <a:r>
              <a:rPr lang="en-US" altLang="ko-KR" sz="3600" b="1" dirty="0" smtClean="0"/>
              <a:t>Tomcat </a:t>
            </a:r>
            <a:r>
              <a:rPr lang="ko-KR" altLang="en-US" sz="3600" b="1" dirty="0" smtClean="0"/>
              <a:t>사용하기</a:t>
            </a:r>
            <a:endParaRPr lang="ko-KR" altLang="en-US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41872" y="3163730"/>
            <a:ext cx="541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3. </a:t>
            </a:r>
            <a:r>
              <a:rPr lang="ko-KR" altLang="en-US" sz="3600" b="1" dirty="0"/>
              <a:t>내</a:t>
            </a:r>
            <a:r>
              <a:rPr lang="ko-KR" altLang="en-US" sz="3600" b="1" dirty="0" smtClean="0"/>
              <a:t>장 </a:t>
            </a:r>
            <a:r>
              <a:rPr lang="en-US" altLang="ko-KR" sz="3600" b="1" dirty="0" smtClean="0"/>
              <a:t>Tomcat </a:t>
            </a:r>
            <a:r>
              <a:rPr lang="ko-KR" altLang="en-US" sz="3600" b="1" dirty="0" smtClean="0"/>
              <a:t>사용하기</a:t>
            </a:r>
            <a:endParaRPr lang="ko-KR" altLang="en-US" sz="3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41871" y="4009834"/>
            <a:ext cx="852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4. Jar  vs War (</a:t>
            </a:r>
            <a:r>
              <a:rPr lang="ko-KR" altLang="en-US" sz="3600" b="1" dirty="0" smtClean="0"/>
              <a:t>언제 어떤걸 사용하나</a:t>
            </a:r>
            <a:r>
              <a:rPr lang="en-US" altLang="ko-KR" sz="3600" b="1" dirty="0" smtClean="0"/>
              <a:t>?) 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79518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2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VO </a:t>
            </a:r>
            <a:r>
              <a:rPr lang="ko-KR" altLang="en-US" b="1" dirty="0" smtClean="0"/>
              <a:t>그리고 </a:t>
            </a:r>
            <a:r>
              <a:rPr lang="en-US" altLang="ko-KR" b="1" dirty="0" smtClean="0"/>
              <a:t>Lombok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292290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시작즈음에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4" name="타원 13"/>
          <p:cNvSpPr/>
          <p:nvPr/>
        </p:nvSpPr>
        <p:spPr>
          <a:xfrm>
            <a:off x="1251624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solidFill>
                  <a:schemeClr val="tx1"/>
                </a:solidFill>
              </a:rPr>
              <a:t>?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787" y="4247745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근데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뭘 안다고 </a:t>
            </a:r>
            <a:r>
              <a:rPr lang="ko-KR" altLang="en-US" dirty="0" err="1" smtClean="0"/>
              <a:t>유투브</a:t>
            </a:r>
            <a:r>
              <a:rPr lang="ko-KR" altLang="en-US" dirty="0" smtClean="0"/>
              <a:t> 까지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843081" y="1627762"/>
            <a:ext cx="3793787" cy="19455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내 뇌는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지우개</a:t>
            </a:r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한달만 지나면 </a:t>
            </a:r>
            <a:r>
              <a:rPr lang="en-US" altLang="ko-KR" dirty="0" smtClean="0">
                <a:solidFill>
                  <a:schemeClr val="tx1"/>
                </a:solidFill>
              </a:rPr>
              <a:t>..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공부한 것이 기억이 안나요 ㅜㅜ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357" y="3767847"/>
            <a:ext cx="5394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기록을 하면 나중에 다시 기억하기 </a:t>
            </a:r>
            <a:r>
              <a:rPr lang="ko-KR" altLang="en-US" dirty="0" err="1" smtClean="0"/>
              <a:t>좋을것</a:t>
            </a:r>
            <a:r>
              <a:rPr lang="ko-KR" altLang="en-US" dirty="0" smtClean="0"/>
              <a:t> 같아서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영상으로 </a:t>
            </a:r>
            <a:r>
              <a:rPr lang="ko-KR" altLang="en-US" dirty="0" err="1" smtClean="0"/>
              <a:t>남기는걸로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819727" y="49935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나를 위해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175115" y="5220507"/>
            <a:ext cx="447472" cy="466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&amp;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063575" y="4857339"/>
            <a:ext cx="1297020" cy="1095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Like </a:t>
            </a:r>
            <a:r>
              <a:rPr lang="ko-KR" altLang="en-US" dirty="0" smtClean="0"/>
              <a:t>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51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공부순서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111019" y="1647218"/>
            <a:ext cx="5540748" cy="2540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1 (Jsp </a:t>
            </a:r>
            <a:r>
              <a:rPr lang="en-US" altLang="ko-KR" sz="2800" b="1" dirty="0" err="1" smtClean="0"/>
              <a:t>ver</a:t>
            </a:r>
            <a:r>
              <a:rPr lang="en-US" altLang="ko-KR" sz="2800" b="1" dirty="0" smtClean="0"/>
              <a:t>) 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 smtClean="0"/>
              <a:t>-&gt; </a:t>
            </a: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2 (</a:t>
            </a:r>
            <a:r>
              <a:rPr lang="ko-KR" altLang="en-US" sz="2800" b="1" dirty="0" err="1" smtClean="0"/>
              <a:t>서블릿</a:t>
            </a:r>
            <a:r>
              <a:rPr lang="en-US" altLang="ko-KR" sz="2800" b="1" dirty="0" smtClean="0"/>
              <a:t>+JSP) 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 smtClean="0"/>
              <a:t>-&gt; </a:t>
            </a: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2 (MVC – </a:t>
            </a:r>
            <a:r>
              <a:rPr lang="ko-KR" altLang="en-US" sz="2800" b="1" dirty="0" smtClean="0"/>
              <a:t>스프링 </a:t>
            </a:r>
            <a:r>
              <a:rPr lang="en-US" altLang="ko-KR" sz="2800" b="1" dirty="0" smtClean="0"/>
              <a:t>(boot)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53055" y="4383932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인물 개발자의 스프링 공부 여정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18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우리가 만들 웹 프로젝트는 서버에 어떻게 올라가는 걸까요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343711" y="925470"/>
            <a:ext cx="1043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Eclipse </a:t>
            </a:r>
            <a:r>
              <a:rPr lang="ko-KR" altLang="en-US" sz="3600" b="1" dirty="0" smtClean="0"/>
              <a:t>웹 프로젝트를 서버에 올려보기</a:t>
            </a:r>
            <a:endParaRPr lang="ko-KR" altLang="en-US" sz="3600" b="1" dirty="0"/>
          </a:p>
        </p:txBody>
      </p:sp>
      <p:sp>
        <p:nvSpPr>
          <p:cNvPr id="2" name="타원 1"/>
          <p:cNvSpPr/>
          <p:nvPr/>
        </p:nvSpPr>
        <p:spPr>
          <a:xfrm>
            <a:off x="6349041" y="1682151"/>
            <a:ext cx="5279367" cy="4192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WAS</a:t>
            </a:r>
          </a:p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tomcat ,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jeus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weblogic</a:t>
            </a:r>
            <a:r>
              <a:rPr lang="en-US" altLang="ko-KR" sz="2400" dirty="0" smtClean="0">
                <a:solidFill>
                  <a:schemeClr val="tx1"/>
                </a:solidFill>
              </a:rPr>
              <a:t>…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11" y="2115290"/>
            <a:ext cx="5886091" cy="45249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오른쪽 화살표 6"/>
          <p:cNvSpPr/>
          <p:nvPr/>
        </p:nvSpPr>
        <p:spPr>
          <a:xfrm>
            <a:off x="5820979" y="3778370"/>
            <a:ext cx="1097406" cy="1345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8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시나리오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2" name="타원 11"/>
          <p:cNvSpPr/>
          <p:nvPr/>
        </p:nvSpPr>
        <p:spPr>
          <a:xfrm>
            <a:off x="1186775" y="2016867"/>
            <a:ext cx="1926076" cy="181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브라우저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나이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0782" y="1744493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40147" y="131339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486400" y="2165861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모델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624536" y="1744493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63901" y="1313392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3664085" y="2649165"/>
            <a:ext cx="1271081" cy="551234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288675" y="2165860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모델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MVC 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(Servlet)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090950" y="2165859"/>
            <a:ext cx="1511030" cy="14461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모델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</a:t>
            </a:r>
          </a:p>
          <a:p>
            <a:pPr algn="ctr"/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스프링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186775" y="4105071"/>
            <a:ext cx="1926076" cy="181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브라우저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View 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6413771" y="4033405"/>
            <a:ext cx="3002604" cy="35019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118137" y="4562105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Oracle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3323332">
            <a:off x="4116418" y="3605662"/>
            <a:ext cx="484632" cy="1504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7048434" y="2682466"/>
            <a:ext cx="1892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850709" y="2681801"/>
            <a:ext cx="1892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5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학습 방법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159385" y="1958196"/>
            <a:ext cx="186186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159385" y="3197528"/>
            <a:ext cx="186186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retist_proc.jsp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8012" y="4505864"/>
            <a:ext cx="186186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delete.jsp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9068" y="99131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789988" y="975587"/>
            <a:ext cx="155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Model2 MVC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48691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8056" y="112872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08272" y="1892640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08272" y="3135426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등록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regist.html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73074" y="4448934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삭제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379786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882395" y="1498058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4" idx="6"/>
            <a:endCxn id="3" idx="1"/>
          </p:cNvCxnSpPr>
          <p:nvPr/>
        </p:nvCxnSpPr>
        <p:spPr>
          <a:xfrm>
            <a:off x="2434348" y="2429773"/>
            <a:ext cx="1725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03327" y="202496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0" name="직선 화살표 연결선 39"/>
          <p:cNvCxnSpPr>
            <a:stCxn id="35" idx="6"/>
            <a:endCxn id="23" idx="1"/>
          </p:cNvCxnSpPr>
          <p:nvPr/>
        </p:nvCxnSpPr>
        <p:spPr>
          <a:xfrm flipV="1">
            <a:off x="2434348" y="3669106"/>
            <a:ext cx="1725037" cy="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03329" y="3252172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36" idx="6"/>
            <a:endCxn id="25" idx="1"/>
          </p:cNvCxnSpPr>
          <p:nvPr/>
        </p:nvCxnSpPr>
        <p:spPr>
          <a:xfrm flipV="1">
            <a:off x="2499150" y="4977442"/>
            <a:ext cx="1668862" cy="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03328" y="449723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34953" y="3687328"/>
            <a:ext cx="11371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 , </a:t>
            </a:r>
            <a:r>
              <a:rPr lang="ko-KR" altLang="en-US" sz="1050" dirty="0" smtClean="0"/>
              <a:t>이름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나이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2833631" y="5033740"/>
            <a:ext cx="9397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</a:t>
            </a:r>
            <a:endParaRPr lang="ko-KR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6133388" y="1958196"/>
            <a:ext cx="103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html </a:t>
            </a:r>
            <a:r>
              <a:rPr lang="ko-KR" altLang="en-US" sz="1200" dirty="0" smtClean="0"/>
              <a:t>작성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133388" y="3096589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입력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242656" y="4385901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삭제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7450354" y="1892640"/>
            <a:ext cx="0" cy="404233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662577" y="1978254"/>
            <a:ext cx="591046" cy="15413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컨트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롤러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162445" y="1892639"/>
            <a:ext cx="704416" cy="16269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모델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61545" y="4955630"/>
            <a:ext cx="1072552" cy="8307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556156" y="2128245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74" name="오른쪽 화살표 73"/>
          <p:cNvSpPr/>
          <p:nvPr/>
        </p:nvSpPr>
        <p:spPr>
          <a:xfrm>
            <a:off x="7228951" y="2281384"/>
            <a:ext cx="393931" cy="271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321403" y="20387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request.get~call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모델</a:t>
            </a:r>
            <a:endParaRPr lang="en-US" altLang="ko-KR" sz="12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10933440" y="1772387"/>
            <a:ext cx="118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DB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return </a:t>
            </a:r>
            <a:r>
              <a:rPr lang="ko-KR" altLang="en-US" sz="1200" dirty="0" smtClean="0"/>
              <a:t>데이터</a:t>
            </a:r>
            <a:endParaRPr lang="en-US" altLang="ko-KR" sz="1200" dirty="0" smtClean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9316300" y="2552610"/>
            <a:ext cx="733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8437391" y="2966905"/>
            <a:ext cx="1604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926067" y="3012862"/>
            <a:ext cx="11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87" name="타원 86"/>
          <p:cNvSpPr/>
          <p:nvPr/>
        </p:nvSpPr>
        <p:spPr>
          <a:xfrm>
            <a:off x="8677125" y="3054084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cxnSp>
        <p:nvCxnSpPr>
          <p:cNvPr id="88" name="직선 화살표 연결선 87"/>
          <p:cNvCxnSpPr>
            <a:stCxn id="54" idx="2"/>
            <a:endCxn id="56" idx="0"/>
          </p:cNvCxnSpPr>
          <p:nvPr/>
        </p:nvCxnSpPr>
        <p:spPr>
          <a:xfrm>
            <a:off x="7958100" y="3519576"/>
            <a:ext cx="239721" cy="143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8101217" y="3784201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7886982" y="41230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call </a:t>
            </a:r>
            <a:r>
              <a:rPr lang="ko-KR" altLang="en-US" sz="1200" dirty="0" err="1" smtClean="0"/>
              <a:t>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8713595" y="3764035"/>
            <a:ext cx="191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request</a:t>
            </a:r>
            <a:r>
              <a:rPr lang="en-US" altLang="ko-KR" sz="1200" dirty="0" smtClean="0"/>
              <a:t>. </a:t>
            </a:r>
            <a:r>
              <a:rPr lang="en-US" altLang="ko-KR" sz="1200" dirty="0"/>
              <a:t>f</a:t>
            </a:r>
            <a:r>
              <a:rPr lang="en-US" altLang="ko-KR" sz="1200" dirty="0" smtClean="0"/>
              <a:t>orward</a:t>
            </a:r>
          </a:p>
        </p:txBody>
      </p:sp>
      <p:sp>
        <p:nvSpPr>
          <p:cNvPr id="7" name="순서도: 자기 디스크 6"/>
          <p:cNvSpPr/>
          <p:nvPr/>
        </p:nvSpPr>
        <p:spPr>
          <a:xfrm>
            <a:off x="10636818" y="3921971"/>
            <a:ext cx="1242891" cy="9681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5" idx="2"/>
            <a:endCxn id="7" idx="1"/>
          </p:cNvCxnSpPr>
          <p:nvPr/>
        </p:nvCxnSpPr>
        <p:spPr>
          <a:xfrm>
            <a:off x="10514653" y="3519576"/>
            <a:ext cx="743611" cy="40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96829" y="864697"/>
            <a:ext cx="3330720" cy="5622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00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학습 방법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159385" y="1958196"/>
            <a:ext cx="142943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159385" y="3197528"/>
            <a:ext cx="142943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retist_proc.jsp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8012" y="4505864"/>
            <a:ext cx="142943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delete.jsp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9068" y="99131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660598" y="975587"/>
            <a:ext cx="155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Model2 MVC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48691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8056" y="112872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08272" y="1892640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08272" y="3135426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등록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regist.html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73074" y="4448934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삭제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379786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753005" y="1498058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4" idx="6"/>
            <a:endCxn id="3" idx="1"/>
          </p:cNvCxnSpPr>
          <p:nvPr/>
        </p:nvCxnSpPr>
        <p:spPr>
          <a:xfrm>
            <a:off x="2434348" y="2429773"/>
            <a:ext cx="1725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03327" y="202496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0" name="직선 화살표 연결선 39"/>
          <p:cNvCxnSpPr>
            <a:stCxn id="35" idx="6"/>
            <a:endCxn id="23" idx="1"/>
          </p:cNvCxnSpPr>
          <p:nvPr/>
        </p:nvCxnSpPr>
        <p:spPr>
          <a:xfrm flipV="1">
            <a:off x="2434348" y="3669106"/>
            <a:ext cx="1725037" cy="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03329" y="3252172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36" idx="6"/>
            <a:endCxn id="25" idx="1"/>
          </p:cNvCxnSpPr>
          <p:nvPr/>
        </p:nvCxnSpPr>
        <p:spPr>
          <a:xfrm flipV="1">
            <a:off x="2499150" y="4977442"/>
            <a:ext cx="1668862" cy="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03328" y="449723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34953" y="3687328"/>
            <a:ext cx="11371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 , </a:t>
            </a:r>
            <a:r>
              <a:rPr lang="ko-KR" altLang="en-US" sz="1050" dirty="0" smtClean="0"/>
              <a:t>이름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나이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2833631" y="5033740"/>
            <a:ext cx="9397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</a:t>
            </a:r>
            <a:endParaRPr lang="ko-KR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5641684" y="1958196"/>
            <a:ext cx="103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html </a:t>
            </a:r>
            <a:r>
              <a:rPr lang="ko-KR" altLang="en-US" sz="1200" dirty="0" smtClean="0"/>
              <a:t>작성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641684" y="3096589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입력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673318" y="4385901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삭제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6860896" y="1958196"/>
            <a:ext cx="0" cy="404233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533187" y="1978254"/>
            <a:ext cx="591046" cy="15413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컨트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롤러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33055" y="1892639"/>
            <a:ext cx="704416" cy="16269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모델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532155" y="4955630"/>
            <a:ext cx="1072552" cy="8307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426766" y="2128245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74" name="오른쪽 화살표 73"/>
          <p:cNvSpPr/>
          <p:nvPr/>
        </p:nvSpPr>
        <p:spPr>
          <a:xfrm>
            <a:off x="6583453" y="4723154"/>
            <a:ext cx="542241" cy="513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192013" y="20387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request.get~call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모델</a:t>
            </a:r>
            <a:endParaRPr lang="en-US" altLang="ko-KR" sz="12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10804050" y="1772387"/>
            <a:ext cx="118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DB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return </a:t>
            </a:r>
            <a:r>
              <a:rPr lang="ko-KR" altLang="en-US" sz="1200" dirty="0" smtClean="0"/>
              <a:t>데이터</a:t>
            </a:r>
            <a:endParaRPr lang="en-US" altLang="ko-KR" sz="1200" dirty="0" smtClean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9186910" y="2552610"/>
            <a:ext cx="733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8308001" y="2966905"/>
            <a:ext cx="1604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796677" y="3012862"/>
            <a:ext cx="11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87" name="타원 86"/>
          <p:cNvSpPr/>
          <p:nvPr/>
        </p:nvSpPr>
        <p:spPr>
          <a:xfrm>
            <a:off x="8547735" y="3054084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cxnSp>
        <p:nvCxnSpPr>
          <p:cNvPr id="88" name="직선 화살표 연결선 87"/>
          <p:cNvCxnSpPr>
            <a:stCxn id="54" idx="2"/>
            <a:endCxn id="56" idx="0"/>
          </p:cNvCxnSpPr>
          <p:nvPr/>
        </p:nvCxnSpPr>
        <p:spPr>
          <a:xfrm>
            <a:off x="7828710" y="3519576"/>
            <a:ext cx="239721" cy="143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7971827" y="3784201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7757592" y="41230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call </a:t>
            </a:r>
            <a:r>
              <a:rPr lang="ko-KR" altLang="en-US" sz="1200" dirty="0" err="1" smtClean="0"/>
              <a:t>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8584205" y="3764035"/>
            <a:ext cx="191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request</a:t>
            </a:r>
            <a:r>
              <a:rPr lang="en-US" altLang="ko-KR" sz="1200" dirty="0" smtClean="0"/>
              <a:t>. </a:t>
            </a:r>
            <a:r>
              <a:rPr lang="en-US" altLang="ko-KR" sz="1200" dirty="0"/>
              <a:t>f</a:t>
            </a:r>
            <a:r>
              <a:rPr lang="en-US" altLang="ko-KR" sz="1200" dirty="0" smtClean="0"/>
              <a:t>orward</a:t>
            </a:r>
          </a:p>
        </p:txBody>
      </p:sp>
      <p:sp>
        <p:nvSpPr>
          <p:cNvPr id="7" name="순서도: 자기 디스크 6"/>
          <p:cNvSpPr/>
          <p:nvPr/>
        </p:nvSpPr>
        <p:spPr>
          <a:xfrm>
            <a:off x="10507428" y="3921971"/>
            <a:ext cx="1242891" cy="9681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5" idx="2"/>
            <a:endCxn id="7" idx="1"/>
          </p:cNvCxnSpPr>
          <p:nvPr/>
        </p:nvCxnSpPr>
        <p:spPr>
          <a:xfrm>
            <a:off x="10385263" y="3519576"/>
            <a:ext cx="743611" cy="40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067439" y="864697"/>
            <a:ext cx="3330720" cy="5622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63257" y="4226043"/>
            <a:ext cx="7029586" cy="141899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54815" y="1498058"/>
            <a:ext cx="4730079" cy="498900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2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학습 방법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2" name="직사각형 1"/>
          <p:cNvSpPr/>
          <p:nvPr/>
        </p:nvSpPr>
        <p:spPr>
          <a:xfrm>
            <a:off x="1389029" y="2932981"/>
            <a:ext cx="9609650" cy="1802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rgbClr val="FF0000"/>
                </a:solidFill>
              </a:rPr>
              <a:t>View Jsp , War build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하기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내장톰캣실행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5223869" y="770914"/>
            <a:ext cx="1478280" cy="13944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IT</a:t>
            </a:r>
          </a:p>
          <a:p>
            <a:pPr algn="ctr"/>
            <a:r>
              <a:rPr lang="ko-KR" altLang="en-US" sz="4000" b="1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늦공</a:t>
            </a:r>
            <a:endParaRPr lang="ko-KR" altLang="en-US" sz="4000" b="1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96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97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Spring  DI , IoC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3" name="타원 12"/>
          <p:cNvSpPr/>
          <p:nvPr/>
        </p:nvSpPr>
        <p:spPr>
          <a:xfrm>
            <a:off x="688852" y="2741702"/>
            <a:ext cx="1635781" cy="15711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조회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334772" y="2556137"/>
            <a:ext cx="1850368" cy="17058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sz="1400" dirty="0" smtClean="0"/>
              <a:t>(java class)</a:t>
            </a:r>
          </a:p>
        </p:txBody>
      </p:sp>
      <p:sp>
        <p:nvSpPr>
          <p:cNvPr id="22" name="오른쪽 화살표 21"/>
          <p:cNvSpPr/>
          <p:nvPr/>
        </p:nvSpPr>
        <p:spPr>
          <a:xfrm>
            <a:off x="2671311" y="3316792"/>
            <a:ext cx="1078302" cy="42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 </a:t>
            </a:r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60" name="타원 59"/>
          <p:cNvSpPr/>
          <p:nvPr/>
        </p:nvSpPr>
        <p:spPr>
          <a:xfrm>
            <a:off x="7437406" y="2541592"/>
            <a:ext cx="2974678" cy="171100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Service </a:t>
            </a:r>
            <a:r>
              <a:rPr lang="en-US" altLang="ko-KR" sz="1400" dirty="0" smtClean="0"/>
              <a:t>(java class)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/>
              <a:t>PeopleService.java</a:t>
            </a:r>
            <a:endParaRPr lang="ko-KR" altLang="en-US" dirty="0"/>
          </a:p>
        </p:txBody>
      </p:sp>
      <p:cxnSp>
        <p:nvCxnSpPr>
          <p:cNvPr id="26" name="직선 연결선 25"/>
          <p:cNvCxnSpPr>
            <a:stCxn id="58" idx="6"/>
            <a:endCxn id="60" idx="2"/>
          </p:cNvCxnSpPr>
          <p:nvPr/>
        </p:nvCxnSpPr>
        <p:spPr>
          <a:xfrm flipV="1">
            <a:off x="6185140" y="3397094"/>
            <a:ext cx="1252266" cy="11966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13979" y="4614570"/>
            <a:ext cx="4540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PeopleService </a:t>
            </a:r>
            <a:r>
              <a:rPr lang="en-US" altLang="ko-KR" sz="1400" dirty="0" err="1"/>
              <a:t>peopleService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= </a:t>
            </a:r>
            <a:r>
              <a:rPr lang="en-US" altLang="ko-KR" sz="1400" b="1" dirty="0"/>
              <a:t>new PeopleService();</a:t>
            </a:r>
            <a:endParaRPr lang="ko-KR" altLang="en-US" sz="1400" dirty="0"/>
          </a:p>
        </p:txBody>
      </p:sp>
      <p:sp>
        <p:nvSpPr>
          <p:cNvPr id="33" name="오른쪽 화살표 32"/>
          <p:cNvSpPr/>
          <p:nvPr/>
        </p:nvSpPr>
        <p:spPr>
          <a:xfrm>
            <a:off x="6052149" y="3761647"/>
            <a:ext cx="1518249" cy="48321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D</a:t>
            </a:r>
            <a:r>
              <a:rPr lang="en-US" altLang="ko-KR" sz="1400" b="1" dirty="0">
                <a:solidFill>
                  <a:schemeClr val="tx1"/>
                </a:solidFill>
              </a:rPr>
              <a:t>ependency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605" y="5446578"/>
            <a:ext cx="113910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지금까지 대부분의 </a:t>
            </a:r>
            <a:r>
              <a:rPr lang="en-US" altLang="ko-KR" sz="1600" dirty="0" smtClean="0"/>
              <a:t>Java </a:t>
            </a:r>
            <a:r>
              <a:rPr lang="ko-KR" altLang="en-US" sz="1600" dirty="0" smtClean="0"/>
              <a:t>에서는 자기가 필요로 하는 클래스를 생성</a:t>
            </a:r>
            <a:r>
              <a:rPr lang="en-US" altLang="ko-KR" sz="1600" dirty="0" smtClean="0"/>
              <a:t>(new) </a:t>
            </a:r>
            <a:r>
              <a:rPr lang="ko-KR" altLang="en-US" sz="1600" dirty="0" smtClean="0"/>
              <a:t>하여 객체로 사용하였음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자기가 필요한 클래스들을 가져와서 사용하기 때문에 그 필요한 클래스들에 </a:t>
            </a:r>
            <a:r>
              <a:rPr lang="ko-KR" altLang="en-US" sz="1600" b="1" dirty="0" smtClean="0"/>
              <a:t>의존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1600" b="1" dirty="0" smtClean="0"/>
              <a:t>ependency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한다고 표현하는 것임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또한 </a:t>
            </a:r>
            <a:r>
              <a:rPr lang="ko-KR" altLang="en-US" sz="1600" dirty="0" err="1" smtClean="0"/>
              <a:t>필요한것을</a:t>
            </a:r>
            <a:r>
              <a:rPr lang="ko-KR" altLang="en-US" sz="1600" dirty="0" smtClean="0"/>
              <a:t> 내가 만들어 사용하기 때문에 내가 주변의 클래스들을 </a:t>
            </a:r>
            <a:r>
              <a:rPr lang="ko-KR" altLang="en-US" sz="1600" b="1" dirty="0" smtClean="0"/>
              <a:t>컨트롤</a:t>
            </a:r>
            <a:r>
              <a:rPr lang="en-US" altLang="ko-KR" sz="1600" b="1" dirty="0" smtClean="0"/>
              <a:t>(Control)</a:t>
            </a:r>
            <a:r>
              <a:rPr lang="ko-KR" altLang="en-US" sz="1600" dirty="0" smtClean="0"/>
              <a:t> 하는 거임 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904456" y="1713601"/>
            <a:ext cx="271099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 smtClean="0"/>
              <a:t>Dependency </a:t>
            </a:r>
            <a:r>
              <a:rPr lang="ko-KR" altLang="en-US" sz="1400" b="1" dirty="0" smtClean="0"/>
              <a:t>만 있는 구조</a:t>
            </a:r>
            <a:r>
              <a:rPr lang="en-US" altLang="ko-KR" sz="1400" b="1" dirty="0" smtClean="0"/>
              <a:t>..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 smtClean="0"/>
              <a:t>내가 </a:t>
            </a:r>
            <a:r>
              <a:rPr lang="en-US" altLang="ko-KR" sz="1400" b="1" dirty="0" smtClean="0"/>
              <a:t>Control </a:t>
            </a:r>
            <a:r>
              <a:rPr lang="ko-KR" altLang="en-US" sz="1400" b="1" dirty="0" smtClean="0"/>
              <a:t>하는 구조</a:t>
            </a:r>
            <a:endParaRPr lang="ko-KR" altLang="en-US" sz="1400" b="1" dirty="0"/>
          </a:p>
        </p:txBody>
      </p:sp>
      <p:sp>
        <p:nvSpPr>
          <p:cNvPr id="24" name="직사각형 23"/>
          <p:cNvSpPr/>
          <p:nvPr/>
        </p:nvSpPr>
        <p:spPr>
          <a:xfrm>
            <a:off x="194091" y="772954"/>
            <a:ext cx="1837427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단어적 의미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31518" y="747354"/>
            <a:ext cx="74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D</a:t>
            </a:r>
            <a:r>
              <a:rPr lang="en-US" altLang="ko-KR" sz="1400" b="1" dirty="0"/>
              <a:t>ependency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I</a:t>
            </a:r>
            <a:r>
              <a:rPr lang="en-US" altLang="ko-KR" sz="1400" b="1" dirty="0" smtClean="0"/>
              <a:t>njection (DI)  - </a:t>
            </a:r>
            <a:r>
              <a:rPr lang="ko-KR" altLang="en-US" sz="1400" dirty="0" smtClean="0"/>
              <a:t>의존성 주입 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의존성을 주입 받는다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042302" y="1055131"/>
            <a:ext cx="74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I</a:t>
            </a:r>
            <a:r>
              <a:rPr lang="en-US" altLang="ko-KR" sz="1400" b="1" dirty="0"/>
              <a:t>nversion </a:t>
            </a:r>
            <a:r>
              <a:rPr lang="en-US" altLang="ko-KR" sz="1400" b="1" dirty="0">
                <a:solidFill>
                  <a:srgbClr val="FF0000"/>
                </a:solidFill>
              </a:rPr>
              <a:t>o</a:t>
            </a:r>
            <a:r>
              <a:rPr lang="en-US" altLang="ko-KR" sz="1400" b="1" dirty="0"/>
              <a:t>f </a:t>
            </a:r>
            <a:r>
              <a:rPr lang="en-US" altLang="ko-KR" sz="1400" b="1" dirty="0">
                <a:solidFill>
                  <a:srgbClr val="FF0000"/>
                </a:solidFill>
              </a:rPr>
              <a:t>C</a:t>
            </a:r>
            <a:r>
              <a:rPr lang="en-US" altLang="ko-KR" sz="1400" b="1" dirty="0"/>
              <a:t>ontrol (IoC</a:t>
            </a:r>
            <a:r>
              <a:rPr lang="en-US" altLang="ko-KR" sz="1400" b="1" dirty="0" smtClean="0"/>
              <a:t>)   - </a:t>
            </a:r>
            <a:r>
              <a:rPr lang="ko-KR" altLang="en-US" sz="1400" dirty="0" smtClean="0"/>
              <a:t>제어의 역전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제어가 뒤바뀜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3981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679</Words>
  <Application>Microsoft Office PowerPoint</Application>
  <PresentationFormat>와이드스크린</PresentationFormat>
  <Paragraphs>263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휴먼편지체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77</cp:revision>
  <dcterms:created xsi:type="dcterms:W3CDTF">2021-07-24T10:14:06Z</dcterms:created>
  <dcterms:modified xsi:type="dcterms:W3CDTF">2021-08-24T03:52:24Z</dcterms:modified>
</cp:coreProperties>
</file>