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0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5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framework/docs/current/javadoc-api/org/springframework/stereotype/Repository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spring.io/spring-framework/docs/current/javadoc-api/org/springframework/stereotype/Indexe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pring.io/spring-framework/docs/current/javadoc-api/org/springframework/stereotype/Controller.html" TargetMode="External"/><Relationship Id="rId5" Type="http://schemas.openxmlformats.org/officeDocument/2006/relationships/hyperlink" Target="https://docs.spring.io/spring-framework/docs/current/javadoc-api/org/springframework/stereotype/Component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ocs.spring.io/spring-framework/docs/current/javadoc-api/org/springframework/stereotype/Servic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36971">
            <a:off x="4844951" y="3888778"/>
            <a:ext cx="3267075" cy="176440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266887" y="2952865"/>
            <a:ext cx="1342666" cy="1148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139017" y="2671702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  <a:p>
            <a:pPr algn="ctr"/>
            <a:r>
              <a:rPr lang="en-US" altLang="ko-KR" sz="1200" dirty="0" smtClean="0"/>
              <a:t>PeopleList.java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1871198" y="3316790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6794022" y="2670767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>
            <a:off x="4989385" y="3524625"/>
            <a:ext cx="1804637" cy="164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5563" y="6040026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5112520" y="3677559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958" y="1876743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Dependency + Injection </a:t>
            </a:r>
            <a:r>
              <a:rPr lang="ko-KR" altLang="en-US" b="1" dirty="0" smtClean="0"/>
              <a:t>도 있는 구조</a:t>
            </a:r>
            <a:endParaRPr lang="ko-KR" altLang="en-US" b="1" dirty="0"/>
          </a:p>
        </p:txBody>
      </p:sp>
      <p:sp>
        <p:nvSpPr>
          <p:cNvPr id="10" name="왼쪽 화살표 9"/>
          <p:cNvSpPr/>
          <p:nvPr/>
        </p:nvSpPr>
        <p:spPr>
          <a:xfrm rot="1392461">
            <a:off x="4980909" y="4677476"/>
            <a:ext cx="1617295" cy="40424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njection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용어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추상적의미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03250" y="1724494"/>
            <a:ext cx="6630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b="1" dirty="0" smtClean="0"/>
              <a:t>ependency + </a:t>
            </a:r>
            <a:r>
              <a:rPr lang="en-US" altLang="ko-KR" sz="1400" b="1" dirty="0"/>
              <a:t>+ 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njection </a:t>
            </a:r>
            <a:r>
              <a:rPr lang="ko-KR" altLang="en-US" sz="1400" b="1" dirty="0" smtClean="0"/>
              <a:t>도 있는 구조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400" b="1" dirty="0" smtClean="0"/>
              <a:t>ontrol </a:t>
            </a:r>
            <a:r>
              <a:rPr lang="ko-KR" altLang="en-US" sz="1400" b="1" dirty="0" smtClean="0"/>
              <a:t>은 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관리하는 컨테이너</a:t>
            </a:r>
            <a:r>
              <a:rPr lang="ko-KR" altLang="en-US" sz="1400" b="1" dirty="0" smtClean="0"/>
              <a:t>에서 받아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nversion)</a:t>
            </a:r>
            <a:r>
              <a:rPr lang="ko-KR" altLang="en-US" sz="1400" b="1" dirty="0" smtClean="0"/>
              <a:t> 사용해야 함</a:t>
            </a:r>
            <a:endParaRPr lang="ko-KR" altLang="en-US" sz="1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47" y="4775204"/>
            <a:ext cx="3545963" cy="21340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0" y="4873312"/>
            <a:ext cx="815353" cy="88772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110410" y="5331560"/>
            <a:ext cx="870133" cy="74962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PeopleService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9884" y="5982776"/>
            <a:ext cx="146867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IoC Container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04115" y="5040174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>
                <a:solidFill>
                  <a:srgbClr val="0000FF"/>
                </a:solidFill>
              </a:rPr>
              <a:t>Autowired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87560" y="4365088"/>
            <a:ext cx="102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 err="1" smtClean="0">
                <a:solidFill>
                  <a:srgbClr val="0000FF"/>
                </a:solidFill>
              </a:rPr>
              <a:t>Controler</a:t>
            </a:r>
            <a:endParaRPr lang="en-US" altLang="ko-KR" sz="1200" b="1" u="sng" dirty="0" smtClean="0">
              <a:solidFill>
                <a:srgbClr val="0000FF"/>
              </a:solidFill>
            </a:endParaRPr>
          </a:p>
          <a:p>
            <a:r>
              <a:rPr lang="en-US" altLang="ko-KR" sz="1200" b="1" u="sng" dirty="0" smtClean="0">
                <a:solidFill>
                  <a:srgbClr val="0000FF"/>
                </a:solidFill>
              </a:rPr>
              <a:t>@Service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224360" y="6040024"/>
            <a:ext cx="77637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bean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2010101" y="744600"/>
            <a:ext cx="8548777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D</a:t>
            </a:r>
            <a:r>
              <a:rPr lang="en-US" altLang="ko-KR" sz="3600" b="1" dirty="0">
                <a:solidFill>
                  <a:schemeClr val="tx1"/>
                </a:solidFill>
              </a:rPr>
              <a:t>ependency </a:t>
            </a: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njection (DI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nversion </a:t>
            </a:r>
            <a:r>
              <a:rPr lang="en-US" altLang="ko-KR" sz="3600" b="1" dirty="0">
                <a:solidFill>
                  <a:srgbClr val="FF0000"/>
                </a:solidFill>
              </a:rPr>
              <a:t>o</a:t>
            </a:r>
            <a:r>
              <a:rPr lang="en-US" altLang="ko-KR" sz="3600" b="1" dirty="0">
                <a:solidFill>
                  <a:schemeClr val="tx1"/>
                </a:solidFill>
              </a:rPr>
              <a:t>f </a:t>
            </a:r>
            <a:r>
              <a:rPr lang="en-US" altLang="ko-KR" sz="3600" b="1" dirty="0">
                <a:solidFill>
                  <a:srgbClr val="FF0000"/>
                </a:solidFill>
              </a:rPr>
              <a:t>C</a:t>
            </a:r>
            <a:r>
              <a:rPr lang="en-US" altLang="ko-KR" sz="3600" b="1" dirty="0">
                <a:solidFill>
                  <a:schemeClr val="tx1"/>
                </a:solidFill>
              </a:rPr>
              <a:t>ontrol (IoC)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3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45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I 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 ,   IoC </a:t>
            </a:r>
            <a:r>
              <a:rPr lang="ko-KR" altLang="en-US" b="1" dirty="0" smtClean="0"/>
              <a:t>개념을 적용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343711" y="2151456"/>
            <a:ext cx="1663854" cy="2023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Client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2253739" y="2863445"/>
            <a:ext cx="1336250" cy="74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request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732167" y="2189902"/>
            <a:ext cx="1636987" cy="40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Dependency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316994" y="2397419"/>
            <a:ext cx="1495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78496" y="1888219"/>
            <a:ext cx="101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Service</a:t>
            </a:r>
            <a:endParaRPr lang="ko-KR" altLang="en-US" sz="2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905968" y="2397419"/>
            <a:ext cx="1495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814" y="2590011"/>
            <a:ext cx="2625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DeletePeople.java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PeopleList.java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RegistPeople.java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655689" y="2590011"/>
            <a:ext cx="2722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DeleteService</a:t>
            </a:r>
            <a:r>
              <a:rPr lang="en-US" altLang="ko-KR" sz="2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PeopleService</a:t>
            </a:r>
            <a:r>
              <a:rPr lang="en-US" altLang="ko-KR" sz="2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RegistService</a:t>
            </a:r>
            <a:r>
              <a:rPr lang="en-US" altLang="ko-KR" sz="2400" dirty="0" smtClean="0"/>
              <a:t>.java</a:t>
            </a:r>
            <a:endParaRPr lang="ko-KR" altLang="en-US" sz="2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862041" y="2863445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5" name="오른쪽 화살표 34"/>
          <p:cNvSpPr/>
          <p:nvPr/>
        </p:nvSpPr>
        <p:spPr>
          <a:xfrm>
            <a:off x="6862040" y="3414740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6" name="오른쪽 화살표 35"/>
          <p:cNvSpPr/>
          <p:nvPr/>
        </p:nvSpPr>
        <p:spPr>
          <a:xfrm>
            <a:off x="6862040" y="3915783"/>
            <a:ext cx="1582119" cy="22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4476869" y="1888219"/>
            <a:ext cx="133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Controller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3746183" y="1317781"/>
            <a:ext cx="7769857" cy="3690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1780027" y="679310"/>
            <a:ext cx="10253821" cy="61181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06108">
            <a:off x="4335010" y="3737972"/>
            <a:ext cx="2074516" cy="112035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45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I 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 ,   IoC </a:t>
            </a:r>
            <a:r>
              <a:rPr lang="ko-KR" altLang="en-US" b="1" dirty="0" smtClean="0"/>
              <a:t>개념을 적용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0" name="타원 39"/>
          <p:cNvSpPr/>
          <p:nvPr/>
        </p:nvSpPr>
        <p:spPr>
          <a:xfrm>
            <a:off x="838041" y="5052554"/>
            <a:ext cx="1342666" cy="1148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2568674" y="5430640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337800" y="5048870"/>
            <a:ext cx="109036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>
                <a:solidFill>
                  <a:srgbClr val="FF0000"/>
                </a:solidFill>
              </a:rPr>
              <a:t>ependency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4186025" y="5187370"/>
            <a:ext cx="1206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53248" y="4786190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8353248" y="5172775"/>
            <a:ext cx="1206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96244" y="5296737"/>
            <a:ext cx="161037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DeletePeople.java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PeopleList.java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RegistPeople.java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151282" y="5282142"/>
            <a:ext cx="16677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DeleteService</a:t>
            </a:r>
            <a:r>
              <a:rPr lang="en-US" altLang="ko-KR" sz="1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PeopleService</a:t>
            </a:r>
            <a:r>
              <a:rPr lang="en-US" altLang="ko-KR" sz="1400" dirty="0" smtClean="0"/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RegistService</a:t>
            </a:r>
            <a:r>
              <a:rPr lang="en-US" altLang="ko-KR" sz="1400" dirty="0" smtClean="0"/>
              <a:t>.java</a:t>
            </a:r>
            <a:endParaRPr lang="ko-KR" altLang="en-US" sz="1400" dirty="0"/>
          </a:p>
        </p:txBody>
      </p:sp>
      <p:sp>
        <p:nvSpPr>
          <p:cNvPr id="48" name="오른쪽 화살표 47"/>
          <p:cNvSpPr/>
          <p:nvPr/>
        </p:nvSpPr>
        <p:spPr>
          <a:xfrm>
            <a:off x="6246678" y="5434759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6246677" y="5747823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6246677" y="6116678"/>
            <a:ext cx="1276709" cy="1251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193765" y="4803443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48" y="1093850"/>
            <a:ext cx="3819288" cy="2298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2163" y="1651721"/>
            <a:ext cx="198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IoC Container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Bean Factory</a:t>
            </a:r>
          </a:p>
        </p:txBody>
      </p:sp>
      <p:sp>
        <p:nvSpPr>
          <p:cNvPr id="38" name="TextBox 37"/>
          <p:cNvSpPr txBox="1"/>
          <p:nvPr/>
        </p:nvSpPr>
        <p:spPr>
          <a:xfrm rot="18210784">
            <a:off x="4565847" y="4005246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>
                <a:solidFill>
                  <a:srgbClr val="0000FF"/>
                </a:solidFill>
              </a:rPr>
              <a:t>Autowired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7" name="위쪽 화살표 6"/>
          <p:cNvSpPr/>
          <p:nvPr/>
        </p:nvSpPr>
        <p:spPr>
          <a:xfrm rot="19571080">
            <a:off x="8110932" y="3337174"/>
            <a:ext cx="484632" cy="131611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229" y="1414011"/>
            <a:ext cx="104387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DeleteService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436229" y="1894293"/>
            <a:ext cx="106952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PeopleService</a:t>
            </a:r>
            <a:endParaRPr lang="ko-KR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436229" y="2374992"/>
            <a:ext cx="10246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RegistService</a:t>
            </a:r>
            <a:endParaRPr lang="ko-KR" altLang="en-US" sz="1100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56" y="1362545"/>
            <a:ext cx="1253178" cy="15469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16067" y="3131343"/>
            <a:ext cx="1293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@Component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6" tooltip="annotation in org.springframework.stereotype"/>
              </a:rPr>
              <a:t>Controller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7" tooltip="annotation in org.springframework.stereotype"/>
              </a:rPr>
              <a:t>Indexed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8" tooltip="annotation in org.springframework.stereotype"/>
              </a:rPr>
              <a:t>Repository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hlinkClick r:id="rId5" tooltip="annotation in org.springframework.stereotype"/>
              </a:rPr>
              <a:t>@</a:t>
            </a:r>
            <a:r>
              <a:rPr lang="en-US" altLang="ko-KR" sz="1200" dirty="0" smtClean="0">
                <a:hlinkClick r:id="rId9" tooltip="annotation in org.springframework.stereotype"/>
              </a:rPr>
              <a:t>Service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rot="3280106">
            <a:off x="8040962" y="3988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생산방법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22169" y="3857785"/>
            <a:ext cx="78258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200" dirty="0" smtClean="0">
                <a:solidFill>
                  <a:srgbClr val="FF0000"/>
                </a:solidFill>
              </a:rPr>
              <a:t>njection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78886" y="652528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IoC </a:t>
            </a:r>
            <a:r>
              <a:rPr lang="ko-KR" altLang="en-US" sz="2400" b="1" dirty="0" smtClean="0"/>
              <a:t>세계관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41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Lombok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43711" y="839988"/>
            <a:ext cx="11474477" cy="3913166"/>
            <a:chOff x="757528" y="1400707"/>
            <a:chExt cx="10491318" cy="3499096"/>
          </a:xfrm>
        </p:grpSpPr>
        <p:sp>
          <p:nvSpPr>
            <p:cNvPr id="40" name="타원 39"/>
            <p:cNvSpPr/>
            <p:nvPr/>
          </p:nvSpPr>
          <p:spPr>
            <a:xfrm>
              <a:off x="7868570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57528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225347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46958" y="1400707"/>
              <a:ext cx="1342666" cy="11488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순서도: 자기 디스크 1"/>
            <p:cNvSpPr/>
            <p:nvPr/>
          </p:nvSpPr>
          <p:spPr>
            <a:xfrm>
              <a:off x="9773729" y="1400707"/>
              <a:ext cx="1475117" cy="1014015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53758" y="236677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87967" y="233309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24376" y="2303297"/>
              <a:ext cx="36580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2676537" y="1833561"/>
              <a:ext cx="978408" cy="5811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request</a:t>
              </a:r>
              <a:endParaRPr lang="ko-KR" altLang="en-US" sz="14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765105" y="4097546"/>
              <a:ext cx="1604514" cy="8022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View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아래쪽 화살표 22"/>
            <p:cNvSpPr/>
            <p:nvPr/>
          </p:nvSpPr>
          <p:spPr>
            <a:xfrm rot="21067060">
              <a:off x="4848138" y="2655428"/>
              <a:ext cx="334128" cy="1101464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1536" y="3569173"/>
              <a:ext cx="4244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7368" y="4187954"/>
              <a:ext cx="4244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VO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415644" y="1621768"/>
              <a:ext cx="4427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>
              <a:off x="5408762" y="2182485"/>
              <a:ext cx="44512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325674" y="5460520"/>
            <a:ext cx="1003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@Getter @Setter @</a:t>
            </a:r>
            <a:r>
              <a:rPr lang="en-US" altLang="ko-KR" sz="3200" dirty="0" err="1" smtClean="0"/>
              <a:t>ToString</a:t>
            </a:r>
            <a:r>
              <a:rPr lang="en-US" altLang="ko-KR" sz="3200" dirty="0" smtClean="0"/>
              <a:t> @Builder @Slf4j</a:t>
            </a:r>
            <a:endParaRPr lang="ko-KR" altLang="en-US" sz="32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1077955" y="4994694"/>
            <a:ext cx="104380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86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STS – Maven Build </a:t>
            </a:r>
            <a:r>
              <a:rPr lang="ko-KR" altLang="en-US" b="1" dirty="0" smtClean="0"/>
              <a:t>하기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41872" y="1475117"/>
            <a:ext cx="457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1. Maven Build </a:t>
            </a:r>
            <a:r>
              <a:rPr lang="ko-KR" altLang="en-US" sz="3600" b="1" dirty="0" smtClean="0"/>
              <a:t>하기</a:t>
            </a:r>
            <a:endParaRPr lang="ko-KR" alt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1872" y="2317626"/>
            <a:ext cx="541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외장 </a:t>
            </a:r>
            <a:r>
              <a:rPr lang="en-US" altLang="ko-KR" sz="3600" b="1" dirty="0" smtClean="0"/>
              <a:t>Tomcat </a:t>
            </a:r>
            <a:r>
              <a:rPr lang="ko-KR" altLang="en-US" sz="3600" b="1" dirty="0" smtClean="0"/>
              <a:t>사용하기</a:t>
            </a:r>
            <a:endParaRPr lang="ko-KR" alt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1872" y="3163730"/>
            <a:ext cx="541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3. </a:t>
            </a:r>
            <a:r>
              <a:rPr lang="ko-KR" altLang="en-US" sz="3600" b="1" dirty="0"/>
              <a:t>내</a:t>
            </a:r>
            <a:r>
              <a:rPr lang="ko-KR" altLang="en-US" sz="3600" b="1" dirty="0" smtClean="0"/>
              <a:t>장 </a:t>
            </a:r>
            <a:r>
              <a:rPr lang="en-US" altLang="ko-KR" sz="3600" b="1" dirty="0" smtClean="0"/>
              <a:t>Tomcat </a:t>
            </a:r>
            <a:r>
              <a:rPr lang="ko-KR" altLang="en-US" sz="3600" b="1" dirty="0" smtClean="0"/>
              <a:t>사용하기</a:t>
            </a:r>
            <a:endParaRPr lang="ko-KR" alt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41871" y="4009834"/>
            <a:ext cx="852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4. Jar  vs War (</a:t>
            </a:r>
            <a:r>
              <a:rPr lang="ko-KR" altLang="en-US" sz="3600" b="1" dirty="0" smtClean="0"/>
              <a:t>언제 어떤걸 사용하나</a:t>
            </a:r>
            <a:r>
              <a:rPr lang="en-US" altLang="ko-KR" sz="3600" b="1" dirty="0" smtClean="0"/>
              <a:t>?)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951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VO </a:t>
            </a:r>
            <a:r>
              <a:rPr lang="ko-KR" altLang="en-US" b="1" dirty="0" smtClean="0"/>
              <a:t>그리고 </a:t>
            </a:r>
            <a:r>
              <a:rPr lang="en-US" altLang="ko-KR" b="1" dirty="0" smtClean="0"/>
              <a:t>Lombok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292290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" y="172529"/>
            <a:ext cx="5627077" cy="6366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98" y="226713"/>
            <a:ext cx="5629275" cy="6257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64634" y="2191109"/>
            <a:ext cx="1648533" cy="310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52935" y="2424023"/>
            <a:ext cx="24256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이번 프로젝트에서는 </a:t>
            </a:r>
            <a:endParaRPr lang="en-US" altLang="ko-KR" dirty="0" smtClean="0"/>
          </a:p>
          <a:p>
            <a:r>
              <a:rPr lang="en-US" altLang="ko-KR" dirty="0" smtClean="0"/>
              <a:t>Spring web </a:t>
            </a:r>
            <a:r>
              <a:rPr lang="ko-KR" altLang="en-US" dirty="0" smtClean="0"/>
              <a:t>만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0" y="0"/>
            <a:ext cx="11077575" cy="632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46385" y="4692770"/>
            <a:ext cx="1716657" cy="4054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 rot="20101632">
            <a:off x="4000851" y="4418391"/>
            <a:ext cx="668266" cy="262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27940" y="3372928"/>
            <a:ext cx="1751162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749150">
            <a:off x="7359613" y="4017156"/>
            <a:ext cx="1885851" cy="355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7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5447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702" y="71336"/>
            <a:ext cx="579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boot , Oracle , </a:t>
            </a:r>
            <a:r>
              <a:rPr lang="en-US" altLang="ko-KR" b="1" dirty="0" err="1" smtClean="0"/>
              <a:t>jdbc</a:t>
            </a:r>
            <a:r>
              <a:rPr lang="en-US" altLang="ko-KR" b="1" dirty="0" smtClean="0"/>
              <a:t> , </a:t>
            </a:r>
            <a:r>
              <a:rPr lang="en-US" altLang="ko-KR" b="1" dirty="0" err="1" smtClean="0"/>
              <a:t>jdbcTemplate</a:t>
            </a:r>
            <a:r>
              <a:rPr lang="en-US" altLang="ko-KR" b="1" dirty="0" smtClean="0"/>
              <a:t>, mybatis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6136" y="784537"/>
            <a:ext cx="540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DB – oracle  : People (id, name, age,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reg_date</a:t>
            </a:r>
            <a:r>
              <a:rPr lang="en-US" altLang="ko-KR" b="1" dirty="0" smtClean="0">
                <a:solidFill>
                  <a:srgbClr val="0070C0"/>
                </a:solidFill>
              </a:rPr>
              <a:t>) 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136" y="1601821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Read Update Delete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0" y="2063580"/>
            <a:ext cx="3381375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076528" y="295706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(C)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71" y="2063580"/>
            <a:ext cx="4038499" cy="2841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646464" y="341014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(R)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9923" y="280039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(R)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40374" y="363373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(D)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4771" y="424657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(U)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0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54474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702" y="71336"/>
            <a:ext cx="579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boot , Oracle , </a:t>
            </a:r>
            <a:r>
              <a:rPr lang="en-US" altLang="ko-KR" b="1" dirty="0" err="1" smtClean="0"/>
              <a:t>jdbc</a:t>
            </a:r>
            <a:r>
              <a:rPr lang="en-US" altLang="ko-KR" b="1" dirty="0" smtClean="0"/>
              <a:t> 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jdbcTemplate</a:t>
            </a:r>
            <a:r>
              <a:rPr lang="en-US" altLang="ko-KR" b="1" dirty="0" smtClean="0"/>
              <a:t>, mybatis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6136" y="784537"/>
            <a:ext cx="540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DB – oracle  : People (id, name, age,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reg_date</a:t>
            </a:r>
            <a:r>
              <a:rPr lang="en-US" altLang="ko-KR" b="1" dirty="0" smtClean="0">
                <a:solidFill>
                  <a:srgbClr val="0070C0"/>
                </a:solidFill>
              </a:rPr>
              <a:t>) 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279" y="1658194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Controller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0770" y="1658194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Service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60875" y="16581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63197" y="1857089"/>
            <a:ext cx="44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</a:t>
            </a:r>
            <a:endParaRPr lang="ko-KR" altLang="en-US" sz="1400" b="1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9066361" y="2342074"/>
            <a:ext cx="1406106" cy="17080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0386" y="2234247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0386" y="2806464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0386" y="3378681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0386" y="3950898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76590" y="2234247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6590" y="2806464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76590" y="3378681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6590" y="3950898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82554" y="2234247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Create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82554" y="2806464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82554" y="3378681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2554" y="3950898"/>
            <a:ext cx="1457864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5" idx="3"/>
            <a:endCxn id="25" idx="1"/>
          </p:cNvCxnSpPr>
          <p:nvPr/>
        </p:nvCxnSpPr>
        <p:spPr>
          <a:xfrm>
            <a:off x="2268250" y="2386647"/>
            <a:ext cx="1308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5" idx="3"/>
            <a:endCxn id="29" idx="1"/>
          </p:cNvCxnSpPr>
          <p:nvPr/>
        </p:nvCxnSpPr>
        <p:spPr>
          <a:xfrm>
            <a:off x="5034454" y="2386647"/>
            <a:ext cx="1348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34454" y="2970371"/>
            <a:ext cx="1348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34454" y="3531090"/>
            <a:ext cx="1348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034454" y="4077430"/>
            <a:ext cx="1348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268250" y="2958864"/>
            <a:ext cx="1308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268250" y="3531081"/>
            <a:ext cx="1308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268250" y="4077430"/>
            <a:ext cx="1308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9" idx="3"/>
            <a:endCxn id="4" idx="2"/>
          </p:cNvCxnSpPr>
          <p:nvPr/>
        </p:nvCxnSpPr>
        <p:spPr>
          <a:xfrm>
            <a:off x="7840418" y="2386647"/>
            <a:ext cx="1225943" cy="8094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0" idx="3"/>
            <a:endCxn id="4" idx="2"/>
          </p:cNvCxnSpPr>
          <p:nvPr/>
        </p:nvCxnSpPr>
        <p:spPr>
          <a:xfrm>
            <a:off x="7840418" y="2958864"/>
            <a:ext cx="1225943" cy="2372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1" idx="3"/>
            <a:endCxn id="4" idx="2"/>
          </p:cNvCxnSpPr>
          <p:nvPr/>
        </p:nvCxnSpPr>
        <p:spPr>
          <a:xfrm flipV="1">
            <a:off x="7840418" y="3196089"/>
            <a:ext cx="1225943" cy="3349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2" idx="3"/>
            <a:endCxn id="4" idx="2"/>
          </p:cNvCxnSpPr>
          <p:nvPr/>
        </p:nvCxnSpPr>
        <p:spPr>
          <a:xfrm flipV="1">
            <a:off x="7840418" y="3196089"/>
            <a:ext cx="1225943" cy="9072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26424" y="1857089"/>
            <a:ext cx="44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660551" y="1865233"/>
            <a:ext cx="44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904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1389029" y="2932980"/>
            <a:ext cx="9609650" cy="19754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0000FF"/>
                </a:solidFill>
              </a:rPr>
              <a:t>Spring boot , Oracle </a:t>
            </a:r>
            <a:r>
              <a:rPr lang="en-US" altLang="ko-KR" sz="3600" b="1" dirty="0" smtClean="0">
                <a:solidFill>
                  <a:srgbClr val="0000FF"/>
                </a:solidFill>
              </a:rPr>
              <a:t>, Jdbc , Build .war</a:t>
            </a:r>
            <a:endParaRPr lang="en-US" altLang="ko-KR" sz="3600" b="1" dirty="0" smtClean="0">
              <a:solidFill>
                <a:srgbClr val="0000FF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23869" y="770914"/>
            <a:ext cx="1478280" cy="1394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IT</a:t>
            </a:r>
          </a:p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늦공</a:t>
            </a:r>
            <a:endParaRPr lang="ko-KR" altLang="en-US" sz="4000" b="1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04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9702" y="71336"/>
            <a:ext cx="579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boot , Oracle , </a:t>
            </a:r>
            <a:r>
              <a:rPr lang="en-US" altLang="ko-KR" b="1" dirty="0" err="1" smtClean="0"/>
              <a:t>jdbc</a:t>
            </a:r>
            <a:r>
              <a:rPr lang="en-US" altLang="ko-KR" b="1" dirty="0" smtClean="0"/>
              <a:t> , </a:t>
            </a:r>
            <a:r>
              <a:rPr lang="en-US" altLang="ko-KR" b="1" dirty="0" err="1" smtClean="0"/>
              <a:t>jdbcTemplate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mybatis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936" y="79363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환경설정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1236" y="1354347"/>
            <a:ext cx="267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application. Properties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07434" y="1354347"/>
            <a:ext cx="6024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</a:t>
            </a:r>
            <a:r>
              <a:rPr lang="en-US" altLang="ko-KR" sz="1400" dirty="0" err="1"/>
              <a:t>mybatismybatis.mapper</a:t>
            </a:r>
            <a:r>
              <a:rPr lang="en-US" altLang="ko-KR" sz="1400" dirty="0"/>
              <a:t>-locations=</a:t>
            </a:r>
            <a:r>
              <a:rPr lang="en-US" altLang="ko-KR" sz="1400" dirty="0" err="1"/>
              <a:t>classpath:mybatis</a:t>
            </a:r>
            <a:r>
              <a:rPr lang="en-US" altLang="ko-KR" sz="1400" dirty="0"/>
              <a:t>/mapper/**/**.xml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236" y="247820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pom.xml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07434" y="2478206"/>
            <a:ext cx="8011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&lt;!-- https://mvnrepository.com/artifact/org.mybatis.spring.boot/mybatis-spring-boot-starter --&gt;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org.mybatis.spring.boot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-spring-boot-starter&lt;/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&lt;version&gt;2.2.0&lt;/version&gt;</a:t>
            </a:r>
          </a:p>
          <a:p>
            <a:r>
              <a:rPr lang="en-US" altLang="ko-KR" sz="1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45483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9702" y="71336"/>
            <a:ext cx="579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boot , Oracle , </a:t>
            </a:r>
            <a:r>
              <a:rPr lang="en-US" altLang="ko-KR" b="1" dirty="0" err="1" smtClean="0"/>
              <a:t>jdbc</a:t>
            </a:r>
            <a:r>
              <a:rPr lang="en-US" altLang="ko-KR" b="1" dirty="0" smtClean="0"/>
              <a:t> , </a:t>
            </a:r>
            <a:r>
              <a:rPr lang="en-US" altLang="ko-KR" b="1" dirty="0" err="1" smtClean="0"/>
              <a:t>jdbcTemplate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mybatis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936" y="79363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</a:t>
            </a:r>
            <a:r>
              <a:rPr lang="en-US" altLang="ko-KR" dirty="0"/>
              <a:t> </a:t>
            </a:r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4792" y="1619726"/>
            <a:ext cx="62340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package com.study.springboot.ex20.dao;</a:t>
            </a:r>
          </a:p>
          <a:p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java.util.List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java.util.Map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org.apache.ibatis.annotations.Mapper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org.apache.ibatis.annotations.Param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import com.study.springboot.ex20.dto.SimpleBbsDto_ex20;</a:t>
            </a:r>
          </a:p>
          <a:p>
            <a:endParaRPr lang="en-US" altLang="ko-KR" sz="1600" dirty="0"/>
          </a:p>
          <a:p>
            <a:r>
              <a:rPr lang="en-US" altLang="ko-KR" sz="1600" dirty="0"/>
              <a:t>@Mapper</a:t>
            </a:r>
          </a:p>
          <a:p>
            <a:r>
              <a:rPr lang="en-US" altLang="ko-KR" sz="1600" dirty="0"/>
              <a:t>public interface ISimpleBbsDao_ex20 {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public List&lt;SimpleBbsDto_ex20&gt; </a:t>
            </a:r>
            <a:r>
              <a:rPr lang="en-US" altLang="ko-KR" sz="1600" dirty="0" err="1"/>
              <a:t>listDao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public SimpleBbsDto_ex20 </a:t>
            </a:r>
            <a:r>
              <a:rPr lang="en-US" altLang="ko-KR" sz="1600" dirty="0" err="1"/>
              <a:t>viewDao</a:t>
            </a:r>
            <a:r>
              <a:rPr lang="en-US" altLang="ko-KR" sz="1600" dirty="0"/>
              <a:t>(String id);</a:t>
            </a:r>
          </a:p>
          <a:p>
            <a:r>
              <a:rPr lang="en-US" altLang="ko-KR" sz="1600" dirty="0"/>
              <a:t>    //public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writeDao</a:t>
            </a:r>
            <a:r>
              <a:rPr lang="en-US" altLang="ko-KR" sz="1600" dirty="0"/>
              <a:t>(String writer, String title, String content);</a:t>
            </a:r>
          </a:p>
          <a:p>
            <a:r>
              <a:rPr lang="en-US" altLang="ko-KR" sz="1600" dirty="0"/>
              <a:t> 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writeDao</a:t>
            </a:r>
            <a:r>
              <a:rPr lang="en-US" altLang="ko-KR" sz="1600" dirty="0"/>
              <a:t>(Map&lt;String, String&gt; map);</a:t>
            </a:r>
          </a:p>
          <a:p>
            <a:r>
              <a:rPr lang="en-US" altLang="ko-KR" sz="1600" dirty="0"/>
              <a:t> 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deleteDao</a:t>
            </a:r>
            <a:r>
              <a:rPr lang="en-US" altLang="ko-KR" sz="1600" dirty="0"/>
              <a:t>(@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("_id") String id);</a:t>
            </a:r>
          </a:p>
          <a:p>
            <a:r>
              <a:rPr lang="en-US" altLang="ko-KR" sz="1600" dirty="0"/>
              <a:t> 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articleCount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11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9702" y="71336"/>
            <a:ext cx="579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boot , Oracle , </a:t>
            </a:r>
            <a:r>
              <a:rPr lang="en-US" altLang="ko-KR" b="1" dirty="0" err="1" smtClean="0"/>
              <a:t>jdbc</a:t>
            </a:r>
            <a:r>
              <a:rPr lang="en-US" altLang="ko-KR" b="1" dirty="0" smtClean="0"/>
              <a:t> , </a:t>
            </a:r>
            <a:r>
              <a:rPr lang="en-US" altLang="ko-KR" b="1" dirty="0" err="1" smtClean="0"/>
              <a:t>jdbcTemplate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mybatis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936" y="793631"/>
            <a:ext cx="22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mybatis.mapper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936" y="1561003"/>
            <a:ext cx="5755102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&lt;?xml version=</a:t>
            </a:r>
            <a:r>
              <a:rPr lang="en-US" altLang="ko-KR" sz="1050" i="1" dirty="0"/>
              <a:t>"1.0" encoding="UTF-8"?&gt;</a:t>
            </a:r>
          </a:p>
          <a:p>
            <a:r>
              <a:rPr lang="en-US" altLang="ko-KR" sz="1050" dirty="0"/>
              <a:t>&lt;!DOCTYPE mapper</a:t>
            </a:r>
          </a:p>
          <a:p>
            <a:r>
              <a:rPr lang="en-US" altLang="ko-KR" sz="1050" dirty="0"/>
              <a:t>    PUBLIC "-//mybatis.org//DTD Mapper 3.0//EN"</a:t>
            </a:r>
          </a:p>
          <a:p>
            <a:r>
              <a:rPr lang="en-US" altLang="ko-KR" sz="1050" dirty="0"/>
              <a:t>    "http://mybatis.org/</a:t>
            </a:r>
            <a:r>
              <a:rPr lang="en-US" altLang="ko-KR" sz="1050" dirty="0" err="1"/>
              <a:t>dtd</a:t>
            </a:r>
            <a:r>
              <a:rPr lang="en-US" altLang="ko-KR" sz="1050" dirty="0"/>
              <a:t>/mybatis-3-mapper.dtd"&gt;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&lt;mapper namespace=</a:t>
            </a:r>
            <a:r>
              <a:rPr lang="en-US" altLang="ko-KR" sz="1050" i="1" dirty="0"/>
              <a:t>"com.study.springboot.ex20.dao.ISimpleBbsDao_ex20"&gt; </a:t>
            </a:r>
          </a:p>
          <a:p>
            <a:r>
              <a:rPr lang="ko-KR" altLang="en-US" sz="1050" dirty="0"/>
              <a:t>    </a:t>
            </a:r>
          </a:p>
          <a:p>
            <a:r>
              <a:rPr lang="en-US" altLang="ko-KR" sz="1050" dirty="0"/>
              <a:t>    &lt;select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listDao</a:t>
            </a:r>
            <a:r>
              <a:rPr lang="en-US" altLang="ko-KR" sz="1050" i="1" dirty="0"/>
              <a:t>" </a:t>
            </a:r>
            <a:r>
              <a:rPr lang="en-US" altLang="ko-KR" sz="1050" i="1" dirty="0" err="1"/>
              <a:t>resultType</a:t>
            </a:r>
            <a:r>
              <a:rPr lang="en-US" altLang="ko-KR" sz="1050" i="1" dirty="0"/>
              <a:t>="com.study.springboot.ex20.dto.SimpleBbsDto_ex20"&gt;</a:t>
            </a:r>
          </a:p>
          <a:p>
            <a:r>
              <a:rPr lang="en-US" altLang="ko-KR" sz="1050" dirty="0"/>
              <a:t>        select * from </a:t>
            </a:r>
            <a:r>
              <a:rPr lang="en-US" altLang="ko-KR" sz="1050" dirty="0" err="1"/>
              <a:t>simple_bbs</a:t>
            </a:r>
            <a:r>
              <a:rPr lang="en-US" altLang="ko-KR" sz="1050" dirty="0"/>
              <a:t> order by id </a:t>
            </a:r>
            <a:r>
              <a:rPr lang="en-US" altLang="ko-KR" sz="1050" u="sng" dirty="0" err="1"/>
              <a:t>desc</a:t>
            </a:r>
            <a:endParaRPr lang="en-US" altLang="ko-KR" sz="1050" u="sng" dirty="0"/>
          </a:p>
          <a:p>
            <a:r>
              <a:rPr lang="en-US" altLang="ko-KR" sz="1050" dirty="0"/>
              <a:t>    &lt;/select&gt;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    &lt;select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viewDao</a:t>
            </a:r>
            <a:r>
              <a:rPr lang="en-US" altLang="ko-KR" sz="1050" i="1" dirty="0"/>
              <a:t>" </a:t>
            </a:r>
            <a:r>
              <a:rPr lang="en-US" altLang="ko-KR" sz="1050" i="1" dirty="0" err="1"/>
              <a:t>resultType</a:t>
            </a:r>
            <a:r>
              <a:rPr lang="en-US" altLang="ko-KR" sz="1050" i="1" dirty="0"/>
              <a:t>="</a:t>
            </a:r>
            <a:r>
              <a:rPr lang="en-US" altLang="ko-KR" sz="1050" i="1" u="sng" dirty="0"/>
              <a:t>com.study.springboot.ex20.dto.SimpleBbsDto_ex20"&gt;</a:t>
            </a:r>
          </a:p>
          <a:p>
            <a:r>
              <a:rPr lang="en-US" altLang="ko-KR" sz="1050" dirty="0"/>
              <a:t>        select * from </a:t>
            </a:r>
            <a:r>
              <a:rPr lang="en-US" altLang="ko-KR" sz="1050" dirty="0" err="1"/>
              <a:t>simple_bbs</a:t>
            </a:r>
            <a:r>
              <a:rPr lang="en-US" altLang="ko-KR" sz="1050" dirty="0"/>
              <a:t> where id = #{param1}</a:t>
            </a:r>
          </a:p>
          <a:p>
            <a:r>
              <a:rPr lang="en-US" altLang="ko-KR" sz="1050" dirty="0"/>
              <a:t>    &lt;/select&gt;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    &lt;insert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writeDao</a:t>
            </a:r>
            <a:r>
              <a:rPr lang="en-US" altLang="ko-KR" sz="1050" i="1" dirty="0"/>
              <a:t>" </a:t>
            </a:r>
            <a:r>
              <a:rPr lang="en-US" altLang="ko-KR" sz="1050" i="1" dirty="0" err="1"/>
              <a:t>parameterType</a:t>
            </a:r>
            <a:r>
              <a:rPr lang="en-US" altLang="ko-KR" sz="1050" i="1" dirty="0"/>
              <a:t>="</a:t>
            </a:r>
            <a:r>
              <a:rPr lang="en-US" altLang="ko-KR" sz="1050" i="1" dirty="0" err="1"/>
              <a:t>java.util.HashMap</a:t>
            </a:r>
            <a:r>
              <a:rPr lang="en-US" altLang="ko-KR" sz="1050" i="1" dirty="0"/>
              <a:t>"&gt;</a:t>
            </a:r>
          </a:p>
          <a:p>
            <a:r>
              <a:rPr lang="en-US" altLang="ko-KR" sz="1050" dirty="0"/>
              <a:t>        insert into </a:t>
            </a:r>
            <a:r>
              <a:rPr lang="en-US" altLang="ko-KR" sz="1050" dirty="0" err="1"/>
              <a:t>simple_bbs</a:t>
            </a:r>
            <a:r>
              <a:rPr lang="en-US" altLang="ko-KR" sz="1050" dirty="0"/>
              <a:t> (id, writer, title, content)</a:t>
            </a:r>
          </a:p>
          <a:p>
            <a:r>
              <a:rPr lang="en-US" altLang="ko-KR" sz="1050" dirty="0"/>
              <a:t>             values (</a:t>
            </a:r>
            <a:r>
              <a:rPr lang="en-US" altLang="ko-KR" sz="1050" dirty="0" err="1"/>
              <a:t>simple_bbs_seq.nextval</a:t>
            </a:r>
            <a:r>
              <a:rPr lang="en-US" altLang="ko-KR" sz="1050" dirty="0"/>
              <a:t>, #{param1}, #{param2}, #{param3})</a:t>
            </a:r>
          </a:p>
          <a:p>
            <a:r>
              <a:rPr lang="en-US" altLang="ko-KR" sz="1050" dirty="0"/>
              <a:t>    &lt;/insert&gt;</a:t>
            </a:r>
          </a:p>
          <a:p>
            <a:endParaRPr lang="ko-KR" altLang="en-US" sz="1050" dirty="0"/>
          </a:p>
          <a:p>
            <a:r>
              <a:rPr lang="en-US" altLang="ko-KR" sz="1050" dirty="0"/>
              <a:t>    &lt;delete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deleteDao</a:t>
            </a:r>
            <a:r>
              <a:rPr lang="en-US" altLang="ko-KR" sz="1050" i="1" dirty="0"/>
              <a:t>"&gt;</a:t>
            </a:r>
          </a:p>
          <a:p>
            <a:r>
              <a:rPr lang="en-US" altLang="ko-KR" sz="1050" dirty="0"/>
              <a:t>        delete from </a:t>
            </a:r>
            <a:r>
              <a:rPr lang="en-US" altLang="ko-KR" sz="1050" dirty="0" err="1"/>
              <a:t>simple_bbs</a:t>
            </a:r>
            <a:r>
              <a:rPr lang="en-US" altLang="ko-KR" sz="1050" dirty="0"/>
              <a:t> where id = #{param1}</a:t>
            </a:r>
          </a:p>
          <a:p>
            <a:r>
              <a:rPr lang="en-US" altLang="ko-KR" sz="1050" dirty="0"/>
              <a:t>    &lt;/delete&gt;</a:t>
            </a:r>
          </a:p>
          <a:p>
            <a:r>
              <a:rPr lang="ko-KR" altLang="en-US" sz="1050" dirty="0"/>
              <a:t>    </a:t>
            </a:r>
          </a:p>
          <a:p>
            <a:r>
              <a:rPr lang="en-US" altLang="ko-KR" sz="1050" dirty="0"/>
              <a:t>    &lt;select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articleCount</a:t>
            </a:r>
            <a:r>
              <a:rPr lang="en-US" altLang="ko-KR" sz="1050" i="1" dirty="0"/>
              <a:t>" </a:t>
            </a:r>
            <a:r>
              <a:rPr lang="en-US" altLang="ko-KR" sz="1050" i="1" dirty="0" err="1"/>
              <a:t>resultType</a:t>
            </a:r>
            <a:r>
              <a:rPr lang="en-US" altLang="ko-KR" sz="1050" i="1" dirty="0"/>
              <a:t>="_</a:t>
            </a:r>
            <a:r>
              <a:rPr lang="en-US" altLang="ko-KR" sz="1050" i="1" dirty="0" err="1"/>
              <a:t>int</a:t>
            </a:r>
            <a:r>
              <a:rPr lang="en-US" altLang="ko-KR" sz="1050" i="1" dirty="0"/>
              <a:t>"&gt;</a:t>
            </a:r>
          </a:p>
          <a:p>
            <a:r>
              <a:rPr lang="en-US" altLang="ko-KR" sz="1050" dirty="0"/>
              <a:t>    select count(*) from </a:t>
            </a:r>
            <a:r>
              <a:rPr lang="en-US" altLang="ko-KR" sz="1050" dirty="0" err="1"/>
              <a:t>simple_bbs</a:t>
            </a:r>
            <a:endParaRPr lang="en-US" altLang="ko-KR" sz="1050" dirty="0"/>
          </a:p>
          <a:p>
            <a:r>
              <a:rPr lang="en-US" altLang="ko-KR" sz="1050" dirty="0"/>
              <a:t>    &lt;/select&gt;</a:t>
            </a:r>
          </a:p>
          <a:p>
            <a:r>
              <a:rPr lang="ko-KR" altLang="en-US" sz="1050" dirty="0"/>
              <a:t>    </a:t>
            </a:r>
          </a:p>
          <a:p>
            <a:r>
              <a:rPr lang="en-US" altLang="ko-KR" sz="1050" dirty="0"/>
              <a:t>&lt;/mapper&gt;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04762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9702" y="71336"/>
            <a:ext cx="579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boot , Oracle , </a:t>
            </a:r>
            <a:r>
              <a:rPr lang="en-US" altLang="ko-KR" b="1" dirty="0" err="1" smtClean="0"/>
              <a:t>jdbc</a:t>
            </a:r>
            <a:r>
              <a:rPr lang="en-US" altLang="ko-KR" b="1" dirty="0" smtClean="0"/>
              <a:t> , </a:t>
            </a:r>
            <a:r>
              <a:rPr lang="en-US" altLang="ko-KR" b="1" dirty="0" err="1" smtClean="0"/>
              <a:t>jdbcTemplate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mybatis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936" y="793631"/>
            <a:ext cx="25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</a:t>
            </a:r>
            <a:r>
              <a:rPr lang="en-US" altLang="ko-KR" dirty="0"/>
              <a:t> logback-spring.xml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4792" y="1619726"/>
            <a:ext cx="1096530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&lt;?xml version=</a:t>
            </a:r>
            <a:r>
              <a:rPr lang="en-US" altLang="ko-KR" sz="1600" i="1" dirty="0"/>
              <a:t>"1.0" encoding="UTF-8"?&gt;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u="sng" dirty="0"/>
              <a:t>configuration&gt;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appender</a:t>
            </a:r>
            <a:r>
              <a:rPr lang="en-US" altLang="ko-KR" sz="1600" dirty="0"/>
              <a:t> name=</a:t>
            </a:r>
            <a:r>
              <a:rPr lang="en-US" altLang="ko-KR" sz="1600" i="1" dirty="0"/>
              <a:t>"console" class="</a:t>
            </a:r>
            <a:r>
              <a:rPr lang="en-US" altLang="ko-KR" sz="1600" i="1" dirty="0" err="1"/>
              <a:t>ch.qos.logback.core.ConsoleAppender</a:t>
            </a:r>
            <a:r>
              <a:rPr lang="en-US" altLang="ko-KR" sz="1600" i="1" dirty="0"/>
              <a:t>"&gt;</a:t>
            </a:r>
          </a:p>
          <a:p>
            <a:r>
              <a:rPr lang="en-US" altLang="ko-KR" sz="1600" dirty="0"/>
              <a:t>        &lt;encoder&gt;</a:t>
            </a:r>
          </a:p>
          <a:p>
            <a:r>
              <a:rPr lang="en-US" altLang="ko-KR" sz="1600" dirty="0"/>
              <a:t>            &lt;Pattern&gt;[%d{</a:t>
            </a:r>
            <a:r>
              <a:rPr lang="en-US" altLang="ko-KR" sz="1600" u="sng" dirty="0" err="1"/>
              <a:t>yyyy</a:t>
            </a:r>
            <a:r>
              <a:rPr lang="en-US" altLang="ko-KR" sz="1600" u="sng" dirty="0"/>
              <a:t>-MM-</a:t>
            </a:r>
            <a:r>
              <a:rPr lang="en-US" altLang="ko-KR" sz="1600" u="sng" dirty="0" err="1"/>
              <a:t>dd</a:t>
            </a:r>
            <a:r>
              <a:rPr lang="en-US" altLang="ko-KR" sz="1600" u="sng" dirty="0"/>
              <a:t> </a:t>
            </a:r>
            <a:r>
              <a:rPr lang="en-US" altLang="ko-KR" sz="1600" u="sng" dirty="0" err="1"/>
              <a:t>HH:mm:ss</a:t>
            </a:r>
            <a:r>
              <a:rPr lang="en-US" altLang="ko-KR" sz="1600" u="sng" dirty="0"/>
              <a:t>}:%-3relative] [%thread] %-5level %logger{36} - %</a:t>
            </a:r>
            <a:r>
              <a:rPr lang="en-US" altLang="ko-KR" sz="1600" u="sng" dirty="0" err="1"/>
              <a:t>msg%n</a:t>
            </a:r>
            <a:r>
              <a:rPr lang="en-US" altLang="ko-KR" sz="1600" u="sng" dirty="0"/>
              <a:t>&lt;/Pattern&gt;</a:t>
            </a:r>
          </a:p>
          <a:p>
            <a:r>
              <a:rPr lang="en-US" altLang="ko-KR" sz="1600" dirty="0"/>
              <a:t>        &lt;/encoder&gt;</a:t>
            </a:r>
          </a:p>
          <a:p>
            <a:r>
              <a:rPr lang="en-US" altLang="ko-KR" sz="1600" dirty="0"/>
              <a:t>    &lt;/</a:t>
            </a:r>
            <a:r>
              <a:rPr lang="en-US" altLang="ko-KR" sz="1600" dirty="0" err="1"/>
              <a:t>appender</a:t>
            </a:r>
            <a:r>
              <a:rPr lang="en-US" altLang="ko-KR" sz="1600" dirty="0"/>
              <a:t>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&lt;logger name=</a:t>
            </a:r>
            <a:r>
              <a:rPr lang="en-US" altLang="ko-KR" sz="1600" i="1" dirty="0"/>
              <a:t>"</a:t>
            </a:r>
            <a:r>
              <a:rPr lang="en-US" altLang="ko-KR" sz="1600" i="1" dirty="0" err="1"/>
              <a:t>com.study.springboot</a:t>
            </a:r>
            <a:r>
              <a:rPr lang="en-US" altLang="ko-KR" sz="1600" i="1" dirty="0"/>
              <a:t>" level="debug"/&gt;</a:t>
            </a:r>
          </a:p>
          <a:p>
            <a:r>
              <a:rPr lang="ko-KR" altLang="en-US" sz="1600" dirty="0"/>
              <a:t>        </a:t>
            </a:r>
          </a:p>
          <a:p>
            <a:r>
              <a:rPr lang="en-US" altLang="ko-KR" sz="1600" dirty="0"/>
              <a:t>    &lt;root level=</a:t>
            </a:r>
            <a:r>
              <a:rPr lang="en-US" altLang="ko-KR" sz="1600" i="1" dirty="0"/>
              <a:t>"off"&gt;</a:t>
            </a:r>
          </a:p>
          <a:p>
            <a:r>
              <a:rPr lang="en-US" altLang="ko-KR" sz="1600" dirty="0"/>
              <a:t>        &lt;</a:t>
            </a:r>
            <a:r>
              <a:rPr lang="en-US" altLang="ko-KR" sz="1600" dirty="0" err="1"/>
              <a:t>appender</a:t>
            </a:r>
            <a:r>
              <a:rPr lang="en-US" altLang="ko-KR" sz="1600" dirty="0"/>
              <a:t>-ref ref=</a:t>
            </a:r>
            <a:r>
              <a:rPr lang="en-US" altLang="ko-KR" sz="1600" i="1" dirty="0"/>
              <a:t>"console"/&gt;</a:t>
            </a:r>
          </a:p>
          <a:p>
            <a:r>
              <a:rPr lang="en-US" altLang="ko-KR" sz="1600" dirty="0"/>
              <a:t>    &lt;/root&gt;</a:t>
            </a:r>
          </a:p>
          <a:p>
            <a:r>
              <a:rPr lang="en-US" altLang="ko-KR" sz="1600" dirty="0"/>
              <a:t>&lt;/configuration&gt;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788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866059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875300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6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6" idx="6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038187" y="2038729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765143" y="2072315"/>
            <a:ext cx="1026248" cy="9367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295782" y="4890153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80405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5333710" y="3580051"/>
            <a:ext cx="498348" cy="131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자기 디스크 6"/>
          <p:cNvSpPr/>
          <p:nvPr/>
        </p:nvSpPr>
        <p:spPr>
          <a:xfrm>
            <a:off x="1050742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25227" y="1498058"/>
            <a:ext cx="7559668" cy="4989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9101600" y="1961403"/>
            <a:ext cx="1026248" cy="8479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55" idx="3"/>
            <a:endCxn id="57" idx="1"/>
          </p:cNvCxnSpPr>
          <p:nvPr/>
        </p:nvCxnSpPr>
        <p:spPr>
          <a:xfrm flipV="1">
            <a:off x="7791391" y="2385397"/>
            <a:ext cx="1310209" cy="155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4" idx="3"/>
            <a:endCxn id="55" idx="1"/>
          </p:cNvCxnSpPr>
          <p:nvPr/>
        </p:nvCxnSpPr>
        <p:spPr>
          <a:xfrm flipV="1">
            <a:off x="5629233" y="2540683"/>
            <a:ext cx="1135910" cy="26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8927302" y="3283367"/>
            <a:ext cx="1026248" cy="8479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mapper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(xml)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57" idx="2"/>
            <a:endCxn id="63" idx="0"/>
          </p:cNvCxnSpPr>
          <p:nvPr/>
        </p:nvCxnSpPr>
        <p:spPr>
          <a:xfrm rot="5400000">
            <a:off x="9290587" y="2959229"/>
            <a:ext cx="473977" cy="1742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63" idx="3"/>
            <a:endCxn id="7" idx="1"/>
          </p:cNvCxnSpPr>
          <p:nvPr/>
        </p:nvCxnSpPr>
        <p:spPr>
          <a:xfrm>
            <a:off x="9953550" y="3707361"/>
            <a:ext cx="1175324" cy="2146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1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우리가 만들 웹 프로젝트는 서버에 어떻게 올라가는 걸까요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3711" y="925470"/>
            <a:ext cx="1043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Eclipse </a:t>
            </a:r>
            <a:r>
              <a:rPr lang="ko-KR" altLang="en-US" sz="3600" b="1" dirty="0" smtClean="0"/>
              <a:t>웹 프로젝트를 서버에 올려보기</a:t>
            </a:r>
            <a:endParaRPr lang="ko-KR" altLang="en-US" sz="3600" b="1" dirty="0"/>
          </a:p>
        </p:txBody>
      </p:sp>
      <p:sp>
        <p:nvSpPr>
          <p:cNvPr id="2" name="타원 1"/>
          <p:cNvSpPr/>
          <p:nvPr/>
        </p:nvSpPr>
        <p:spPr>
          <a:xfrm>
            <a:off x="6349041" y="1682151"/>
            <a:ext cx="5279367" cy="4192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tomcat 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jeus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weblogic</a:t>
            </a:r>
            <a:r>
              <a:rPr lang="en-US" altLang="ko-KR" sz="2400" dirty="0" smtClean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1" y="2115290"/>
            <a:ext cx="5886091" cy="4524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820979" y="3778370"/>
            <a:ext cx="1097406" cy="1345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(Servlet)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스프링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998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239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33388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3388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2656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7450354" y="1892640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6257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6244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6154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5615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7228951" y="2281384"/>
            <a:ext cx="393931" cy="27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32140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93344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1630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3739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2606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67712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95810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10121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88698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71359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63681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51465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682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6059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5300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41684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641684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3318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860896" y="1958196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53318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3305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3215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2676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6583453" y="4723154"/>
            <a:ext cx="542241" cy="51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19201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80405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18691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30800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9667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54773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82871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797182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75759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58420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50742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38526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6743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3257" y="4226043"/>
            <a:ext cx="7029586" cy="14189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54815" y="1498058"/>
            <a:ext cx="4730079" cy="4989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1389029" y="2932981"/>
            <a:ext cx="9609650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View Jsp , War build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하기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내장톰캣실행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23869" y="770914"/>
            <a:ext cx="1478280" cy="1394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IT</a:t>
            </a:r>
          </a:p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늦공</a:t>
            </a:r>
            <a:endParaRPr lang="ko-KR" altLang="en-US" sz="4000" b="1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9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688852" y="2741702"/>
            <a:ext cx="1635781" cy="1571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334772" y="2556137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2671311" y="3316792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7437406" y="2541592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 flipV="1">
            <a:off x="6185140" y="3397094"/>
            <a:ext cx="1252266" cy="1196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3979" y="4614570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6052149" y="3761647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05" y="5446578"/>
            <a:ext cx="113910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지금까지 대부분의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에서는 자기가 필요로 하는 클래스를 생성</a:t>
            </a:r>
            <a:r>
              <a:rPr lang="en-US" altLang="ko-KR" sz="1600" dirty="0" smtClean="0"/>
              <a:t>(new) </a:t>
            </a:r>
            <a:r>
              <a:rPr lang="ko-KR" altLang="en-US" sz="1600" dirty="0" smtClean="0"/>
              <a:t>하여 객체로 사용하였음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자기가 필요한 클래스들을 가져와서 사용하기 때문에 그 필요한 클래스들에 </a:t>
            </a:r>
            <a:r>
              <a:rPr lang="ko-KR" altLang="en-US" sz="1600" b="1" dirty="0" smtClean="0"/>
              <a:t>의존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600" b="1" dirty="0" smtClean="0"/>
              <a:t>ependency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한다고 표현하는 것임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또한 </a:t>
            </a:r>
            <a:r>
              <a:rPr lang="ko-KR" altLang="en-US" sz="1600" dirty="0" err="1" smtClean="0"/>
              <a:t>필요한것을</a:t>
            </a:r>
            <a:r>
              <a:rPr lang="ko-KR" altLang="en-US" sz="1600" dirty="0" smtClean="0"/>
              <a:t> 내가 만들어 사용하기 때문에 내가 주변의 클래스들을 </a:t>
            </a:r>
            <a:r>
              <a:rPr lang="ko-KR" altLang="en-US" sz="1600" b="1" dirty="0" smtClean="0"/>
              <a:t>컨트롤</a:t>
            </a:r>
            <a:r>
              <a:rPr lang="en-US" altLang="ko-KR" sz="1600" b="1" dirty="0" smtClean="0"/>
              <a:t>(Control)</a:t>
            </a:r>
            <a:r>
              <a:rPr lang="ko-KR" altLang="en-US" sz="1600" dirty="0" smtClean="0"/>
              <a:t> 하는 거임 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04456" y="1713601"/>
            <a:ext cx="271099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Dependency </a:t>
            </a:r>
            <a:r>
              <a:rPr lang="ko-KR" altLang="en-US" sz="1400" b="1" dirty="0" smtClean="0"/>
              <a:t>만 있는 구조</a:t>
            </a:r>
            <a:r>
              <a:rPr lang="en-US" altLang="ko-KR" sz="1400" b="1" dirty="0" smtClean="0"/>
              <a:t>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/>
              <a:t>Control </a:t>
            </a:r>
            <a:r>
              <a:rPr lang="ko-KR" altLang="en-US" sz="1400" b="1" dirty="0" smtClean="0"/>
              <a:t>하는 구조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981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1255</Words>
  <Application>Microsoft Office PowerPoint</Application>
  <PresentationFormat>와이드스크린</PresentationFormat>
  <Paragraphs>402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휴먼편지체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92</cp:revision>
  <dcterms:created xsi:type="dcterms:W3CDTF">2021-07-24T10:14:06Z</dcterms:created>
  <dcterms:modified xsi:type="dcterms:W3CDTF">2021-08-29T13:30:58Z</dcterms:modified>
</cp:coreProperties>
</file>