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78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9" r:id="rId17"/>
    <p:sldId id="280" r:id="rId18"/>
    <p:sldId id="268" r:id="rId19"/>
    <p:sldId id="270" r:id="rId20"/>
    <p:sldId id="284" r:id="rId21"/>
    <p:sldId id="271" r:id="rId22"/>
    <p:sldId id="282" r:id="rId23"/>
    <p:sldId id="272" r:id="rId24"/>
    <p:sldId id="273" r:id="rId25"/>
    <p:sldId id="286" r:id="rId26"/>
    <p:sldId id="277" r:id="rId27"/>
    <p:sldId id="283" r:id="rId28"/>
    <p:sldId id="275" r:id="rId29"/>
    <p:sldId id="276" r:id="rId30"/>
    <p:sldId id="288" r:id="rId31"/>
    <p:sldId id="291" r:id="rId32"/>
    <p:sldId id="289" r:id="rId33"/>
    <p:sldId id="290" r:id="rId34"/>
    <p:sldId id="292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FE32-824B-429D-B103-5B2F5E296E98}" type="datetimeFigureOut">
              <a:rPr lang="en-US" smtClean="0"/>
              <a:pPr/>
              <a:t>09/06/2022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108D-0CA3-42E8-9D86-7DF75E183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35" y="980728"/>
            <a:ext cx="8352928" cy="1080120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Structures </a:t>
            </a:r>
            <a:r>
              <a:rPr lang="en-US" sz="40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Algorithms</a:t>
            </a:r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5637010" cy="19296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4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MSc. KhangVQH</a:t>
            </a:r>
            <a:endParaRPr lang="en-US" sz="2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Faculty Of Information Technology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Fall - 2022 </a:t>
            </a:r>
            <a:endParaRPr lang="en-US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Operations on a Queue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enQueue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b="1" dirty="0"/>
              <a:t> - (To insert an element into the queue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 err="1">
                <a:solidFill>
                  <a:srgbClr val="00B050"/>
                </a:solidFill>
              </a:rPr>
              <a:t>deQueue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b="1" dirty="0"/>
              <a:t>- (To delete an element from the queue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display() </a:t>
            </a:r>
            <a:r>
              <a:rPr lang="en-US" b="1" dirty="0"/>
              <a:t>- (To display the elements of the queue)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Queue data structure can be implemented in </a:t>
            </a:r>
            <a:r>
              <a:rPr lang="en-US" dirty="0" smtClean="0">
                <a:solidFill>
                  <a:srgbClr val="00B050"/>
                </a:solidFill>
              </a:rPr>
              <a:t>two</a:t>
            </a:r>
            <a:r>
              <a:rPr lang="en-US" dirty="0" smtClean="0">
                <a:solidFill>
                  <a:srgbClr val="FF0000"/>
                </a:solidFill>
              </a:rPr>
              <a:t> ways.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b="1" dirty="0" smtClean="0"/>
              <a:t>2.  Using </a:t>
            </a:r>
            <a:r>
              <a:rPr lang="en-US" b="1" dirty="0" smtClean="0">
                <a:solidFill>
                  <a:srgbClr val="00B050"/>
                </a:solidFill>
              </a:rPr>
              <a:t>Linked List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Queue data structure can be implemented in </a:t>
            </a:r>
            <a:r>
              <a:rPr lang="en-US" dirty="0" smtClean="0">
                <a:solidFill>
                  <a:srgbClr val="00B050"/>
                </a:solidFill>
              </a:rPr>
              <a:t>two</a:t>
            </a:r>
            <a:r>
              <a:rPr lang="en-US" dirty="0" smtClean="0">
                <a:solidFill>
                  <a:srgbClr val="FF0000"/>
                </a:solidFill>
              </a:rPr>
              <a:t> ways.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Using </a:t>
            </a:r>
            <a:r>
              <a:rPr lang="en-US" b="1" dirty="0" smtClean="0">
                <a:solidFill>
                  <a:srgbClr val="00B050"/>
                </a:solidFill>
              </a:rPr>
              <a:t>Array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Content Placeholder 3" descr="Queue_ADT_Exampl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5600"/>
            <a:ext cx="72390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Queue data structure can be implemented in </a:t>
            </a:r>
            <a:r>
              <a:rPr lang="en-US" dirty="0" smtClean="0">
                <a:solidFill>
                  <a:srgbClr val="00B050"/>
                </a:solidFill>
              </a:rPr>
              <a:t>two</a:t>
            </a:r>
            <a:r>
              <a:rPr lang="en-US" dirty="0" smtClean="0">
                <a:solidFill>
                  <a:srgbClr val="FF0000"/>
                </a:solidFill>
              </a:rPr>
              <a:t> ways.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2.Using </a:t>
            </a:r>
            <a:r>
              <a:rPr lang="en-US" b="1" dirty="0" smtClean="0">
                <a:solidFill>
                  <a:srgbClr val="00B050"/>
                </a:solidFill>
              </a:rPr>
              <a:t>Linked List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1027" name="Picture 3" descr="C:\Users\Student\Documents\Queue_using_linked_l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429000"/>
            <a:ext cx="63246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Queue </a:t>
            </a:r>
            <a:r>
              <a:rPr lang="en-US" b="1" dirty="0" err="1" smtClean="0">
                <a:solidFill>
                  <a:srgbClr val="00B050"/>
                </a:solidFill>
              </a:rPr>
              <a:t>Datastructure</a:t>
            </a:r>
            <a:r>
              <a:rPr lang="en-US" b="1" dirty="0" smtClean="0">
                <a:solidFill>
                  <a:srgbClr val="00B050"/>
                </a:solidFill>
              </a:rPr>
              <a:t> Using Array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queue data structure can be implemented using </a:t>
            </a:r>
            <a:r>
              <a:rPr lang="en-US" b="1" dirty="0" smtClean="0">
                <a:solidFill>
                  <a:srgbClr val="00B050"/>
                </a:solidFill>
              </a:rPr>
              <a:t>one dimensional array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queue implemented using array stores only </a:t>
            </a:r>
            <a:r>
              <a:rPr lang="en-US" b="1" dirty="0" smtClean="0">
                <a:solidFill>
                  <a:srgbClr val="00B050"/>
                </a:solidFill>
              </a:rPr>
              <a:t>fixed number of data values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Queue </a:t>
            </a:r>
            <a:r>
              <a:rPr lang="en-US" b="1" dirty="0" err="1" smtClean="0">
                <a:solidFill>
                  <a:srgbClr val="00B050"/>
                </a:solidFill>
              </a:rPr>
              <a:t>Datastructure</a:t>
            </a:r>
            <a:r>
              <a:rPr lang="en-US" b="1" dirty="0" smtClean="0">
                <a:solidFill>
                  <a:srgbClr val="00B050"/>
                </a:solidFill>
              </a:rPr>
              <a:t> Using Array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Just define a one dimensional array of specific size and insert or delete the values into that array by using </a:t>
            </a:r>
            <a:r>
              <a:rPr lang="en-US" b="1" dirty="0" smtClean="0">
                <a:solidFill>
                  <a:srgbClr val="FF0000"/>
                </a:solidFill>
              </a:rPr>
              <a:t>FIFO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(First In First Out) principle</a:t>
            </a:r>
            <a:r>
              <a:rPr lang="en-US" dirty="0" smtClean="0"/>
              <a:t> with the help of variables </a:t>
            </a:r>
            <a:r>
              <a:rPr lang="en-US" b="1" dirty="0" smtClean="0">
                <a:solidFill>
                  <a:srgbClr val="00B050"/>
                </a:solidFill>
              </a:rPr>
              <a:t>'front'</a:t>
            </a:r>
            <a:r>
              <a:rPr lang="en-US" dirty="0" smtClean="0"/>
              <a:t> and </a:t>
            </a:r>
            <a:r>
              <a:rPr lang="en-US" b="1" dirty="0" smtClean="0">
                <a:solidFill>
                  <a:srgbClr val="00B050"/>
                </a:solidFill>
              </a:rPr>
              <a:t>'rear'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Initially both </a:t>
            </a:r>
            <a:r>
              <a:rPr lang="en-US" b="1" dirty="0" smtClean="0">
                <a:solidFill>
                  <a:srgbClr val="00B050"/>
                </a:solidFill>
              </a:rPr>
              <a:t>'front'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'rear'</a:t>
            </a:r>
            <a:r>
              <a:rPr lang="en-US" dirty="0" smtClean="0"/>
              <a:t> are set to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. Whenever, we want to </a:t>
            </a:r>
            <a:r>
              <a:rPr lang="en-US" b="1" dirty="0" smtClean="0"/>
              <a:t>insert </a:t>
            </a:r>
            <a:r>
              <a:rPr lang="en-US" dirty="0" smtClean="0"/>
              <a:t>a new value into the queue, </a:t>
            </a:r>
            <a:r>
              <a:rPr lang="en-US" dirty="0" smtClean="0">
                <a:solidFill>
                  <a:srgbClr val="FF0000"/>
                </a:solidFill>
              </a:rPr>
              <a:t>increment </a:t>
            </a:r>
            <a:r>
              <a:rPr lang="en-US" b="1" dirty="0" smtClean="0">
                <a:solidFill>
                  <a:srgbClr val="00B050"/>
                </a:solidFill>
              </a:rPr>
              <a:t>'rear'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value by one </a:t>
            </a:r>
            <a:r>
              <a:rPr lang="en-US" dirty="0" smtClean="0"/>
              <a:t>and then insert at that position.</a:t>
            </a:r>
          </a:p>
          <a:p>
            <a:endParaRPr lang="en-US" dirty="0" smtClean="0"/>
          </a:p>
          <a:p>
            <a:r>
              <a:rPr lang="en-US" dirty="0" smtClean="0"/>
              <a:t> Whenever we want to delete a value from the queue, then </a:t>
            </a:r>
            <a:r>
              <a:rPr lang="en-US" b="1" dirty="0" smtClean="0"/>
              <a:t>delete</a:t>
            </a:r>
            <a:r>
              <a:rPr lang="en-US" dirty="0" smtClean="0"/>
              <a:t> the element which is at </a:t>
            </a:r>
            <a:r>
              <a:rPr lang="en-US" b="1" dirty="0" smtClean="0">
                <a:solidFill>
                  <a:srgbClr val="00B050"/>
                </a:solidFill>
              </a:rPr>
              <a:t>'front'</a:t>
            </a:r>
            <a:r>
              <a:rPr lang="en-US" dirty="0" smtClean="0"/>
              <a:t> position and </a:t>
            </a:r>
            <a:r>
              <a:rPr lang="en-US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'front'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value by one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Queue Data structure Using Array</a:t>
            </a:r>
            <a:br>
              <a:rPr lang="en-US" b="1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Before we implement actual operations, first follow the below steps to create an empty queue.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Step 1</a:t>
            </a:r>
            <a:r>
              <a:rPr lang="en-US" sz="3800" b="1" dirty="0" smtClean="0"/>
              <a:t> - </a:t>
            </a:r>
            <a:r>
              <a:rPr lang="en-US" sz="3800" dirty="0" smtClean="0"/>
              <a:t>Include all the </a:t>
            </a:r>
            <a:r>
              <a:rPr lang="en-US" sz="3800" b="1" dirty="0" smtClean="0">
                <a:solidFill>
                  <a:srgbClr val="00B050"/>
                </a:solidFill>
              </a:rPr>
              <a:t>header files</a:t>
            </a:r>
            <a:r>
              <a:rPr lang="en-US" sz="3800" dirty="0" smtClean="0"/>
              <a:t> which are used in the program and define a constant </a:t>
            </a:r>
            <a:r>
              <a:rPr lang="en-US" sz="3800" b="1" dirty="0" smtClean="0">
                <a:solidFill>
                  <a:srgbClr val="00B050"/>
                </a:solidFill>
              </a:rPr>
              <a:t>'SIZE'</a:t>
            </a:r>
            <a:r>
              <a:rPr lang="en-US" sz="3800" dirty="0" smtClean="0"/>
              <a:t> with specific value.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Step 2</a:t>
            </a:r>
            <a:r>
              <a:rPr lang="en-US" sz="3800" b="1" dirty="0" smtClean="0"/>
              <a:t> - </a:t>
            </a:r>
            <a:r>
              <a:rPr lang="en-US" sz="3800" dirty="0" smtClean="0"/>
              <a:t>Declare all the </a:t>
            </a:r>
            <a:r>
              <a:rPr lang="en-US" sz="3800" b="1" dirty="0" smtClean="0">
                <a:solidFill>
                  <a:srgbClr val="00B050"/>
                </a:solidFill>
              </a:rPr>
              <a:t>user defined functions</a:t>
            </a:r>
            <a:r>
              <a:rPr lang="en-US" sz="3800" dirty="0" smtClean="0"/>
              <a:t> which are used in queue implementation.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Step 3</a:t>
            </a:r>
            <a:r>
              <a:rPr lang="en-US" sz="3800" b="1" dirty="0" smtClean="0"/>
              <a:t> - </a:t>
            </a:r>
            <a:r>
              <a:rPr lang="en-US" sz="3800" dirty="0" smtClean="0"/>
              <a:t>Create a one dimensional array with above defined SIZE     	</a:t>
            </a:r>
            <a:r>
              <a:rPr lang="en-US" sz="3800" b="1" dirty="0" smtClean="0">
                <a:solidFill>
                  <a:srgbClr val="00B050"/>
                </a:solidFill>
              </a:rPr>
              <a:t>(</a:t>
            </a:r>
            <a:r>
              <a:rPr lang="en-US" sz="3800" b="1" dirty="0" err="1" smtClean="0">
                <a:solidFill>
                  <a:srgbClr val="00B050"/>
                </a:solidFill>
              </a:rPr>
              <a:t>int</a:t>
            </a:r>
            <a:r>
              <a:rPr lang="en-US" sz="3800" b="1" dirty="0" smtClean="0">
                <a:solidFill>
                  <a:srgbClr val="00B050"/>
                </a:solidFill>
              </a:rPr>
              <a:t> queue[SIZE])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Step 4</a:t>
            </a:r>
            <a:r>
              <a:rPr lang="en-US" sz="3800" b="1" dirty="0" smtClean="0"/>
              <a:t> - </a:t>
            </a:r>
            <a:r>
              <a:rPr lang="en-US" sz="3800" dirty="0" smtClean="0"/>
              <a:t>Define two integer variables </a:t>
            </a:r>
            <a:r>
              <a:rPr lang="en-US" sz="3800" b="1" dirty="0" smtClean="0">
                <a:solidFill>
                  <a:srgbClr val="00B050"/>
                </a:solidFill>
              </a:rPr>
              <a:t>'front'</a:t>
            </a:r>
            <a:r>
              <a:rPr lang="en-US" sz="3800" dirty="0" smtClean="0"/>
              <a:t> and </a:t>
            </a:r>
            <a:r>
              <a:rPr lang="en-US" sz="3800" b="1" dirty="0" smtClean="0">
                <a:solidFill>
                  <a:srgbClr val="00B050"/>
                </a:solidFill>
              </a:rPr>
              <a:t>'rear'</a:t>
            </a:r>
            <a:r>
              <a:rPr lang="en-US" sz="3800" dirty="0" smtClean="0"/>
              <a:t> and initialize both with </a:t>
            </a:r>
            <a:r>
              <a:rPr lang="en-US" sz="3800" b="1" dirty="0" smtClean="0">
                <a:solidFill>
                  <a:srgbClr val="00B050"/>
                </a:solidFill>
              </a:rPr>
              <a:t>'-1'</a:t>
            </a:r>
            <a:r>
              <a:rPr lang="en-US" sz="3800" dirty="0" smtClean="0"/>
              <a:t>. </a:t>
            </a:r>
            <a:r>
              <a:rPr lang="en-US" sz="3800" dirty="0" err="1" smtClean="0"/>
              <a:t>i.e</a:t>
            </a:r>
            <a:r>
              <a:rPr lang="en-US" sz="3800" dirty="0" smtClean="0"/>
              <a:t> (</a:t>
            </a:r>
            <a:r>
              <a:rPr lang="en-US" sz="3800" b="1" dirty="0" err="1" smtClean="0">
                <a:solidFill>
                  <a:srgbClr val="00B050"/>
                </a:solidFill>
              </a:rPr>
              <a:t>int</a:t>
            </a:r>
            <a:r>
              <a:rPr lang="en-US" sz="3800" b="1" dirty="0" smtClean="0">
                <a:solidFill>
                  <a:srgbClr val="00B050"/>
                </a:solidFill>
              </a:rPr>
              <a:t> front = -1, rear = -1</a:t>
            </a:r>
            <a:r>
              <a:rPr lang="en-US" sz="3800" dirty="0" smtClean="0"/>
              <a:t>)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FF0000"/>
                </a:solidFill>
              </a:rPr>
              <a:t>Step 5</a:t>
            </a:r>
            <a:r>
              <a:rPr lang="en-US" sz="3800" b="1" dirty="0" smtClean="0"/>
              <a:t> - </a:t>
            </a:r>
            <a:r>
              <a:rPr lang="en-US" sz="3800" dirty="0" smtClean="0"/>
              <a:t>Then implement main method by displaying menu of operations list and make suitable function calls to perform operation selected by the user on queue.</a:t>
            </a:r>
          </a:p>
          <a:p>
            <a:pPr>
              <a:buNone/>
            </a:pPr>
            <a:r>
              <a:rPr lang="en-US" sz="3800" dirty="0" smtClean="0"/>
              <a:t> </a:t>
            </a:r>
            <a:endParaRPr lang="en-US" sz="3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(value) - Inserting value into the queue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is a function used to insert a new element into the queue. </a:t>
            </a:r>
          </a:p>
          <a:p>
            <a:r>
              <a:rPr lang="en-US" dirty="0" smtClean="0"/>
              <a:t>In a queue, the </a:t>
            </a:r>
            <a:r>
              <a:rPr lang="en-US" b="1" dirty="0" smtClean="0">
                <a:solidFill>
                  <a:srgbClr val="00B050"/>
                </a:solidFill>
              </a:rPr>
              <a:t>new element </a:t>
            </a:r>
            <a:r>
              <a:rPr lang="en-US" dirty="0" smtClean="0"/>
              <a:t> is always inserted at </a:t>
            </a:r>
            <a:r>
              <a:rPr lang="en-US" b="1" dirty="0" smtClean="0">
                <a:solidFill>
                  <a:srgbClr val="00B050"/>
                </a:solidFill>
              </a:rPr>
              <a:t>rear</a:t>
            </a:r>
            <a:r>
              <a:rPr lang="en-US" dirty="0" smtClean="0"/>
              <a:t> position. </a:t>
            </a:r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function takes </a:t>
            </a:r>
            <a:r>
              <a:rPr lang="en-US" b="1" dirty="0" smtClean="0">
                <a:solidFill>
                  <a:srgbClr val="00B050"/>
                </a:solidFill>
              </a:rPr>
              <a:t>one integer value as a parameter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inserts</a:t>
            </a:r>
            <a:r>
              <a:rPr lang="en-US" dirty="0" smtClean="0"/>
              <a:t> that value into the queue.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(value) - Inserting value into the queue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1</a:t>
            </a:r>
            <a:r>
              <a:rPr lang="en-US" b="1" dirty="0" smtClean="0"/>
              <a:t> - </a:t>
            </a:r>
            <a:r>
              <a:rPr lang="en-US" dirty="0" smtClean="0"/>
              <a:t>Check whether </a:t>
            </a:r>
            <a:r>
              <a:rPr lang="en-US" b="1" dirty="0" smtClean="0">
                <a:solidFill>
                  <a:srgbClr val="00B050"/>
                </a:solidFill>
              </a:rPr>
              <a:t>queue</a:t>
            </a:r>
            <a:r>
              <a:rPr lang="en-US" dirty="0" smtClean="0"/>
              <a:t> is </a:t>
            </a:r>
            <a:r>
              <a:rPr lang="en-US" b="1" dirty="0" smtClean="0">
                <a:solidFill>
                  <a:srgbClr val="00B050"/>
                </a:solidFill>
              </a:rPr>
              <a:t>FULL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b="1" dirty="0" smtClean="0">
                <a:solidFill>
                  <a:srgbClr val="00B050"/>
                </a:solidFill>
              </a:rPr>
              <a:t>(rear == SIZE-1)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2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FULL</a:t>
            </a:r>
            <a:r>
              <a:rPr lang="en-US" dirty="0" smtClean="0"/>
              <a:t>, then display </a:t>
            </a:r>
            <a:r>
              <a:rPr lang="en-US" b="1" dirty="0" smtClean="0">
                <a:solidFill>
                  <a:srgbClr val="00B050"/>
                </a:solidFill>
              </a:rPr>
              <a:t>"Queue is FULL!!! Insertion is not possible!!!"</a:t>
            </a:r>
            <a:r>
              <a:rPr lang="en-US" dirty="0" smtClean="0"/>
              <a:t> and terminate the function.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tudent\Downloads\q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70866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rgbClr val="00B05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1752600"/>
          </a:xfrm>
        </p:spPr>
        <p:txBody>
          <a:bodyPr/>
          <a:lstStyle/>
          <a:p>
            <a:pPr algn="l"/>
            <a:r>
              <a:rPr lang="en-US" dirty="0" smtClean="0"/>
              <a:t>Terminology : Front, Rear </a:t>
            </a:r>
          </a:p>
          <a:p>
            <a:pPr algn="l"/>
            <a:r>
              <a:rPr lang="en-US" dirty="0" smtClean="0"/>
              <a:t>Operations: Insertion(),Deletion(),Display()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Step 3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NOT FULL</a:t>
            </a:r>
            <a:r>
              <a:rPr lang="en-US" dirty="0" smtClean="0"/>
              <a:t>, then increment </a:t>
            </a:r>
            <a:r>
              <a:rPr lang="en-US" b="1" dirty="0" smtClean="0">
                <a:solidFill>
                  <a:srgbClr val="00B050"/>
                </a:solidFill>
              </a:rPr>
              <a:t>rear </a:t>
            </a:r>
            <a:r>
              <a:rPr lang="en-US" dirty="0" smtClean="0"/>
              <a:t>value by one (</a:t>
            </a:r>
            <a:r>
              <a:rPr lang="en-US" b="1" dirty="0" smtClean="0">
                <a:solidFill>
                  <a:srgbClr val="00B050"/>
                </a:solidFill>
              </a:rPr>
              <a:t>rear++</a:t>
            </a:r>
            <a:r>
              <a:rPr lang="en-US" dirty="0" smtClean="0"/>
              <a:t>) and set </a:t>
            </a:r>
            <a:r>
              <a:rPr lang="en-US" b="1" dirty="0" smtClean="0">
                <a:solidFill>
                  <a:srgbClr val="00B050"/>
                </a:solidFill>
              </a:rPr>
              <a:t>queue[rear] = value.</a:t>
            </a:r>
          </a:p>
          <a:p>
            <a:endParaRPr lang="en-US" dirty="0"/>
          </a:p>
        </p:txBody>
      </p:sp>
      <p:pic>
        <p:nvPicPr>
          <p:cNvPr id="2050" name="Picture 2" descr="Difference between Stack and Queue Data Structures - GeeksforGee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7315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enQueue</a:t>
            </a:r>
            <a:r>
              <a:rPr lang="en-US" b="1" dirty="0" smtClean="0">
                <a:solidFill>
                  <a:srgbClr val="00B050"/>
                </a:solidFill>
              </a:rPr>
              <a:t>(value) - Inserting value into the 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32766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12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6670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3352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Front=-1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5867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10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86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20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5867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30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867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40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0" y="5867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EnQueue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50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0200" y="1828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Front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Rear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8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Rear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438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88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Rear=-1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20" grpId="0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6" grpId="0"/>
      <p:bldP spid="27" grpId="0"/>
      <p:bldP spid="2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b="1" dirty="0" smtClean="0"/>
              <a:t>- (To delete an element from the queue)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queue data structure, </a:t>
            </a:r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is a function used to delete an element from the queue. </a:t>
            </a:r>
          </a:p>
          <a:p>
            <a:r>
              <a:rPr lang="en-US" dirty="0" smtClean="0"/>
              <a:t>In a queue, the element is always deleted from </a:t>
            </a:r>
            <a:r>
              <a:rPr lang="en-US" b="1" dirty="0" smtClean="0">
                <a:solidFill>
                  <a:srgbClr val="00B050"/>
                </a:solidFill>
              </a:rPr>
              <a:t>front</a:t>
            </a:r>
            <a:r>
              <a:rPr lang="en-US" dirty="0" smtClean="0"/>
              <a:t> position.</a:t>
            </a:r>
          </a:p>
          <a:p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dirty="0" smtClean="0"/>
              <a:t>function does not take any value as parameter.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b="1" dirty="0" smtClean="0"/>
              <a:t>- (To delete an element from the queue)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1 </a:t>
            </a:r>
            <a:r>
              <a:rPr lang="en-US" b="1" dirty="0" smtClean="0"/>
              <a:t>- </a:t>
            </a:r>
            <a:r>
              <a:rPr lang="en-US" dirty="0" smtClean="0"/>
              <a:t>Check whether </a:t>
            </a:r>
            <a:r>
              <a:rPr lang="en-US" b="1" dirty="0" smtClean="0">
                <a:solidFill>
                  <a:srgbClr val="00B050"/>
                </a:solidFill>
              </a:rPr>
              <a:t>queue</a:t>
            </a:r>
            <a:r>
              <a:rPr lang="en-US" dirty="0" smtClean="0"/>
              <a:t> is </a:t>
            </a:r>
            <a:r>
              <a:rPr lang="en-US" b="1" dirty="0" smtClean="0">
                <a:solidFill>
                  <a:srgbClr val="00B050"/>
                </a:solidFill>
              </a:rPr>
              <a:t>EMPTY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			(</a:t>
            </a:r>
            <a:r>
              <a:rPr lang="en-US" b="1" dirty="0" smtClean="0">
                <a:solidFill>
                  <a:srgbClr val="00B050"/>
                </a:solidFill>
              </a:rPr>
              <a:t>front ==-1 &amp;&amp; rear==-1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2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EMPTY</a:t>
            </a:r>
            <a:r>
              <a:rPr lang="en-US" dirty="0" smtClean="0"/>
              <a:t>, then display 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"Queue is EMPTY!!! Deletion is not  possible!!!"</a:t>
            </a:r>
            <a:r>
              <a:rPr lang="en-US" dirty="0" smtClean="0"/>
              <a:t> and terminate the function.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917" t="35926" r="13750" b="15185"/>
          <a:stretch>
            <a:fillRect/>
          </a:stretch>
        </p:blipFill>
        <p:spPr bwMode="auto">
          <a:xfrm>
            <a:off x="381000" y="4648200"/>
            <a:ext cx="833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3 </a:t>
            </a:r>
            <a:r>
              <a:rPr lang="en-US" b="1" dirty="0" smtClean="0"/>
              <a:t>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NOT EMPTY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display </a:t>
            </a:r>
            <a:r>
              <a:rPr lang="en-US" b="1" dirty="0" smtClean="0">
                <a:solidFill>
                  <a:srgbClr val="00B050"/>
                </a:solidFill>
              </a:rPr>
              <a:t>queue[front]</a:t>
            </a:r>
            <a:r>
              <a:rPr lang="en-US" dirty="0" smtClean="0"/>
              <a:t> as deleted element.</a:t>
            </a:r>
          </a:p>
          <a:p>
            <a:r>
              <a:rPr lang="en-US" dirty="0" smtClean="0"/>
              <a:t> Then check whether both </a:t>
            </a:r>
            <a:r>
              <a:rPr lang="en-US" b="1" dirty="0" smtClean="0">
                <a:solidFill>
                  <a:srgbClr val="00B050"/>
                </a:solidFill>
              </a:rPr>
              <a:t>front</a:t>
            </a:r>
            <a:r>
              <a:rPr lang="en-US" dirty="0" smtClean="0"/>
              <a:t> and </a:t>
            </a:r>
            <a:r>
              <a:rPr lang="en-US" b="1" dirty="0" smtClean="0">
                <a:solidFill>
                  <a:srgbClr val="00B050"/>
                </a:solidFill>
              </a:rPr>
              <a:t>rear</a:t>
            </a:r>
            <a:r>
              <a:rPr lang="en-US" dirty="0" smtClean="0"/>
              <a:t> are equal (</a:t>
            </a:r>
            <a:r>
              <a:rPr lang="en-US" b="1" dirty="0" smtClean="0">
                <a:solidFill>
                  <a:srgbClr val="00B050"/>
                </a:solidFill>
              </a:rPr>
              <a:t>front == rear</a:t>
            </a:r>
            <a:r>
              <a:rPr lang="en-US" dirty="0" smtClean="0"/>
              <a:t>), if it 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, then set both </a:t>
            </a:r>
            <a:r>
              <a:rPr lang="en-US" b="1" dirty="0" smtClean="0">
                <a:solidFill>
                  <a:srgbClr val="00B050"/>
                </a:solidFill>
              </a:rPr>
              <a:t>front</a:t>
            </a:r>
            <a:r>
              <a:rPr lang="en-US" dirty="0" smtClean="0"/>
              <a:t> and </a:t>
            </a:r>
            <a:r>
              <a:rPr lang="en-US" b="1" dirty="0" smtClean="0">
                <a:solidFill>
                  <a:srgbClr val="00B050"/>
                </a:solidFill>
              </a:rPr>
              <a:t>rear</a:t>
            </a:r>
            <a:r>
              <a:rPr lang="en-US" dirty="0" smtClean="0"/>
              <a:t> to </a:t>
            </a:r>
            <a:r>
              <a:rPr lang="en-US" b="1" dirty="0" smtClean="0">
                <a:solidFill>
                  <a:srgbClr val="00B050"/>
                </a:solidFill>
              </a:rPr>
              <a:t>'-1'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front = rear = -1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Then increment the </a:t>
            </a:r>
            <a:r>
              <a:rPr lang="en-US" b="1" dirty="0" smtClean="0">
                <a:solidFill>
                  <a:srgbClr val="00B050"/>
                </a:solidFill>
              </a:rPr>
              <a:t>front </a:t>
            </a:r>
            <a:r>
              <a:rPr lang="en-US" dirty="0" smtClean="0"/>
              <a:t>value by one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front ++</a:t>
            </a:r>
            <a:r>
              <a:rPr lang="en-US" dirty="0" smtClean="0"/>
              <a:t>).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3076" name="Picture 4" descr="Array Representation / Memory Representation of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00600"/>
            <a:ext cx="6629400" cy="185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deQueue</a:t>
            </a:r>
            <a:r>
              <a:rPr lang="en-US" b="1" dirty="0" smtClean="0">
                <a:solidFill>
                  <a:srgbClr val="00B050"/>
                </a:solidFill>
              </a:rPr>
              <a:t>() </a:t>
            </a:r>
            <a:r>
              <a:rPr lang="en-US" b="1" dirty="0" smtClean="0"/>
              <a:t>- (To delete an element from the queue)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3276600"/>
          <a:ext cx="74676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12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6670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733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58674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10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5867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20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5867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30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867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40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0" y="5867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deQueue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/>
              <a:t>50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02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Front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457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Front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Front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2286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Front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543800" y="1905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Front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590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Front=Rear=-1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1447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if(front ==-1 &amp;&amp; rear==-1)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7400" y="5257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Queue is Empty, deletion not possible.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6" grpId="0"/>
      <p:bldP spid="17" grpId="0"/>
      <p:bldP spid="18" grpId="0"/>
      <p:bldP spid="20" grpId="0"/>
      <p:bldP spid="20" grpId="1"/>
      <p:bldP spid="25" grpId="0"/>
      <p:bldP spid="25" grpId="1"/>
      <p:bldP spid="26" grpId="0"/>
      <p:bldP spid="28" grpId="0"/>
      <p:bldP spid="28" grpId="1"/>
      <p:bldP spid="29" grpId="0"/>
      <p:bldP spid="29" grpId="1"/>
      <p:bldP spid="29" grpId="2"/>
      <p:bldP spid="30" grpId="0"/>
      <p:bldP spid="30" grpId="1"/>
      <p:bldP spid="31" grpId="0"/>
      <p:bldP spid="31" grpId="1"/>
      <p:bldP spid="31" grpId="2"/>
      <p:bldP spid="32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Display 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display() </a:t>
            </a:r>
            <a:r>
              <a:rPr lang="en-US" b="1" dirty="0" smtClean="0"/>
              <a:t>- (To display the elements of the queue)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1 </a:t>
            </a:r>
            <a:r>
              <a:rPr lang="en-US" b="1" dirty="0" smtClean="0"/>
              <a:t>- </a:t>
            </a:r>
            <a:r>
              <a:rPr lang="en-US" dirty="0" smtClean="0"/>
              <a:t>Check whether </a:t>
            </a:r>
            <a:r>
              <a:rPr lang="en-US" b="1" dirty="0" smtClean="0">
                <a:solidFill>
                  <a:srgbClr val="00B050"/>
                </a:solidFill>
              </a:rPr>
              <a:t>queue</a:t>
            </a:r>
            <a:r>
              <a:rPr lang="en-US" dirty="0" smtClean="0"/>
              <a:t> is </a:t>
            </a:r>
            <a:r>
              <a:rPr lang="en-US" b="1" dirty="0" smtClean="0">
                <a:solidFill>
                  <a:srgbClr val="00B050"/>
                </a:solidFill>
              </a:rPr>
              <a:t>EMPTY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b="1" dirty="0" smtClean="0">
                <a:solidFill>
                  <a:srgbClr val="00B050"/>
                </a:solidFill>
              </a:rPr>
              <a:t>front ==-1 &amp;&amp; rear==-1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2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EMPTY</a:t>
            </a:r>
            <a:r>
              <a:rPr lang="en-US" dirty="0" smtClean="0"/>
              <a:t>, then display</a:t>
            </a:r>
          </a:p>
          <a:p>
            <a:pPr>
              <a:buNone/>
            </a:pPr>
            <a:r>
              <a:rPr lang="en-US" dirty="0" smtClean="0"/>
              <a:t>	 </a:t>
            </a:r>
            <a:r>
              <a:rPr lang="en-US" b="1" dirty="0" smtClean="0">
                <a:solidFill>
                  <a:srgbClr val="00B050"/>
                </a:solidFill>
              </a:rPr>
              <a:t>"Queue is EMPTY!!!"</a:t>
            </a:r>
            <a:r>
              <a:rPr lang="en-US" dirty="0" smtClean="0"/>
              <a:t> and terminate the function.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917" t="35926" r="13750" b="15185"/>
          <a:stretch>
            <a:fillRect/>
          </a:stretch>
        </p:blipFill>
        <p:spPr bwMode="auto">
          <a:xfrm>
            <a:off x="381000" y="4648200"/>
            <a:ext cx="8331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display() </a:t>
            </a:r>
            <a:r>
              <a:rPr lang="en-US" b="1" dirty="0" smtClean="0"/>
              <a:t>- (To display the elements of the queue)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3</a:t>
            </a:r>
            <a:r>
              <a:rPr lang="en-US" b="1" dirty="0" smtClean="0"/>
              <a:t> - </a:t>
            </a:r>
            <a:r>
              <a:rPr lang="en-US" dirty="0" smtClean="0"/>
              <a:t>If it is </a:t>
            </a:r>
            <a:r>
              <a:rPr lang="en-US" b="1" dirty="0" smtClean="0">
                <a:solidFill>
                  <a:srgbClr val="00B050"/>
                </a:solidFill>
              </a:rPr>
              <a:t>NOT EMPTY</a:t>
            </a:r>
            <a:r>
              <a:rPr lang="en-US" dirty="0" smtClean="0"/>
              <a:t>, then define an integer variable 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dirty="0" smtClean="0"/>
              <a:t> and set 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 = front'.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Step 4</a:t>
            </a:r>
            <a:r>
              <a:rPr lang="en-US" b="1" dirty="0" smtClean="0"/>
              <a:t> - </a:t>
            </a:r>
            <a:r>
              <a:rPr lang="en-US" dirty="0" smtClean="0"/>
              <a:t>Display </a:t>
            </a:r>
            <a:r>
              <a:rPr lang="en-US" b="1" dirty="0" smtClean="0">
                <a:solidFill>
                  <a:srgbClr val="00B050"/>
                </a:solidFill>
              </a:rPr>
              <a:t>'queue[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]' </a:t>
            </a:r>
            <a:r>
              <a:rPr lang="en-US" dirty="0" smtClean="0"/>
              <a:t>value and increment 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dirty="0" smtClean="0"/>
              <a:t> value by one (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++). </a:t>
            </a:r>
            <a:r>
              <a:rPr lang="en-US" dirty="0" smtClean="0"/>
              <a:t>Repeat the same until 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'</a:t>
            </a:r>
            <a:r>
              <a:rPr lang="en-US" dirty="0" smtClean="0"/>
              <a:t> value reaches to </a:t>
            </a:r>
            <a:r>
              <a:rPr lang="en-US" b="1" dirty="0" smtClean="0">
                <a:solidFill>
                  <a:srgbClr val="00B050"/>
                </a:solidFill>
              </a:rPr>
              <a:t>rear (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 &lt;= rear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rray Representation / Memory Representation of Que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19600"/>
            <a:ext cx="6629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72600" cy="2971800"/>
          </a:xfrm>
          <a:prstGeom prst="rect">
            <a:avLst/>
          </a:prstGeom>
        </p:spPr>
      </p:pic>
      <p:pic>
        <p:nvPicPr>
          <p:cNvPr id="5" name="Content Placeholder 3" descr="Queue_ADT_Example_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3505200"/>
            <a:ext cx="8229600" cy="211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ue-array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6800"/>
            <a:ext cx="8001000" cy="4181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Coding for Queue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994" t="11494" r="18555" b="12644"/>
          <a:stretch>
            <a:fillRect/>
          </a:stretch>
        </p:blipFill>
        <p:spPr bwMode="auto">
          <a:xfrm>
            <a:off x="1905000" y="457200"/>
            <a:ext cx="510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994" t="11785" r="17608" b="17503"/>
          <a:stretch>
            <a:fillRect/>
          </a:stretch>
        </p:blipFill>
        <p:spPr bwMode="auto">
          <a:xfrm>
            <a:off x="990600" y="381000"/>
            <a:ext cx="81534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258" t="17503" r="18555" b="10102"/>
          <a:stretch>
            <a:fillRect/>
          </a:stretch>
        </p:blipFill>
        <p:spPr bwMode="auto">
          <a:xfrm>
            <a:off x="838200" y="1371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00B050"/>
                </a:solidFill>
              </a:rPr>
              <a:t>Thank You</a:t>
            </a:r>
            <a:endParaRPr lang="en-US" sz="7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</a:rPr>
              <a:t>Content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Queue?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Example of Queue.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Queue working principle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Queue Operations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Representation of Queue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Coding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output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Queue?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Queue is a linear data structure in which the </a:t>
            </a:r>
            <a:r>
              <a:rPr lang="en-US" dirty="0">
                <a:solidFill>
                  <a:srgbClr val="00B05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deletion</a:t>
            </a:r>
            <a:r>
              <a:rPr lang="en-US" dirty="0"/>
              <a:t> operations are performed at </a:t>
            </a:r>
            <a:r>
              <a:rPr lang="en-US" dirty="0">
                <a:solidFill>
                  <a:srgbClr val="00B050"/>
                </a:solidFill>
              </a:rPr>
              <a:t>two different ends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In a queue data structure</a:t>
            </a:r>
            <a:r>
              <a:rPr lang="en-US" dirty="0"/>
              <a:t>, adding and removing elements are performed </a:t>
            </a:r>
            <a:r>
              <a:rPr lang="en-US" dirty="0">
                <a:solidFill>
                  <a:srgbClr val="00B050"/>
                </a:solidFill>
              </a:rPr>
              <a:t>at two different positions. 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insertion</a:t>
            </a:r>
            <a:r>
              <a:rPr lang="en-US" dirty="0"/>
              <a:t> is performed </a:t>
            </a:r>
            <a:r>
              <a:rPr lang="en-US" dirty="0">
                <a:solidFill>
                  <a:srgbClr val="00B050"/>
                </a:solidFill>
              </a:rPr>
              <a:t>at one end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deletion </a:t>
            </a:r>
            <a:r>
              <a:rPr lang="en-US" dirty="0"/>
              <a:t>is performed </a:t>
            </a:r>
            <a:r>
              <a:rPr lang="en-US" dirty="0">
                <a:solidFill>
                  <a:srgbClr val="00B050"/>
                </a:solidFill>
              </a:rPr>
              <a:t>at another end</a:t>
            </a:r>
            <a:r>
              <a:rPr lang="en-US" dirty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In a queue data structure, the </a:t>
            </a:r>
            <a:r>
              <a:rPr lang="en-US" b="1" dirty="0" smtClean="0">
                <a:solidFill>
                  <a:srgbClr val="00B050"/>
                </a:solidFill>
              </a:rPr>
              <a:t>insertion</a:t>
            </a:r>
            <a:r>
              <a:rPr lang="en-US" dirty="0" smtClean="0"/>
              <a:t> operation is performed at a position which is known as </a:t>
            </a:r>
            <a:r>
              <a:rPr lang="en-US" b="1" dirty="0">
                <a:solidFill>
                  <a:srgbClr val="00B050"/>
                </a:solidFill>
              </a:rPr>
              <a:t>'rear'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and 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deletion</a:t>
            </a:r>
            <a:r>
              <a:rPr lang="en-US" dirty="0" smtClean="0"/>
              <a:t> operation is performed at a position which is known as </a:t>
            </a:r>
            <a:r>
              <a:rPr lang="en-US" b="1" dirty="0">
                <a:solidFill>
                  <a:srgbClr val="00B050"/>
                </a:solidFill>
              </a:rPr>
              <a:t>'front'.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QUEUE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Queue_Datastru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6934200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QUEUE</a:t>
            </a:r>
            <a:endParaRPr lang="en-US" dirty="0"/>
          </a:p>
        </p:txBody>
      </p:sp>
      <p:pic>
        <p:nvPicPr>
          <p:cNvPr id="4" name="Content Placeholder 3" descr="Queue_ADT_Example_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458200" cy="3243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rinciple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queue data structure, the insertion and deletion operations are performed based on 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FIFO</a:t>
            </a:r>
            <a:r>
              <a:rPr lang="en-US" b="1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b="1" dirty="0" smtClean="0"/>
              <a:t>irst </a:t>
            </a:r>
            <a:r>
              <a:rPr lang="en-US" b="1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/>
              <a:t>n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b="1" dirty="0" smtClean="0"/>
              <a:t>irst 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b="1" dirty="0" smtClean="0"/>
              <a:t>ut)</a:t>
            </a:r>
            <a:r>
              <a:rPr lang="en-US" dirty="0" smtClean="0"/>
              <a:t> principle.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5200"/>
            <a:ext cx="2762250" cy="1657350"/>
          </a:xfrm>
          <a:prstGeom prst="rect">
            <a:avLst/>
          </a:prstGeom>
        </p:spPr>
      </p:pic>
      <p:pic>
        <p:nvPicPr>
          <p:cNvPr id="5" name="Picture 4" descr="q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429000"/>
            <a:ext cx="57150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561</Words>
  <Application>Microsoft Office PowerPoint</Application>
  <PresentationFormat>On-screen Show (4:3)</PresentationFormat>
  <Paragraphs>155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Data Structures and Algorithms </vt:lpstr>
      <vt:lpstr>QUEUE </vt:lpstr>
      <vt:lpstr>PowerPoint Presentation</vt:lpstr>
      <vt:lpstr>Content</vt:lpstr>
      <vt:lpstr>What is a Queue? </vt:lpstr>
      <vt:lpstr>PowerPoint Presentation</vt:lpstr>
      <vt:lpstr>QUEUE </vt:lpstr>
      <vt:lpstr>QUEUE</vt:lpstr>
      <vt:lpstr>Principle</vt:lpstr>
      <vt:lpstr>Operations on a Queue </vt:lpstr>
      <vt:lpstr>Queue data structure can be implemented in two ways.</vt:lpstr>
      <vt:lpstr>Queue data structure can be implemented in two ways.</vt:lpstr>
      <vt:lpstr>Queue data structure can be implemented in two ways.</vt:lpstr>
      <vt:lpstr>Queue Datastructure Using Array </vt:lpstr>
      <vt:lpstr>Queue Datastructure Using Array </vt:lpstr>
      <vt:lpstr>Queue Data structure Using Array </vt:lpstr>
      <vt:lpstr>enQueue Operation</vt:lpstr>
      <vt:lpstr>enQueue(value) - Inserting value into the queue </vt:lpstr>
      <vt:lpstr>enQueue(value) - Inserting value into the queue </vt:lpstr>
      <vt:lpstr>PowerPoint Presentation</vt:lpstr>
      <vt:lpstr>enQueue(value) - Inserting value into the queue</vt:lpstr>
      <vt:lpstr>DeQueue Operation</vt:lpstr>
      <vt:lpstr>deQueue() - (To delete an element from the queue) </vt:lpstr>
      <vt:lpstr>deQueue() - (To delete an element from the queue) </vt:lpstr>
      <vt:lpstr>PowerPoint Presentation</vt:lpstr>
      <vt:lpstr>deQueue() - (To delete an element from the queue) </vt:lpstr>
      <vt:lpstr>Display Operation</vt:lpstr>
      <vt:lpstr>display() - (To display the elements of the queue) </vt:lpstr>
      <vt:lpstr>display() - (To display the elements of the queue) </vt:lpstr>
      <vt:lpstr>PowerPoint Presentation</vt:lpstr>
      <vt:lpstr>Coding for Queue</vt:lpstr>
      <vt:lpstr>PowerPoint Presentation</vt:lpstr>
      <vt:lpstr>PowerPoint Presentation</vt:lpstr>
      <vt:lpstr>OUTPUT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</dc:title>
  <dc:creator>Student</dc:creator>
  <cp:lastModifiedBy>Khang Vo</cp:lastModifiedBy>
  <cp:revision>196</cp:revision>
  <dcterms:created xsi:type="dcterms:W3CDTF">2019-07-27T06:58:34Z</dcterms:created>
  <dcterms:modified xsi:type="dcterms:W3CDTF">2022-09-06T01:46:03Z</dcterms:modified>
</cp:coreProperties>
</file>