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281" r:id="rId4"/>
    <p:sldId id="266" r:id="rId5"/>
    <p:sldId id="282" r:id="rId6"/>
    <p:sldId id="257" r:id="rId7"/>
    <p:sldId id="283" r:id="rId8"/>
    <p:sldId id="258" r:id="rId9"/>
    <p:sldId id="286" r:id="rId10"/>
    <p:sldId id="287" r:id="rId11"/>
    <p:sldId id="259" r:id="rId12"/>
    <p:sldId id="264" r:id="rId13"/>
    <p:sldId id="263" r:id="rId14"/>
    <p:sldId id="277" r:id="rId15"/>
    <p:sldId id="260" r:id="rId16"/>
    <p:sldId id="278" r:id="rId17"/>
    <p:sldId id="261" r:id="rId18"/>
    <p:sldId id="279" r:id="rId19"/>
    <p:sldId id="265" r:id="rId20"/>
    <p:sldId id="280" r:id="rId21"/>
    <p:sldId id="289" r:id="rId22"/>
    <p:sldId id="290" r:id="rId23"/>
    <p:sldId id="271" r:id="rId24"/>
    <p:sldId id="270" r:id="rId25"/>
    <p:sldId id="272" r:id="rId26"/>
    <p:sldId id="268" r:id="rId27"/>
    <p:sldId id="273" r:id="rId28"/>
    <p:sldId id="269" r:id="rId29"/>
    <p:sldId id="274" r:id="rId30"/>
    <p:sldId id="276" r:id="rId31"/>
    <p:sldId id="275" r:id="rId32"/>
    <p:sldId id="292" r:id="rId33"/>
    <p:sldId id="293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4ED5-12F5-4B8A-92DF-C1FD78275918}" type="datetimeFigureOut">
              <a:rPr lang="en-US" smtClean="0"/>
              <a:pPr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EEE1-6945-46DE-A3E8-B1FA44A52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35" y="980728"/>
            <a:ext cx="8352928" cy="1080120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en-US" sz="400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Structures </a:t>
            </a:r>
            <a:r>
              <a:rPr lang="en-US" sz="400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Algorithms</a:t>
            </a:r>
            <a:r>
              <a:rPr lang="en-US" sz="400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5637010" cy="19296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MSc. KhangVQH</a:t>
            </a:r>
            <a:endParaRPr lang="en-US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Faculty Of Information Technology</a:t>
            </a: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Fall - 2022 </a:t>
            </a:r>
            <a:endParaRPr lang="en-US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Node Structure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structure </a:t>
            </a:r>
            <a:r>
              <a:rPr lang="en-US" smtClean="0">
                <a:solidFill>
                  <a:srgbClr val="00B050"/>
                </a:solidFill>
              </a:rPr>
              <a:t>Node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smtClean="0"/>
              <a:t>int </a:t>
            </a:r>
            <a:r>
              <a:rPr lang="en-US" smtClean="0">
                <a:solidFill>
                  <a:srgbClr val="00B0F0"/>
                </a:solidFill>
              </a:rPr>
              <a:t>data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smtClean="0"/>
              <a:t>structure Node 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00B0F0"/>
                </a:solidFill>
              </a:rPr>
              <a:t>Next;</a:t>
            </a:r>
          </a:p>
          <a:p>
            <a:pPr>
              <a:buNone/>
            </a:pPr>
            <a:r>
              <a:rPr lang="en-US" dirty="0" smtClean="0"/>
              <a:t>}*</a:t>
            </a:r>
            <a:r>
              <a:rPr lang="en-US" dirty="0" smtClean="0">
                <a:solidFill>
                  <a:srgbClr val="FF0000"/>
                </a:solidFill>
              </a:rPr>
              <a:t>head=NULL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133600"/>
          <a:ext cx="3962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Data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62600" y="3200400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Node</a:t>
            </a:r>
          </a:p>
          <a:p>
            <a:r>
              <a:rPr lang="en-US" sz="4800" dirty="0" smtClean="0"/>
              <a:t>100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981200"/>
          <a:ext cx="1676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1295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" y="3352801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100</a:t>
            </a:r>
          </a:p>
          <a:p>
            <a:r>
              <a:rPr lang="en-US" sz="3200" dirty="0" smtClean="0"/>
              <a:t>Node 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381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762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1)Before creating first node :: Assign </a:t>
            </a:r>
            <a:r>
              <a:rPr lang="en-US" sz="2800" b="1" dirty="0" smtClean="0">
                <a:solidFill>
                  <a:srgbClr val="FF0000"/>
                </a:solidFill>
              </a:rPr>
              <a:t>Head=NULL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1524000"/>
          <a:ext cx="1676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0" y="152400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Connecting nodes by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2590800"/>
            <a:ext cx="493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Node1=(*</a:t>
            </a:r>
            <a:r>
              <a:rPr lang="en-US" dirty="0" err="1" smtClean="0"/>
              <a:t>struct</a:t>
            </a:r>
            <a:r>
              <a:rPr lang="en-US" dirty="0" smtClean="0"/>
              <a:t> Node)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(*</a:t>
            </a:r>
            <a:r>
              <a:rPr lang="en-US" dirty="0" err="1" smtClean="0"/>
              <a:t>struct</a:t>
            </a:r>
            <a:r>
              <a:rPr lang="en-US" dirty="0" smtClean="0"/>
              <a:t> Node);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3048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Node1-&gt;data=10;</a:t>
            </a:r>
          </a:p>
          <a:p>
            <a:r>
              <a:rPr lang="en-US" dirty="0" smtClean="0"/>
              <a:t>Node1-&gt;next=NULL;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236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425827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:</a:t>
            </a:r>
          </a:p>
          <a:p>
            <a:r>
              <a:rPr lang="en-US" dirty="0" smtClean="0"/>
              <a:t>100-&gt;data=10;</a:t>
            </a:r>
          </a:p>
          <a:p>
            <a:r>
              <a:rPr lang="en-US" dirty="0" smtClean="0"/>
              <a:t>100-&gt;next=NULL;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3962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If(head==NULL)</a:t>
            </a:r>
          </a:p>
          <a:p>
            <a:r>
              <a:rPr lang="en-US" dirty="0" smtClean="0"/>
              <a:t>{</a:t>
            </a:r>
          </a:p>
          <a:p>
            <a:r>
              <a:rPr lang="en-US" smtClean="0"/>
              <a:t>	Head=node1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4916" y="5269468"/>
            <a:ext cx="408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 first node of list is called “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b="1" dirty="0" smtClean="0">
                <a:solidFill>
                  <a:srgbClr val="00B050"/>
                </a:solidFill>
              </a:rPr>
              <a:t>” in SLL.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8" grpId="0"/>
      <p:bldP spid="10" grpId="0"/>
      <p:bldP spid="11" grpId="0"/>
      <p:bldP spid="12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2133600"/>
          <a:ext cx="1676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" y="3352801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</a:t>
            </a:r>
            <a:r>
              <a:rPr lang="en-US" sz="3200" b="1" dirty="0" smtClean="0"/>
              <a:t>100</a:t>
            </a:r>
          </a:p>
          <a:p>
            <a:r>
              <a:rPr lang="en-US" sz="3200" b="1" dirty="0" smtClean="0"/>
              <a:t>Node 1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381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1066800"/>
            <a:ext cx="1981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 rot="11311438">
            <a:off x="-44049" y="1250372"/>
            <a:ext cx="597233" cy="1512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creating first node Head=first node address</a:t>
            </a:r>
          </a:p>
          <a:p>
            <a:r>
              <a:rPr lang="en-US" dirty="0"/>
              <a:t> </a:t>
            </a:r>
            <a:r>
              <a:rPr lang="en-US" dirty="0" smtClean="0"/>
              <a:t>i.e </a:t>
            </a:r>
            <a:r>
              <a:rPr lang="en-US" b="1" dirty="0" smtClean="0">
                <a:solidFill>
                  <a:srgbClr val="FF0000"/>
                </a:solidFill>
              </a:rPr>
              <a:t>Head=100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676400"/>
          <a:ext cx="1676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14478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1295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1828800"/>
          <a:ext cx="1447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</a:t>
            </a:r>
            <a:r>
              <a:rPr lang="en-US" sz="3200" b="1" dirty="0" smtClean="0"/>
              <a:t>100</a:t>
            </a:r>
          </a:p>
          <a:p>
            <a:r>
              <a:rPr lang="en-US" sz="3200" b="1" dirty="0" smtClean="0"/>
              <a:t>Node 1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200</a:t>
            </a:r>
          </a:p>
          <a:p>
            <a:r>
              <a:rPr lang="en-US" sz="3200" b="1" dirty="0" smtClean="0"/>
              <a:t>Node 2</a:t>
            </a:r>
            <a:endParaRPr lang="en-US" sz="32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09800" y="1219200"/>
          <a:ext cx="144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457200"/>
            <a:ext cx="1981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11311438">
            <a:off x="-119822" y="645509"/>
            <a:ext cx="597233" cy="1512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1676400"/>
            <a:ext cx="493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Node2=(*</a:t>
            </a:r>
            <a:r>
              <a:rPr lang="en-US" dirty="0" err="1" smtClean="0"/>
              <a:t>struct</a:t>
            </a:r>
            <a:r>
              <a:rPr lang="en-US" dirty="0" smtClean="0"/>
              <a:t> Node)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(*</a:t>
            </a:r>
            <a:r>
              <a:rPr lang="en-US" dirty="0" err="1" smtClean="0"/>
              <a:t>struct</a:t>
            </a:r>
            <a:r>
              <a:rPr lang="en-US" dirty="0" smtClean="0"/>
              <a:t> Node);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2286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Node2-&gt;data=20;</a:t>
            </a:r>
          </a:p>
          <a:p>
            <a:r>
              <a:rPr lang="en-US" dirty="0" smtClean="0"/>
              <a:t>Node2-&gt;next=NULL;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228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236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00600" y="3352800"/>
            <a:ext cx="3941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If(head==NULL)</a:t>
            </a:r>
          </a:p>
          <a:p>
            <a:r>
              <a:rPr lang="en-US" dirty="0" smtClean="0"/>
              <a:t>{</a:t>
            </a:r>
          </a:p>
          <a:p>
            <a:r>
              <a:rPr lang="en-US" smtClean="0"/>
              <a:t>	Head=node1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1295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1828800"/>
          <a:ext cx="1447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0800000">
            <a:off x="15240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</a:t>
            </a:r>
            <a:r>
              <a:rPr lang="en-US" sz="3200" b="1" dirty="0" smtClean="0"/>
              <a:t>100</a:t>
            </a:r>
          </a:p>
          <a:p>
            <a:r>
              <a:rPr lang="en-US" sz="3200" b="1" dirty="0" smtClean="0"/>
              <a:t>Node 1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200</a:t>
            </a:r>
          </a:p>
          <a:p>
            <a:r>
              <a:rPr lang="en-US" sz="3200" b="1" dirty="0" smtClean="0"/>
              <a:t>Node 2</a:t>
            </a:r>
            <a:endParaRPr lang="en-US" sz="32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09800" y="1219200"/>
          <a:ext cx="144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457200"/>
            <a:ext cx="1981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11311438">
            <a:off x="-119822" y="645509"/>
            <a:ext cx="597233" cy="1512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4384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temp=head;</a:t>
            </a:r>
          </a:p>
          <a:p>
            <a:endParaRPr lang="en-US" dirty="0" smtClean="0"/>
          </a:p>
          <a:p>
            <a:r>
              <a:rPr lang="en-US" dirty="0" smtClean="0"/>
              <a:t>While(temp-&gt;next!=NULL)</a:t>
            </a:r>
          </a:p>
          <a:p>
            <a:r>
              <a:rPr lang="en-US" dirty="0" smtClean="0"/>
              <a:t>{</a:t>
            </a:r>
          </a:p>
          <a:p>
            <a:r>
              <a:rPr lang="en-US" smtClean="0"/>
              <a:t>	temp=temp-</a:t>
            </a:r>
            <a:r>
              <a:rPr lang="en-US" dirty="0" smtClean="0"/>
              <a:t>&gt;next;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Temp-&gt;next=node2;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1295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1828800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828800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0800000">
            <a:off x="15240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</a:t>
            </a:r>
            <a:r>
              <a:rPr lang="en-US" sz="3200" b="1" dirty="0" smtClean="0"/>
              <a:t>100</a:t>
            </a:r>
          </a:p>
          <a:p>
            <a:r>
              <a:rPr lang="en-US" sz="3200" b="1" dirty="0" smtClean="0"/>
              <a:t>Node 1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200</a:t>
            </a:r>
          </a:p>
          <a:p>
            <a:r>
              <a:rPr lang="en-US" sz="3200" b="1" dirty="0" smtClean="0"/>
              <a:t>Node 2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300</a:t>
            </a:r>
          </a:p>
          <a:p>
            <a:r>
              <a:rPr lang="en-US" sz="3200" b="1" dirty="0" smtClean="0"/>
              <a:t>Node 3</a:t>
            </a:r>
            <a:endParaRPr lang="en-US" sz="3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1295400"/>
          <a:ext cx="1295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133600" y="1371600"/>
          <a:ext cx="144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962400" y="1219200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381000"/>
            <a:ext cx="1981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1311438">
            <a:off x="-119823" y="645509"/>
            <a:ext cx="597233" cy="1512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381000"/>
            <a:ext cx="493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Node3=(*</a:t>
            </a:r>
            <a:r>
              <a:rPr lang="en-US" dirty="0" err="1" smtClean="0"/>
              <a:t>struct</a:t>
            </a:r>
            <a:r>
              <a:rPr lang="en-US" dirty="0" smtClean="0"/>
              <a:t> Node)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(*</a:t>
            </a:r>
            <a:r>
              <a:rPr lang="en-US" dirty="0" err="1" smtClean="0"/>
              <a:t>struct</a:t>
            </a:r>
            <a:r>
              <a:rPr lang="en-US" dirty="0" smtClean="0"/>
              <a:t> Node);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0800" y="1219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Node3-&gt;data=30;</a:t>
            </a:r>
          </a:p>
          <a:p>
            <a:r>
              <a:rPr lang="en-US" dirty="0" smtClean="0"/>
              <a:t>Node3-&gt;next=NULL;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48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236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2743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If(head==NULL)</a:t>
            </a:r>
          </a:p>
          <a:p>
            <a:r>
              <a:rPr lang="en-US" dirty="0" smtClean="0"/>
              <a:t>{</a:t>
            </a:r>
          </a:p>
          <a:p>
            <a:r>
              <a:rPr lang="en-US" smtClean="0"/>
              <a:t>	Head=node1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1295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1828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828800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0800000">
            <a:off x="15240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10800000">
            <a:off x="33528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</a:t>
            </a:r>
            <a:r>
              <a:rPr lang="en-US" sz="3200" b="1" dirty="0" smtClean="0"/>
              <a:t>100</a:t>
            </a:r>
          </a:p>
          <a:p>
            <a:r>
              <a:rPr lang="en-US" sz="3200" b="1" dirty="0" smtClean="0"/>
              <a:t>Node 1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200</a:t>
            </a:r>
          </a:p>
          <a:p>
            <a:r>
              <a:rPr lang="en-US" sz="3200" b="1" dirty="0" smtClean="0"/>
              <a:t>Node 2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300</a:t>
            </a:r>
          </a:p>
          <a:p>
            <a:r>
              <a:rPr lang="en-US" sz="3200" b="1" dirty="0" smtClean="0"/>
              <a:t>Node 3</a:t>
            </a:r>
            <a:endParaRPr lang="en-US" sz="3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1295400"/>
          <a:ext cx="1295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133600" y="13716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962400" y="1219200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381000"/>
            <a:ext cx="1981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1311438">
            <a:off x="-119823" y="645509"/>
            <a:ext cx="597233" cy="1512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2492276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temp=head;</a:t>
            </a:r>
          </a:p>
          <a:p>
            <a:endParaRPr lang="en-US" dirty="0" smtClean="0"/>
          </a:p>
          <a:p>
            <a:r>
              <a:rPr lang="en-US" dirty="0" smtClean="0"/>
              <a:t>While(temp-&gt;next!=NULL)</a:t>
            </a:r>
          </a:p>
          <a:p>
            <a:r>
              <a:rPr lang="en-US" dirty="0" smtClean="0"/>
              <a:t>{</a:t>
            </a:r>
          </a:p>
          <a:p>
            <a:r>
              <a:rPr lang="en-US" smtClean="0"/>
              <a:t>           temp=temp-</a:t>
            </a:r>
            <a:r>
              <a:rPr lang="en-US" dirty="0" smtClean="0"/>
              <a:t>&gt;next;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t</a:t>
            </a:r>
            <a:r>
              <a:rPr lang="en-US" smtClean="0"/>
              <a:t>emp-</a:t>
            </a:r>
            <a:r>
              <a:rPr lang="en-US" dirty="0" smtClean="0"/>
              <a:t>&gt;next=node3;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43200" y="236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300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1295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1828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828800"/>
          <a:ext cx="1447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0" y="1828800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0800000">
            <a:off x="15240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10800000">
            <a:off x="33528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</a:t>
            </a:r>
            <a:r>
              <a:rPr lang="en-US" sz="3200" b="1" dirty="0" smtClean="0"/>
              <a:t>100</a:t>
            </a:r>
          </a:p>
          <a:p>
            <a:r>
              <a:rPr lang="en-US" sz="3200" b="1" dirty="0" smtClean="0"/>
              <a:t>Node 1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200</a:t>
            </a:r>
          </a:p>
          <a:p>
            <a:r>
              <a:rPr lang="en-US" sz="3200" b="1" dirty="0" smtClean="0"/>
              <a:t>Node 2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300</a:t>
            </a:r>
          </a:p>
          <a:p>
            <a:r>
              <a:rPr lang="en-US" sz="3200" b="1" dirty="0" smtClean="0"/>
              <a:t>Node 3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400</a:t>
            </a:r>
          </a:p>
          <a:p>
            <a:r>
              <a:rPr lang="en-US" sz="3200" b="1" dirty="0" smtClean="0"/>
              <a:t>Node 4</a:t>
            </a:r>
            <a:endParaRPr lang="en-US" sz="3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62400" y="1219200"/>
          <a:ext cx="152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0574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24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67400" y="12954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4800" y="457200"/>
            <a:ext cx="1981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11311438">
            <a:off x="-119823" y="645510"/>
            <a:ext cx="597233" cy="1512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1295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1828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828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0" y="1828800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0800000">
            <a:off x="15240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10800000">
            <a:off x="33528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51054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</a:t>
            </a:r>
            <a:r>
              <a:rPr lang="en-US" sz="3200" b="1" dirty="0" smtClean="0"/>
              <a:t>100</a:t>
            </a:r>
          </a:p>
          <a:p>
            <a:r>
              <a:rPr lang="en-US" sz="3200" b="1" dirty="0" smtClean="0"/>
              <a:t>Node 1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200</a:t>
            </a:r>
          </a:p>
          <a:p>
            <a:r>
              <a:rPr lang="en-US" sz="3200" b="1" dirty="0" smtClean="0"/>
              <a:t>Node 2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300</a:t>
            </a:r>
          </a:p>
          <a:p>
            <a:r>
              <a:rPr lang="en-US" sz="3200" b="1" dirty="0" smtClean="0"/>
              <a:t>Node 3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400</a:t>
            </a:r>
          </a:p>
          <a:p>
            <a:r>
              <a:rPr lang="en-US" sz="3200" b="1" dirty="0" smtClean="0"/>
              <a:t>Node 4</a:t>
            </a:r>
            <a:endParaRPr lang="en-US" sz="3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624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0574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24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67400" y="12954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4800" y="457200"/>
            <a:ext cx="1981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11311438">
            <a:off x="-119823" y="645510"/>
            <a:ext cx="597233" cy="1512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1295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1828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828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1828800"/>
          <a:ext cx="1447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0800000">
            <a:off x="15240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10800000">
            <a:off x="33528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51054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</a:t>
            </a:r>
            <a:r>
              <a:rPr lang="en-US" sz="3200" b="1" dirty="0" smtClean="0"/>
              <a:t>100</a:t>
            </a:r>
          </a:p>
          <a:p>
            <a:r>
              <a:rPr lang="en-US" sz="3200" b="1" dirty="0" smtClean="0"/>
              <a:t>Node 1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200</a:t>
            </a:r>
          </a:p>
          <a:p>
            <a:r>
              <a:rPr lang="en-US" sz="3200" b="1" dirty="0" smtClean="0"/>
              <a:t>Node 2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300</a:t>
            </a:r>
          </a:p>
          <a:p>
            <a:r>
              <a:rPr lang="en-US" sz="3200" b="1" dirty="0" smtClean="0"/>
              <a:t>Node 3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400</a:t>
            </a:r>
          </a:p>
          <a:p>
            <a:r>
              <a:rPr lang="en-US" sz="3200" b="1" dirty="0" smtClean="0"/>
              <a:t>Node 4</a:t>
            </a:r>
            <a:endParaRPr lang="en-US" sz="3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772400" y="1828800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438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500</a:t>
            </a:r>
          </a:p>
          <a:p>
            <a:r>
              <a:rPr lang="en-US" sz="3200" b="1" dirty="0" smtClean="0"/>
              <a:t>Node 5</a:t>
            </a:r>
            <a:endParaRPr lang="en-US" sz="32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9624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860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286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791200" y="12954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962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4800" y="381000"/>
            <a:ext cx="1981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11311438">
            <a:off x="-196024" y="569310"/>
            <a:ext cx="597233" cy="1512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B050"/>
                </a:solidFill>
              </a:rPr>
              <a:t>Single Linked List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3657600"/>
            <a:ext cx="7010400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Terminology: Head, Node, Data, Next, NULL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Operations: create(), insertion( ), deletion( ), Display(),  Search( 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1295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1828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828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1828800"/>
          <a:ext cx="129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0800000">
            <a:off x="15240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10800000">
            <a:off x="33528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5105400" y="23622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</a:t>
            </a:r>
            <a:r>
              <a:rPr lang="en-US" sz="3200" b="1" dirty="0" smtClean="0"/>
              <a:t>100</a:t>
            </a:r>
          </a:p>
          <a:p>
            <a:r>
              <a:rPr lang="en-US" sz="3200" b="1" dirty="0" smtClean="0"/>
              <a:t>Node 1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32766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200</a:t>
            </a:r>
          </a:p>
          <a:p>
            <a:r>
              <a:rPr lang="en-US" sz="3200" b="1" dirty="0" smtClean="0"/>
              <a:t>Node 2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300</a:t>
            </a:r>
          </a:p>
          <a:p>
            <a:r>
              <a:rPr lang="en-US" sz="3200" b="1" dirty="0" smtClean="0"/>
              <a:t>Node 3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400</a:t>
            </a:r>
          </a:p>
          <a:p>
            <a:r>
              <a:rPr lang="en-US" sz="3200" b="1" dirty="0" smtClean="0"/>
              <a:t>Node 4</a:t>
            </a:r>
            <a:endParaRPr lang="en-US" sz="3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772400" y="1828800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Left Arrow 17"/>
          <p:cNvSpPr/>
          <p:nvPr/>
        </p:nvSpPr>
        <p:spPr>
          <a:xfrm rot="10800000">
            <a:off x="7086600" y="2438400"/>
            <a:ext cx="682570" cy="24473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3800" y="33528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500</a:t>
            </a:r>
          </a:p>
          <a:p>
            <a:r>
              <a:rPr lang="en-US" sz="3200" b="1" dirty="0" smtClean="0"/>
              <a:t>Node 5</a:t>
            </a:r>
            <a:endParaRPr lang="en-US" sz="32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9624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860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286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791200" y="12954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96200" y="1219200"/>
          <a:ext cx="129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4800" y="381000"/>
            <a:ext cx="1981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11311438">
            <a:off x="-196024" y="569310"/>
            <a:ext cx="597233" cy="1512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00B050"/>
                </a:solidFill>
              </a:rPr>
              <a:t>Operations on SLL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Create(): </a:t>
            </a:r>
            <a:r>
              <a:rPr lang="en-US" dirty="0" smtClean="0"/>
              <a:t>It is used to create the node.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Insertion(): </a:t>
            </a:r>
            <a:r>
              <a:rPr lang="en-US" dirty="0" smtClean="0"/>
              <a:t>it is used to insert the node at 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smtClean="0"/>
              <a:t>start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smtClean="0"/>
              <a:t>Middle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smtClean="0"/>
              <a:t>End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Deletion(): </a:t>
            </a:r>
            <a:r>
              <a:rPr lang="en-US" dirty="0" smtClean="0"/>
              <a:t>it is used to delete the node at 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smtClean="0"/>
              <a:t>start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smtClean="0"/>
              <a:t>Middle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dirty="0" smtClean="0"/>
              <a:t>End</a:t>
            </a:r>
          </a:p>
          <a:p>
            <a:pPr marL="1828800" lvl="3" indent="-45720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Operations on SLL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Display(): </a:t>
            </a:r>
            <a:r>
              <a:rPr lang="en-US" dirty="0" smtClean="0"/>
              <a:t>it is used to display the nodes in the SLL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Search(): </a:t>
            </a:r>
            <a:r>
              <a:rPr lang="en-US" dirty="0" smtClean="0"/>
              <a:t>it used to search particular 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node at start</a:t>
            </a:r>
            <a:endParaRPr lang="en-US" dirty="0"/>
          </a:p>
        </p:txBody>
      </p:sp>
      <p:pic>
        <p:nvPicPr>
          <p:cNvPr id="4" name="Content Placeholder 3" descr="Linkedlist_insert_at_start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57714" y="2648895"/>
            <a:ext cx="7228572" cy="2428572"/>
          </a:xfrm>
        </p:spPr>
      </p:pic>
      <p:sp>
        <p:nvSpPr>
          <p:cNvPr id="15" name="TextBox 14"/>
          <p:cNvSpPr txBox="1"/>
          <p:nvPr/>
        </p:nvSpPr>
        <p:spPr>
          <a:xfrm>
            <a:off x="1752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3276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3276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3276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2286000"/>
            <a:ext cx="6858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node at start</a:t>
            </a:r>
            <a:endParaRPr lang="en-US" dirty="0"/>
          </a:p>
        </p:txBody>
      </p:sp>
      <p:pic>
        <p:nvPicPr>
          <p:cNvPr id="4" name="Content Placeholder 3" descr="Linkedlist_insert_at_start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57714" y="2648895"/>
            <a:ext cx="7228572" cy="2428572"/>
          </a:xfrm>
        </p:spPr>
      </p:pic>
      <p:sp>
        <p:nvSpPr>
          <p:cNvPr id="5" name="TextBox 4"/>
          <p:cNvSpPr txBox="1"/>
          <p:nvPr/>
        </p:nvSpPr>
        <p:spPr>
          <a:xfrm>
            <a:off x="1752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4876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newn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2286000"/>
            <a:ext cx="6858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3276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0" y="3276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3276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4419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node at End</a:t>
            </a:r>
            <a:endParaRPr lang="en-US" dirty="0"/>
          </a:p>
        </p:txBody>
      </p:sp>
      <p:pic>
        <p:nvPicPr>
          <p:cNvPr id="4" name="Content Placeholder 3" descr="Linkedlist_insert_at_start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14400" y="2667000"/>
            <a:ext cx="7228572" cy="2428572"/>
          </a:xfrm>
        </p:spPr>
      </p:pic>
      <p:sp>
        <p:nvSpPr>
          <p:cNvPr id="15" name="TextBox 14"/>
          <p:cNvSpPr txBox="1"/>
          <p:nvPr/>
        </p:nvSpPr>
        <p:spPr>
          <a:xfrm>
            <a:off x="1752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3276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3276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3276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2286000"/>
            <a:ext cx="6858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node at End</a:t>
            </a:r>
            <a:endParaRPr lang="en-US" dirty="0"/>
          </a:p>
        </p:txBody>
      </p:sp>
      <p:pic>
        <p:nvPicPr>
          <p:cNvPr id="4" name="Content Placeholder 3" descr="Linkedlist_insert_last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57714" y="2696515"/>
            <a:ext cx="7228572" cy="2333333"/>
          </a:xfrm>
        </p:spPr>
      </p:pic>
      <p:sp>
        <p:nvSpPr>
          <p:cNvPr id="5" name="TextBox 4"/>
          <p:cNvSpPr txBox="1"/>
          <p:nvPr/>
        </p:nvSpPr>
        <p:spPr>
          <a:xfrm>
            <a:off x="1752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480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3352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3352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300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352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400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3352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500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2286000"/>
            <a:ext cx="6858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node at Middle</a:t>
            </a:r>
            <a:endParaRPr lang="en-US" dirty="0"/>
          </a:p>
        </p:txBody>
      </p:sp>
      <p:pic>
        <p:nvPicPr>
          <p:cNvPr id="4" name="Content Placeholder 3" descr="Linkedlist_insert_at_start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57714" y="2648895"/>
            <a:ext cx="7228572" cy="2428572"/>
          </a:xfrm>
        </p:spPr>
      </p:pic>
      <p:sp>
        <p:nvSpPr>
          <p:cNvPr id="15" name="TextBox 14"/>
          <p:cNvSpPr txBox="1"/>
          <p:nvPr/>
        </p:nvSpPr>
        <p:spPr>
          <a:xfrm>
            <a:off x="1752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3276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3276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3276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2286000"/>
            <a:ext cx="6858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node at Middle</a:t>
            </a:r>
            <a:endParaRPr lang="en-US" dirty="0"/>
          </a:p>
        </p:txBody>
      </p:sp>
      <p:pic>
        <p:nvPicPr>
          <p:cNvPr id="4" name="Content Placeholder 3" descr="Linkedlist_insert_middle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57714" y="2563181"/>
            <a:ext cx="7228572" cy="2600000"/>
          </a:xfrm>
        </p:spPr>
      </p:pic>
      <p:sp>
        <p:nvSpPr>
          <p:cNvPr id="5" name="TextBox 4"/>
          <p:cNvSpPr txBox="1"/>
          <p:nvPr/>
        </p:nvSpPr>
        <p:spPr>
          <a:xfrm>
            <a:off x="1752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4953000"/>
            <a:ext cx="71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newn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3200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32004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3200400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400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19600" y="4191000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node at start</a:t>
            </a:r>
            <a:endParaRPr lang="en-US" dirty="0"/>
          </a:p>
        </p:txBody>
      </p:sp>
      <p:pic>
        <p:nvPicPr>
          <p:cNvPr id="4" name="Content Placeholder 3" descr="sll delete_at_ start1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752600" y="2438400"/>
            <a:ext cx="5638800" cy="163203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SLL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7705" t="13433" r="15205" b="31343"/>
          <a:stretch>
            <a:fillRect/>
          </a:stretch>
        </p:blipFill>
        <p:spPr bwMode="auto">
          <a:xfrm>
            <a:off x="457200" y="16764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node at middle</a:t>
            </a:r>
            <a:endParaRPr lang="en-US" dirty="0"/>
          </a:p>
        </p:txBody>
      </p:sp>
      <p:pic>
        <p:nvPicPr>
          <p:cNvPr id="6" name="Content Placeholder 5" descr="Linkedlist_deletion_middle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57714" y="2706038"/>
            <a:ext cx="7228572" cy="231428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node at End</a:t>
            </a:r>
            <a:endParaRPr lang="en-US" dirty="0"/>
          </a:p>
        </p:txBody>
      </p:sp>
      <p:pic>
        <p:nvPicPr>
          <p:cNvPr id="6" name="Content Placeholder 5" descr="sll delete last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57200" y="2933332"/>
            <a:ext cx="8229600" cy="185969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7705" t="13433" r="15205" b="31343"/>
          <a:stretch>
            <a:fillRect/>
          </a:stretch>
        </p:blipFill>
        <p:spPr bwMode="auto">
          <a:xfrm>
            <a:off x="457200" y="16764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</a:rPr>
              <a:t>Display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a particular node in the list.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7705" t="13433" r="15205" b="31343"/>
          <a:stretch>
            <a:fillRect/>
          </a:stretch>
        </p:blipFill>
        <p:spPr bwMode="auto">
          <a:xfrm>
            <a:off x="228600" y="2286000"/>
            <a:ext cx="6400800" cy="360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Thank You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Content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Single linked list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is node?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Why are we using Single linked list instead of stack and Queue.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Node Structure.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Connecting nodes by address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Operations on SLL.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Single linked list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List: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collection of number of  elements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SLL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SLL is linear Data Structure. </a:t>
            </a:r>
          </a:p>
          <a:p>
            <a:r>
              <a:rPr lang="en-US" dirty="0" smtClean="0"/>
              <a:t>It is also a collection of elements(nodes) but every element is linked with next element(node) by address.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609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picture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7705" t="13433" r="15205" b="31343"/>
          <a:stretch>
            <a:fillRect/>
          </a:stretch>
        </p:blipFill>
        <p:spPr bwMode="auto">
          <a:xfrm>
            <a:off x="609600" y="12954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What is node?</a:t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single element in a List is called “Node”.</a:t>
            </a:r>
          </a:p>
          <a:p>
            <a:r>
              <a:rPr lang="en-US" dirty="0" smtClean="0"/>
              <a:t>Node contains two fields</a:t>
            </a:r>
          </a:p>
          <a:p>
            <a:pPr>
              <a:buNone/>
            </a:pPr>
            <a:r>
              <a:rPr lang="en-US" dirty="0" smtClean="0"/>
              <a:t> 1) Data filed-it holds data(element value)</a:t>
            </a:r>
          </a:p>
          <a:p>
            <a:pPr>
              <a:buNone/>
            </a:pPr>
            <a:r>
              <a:rPr lang="en-US" dirty="0" smtClean="0"/>
              <a:t> 2) Next field- it holds address of next node</a:t>
            </a:r>
          </a:p>
          <a:p>
            <a:r>
              <a:rPr lang="en-US" dirty="0" smtClean="0"/>
              <a:t>Every node has it’s own address value in the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3657600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Node</a:t>
            </a:r>
          </a:p>
          <a:p>
            <a:r>
              <a:rPr lang="en-US" sz="4800" dirty="0" smtClean="0"/>
              <a:t>100</a:t>
            </a:r>
            <a:endParaRPr lang="en-US" sz="4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09800" y="2133600"/>
          <a:ext cx="3962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effectLst>
                            <a:innerShdw blurRad="63500" dist="50800" dir="27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Data</a:t>
                      </a:r>
                      <a:endParaRPr lang="en-US" sz="5400" dirty="0">
                        <a:effectLst>
                          <a:innerShdw blurRad="63500" dist="50800" dir="27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kern="1200" dirty="0" smtClean="0">
                          <a:solidFill>
                            <a:schemeClr val="lt1"/>
                          </a:solidFill>
                          <a:effectLst>
                            <a:innerShdw blurRad="63500" dist="50800" dir="27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Why are we using Single linked list instead of stack and Queue.</a:t>
            </a:r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and Queue are linear DS, those are having limited elements (static size).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But Linked Lists are having unlimited elements (Dynamic).</a:t>
            </a:r>
          </a:p>
          <a:p>
            <a:r>
              <a:rPr lang="en-US" dirty="0" smtClean="0"/>
              <a:t>Insertion at middle is not possible in Queue.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But it is possible in stack, it takes more operations to perform 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530</TotalTime>
  <Words>807</Words>
  <Application>Microsoft Office PowerPoint</Application>
  <PresentationFormat>On-screen Show (4:3)</PresentationFormat>
  <Paragraphs>360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Data Structures and Algorithms </vt:lpstr>
      <vt:lpstr>Single Linked List</vt:lpstr>
      <vt:lpstr>SLL </vt:lpstr>
      <vt:lpstr>Content</vt:lpstr>
      <vt:lpstr>What is Single linked list </vt:lpstr>
      <vt:lpstr>PowerPoint Presentation</vt:lpstr>
      <vt:lpstr>What is node? </vt:lpstr>
      <vt:lpstr>PowerPoint Presentation</vt:lpstr>
      <vt:lpstr>Why are we using Single linked list instead of stack and Queue. </vt:lpstr>
      <vt:lpstr>Node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on SLL. </vt:lpstr>
      <vt:lpstr>Operations on SLL</vt:lpstr>
      <vt:lpstr>Inserting node at start</vt:lpstr>
      <vt:lpstr>Inserting node at start</vt:lpstr>
      <vt:lpstr>Inserting node at End</vt:lpstr>
      <vt:lpstr>Inserting node at End</vt:lpstr>
      <vt:lpstr>Inserting node at Middle</vt:lpstr>
      <vt:lpstr>Inserting node at Middle</vt:lpstr>
      <vt:lpstr>Delete node at start</vt:lpstr>
      <vt:lpstr>Delete node at middle</vt:lpstr>
      <vt:lpstr>Delete node at End</vt:lpstr>
      <vt:lpstr>Display</vt:lpstr>
      <vt:lpstr>Search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Khang Vo</cp:lastModifiedBy>
  <cp:revision>219</cp:revision>
  <dcterms:created xsi:type="dcterms:W3CDTF">2019-07-11T05:47:34Z</dcterms:created>
  <dcterms:modified xsi:type="dcterms:W3CDTF">2022-09-20T01:56:57Z</dcterms:modified>
</cp:coreProperties>
</file>